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9" r:id="rId2"/>
    <p:sldId id="509" r:id="rId3"/>
    <p:sldId id="535" r:id="rId4"/>
    <p:sldId id="547" r:id="rId5"/>
    <p:sldId id="453" r:id="rId6"/>
    <p:sldId id="536" r:id="rId7"/>
    <p:sldId id="522" r:id="rId8"/>
    <p:sldId id="541" r:id="rId9"/>
    <p:sldId id="542" r:id="rId10"/>
    <p:sldId id="539" r:id="rId11"/>
    <p:sldId id="512" r:id="rId12"/>
    <p:sldId id="538" r:id="rId13"/>
    <p:sldId id="455" r:id="rId14"/>
    <p:sldId id="456" r:id="rId15"/>
    <p:sldId id="533" r:id="rId16"/>
    <p:sldId id="484" r:id="rId17"/>
    <p:sldId id="491" r:id="rId18"/>
    <p:sldId id="546" r:id="rId19"/>
    <p:sldId id="494" r:id="rId20"/>
    <p:sldId id="548" r:id="rId21"/>
    <p:sldId id="498" r:id="rId22"/>
    <p:sldId id="499" r:id="rId23"/>
    <p:sldId id="500" r:id="rId24"/>
    <p:sldId id="504" r:id="rId25"/>
    <p:sldId id="501" r:id="rId26"/>
    <p:sldId id="502" r:id="rId27"/>
    <p:sldId id="496" r:id="rId28"/>
    <p:sldId id="534" r:id="rId29"/>
    <p:sldId id="545"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O" initials="EGO" lastIdx="1" clrIdx="0">
    <p:extLst>
      <p:ext uri="{19B8F6BF-5375-455C-9EA6-DF929625EA0E}">
        <p15:presenceInfo xmlns:p15="http://schemas.microsoft.com/office/powerpoint/2012/main" userId="E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A57"/>
    <a:srgbClr val="31B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73434" autoAdjust="0"/>
  </p:normalViewPr>
  <p:slideViewPr>
    <p:cSldViewPr snapToGrid="0">
      <p:cViewPr varScale="1">
        <p:scale>
          <a:sx n="53" d="100"/>
          <a:sy n="53" d="100"/>
        </p:scale>
        <p:origin x="1254" y="54"/>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58ACE-8780-407B-BDC6-72FE43D93327}"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n-GB"/>
        </a:p>
      </dgm:t>
    </dgm:pt>
    <dgm:pt modelId="{52EC1DCB-0DEF-4046-8098-8322D69464BF}">
      <dgm:prSet phldrT="[Text]"/>
      <dgm:spPr>
        <a:solidFill>
          <a:srgbClr val="44AA57"/>
        </a:solidFill>
      </dgm:spPr>
      <dgm:t>
        <a:bodyPr/>
        <a:lstStyle/>
        <a:p>
          <a:r>
            <a:rPr lang="tr-TR" b="1" dirty="0">
              <a:solidFill>
                <a:schemeClr val="tx1"/>
              </a:solidFill>
            </a:rPr>
            <a:t>Ulusal Yeşil Taksonomi</a:t>
          </a:r>
          <a:endParaRPr lang="en-GB" b="1" dirty="0">
            <a:solidFill>
              <a:schemeClr val="tx1"/>
            </a:solidFill>
          </a:endParaRPr>
        </a:p>
      </dgm:t>
    </dgm:pt>
    <dgm:pt modelId="{80FBE255-4C77-4CF4-95B2-DE21A905FE61}" type="parTrans" cxnId="{7C4B864F-B48A-4B22-95D9-ECDE71ECBBE1}">
      <dgm:prSet/>
      <dgm:spPr/>
      <dgm:t>
        <a:bodyPr/>
        <a:lstStyle/>
        <a:p>
          <a:endParaRPr lang="en-GB"/>
        </a:p>
      </dgm:t>
    </dgm:pt>
    <dgm:pt modelId="{EE8D96D2-848A-4CE3-996E-0DAAF25D708C}" type="sibTrans" cxnId="{7C4B864F-B48A-4B22-95D9-ECDE71ECBBE1}">
      <dgm:prSet/>
      <dgm:spPr/>
      <dgm:t>
        <a:bodyPr/>
        <a:lstStyle/>
        <a:p>
          <a:endParaRPr lang="en-GB"/>
        </a:p>
      </dgm:t>
    </dgm:pt>
    <dgm:pt modelId="{0B769C28-0FF9-4016-B175-C0E525894969}">
      <dgm:prSet phldrT="[Text]"/>
      <dgm:spPr>
        <a:solidFill>
          <a:srgbClr val="44AA57"/>
        </a:solidFill>
      </dgm:spPr>
      <dgm:t>
        <a:bodyPr/>
        <a:lstStyle/>
        <a:p>
          <a:r>
            <a:rPr lang="tr-TR" b="0" i="0" dirty="0"/>
            <a:t>Ç</a:t>
          </a:r>
          <a:r>
            <a:rPr lang="en-GB" b="0" i="0" dirty="0" err="1"/>
            <a:t>evresel</a:t>
          </a:r>
          <a:r>
            <a:rPr lang="en-GB" b="0" i="0" dirty="0"/>
            <a:t> </a:t>
          </a:r>
          <a:r>
            <a:rPr lang="en-GB" b="0" i="0" dirty="0" err="1"/>
            <a:t>Hedeflerden</a:t>
          </a:r>
          <a:r>
            <a:rPr lang="en-GB" b="0" i="0" dirty="0"/>
            <a:t> </a:t>
          </a:r>
          <a:r>
            <a:rPr lang="en-GB" b="0" i="0" dirty="0" err="1"/>
            <a:t>Bir</a:t>
          </a:r>
          <a:r>
            <a:rPr lang="en-GB" b="0" i="0" dirty="0"/>
            <a:t> </a:t>
          </a:r>
          <a:r>
            <a:rPr lang="tr-TR" b="0" i="0" dirty="0"/>
            <a:t>v</a:t>
          </a:r>
          <a:r>
            <a:rPr lang="en-GB" b="0" i="0" dirty="0" err="1"/>
            <a:t>eya</a:t>
          </a:r>
          <a:r>
            <a:rPr lang="en-GB" b="0" i="0" dirty="0"/>
            <a:t> </a:t>
          </a:r>
          <a:r>
            <a:rPr lang="en-GB" b="0" i="0" dirty="0" err="1"/>
            <a:t>Daha</a:t>
          </a:r>
          <a:r>
            <a:rPr lang="en-GB" b="0" i="0" dirty="0"/>
            <a:t> </a:t>
          </a:r>
          <a:r>
            <a:rPr lang="en-GB" b="0" i="0" dirty="0" err="1"/>
            <a:t>Fazlasına</a:t>
          </a:r>
          <a:r>
            <a:rPr lang="en-GB" b="0" i="0" dirty="0"/>
            <a:t> </a:t>
          </a:r>
          <a:r>
            <a:rPr lang="en-GB" b="0" i="0" dirty="0" err="1"/>
            <a:t>Önemli</a:t>
          </a:r>
          <a:r>
            <a:rPr lang="en-GB" b="0" i="0" dirty="0"/>
            <a:t> </a:t>
          </a:r>
          <a:r>
            <a:rPr lang="en-GB" b="0" i="0" dirty="0" err="1"/>
            <a:t>Ölçüde</a:t>
          </a:r>
          <a:r>
            <a:rPr lang="en-GB" b="0" i="0" dirty="0"/>
            <a:t> </a:t>
          </a:r>
          <a:r>
            <a:rPr lang="en-GB" b="0" i="0" dirty="0" err="1"/>
            <a:t>Katkıda</a:t>
          </a:r>
          <a:r>
            <a:rPr lang="en-GB" b="0" i="0" dirty="0"/>
            <a:t> </a:t>
          </a:r>
          <a:r>
            <a:rPr lang="en-GB" b="0" i="0" dirty="0" err="1"/>
            <a:t>Bulunması</a:t>
          </a:r>
          <a:endParaRPr lang="tr-TR" b="0" i="0" dirty="0"/>
        </a:p>
        <a:p>
          <a:r>
            <a:rPr lang="tr-TR" b="0" i="1" dirty="0"/>
            <a:t>(</a:t>
          </a:r>
          <a:r>
            <a:rPr lang="tr-TR" b="0" i="1" dirty="0" err="1"/>
            <a:t>substantial</a:t>
          </a:r>
          <a:r>
            <a:rPr lang="tr-TR" b="0" i="1" dirty="0"/>
            <a:t> </a:t>
          </a:r>
          <a:r>
            <a:rPr lang="tr-TR" b="0" i="1" dirty="0" err="1"/>
            <a:t>contribution</a:t>
          </a:r>
          <a:r>
            <a:rPr lang="tr-TR" b="0" i="1" dirty="0"/>
            <a:t>)</a:t>
          </a:r>
          <a:endParaRPr lang="en-GB" i="1" dirty="0"/>
        </a:p>
      </dgm:t>
    </dgm:pt>
    <dgm:pt modelId="{6C4F6877-1342-4AB4-BB17-289147742B27}" type="parTrans" cxnId="{EBD07CFB-1B35-4DE6-B08D-7C7B3351AE2C}">
      <dgm:prSet/>
      <dgm:spPr/>
      <dgm:t>
        <a:bodyPr/>
        <a:lstStyle/>
        <a:p>
          <a:endParaRPr lang="en-GB"/>
        </a:p>
      </dgm:t>
    </dgm:pt>
    <dgm:pt modelId="{3800585F-D432-4CC3-A3F5-6B806070E658}" type="sibTrans" cxnId="{EBD07CFB-1B35-4DE6-B08D-7C7B3351AE2C}">
      <dgm:prSet/>
      <dgm:spPr/>
      <dgm:t>
        <a:bodyPr/>
        <a:lstStyle/>
        <a:p>
          <a:endParaRPr lang="en-GB"/>
        </a:p>
      </dgm:t>
    </dgm:pt>
    <dgm:pt modelId="{B9FAF57B-3051-44B6-9CE9-0310A4AB6374}">
      <dgm:prSet phldrT="[Text]"/>
      <dgm:spPr>
        <a:solidFill>
          <a:srgbClr val="44AA57"/>
        </a:solidFill>
      </dgm:spPr>
      <dgm:t>
        <a:bodyPr/>
        <a:lstStyle/>
        <a:p>
          <a:r>
            <a:rPr lang="tr-TR" b="0" i="0" dirty="0"/>
            <a:t>A</a:t>
          </a:r>
          <a:r>
            <a:rPr lang="en-GB" b="0" i="0" dirty="0" err="1"/>
            <a:t>sgari</a:t>
          </a:r>
          <a:r>
            <a:rPr lang="en-GB" b="0" i="0" dirty="0"/>
            <a:t> </a:t>
          </a:r>
          <a:r>
            <a:rPr lang="en-GB" b="0" i="0" dirty="0" err="1"/>
            <a:t>Güvenlik</a:t>
          </a:r>
          <a:r>
            <a:rPr lang="en-GB" b="0" i="0" dirty="0"/>
            <a:t> </a:t>
          </a:r>
          <a:r>
            <a:rPr lang="en-GB" b="0" i="0" dirty="0" err="1"/>
            <a:t>Önlemleri</a:t>
          </a:r>
          <a:endParaRPr lang="tr-TR" b="0" i="0" dirty="0"/>
        </a:p>
        <a:p>
          <a:r>
            <a:rPr lang="tr-TR" i="1" dirty="0"/>
            <a:t>(minimum </a:t>
          </a:r>
          <a:r>
            <a:rPr lang="tr-TR" i="1" dirty="0" err="1"/>
            <a:t>social</a:t>
          </a:r>
          <a:r>
            <a:rPr lang="tr-TR" i="1" dirty="0"/>
            <a:t> </a:t>
          </a:r>
          <a:r>
            <a:rPr lang="tr-TR" i="1" dirty="0" err="1"/>
            <a:t>safeguards</a:t>
          </a:r>
          <a:r>
            <a:rPr lang="tr-TR" i="1" dirty="0"/>
            <a:t>)</a:t>
          </a:r>
        </a:p>
        <a:p>
          <a:endParaRPr lang="tr-TR" i="1" dirty="0"/>
        </a:p>
        <a:p>
          <a:endParaRPr lang="en-GB" i="1" dirty="0"/>
        </a:p>
      </dgm:t>
    </dgm:pt>
    <dgm:pt modelId="{2495DC9B-A0A5-4623-AB8B-23B4B71AF4E6}" type="parTrans" cxnId="{68D6F4FB-4753-4026-9C05-A5AF79B0467C}">
      <dgm:prSet/>
      <dgm:spPr/>
      <dgm:t>
        <a:bodyPr/>
        <a:lstStyle/>
        <a:p>
          <a:endParaRPr lang="en-GB"/>
        </a:p>
      </dgm:t>
    </dgm:pt>
    <dgm:pt modelId="{FBDA00E9-AEF0-4F6C-9874-386DD0809E05}" type="sibTrans" cxnId="{68D6F4FB-4753-4026-9C05-A5AF79B0467C}">
      <dgm:prSet/>
      <dgm:spPr/>
      <dgm:t>
        <a:bodyPr/>
        <a:lstStyle/>
        <a:p>
          <a:endParaRPr lang="en-GB"/>
        </a:p>
      </dgm:t>
    </dgm:pt>
    <dgm:pt modelId="{5FCF9959-E7A2-4134-B3C2-7B5F36925350}">
      <dgm:prSet phldrT="[Text]"/>
      <dgm:spPr>
        <a:solidFill>
          <a:srgbClr val="44AA57"/>
        </a:solidFill>
      </dgm:spPr>
      <dgm:t>
        <a:bodyPr/>
        <a:lstStyle/>
        <a:p>
          <a:r>
            <a:rPr lang="tr-TR" dirty="0"/>
            <a:t>Belirlenen Teknik Kriterlere Uyması</a:t>
          </a:r>
        </a:p>
        <a:p>
          <a:r>
            <a:rPr lang="tr-TR" i="1" dirty="0"/>
            <a:t>(</a:t>
          </a:r>
          <a:r>
            <a:rPr lang="tr-TR" i="1" dirty="0" err="1"/>
            <a:t>technical</a:t>
          </a:r>
          <a:r>
            <a:rPr lang="tr-TR" i="1" dirty="0"/>
            <a:t> </a:t>
          </a:r>
          <a:r>
            <a:rPr lang="tr-TR" i="1" dirty="0" err="1"/>
            <a:t>screening</a:t>
          </a:r>
          <a:r>
            <a:rPr lang="tr-TR" i="1" dirty="0"/>
            <a:t> </a:t>
          </a:r>
          <a:r>
            <a:rPr lang="tr-TR" i="1" dirty="0" err="1"/>
            <a:t>criteria</a:t>
          </a:r>
          <a:r>
            <a:rPr lang="tr-TR" i="1" dirty="0"/>
            <a:t>)</a:t>
          </a:r>
        </a:p>
        <a:p>
          <a:endParaRPr lang="en-GB" i="1" dirty="0"/>
        </a:p>
      </dgm:t>
    </dgm:pt>
    <dgm:pt modelId="{8A90558F-7DAA-4F7C-B99A-9C7B8C718F06}" type="parTrans" cxnId="{B7CCA72A-505F-4129-80F7-492E8D42C7CA}">
      <dgm:prSet/>
      <dgm:spPr/>
      <dgm:t>
        <a:bodyPr/>
        <a:lstStyle/>
        <a:p>
          <a:endParaRPr lang="en-GB"/>
        </a:p>
      </dgm:t>
    </dgm:pt>
    <dgm:pt modelId="{0EA4A060-2C3A-49B6-B386-1F564569ABE6}" type="sibTrans" cxnId="{B7CCA72A-505F-4129-80F7-492E8D42C7CA}">
      <dgm:prSet/>
      <dgm:spPr/>
      <dgm:t>
        <a:bodyPr/>
        <a:lstStyle/>
        <a:p>
          <a:endParaRPr lang="en-GB"/>
        </a:p>
      </dgm:t>
    </dgm:pt>
    <dgm:pt modelId="{EB7A42FE-DBA8-4D1A-88F4-F18648C8B234}">
      <dgm:prSet phldrT="[Text]"/>
      <dgm:spPr>
        <a:solidFill>
          <a:srgbClr val="44AA57"/>
        </a:solidFill>
      </dgm:spPr>
      <dgm:t>
        <a:bodyPr/>
        <a:lstStyle/>
        <a:p>
          <a:r>
            <a:rPr lang="tr-TR" b="0" i="0" dirty="0"/>
            <a:t>Diğer Ç</a:t>
          </a:r>
          <a:r>
            <a:rPr lang="en-GB" b="0" i="0" dirty="0" err="1"/>
            <a:t>evresel</a:t>
          </a:r>
          <a:r>
            <a:rPr lang="en-GB" b="0" i="0" dirty="0"/>
            <a:t> </a:t>
          </a:r>
          <a:r>
            <a:rPr lang="en-GB" b="0" i="0" dirty="0" err="1"/>
            <a:t>Hedeflere</a:t>
          </a:r>
          <a:r>
            <a:rPr lang="en-GB" b="0" i="0" dirty="0"/>
            <a:t> </a:t>
          </a:r>
          <a:r>
            <a:rPr lang="en-GB" b="0" i="0" dirty="0" err="1"/>
            <a:t>Zarar</a:t>
          </a:r>
          <a:r>
            <a:rPr lang="en-GB" b="0" i="0" dirty="0"/>
            <a:t> </a:t>
          </a:r>
          <a:r>
            <a:rPr lang="en-GB" b="0" i="0" dirty="0" err="1"/>
            <a:t>Vermemesi</a:t>
          </a:r>
          <a:r>
            <a:rPr lang="en-GB" b="0" i="0" dirty="0"/>
            <a:t> </a:t>
          </a:r>
          <a:endParaRPr lang="tr-TR" b="0" i="0" dirty="0"/>
        </a:p>
        <a:p>
          <a:r>
            <a:rPr lang="tr-TR" b="0" i="1" dirty="0"/>
            <a:t>(do </a:t>
          </a:r>
          <a:r>
            <a:rPr lang="tr-TR" b="0" i="1" dirty="0" err="1"/>
            <a:t>no</a:t>
          </a:r>
          <a:r>
            <a:rPr lang="tr-TR" b="0" i="1" dirty="0"/>
            <a:t> </a:t>
          </a:r>
          <a:r>
            <a:rPr lang="tr-TR" b="0" i="1" dirty="0" err="1"/>
            <a:t>significant</a:t>
          </a:r>
          <a:r>
            <a:rPr lang="tr-TR" b="0" i="1" dirty="0"/>
            <a:t> </a:t>
          </a:r>
          <a:r>
            <a:rPr lang="tr-TR" b="0" i="1" dirty="0" err="1"/>
            <a:t>harm</a:t>
          </a:r>
          <a:r>
            <a:rPr lang="tr-TR" b="0" i="1" dirty="0"/>
            <a:t>)</a:t>
          </a:r>
          <a:endParaRPr lang="en-GB" i="1" dirty="0"/>
        </a:p>
      </dgm:t>
    </dgm:pt>
    <dgm:pt modelId="{89C67AB1-3F43-4A5C-885D-AC40374918DC}" type="sibTrans" cxnId="{D0ABF605-ABA4-4168-A0BF-5AE345BF22FF}">
      <dgm:prSet/>
      <dgm:spPr/>
      <dgm:t>
        <a:bodyPr/>
        <a:lstStyle/>
        <a:p>
          <a:endParaRPr lang="en-GB"/>
        </a:p>
      </dgm:t>
    </dgm:pt>
    <dgm:pt modelId="{6B5207ED-97D2-4EED-A64C-0AC82013A7E3}" type="parTrans" cxnId="{D0ABF605-ABA4-4168-A0BF-5AE345BF22FF}">
      <dgm:prSet/>
      <dgm:spPr/>
      <dgm:t>
        <a:bodyPr/>
        <a:lstStyle/>
        <a:p>
          <a:endParaRPr lang="en-GB"/>
        </a:p>
      </dgm:t>
    </dgm:pt>
    <dgm:pt modelId="{757F9CB6-FDB8-46A2-8AD2-8A6978144244}" type="pres">
      <dgm:prSet presAssocID="{3C158ACE-8780-407B-BDC6-72FE43D93327}" presName="diagram" presStyleCnt="0">
        <dgm:presLayoutVars>
          <dgm:chMax val="1"/>
          <dgm:dir/>
          <dgm:animLvl val="ctr"/>
          <dgm:resizeHandles val="exact"/>
        </dgm:presLayoutVars>
      </dgm:prSet>
      <dgm:spPr/>
      <dgm:t>
        <a:bodyPr/>
        <a:lstStyle/>
        <a:p>
          <a:endParaRPr lang="tr-TR"/>
        </a:p>
      </dgm:t>
    </dgm:pt>
    <dgm:pt modelId="{9D6555F8-875F-4904-AF8E-A28F1DC791F3}" type="pres">
      <dgm:prSet presAssocID="{3C158ACE-8780-407B-BDC6-72FE43D93327}" presName="matrix" presStyleCnt="0"/>
      <dgm:spPr/>
    </dgm:pt>
    <dgm:pt modelId="{61D8B5D7-14C4-441E-99F6-564E3910D5C4}" type="pres">
      <dgm:prSet presAssocID="{3C158ACE-8780-407B-BDC6-72FE43D93327}" presName="tile1" presStyleLbl="node1" presStyleIdx="0" presStyleCnt="4"/>
      <dgm:spPr/>
      <dgm:t>
        <a:bodyPr/>
        <a:lstStyle/>
        <a:p>
          <a:endParaRPr lang="tr-TR"/>
        </a:p>
      </dgm:t>
    </dgm:pt>
    <dgm:pt modelId="{F7A321F8-3C88-47BF-A2CF-2C849B07D830}" type="pres">
      <dgm:prSet presAssocID="{3C158ACE-8780-407B-BDC6-72FE43D93327}" presName="tile1text" presStyleLbl="node1" presStyleIdx="0" presStyleCnt="4">
        <dgm:presLayoutVars>
          <dgm:chMax val="0"/>
          <dgm:chPref val="0"/>
          <dgm:bulletEnabled val="1"/>
        </dgm:presLayoutVars>
      </dgm:prSet>
      <dgm:spPr/>
      <dgm:t>
        <a:bodyPr/>
        <a:lstStyle/>
        <a:p>
          <a:endParaRPr lang="tr-TR"/>
        </a:p>
      </dgm:t>
    </dgm:pt>
    <dgm:pt modelId="{C13C0107-C33C-44AC-AD64-44B7AF63CCC2}" type="pres">
      <dgm:prSet presAssocID="{3C158ACE-8780-407B-BDC6-72FE43D93327}" presName="tile2" presStyleLbl="node1" presStyleIdx="1" presStyleCnt="4"/>
      <dgm:spPr/>
      <dgm:t>
        <a:bodyPr/>
        <a:lstStyle/>
        <a:p>
          <a:endParaRPr lang="tr-TR"/>
        </a:p>
      </dgm:t>
    </dgm:pt>
    <dgm:pt modelId="{306E9459-A039-44DC-8269-2CBBAB3CE027}" type="pres">
      <dgm:prSet presAssocID="{3C158ACE-8780-407B-BDC6-72FE43D93327}" presName="tile2text" presStyleLbl="node1" presStyleIdx="1" presStyleCnt="4">
        <dgm:presLayoutVars>
          <dgm:chMax val="0"/>
          <dgm:chPref val="0"/>
          <dgm:bulletEnabled val="1"/>
        </dgm:presLayoutVars>
      </dgm:prSet>
      <dgm:spPr/>
      <dgm:t>
        <a:bodyPr/>
        <a:lstStyle/>
        <a:p>
          <a:endParaRPr lang="tr-TR"/>
        </a:p>
      </dgm:t>
    </dgm:pt>
    <dgm:pt modelId="{9F8DC7E5-E342-4C7F-9DAD-47C0C0E70B1F}" type="pres">
      <dgm:prSet presAssocID="{3C158ACE-8780-407B-BDC6-72FE43D93327}" presName="tile3" presStyleLbl="node1" presStyleIdx="2" presStyleCnt="4" custLinFactNeighborX="-2310"/>
      <dgm:spPr/>
      <dgm:t>
        <a:bodyPr/>
        <a:lstStyle/>
        <a:p>
          <a:endParaRPr lang="tr-TR"/>
        </a:p>
      </dgm:t>
    </dgm:pt>
    <dgm:pt modelId="{6D70FF71-2279-46FE-BFB9-FEF77F56A845}" type="pres">
      <dgm:prSet presAssocID="{3C158ACE-8780-407B-BDC6-72FE43D93327}" presName="tile3text" presStyleLbl="node1" presStyleIdx="2" presStyleCnt="4">
        <dgm:presLayoutVars>
          <dgm:chMax val="0"/>
          <dgm:chPref val="0"/>
          <dgm:bulletEnabled val="1"/>
        </dgm:presLayoutVars>
      </dgm:prSet>
      <dgm:spPr/>
      <dgm:t>
        <a:bodyPr/>
        <a:lstStyle/>
        <a:p>
          <a:endParaRPr lang="tr-TR"/>
        </a:p>
      </dgm:t>
    </dgm:pt>
    <dgm:pt modelId="{588F76DD-39A9-4CD8-A78C-BDFDE54A82FA}" type="pres">
      <dgm:prSet presAssocID="{3C158ACE-8780-407B-BDC6-72FE43D93327}" presName="tile4" presStyleLbl="node1" presStyleIdx="3" presStyleCnt="4"/>
      <dgm:spPr/>
      <dgm:t>
        <a:bodyPr/>
        <a:lstStyle/>
        <a:p>
          <a:endParaRPr lang="tr-TR"/>
        </a:p>
      </dgm:t>
    </dgm:pt>
    <dgm:pt modelId="{66E13E62-55FB-4DC4-99C6-F64D346D2540}" type="pres">
      <dgm:prSet presAssocID="{3C158ACE-8780-407B-BDC6-72FE43D93327}" presName="tile4text" presStyleLbl="node1" presStyleIdx="3" presStyleCnt="4">
        <dgm:presLayoutVars>
          <dgm:chMax val="0"/>
          <dgm:chPref val="0"/>
          <dgm:bulletEnabled val="1"/>
        </dgm:presLayoutVars>
      </dgm:prSet>
      <dgm:spPr/>
      <dgm:t>
        <a:bodyPr/>
        <a:lstStyle/>
        <a:p>
          <a:endParaRPr lang="tr-TR"/>
        </a:p>
      </dgm:t>
    </dgm:pt>
    <dgm:pt modelId="{5CF66771-EE32-4845-A7F7-DD548B9E9DE9}" type="pres">
      <dgm:prSet presAssocID="{3C158ACE-8780-407B-BDC6-72FE43D93327}" presName="centerTile" presStyleLbl="fgShp" presStyleIdx="0" presStyleCnt="1">
        <dgm:presLayoutVars>
          <dgm:chMax val="0"/>
          <dgm:chPref val="0"/>
        </dgm:presLayoutVars>
      </dgm:prSet>
      <dgm:spPr/>
      <dgm:t>
        <a:bodyPr/>
        <a:lstStyle/>
        <a:p>
          <a:endParaRPr lang="tr-TR"/>
        </a:p>
      </dgm:t>
    </dgm:pt>
  </dgm:ptLst>
  <dgm:cxnLst>
    <dgm:cxn modelId="{1B1D2079-292B-490C-A26F-DB3A5620F128}" type="presOf" srcId="{5FCF9959-E7A2-4134-B3C2-7B5F36925350}" destId="{66E13E62-55FB-4DC4-99C6-F64D346D2540}" srcOrd="1" destOrd="0" presId="urn:microsoft.com/office/officeart/2005/8/layout/matrix1"/>
    <dgm:cxn modelId="{68D6F4FB-4753-4026-9C05-A5AF79B0467C}" srcId="{52EC1DCB-0DEF-4046-8098-8322D69464BF}" destId="{B9FAF57B-3051-44B6-9CE9-0310A4AB6374}" srcOrd="2" destOrd="0" parTransId="{2495DC9B-A0A5-4623-AB8B-23B4B71AF4E6}" sibTransId="{FBDA00E9-AEF0-4F6C-9874-386DD0809E05}"/>
    <dgm:cxn modelId="{2CE45C67-58AF-4894-992C-DEB315CC5006}" type="presOf" srcId="{EB7A42FE-DBA8-4D1A-88F4-F18648C8B234}" destId="{306E9459-A039-44DC-8269-2CBBAB3CE027}" srcOrd="1" destOrd="0" presId="urn:microsoft.com/office/officeart/2005/8/layout/matrix1"/>
    <dgm:cxn modelId="{B7CCA72A-505F-4129-80F7-492E8D42C7CA}" srcId="{52EC1DCB-0DEF-4046-8098-8322D69464BF}" destId="{5FCF9959-E7A2-4134-B3C2-7B5F36925350}" srcOrd="3" destOrd="0" parTransId="{8A90558F-7DAA-4F7C-B99A-9C7B8C718F06}" sibTransId="{0EA4A060-2C3A-49B6-B386-1F564569ABE6}"/>
    <dgm:cxn modelId="{4607CDDA-0264-4D89-A870-73658B3E87FC}" type="presOf" srcId="{0B769C28-0FF9-4016-B175-C0E525894969}" destId="{61D8B5D7-14C4-441E-99F6-564E3910D5C4}" srcOrd="0" destOrd="0" presId="urn:microsoft.com/office/officeart/2005/8/layout/matrix1"/>
    <dgm:cxn modelId="{CABC17E8-420B-463D-AF05-2A7A6C582F5A}" type="presOf" srcId="{5FCF9959-E7A2-4134-B3C2-7B5F36925350}" destId="{588F76DD-39A9-4CD8-A78C-BDFDE54A82FA}" srcOrd="0" destOrd="0" presId="urn:microsoft.com/office/officeart/2005/8/layout/matrix1"/>
    <dgm:cxn modelId="{B4751523-086C-4688-9D64-18102F96D9F7}" type="presOf" srcId="{52EC1DCB-0DEF-4046-8098-8322D69464BF}" destId="{5CF66771-EE32-4845-A7F7-DD548B9E9DE9}" srcOrd="0" destOrd="0" presId="urn:microsoft.com/office/officeart/2005/8/layout/matrix1"/>
    <dgm:cxn modelId="{7D977DBB-8120-4042-8EB1-F2278AA5729D}" type="presOf" srcId="{B9FAF57B-3051-44B6-9CE9-0310A4AB6374}" destId="{6D70FF71-2279-46FE-BFB9-FEF77F56A845}" srcOrd="1" destOrd="0" presId="urn:microsoft.com/office/officeart/2005/8/layout/matrix1"/>
    <dgm:cxn modelId="{1FB2A12F-EB07-4634-A35D-C3AF7A7F8532}" type="presOf" srcId="{B9FAF57B-3051-44B6-9CE9-0310A4AB6374}" destId="{9F8DC7E5-E342-4C7F-9DAD-47C0C0E70B1F}" srcOrd="0" destOrd="0" presId="urn:microsoft.com/office/officeart/2005/8/layout/matrix1"/>
    <dgm:cxn modelId="{7C4B864F-B48A-4B22-95D9-ECDE71ECBBE1}" srcId="{3C158ACE-8780-407B-BDC6-72FE43D93327}" destId="{52EC1DCB-0DEF-4046-8098-8322D69464BF}" srcOrd="0" destOrd="0" parTransId="{80FBE255-4C77-4CF4-95B2-DE21A905FE61}" sibTransId="{EE8D96D2-848A-4CE3-996E-0DAAF25D708C}"/>
    <dgm:cxn modelId="{57EE4E65-C29B-46C6-B6A2-A8A544E1F7D0}" type="presOf" srcId="{EB7A42FE-DBA8-4D1A-88F4-F18648C8B234}" destId="{C13C0107-C33C-44AC-AD64-44B7AF63CCC2}" srcOrd="0" destOrd="0" presId="urn:microsoft.com/office/officeart/2005/8/layout/matrix1"/>
    <dgm:cxn modelId="{EBD07CFB-1B35-4DE6-B08D-7C7B3351AE2C}" srcId="{52EC1DCB-0DEF-4046-8098-8322D69464BF}" destId="{0B769C28-0FF9-4016-B175-C0E525894969}" srcOrd="0" destOrd="0" parTransId="{6C4F6877-1342-4AB4-BB17-289147742B27}" sibTransId="{3800585F-D432-4CC3-A3F5-6B806070E658}"/>
    <dgm:cxn modelId="{CDA87823-F59F-44A0-AE08-E6C9D97AE23E}" type="presOf" srcId="{3C158ACE-8780-407B-BDC6-72FE43D93327}" destId="{757F9CB6-FDB8-46A2-8AD2-8A6978144244}" srcOrd="0" destOrd="0" presId="urn:microsoft.com/office/officeart/2005/8/layout/matrix1"/>
    <dgm:cxn modelId="{D0ABF605-ABA4-4168-A0BF-5AE345BF22FF}" srcId="{52EC1DCB-0DEF-4046-8098-8322D69464BF}" destId="{EB7A42FE-DBA8-4D1A-88F4-F18648C8B234}" srcOrd="1" destOrd="0" parTransId="{6B5207ED-97D2-4EED-A64C-0AC82013A7E3}" sibTransId="{89C67AB1-3F43-4A5C-885D-AC40374918DC}"/>
    <dgm:cxn modelId="{FF7D2089-4012-47EA-8F9B-9CC6E0CA10BD}" type="presOf" srcId="{0B769C28-0FF9-4016-B175-C0E525894969}" destId="{F7A321F8-3C88-47BF-A2CF-2C849B07D830}" srcOrd="1" destOrd="0" presId="urn:microsoft.com/office/officeart/2005/8/layout/matrix1"/>
    <dgm:cxn modelId="{B6628836-D99D-462C-865F-C71108808A68}" type="presParOf" srcId="{757F9CB6-FDB8-46A2-8AD2-8A6978144244}" destId="{9D6555F8-875F-4904-AF8E-A28F1DC791F3}" srcOrd="0" destOrd="0" presId="urn:microsoft.com/office/officeart/2005/8/layout/matrix1"/>
    <dgm:cxn modelId="{A2AAFDB4-2DCF-4E5C-A7BC-3E035D393F74}" type="presParOf" srcId="{9D6555F8-875F-4904-AF8E-A28F1DC791F3}" destId="{61D8B5D7-14C4-441E-99F6-564E3910D5C4}" srcOrd="0" destOrd="0" presId="urn:microsoft.com/office/officeart/2005/8/layout/matrix1"/>
    <dgm:cxn modelId="{BD6B5A81-6568-494F-A29D-60CC0379B03D}" type="presParOf" srcId="{9D6555F8-875F-4904-AF8E-A28F1DC791F3}" destId="{F7A321F8-3C88-47BF-A2CF-2C849B07D830}" srcOrd="1" destOrd="0" presId="urn:microsoft.com/office/officeart/2005/8/layout/matrix1"/>
    <dgm:cxn modelId="{255BFDAA-0D98-4C62-8D0E-F9F841C58BA7}" type="presParOf" srcId="{9D6555F8-875F-4904-AF8E-A28F1DC791F3}" destId="{C13C0107-C33C-44AC-AD64-44B7AF63CCC2}" srcOrd="2" destOrd="0" presId="urn:microsoft.com/office/officeart/2005/8/layout/matrix1"/>
    <dgm:cxn modelId="{76E6EAB0-1305-4BE2-B0D1-304ACA43B95C}" type="presParOf" srcId="{9D6555F8-875F-4904-AF8E-A28F1DC791F3}" destId="{306E9459-A039-44DC-8269-2CBBAB3CE027}" srcOrd="3" destOrd="0" presId="urn:microsoft.com/office/officeart/2005/8/layout/matrix1"/>
    <dgm:cxn modelId="{9F58D813-8BA1-41EF-8326-8049C172EB09}" type="presParOf" srcId="{9D6555F8-875F-4904-AF8E-A28F1DC791F3}" destId="{9F8DC7E5-E342-4C7F-9DAD-47C0C0E70B1F}" srcOrd="4" destOrd="0" presId="urn:microsoft.com/office/officeart/2005/8/layout/matrix1"/>
    <dgm:cxn modelId="{CE4261B2-6E8D-442A-841F-6BA6173D94B1}" type="presParOf" srcId="{9D6555F8-875F-4904-AF8E-A28F1DC791F3}" destId="{6D70FF71-2279-46FE-BFB9-FEF77F56A845}" srcOrd="5" destOrd="0" presId="urn:microsoft.com/office/officeart/2005/8/layout/matrix1"/>
    <dgm:cxn modelId="{AA3B9B1C-021F-4677-AFDC-9D81958378B0}" type="presParOf" srcId="{9D6555F8-875F-4904-AF8E-A28F1DC791F3}" destId="{588F76DD-39A9-4CD8-A78C-BDFDE54A82FA}" srcOrd="6" destOrd="0" presId="urn:microsoft.com/office/officeart/2005/8/layout/matrix1"/>
    <dgm:cxn modelId="{B1DB09DC-F9F9-4AB9-97BF-727E411192A1}" type="presParOf" srcId="{9D6555F8-875F-4904-AF8E-A28F1DC791F3}" destId="{66E13E62-55FB-4DC4-99C6-F64D346D2540}" srcOrd="7" destOrd="0" presId="urn:microsoft.com/office/officeart/2005/8/layout/matrix1"/>
    <dgm:cxn modelId="{73317BDA-07AD-42B4-B0EF-61E379B90932}" type="presParOf" srcId="{757F9CB6-FDB8-46A2-8AD2-8A6978144244}" destId="{5CF66771-EE32-4845-A7F7-DD548B9E9DE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3A897-5ED9-0F44-A8AB-A06EE0EE9D25}" type="doc">
      <dgm:prSet loTypeId="urn:microsoft.com/office/officeart/2005/8/layout/hList3" loCatId="" qsTypeId="urn:microsoft.com/office/officeart/2005/8/quickstyle/simple1" qsCatId="simple" csTypeId="urn:microsoft.com/office/officeart/2005/8/colors/accent1_2" csCatId="accent1" phldr="1"/>
      <dgm:spPr/>
      <dgm:t>
        <a:bodyPr/>
        <a:lstStyle/>
        <a:p>
          <a:endParaRPr lang="en-US"/>
        </a:p>
      </dgm:t>
    </dgm:pt>
    <dgm:pt modelId="{534FDA54-E19B-134C-AF75-11772A68340F}">
      <dgm:prSet phldrT="[Text]" custT="1"/>
      <dgm:spPr>
        <a:solidFill>
          <a:schemeClr val="tx2">
            <a:lumMod val="60000"/>
            <a:lumOff val="40000"/>
          </a:schemeClr>
        </a:solidFill>
      </dgm:spPr>
      <dgm:t>
        <a:bodyPr/>
        <a:lstStyle/>
        <a:p>
          <a:r>
            <a:rPr lang="en-US" sz="3600" dirty="0" err="1">
              <a:latin typeface="Corbel" panose="020B0503020204020204" pitchFamily="34" charset="0"/>
            </a:rPr>
            <a:t>Ulusal</a:t>
          </a:r>
          <a:r>
            <a:rPr lang="en-US" sz="3600" dirty="0">
              <a:latin typeface="Corbel" panose="020B0503020204020204" pitchFamily="34" charset="0"/>
            </a:rPr>
            <a:t> </a:t>
          </a:r>
          <a:r>
            <a:rPr lang="en-US" sz="3600" dirty="0" err="1">
              <a:latin typeface="Corbel" panose="020B0503020204020204" pitchFamily="34" charset="0"/>
            </a:rPr>
            <a:t>Yeşil</a:t>
          </a:r>
          <a:r>
            <a:rPr lang="en-US" sz="3600" dirty="0">
              <a:latin typeface="Corbel" panose="020B0503020204020204" pitchFamily="34" charset="0"/>
            </a:rPr>
            <a:t> </a:t>
          </a:r>
          <a:r>
            <a:rPr lang="en-US" sz="3600" dirty="0" err="1">
              <a:latin typeface="Corbel" panose="020B0503020204020204" pitchFamily="34" charset="0"/>
            </a:rPr>
            <a:t>Taksonomi</a:t>
          </a:r>
          <a:r>
            <a:rPr lang="en-US" sz="3600" dirty="0">
              <a:latin typeface="Corbel" panose="020B0503020204020204" pitchFamily="34" charset="0"/>
            </a:rPr>
            <a:t> </a:t>
          </a:r>
          <a:r>
            <a:rPr lang="en-US" sz="3600" dirty="0" err="1">
              <a:latin typeface="Corbel" panose="020B0503020204020204" pitchFamily="34" charset="0"/>
            </a:rPr>
            <a:t>Yönetmeliği</a:t>
          </a:r>
          <a:endParaRPr lang="en-US" sz="3600" dirty="0">
            <a:latin typeface="Corbel" panose="020B0503020204020204" pitchFamily="34" charset="0"/>
          </a:endParaRPr>
        </a:p>
      </dgm:t>
    </dgm:pt>
    <dgm:pt modelId="{8117F543-C286-EC46-87E9-896E4977B344}" type="parTrans" cxnId="{990EECA8-73AB-CF43-BB0F-B6CA821D04C1}">
      <dgm:prSet/>
      <dgm:spPr/>
      <dgm:t>
        <a:bodyPr/>
        <a:lstStyle/>
        <a:p>
          <a:endParaRPr lang="en-US"/>
        </a:p>
      </dgm:t>
    </dgm:pt>
    <dgm:pt modelId="{F79CB5F4-8912-3C44-9469-D24F64B6E00A}" type="sibTrans" cxnId="{990EECA8-73AB-CF43-BB0F-B6CA821D04C1}">
      <dgm:prSet/>
      <dgm:spPr/>
      <dgm:t>
        <a:bodyPr/>
        <a:lstStyle/>
        <a:p>
          <a:endParaRPr lang="en-US"/>
        </a:p>
      </dgm:t>
    </dgm:pt>
    <dgm:pt modelId="{328D1205-DE1B-F941-B044-0F4987F2E3AC}">
      <dgm:prSet phldrT="[Text]" custT="1"/>
      <dgm:spPr>
        <a:solidFill>
          <a:schemeClr val="tx2">
            <a:lumMod val="60000"/>
            <a:lumOff val="40000"/>
          </a:schemeClr>
        </a:solidFill>
      </dgm:spPr>
      <dgm:t>
        <a:bodyPr/>
        <a:lstStyle/>
        <a:p>
          <a:r>
            <a:rPr lang="en-US" sz="1500" b="1" dirty="0">
              <a:latin typeface="Corbel" panose="020B0503020204020204" pitchFamily="34" charset="0"/>
            </a:rPr>
            <a:t>Ek-1 </a:t>
          </a:r>
        </a:p>
        <a:p>
          <a:r>
            <a:rPr lang="en-US" sz="1500" b="1" dirty="0">
              <a:latin typeface="Corbel" panose="020B0503020204020204" pitchFamily="34" charset="0"/>
            </a:rPr>
            <a:t>Sera </a:t>
          </a:r>
          <a:r>
            <a:rPr lang="en-US" sz="1500" b="1" dirty="0" err="1">
              <a:latin typeface="Corbel" panose="020B0503020204020204" pitchFamily="34" charset="0"/>
            </a:rPr>
            <a:t>Gazı</a:t>
          </a:r>
          <a:r>
            <a:rPr lang="en-US" sz="1500" b="1" dirty="0">
              <a:latin typeface="Corbel" panose="020B0503020204020204" pitchFamily="34" charset="0"/>
            </a:rPr>
            <a:t> </a:t>
          </a:r>
          <a:r>
            <a:rPr lang="en-US" sz="1500" b="1" dirty="0" err="1">
              <a:latin typeface="Corbel" panose="020B0503020204020204" pitchFamily="34" charset="0"/>
            </a:rPr>
            <a:t>Emisyonlarının</a:t>
          </a:r>
          <a:r>
            <a:rPr lang="en-US" sz="1500" b="1" dirty="0">
              <a:latin typeface="Corbel" panose="020B0503020204020204" pitchFamily="34" charset="0"/>
            </a:rPr>
            <a:t> </a:t>
          </a:r>
          <a:r>
            <a:rPr lang="en-US" sz="1500" b="1" dirty="0" err="1">
              <a:latin typeface="Corbel" panose="020B0503020204020204" pitchFamily="34" charset="0"/>
            </a:rPr>
            <a:t>Azaltımı</a:t>
          </a:r>
          <a:r>
            <a:rPr lang="en-US" sz="1500" b="1" dirty="0">
              <a:latin typeface="Corbel" panose="020B0503020204020204" pitchFamily="34" charset="0"/>
            </a:rPr>
            <a:t> </a:t>
          </a:r>
        </a:p>
      </dgm:t>
    </dgm:pt>
    <dgm:pt modelId="{5FF5A965-5301-184C-BEC0-E579D9494FBF}" type="parTrans" cxnId="{EE60F7EA-EDF0-5441-901D-7CE5E586B95E}">
      <dgm:prSet/>
      <dgm:spPr/>
      <dgm:t>
        <a:bodyPr/>
        <a:lstStyle/>
        <a:p>
          <a:endParaRPr lang="en-US"/>
        </a:p>
      </dgm:t>
    </dgm:pt>
    <dgm:pt modelId="{99144836-8021-3A4B-8069-F624F6841EB4}" type="sibTrans" cxnId="{EE60F7EA-EDF0-5441-901D-7CE5E586B95E}">
      <dgm:prSet/>
      <dgm:spPr/>
      <dgm:t>
        <a:bodyPr/>
        <a:lstStyle/>
        <a:p>
          <a:endParaRPr lang="en-US"/>
        </a:p>
      </dgm:t>
    </dgm:pt>
    <dgm:pt modelId="{A55C46EB-6288-F844-8D30-53F172B44B12}">
      <dgm:prSet phldrT="[Text]" custT="1"/>
      <dgm:spPr>
        <a:solidFill>
          <a:schemeClr val="tx2">
            <a:lumMod val="60000"/>
            <a:lumOff val="40000"/>
          </a:schemeClr>
        </a:solidFill>
      </dgm:spPr>
      <dgm:t>
        <a:bodyPr/>
        <a:lstStyle/>
        <a:p>
          <a:r>
            <a:rPr lang="en-US" sz="1500" b="1" dirty="0">
              <a:latin typeface="Corbel" panose="020B0503020204020204" pitchFamily="34" charset="0"/>
            </a:rPr>
            <a:t>Ek-2 </a:t>
          </a:r>
        </a:p>
        <a:p>
          <a:r>
            <a:rPr lang="en-US" sz="1500" b="1" dirty="0" err="1">
              <a:latin typeface="Corbel" panose="020B0503020204020204" pitchFamily="34" charset="0"/>
            </a:rPr>
            <a:t>İklim</a:t>
          </a:r>
          <a:r>
            <a:rPr lang="en-US" sz="1500" b="1" dirty="0">
              <a:latin typeface="Corbel" panose="020B0503020204020204" pitchFamily="34" charset="0"/>
            </a:rPr>
            <a:t> </a:t>
          </a:r>
          <a:r>
            <a:rPr lang="en-US" sz="1500" b="1" dirty="0" err="1">
              <a:latin typeface="Corbel" panose="020B0503020204020204" pitchFamily="34" charset="0"/>
            </a:rPr>
            <a:t>Değişikliğine</a:t>
          </a:r>
          <a:r>
            <a:rPr lang="en-US" sz="1500" b="1" dirty="0">
              <a:latin typeface="Corbel" panose="020B0503020204020204" pitchFamily="34" charset="0"/>
            </a:rPr>
            <a:t> </a:t>
          </a:r>
          <a:r>
            <a:rPr lang="en-US" sz="1500" b="1" dirty="0" err="1">
              <a:latin typeface="Corbel" panose="020B0503020204020204" pitchFamily="34" charset="0"/>
            </a:rPr>
            <a:t>Uyum</a:t>
          </a:r>
          <a:endParaRPr lang="en-US" sz="1500" b="1" dirty="0">
            <a:latin typeface="Corbel" panose="020B0503020204020204" pitchFamily="34" charset="0"/>
          </a:endParaRPr>
        </a:p>
      </dgm:t>
    </dgm:pt>
    <dgm:pt modelId="{3517DD5B-A9B9-BD41-865D-9BEC5F21A825}" type="parTrans" cxnId="{7EEDF28D-8FBC-9A4A-8BB7-0B13EA7B3819}">
      <dgm:prSet/>
      <dgm:spPr/>
      <dgm:t>
        <a:bodyPr/>
        <a:lstStyle/>
        <a:p>
          <a:endParaRPr lang="en-US"/>
        </a:p>
      </dgm:t>
    </dgm:pt>
    <dgm:pt modelId="{C17C5AF8-708F-874A-B6A2-D2C9DF77ED53}" type="sibTrans" cxnId="{7EEDF28D-8FBC-9A4A-8BB7-0B13EA7B3819}">
      <dgm:prSet/>
      <dgm:spPr/>
      <dgm:t>
        <a:bodyPr/>
        <a:lstStyle/>
        <a:p>
          <a:endParaRPr lang="en-US"/>
        </a:p>
      </dgm:t>
    </dgm:pt>
    <dgm:pt modelId="{2A2F4CE3-4A5C-A54B-B2C6-EBAEBE06DE8F}">
      <dgm:prSet phldrT="[Text]" custT="1"/>
      <dgm:spPr>
        <a:solidFill>
          <a:schemeClr val="tx2">
            <a:lumMod val="60000"/>
            <a:lumOff val="40000"/>
          </a:schemeClr>
        </a:solidFill>
      </dgm:spPr>
      <dgm:t>
        <a:bodyPr/>
        <a:lstStyle/>
        <a:p>
          <a:pPr>
            <a:buClrTx/>
            <a:buSzTx/>
            <a:buFont typeface="Arial" panose="020B0604020202020204" pitchFamily="34" charset="0"/>
            <a:buNone/>
          </a:pP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Ek-3 </a:t>
          </a:r>
        </a:p>
        <a:p>
          <a:pPr>
            <a:buClrTx/>
            <a:buSzTx/>
            <a:buFont typeface="Arial" panose="020B0604020202020204" pitchFamily="34" charset="0"/>
            <a:buNone/>
          </a:pP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Su</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v</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 Deniz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Kaynaklarının</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Sürdürülebilir</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Kullanımı</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v</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Korunması</a:t>
          </a:r>
          <a:endParaRPr lang="en-US" sz="1500" b="1" dirty="0">
            <a:latin typeface="Corbel" panose="020B0503020204020204" pitchFamily="34" charset="0"/>
          </a:endParaRPr>
        </a:p>
      </dgm:t>
    </dgm:pt>
    <dgm:pt modelId="{11C711BE-4A3F-3746-899A-14EDE04E4D6F}" type="parTrans" cxnId="{F09749E4-4575-7147-8E2A-BF90AE92CB60}">
      <dgm:prSet/>
      <dgm:spPr/>
      <dgm:t>
        <a:bodyPr/>
        <a:lstStyle/>
        <a:p>
          <a:endParaRPr lang="en-US"/>
        </a:p>
      </dgm:t>
    </dgm:pt>
    <dgm:pt modelId="{5A907468-400A-D34E-AB51-A7F1F34A642E}" type="sibTrans" cxnId="{F09749E4-4575-7147-8E2A-BF90AE92CB60}">
      <dgm:prSet/>
      <dgm:spPr/>
      <dgm:t>
        <a:bodyPr/>
        <a:lstStyle/>
        <a:p>
          <a:endParaRPr lang="en-US"/>
        </a:p>
      </dgm:t>
    </dgm:pt>
    <dgm:pt modelId="{0F8F9A0B-B4E2-A940-A9D1-52D52183538A}">
      <dgm:prSet phldrT="[Text]" custT="1"/>
      <dgm:spPr>
        <a:solidFill>
          <a:schemeClr val="tx2">
            <a:lumMod val="60000"/>
            <a:lumOff val="40000"/>
          </a:schemeClr>
        </a:solidFill>
      </dgm:spPr>
      <dgm:t>
        <a:bodyPr/>
        <a:lstStyle/>
        <a:p>
          <a:pPr>
            <a:buClrTx/>
            <a:buSzTx/>
            <a:buFont typeface="Arial" panose="020B0604020202020204" pitchFamily="34" charset="0"/>
            <a:buNone/>
          </a:pPr>
          <a:r>
            <a:rPr kumimoji="0" lang="sv-SE"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Ek-5 </a:t>
          </a:r>
        </a:p>
        <a:p>
          <a:pPr>
            <a:buClrTx/>
            <a:buSzTx/>
            <a:buFont typeface="Arial" panose="020B0604020202020204" pitchFamily="34" charset="0"/>
            <a:buNone/>
          </a:pPr>
          <a:r>
            <a:rPr kumimoji="0" lang="sv-SE"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Kirliliğin</a:t>
          </a:r>
          <a:r>
            <a:rPr kumimoji="0" lang="sv-SE"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sv-SE"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Önlemesi</a:t>
          </a:r>
          <a:r>
            <a:rPr kumimoji="0" lang="sv-SE"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v</a:t>
          </a:r>
          <a:r>
            <a:rPr kumimoji="0" lang="sv-SE"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 </a:t>
          </a:r>
          <a:r>
            <a:rPr kumimoji="0" lang="sv-SE"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Kontrol</a:t>
          </a:r>
          <a:r>
            <a:rPr kumimoji="0" lang="tr-TR"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ü</a:t>
          </a:r>
          <a:endParaRPr lang="en-US" sz="1500" b="1" dirty="0">
            <a:latin typeface="Corbel" panose="020B0503020204020204" pitchFamily="34" charset="0"/>
          </a:endParaRPr>
        </a:p>
      </dgm:t>
    </dgm:pt>
    <dgm:pt modelId="{2663B02E-41E6-FB40-9195-74D0AF01A922}" type="parTrans" cxnId="{6E827228-432A-5544-BEF1-4368D61219F4}">
      <dgm:prSet/>
      <dgm:spPr/>
      <dgm:t>
        <a:bodyPr/>
        <a:lstStyle/>
        <a:p>
          <a:endParaRPr lang="en-US"/>
        </a:p>
      </dgm:t>
    </dgm:pt>
    <dgm:pt modelId="{731E025D-B02C-244C-9308-A02B807C943D}" type="sibTrans" cxnId="{6E827228-432A-5544-BEF1-4368D61219F4}">
      <dgm:prSet/>
      <dgm:spPr/>
      <dgm:t>
        <a:bodyPr/>
        <a:lstStyle/>
        <a:p>
          <a:endParaRPr lang="en-US"/>
        </a:p>
      </dgm:t>
    </dgm:pt>
    <dgm:pt modelId="{405515BE-13B1-8A45-9565-2454D4CE13A6}">
      <dgm:prSet custT="1"/>
      <dgm:spPr>
        <a:solidFill>
          <a:schemeClr val="tx2">
            <a:lumMod val="60000"/>
            <a:lumOff val="40000"/>
          </a:schemeClr>
        </a:solidFill>
      </dgm:spPr>
      <dgm:t>
        <a:bodyPr/>
        <a:lstStyle/>
        <a:p>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Ek-4 </a:t>
          </a:r>
        </a:p>
        <a:p>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Döngüsel</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Ekonomiye</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Geçiş</a:t>
          </a:r>
          <a:endParaRPr lang="en-US" sz="1500" b="1" dirty="0">
            <a:latin typeface="Corbel" panose="020B0503020204020204" pitchFamily="34" charset="0"/>
          </a:endParaRPr>
        </a:p>
      </dgm:t>
    </dgm:pt>
    <dgm:pt modelId="{151F2794-4C55-5347-81B6-CBFCE7298502}" type="parTrans" cxnId="{88459CD2-517B-3D4A-9CB5-B35FC4F36595}">
      <dgm:prSet/>
      <dgm:spPr/>
      <dgm:t>
        <a:bodyPr/>
        <a:lstStyle/>
        <a:p>
          <a:endParaRPr lang="en-US"/>
        </a:p>
      </dgm:t>
    </dgm:pt>
    <dgm:pt modelId="{FC3981F3-9D22-E541-AF3A-F7BABC5DCA92}" type="sibTrans" cxnId="{88459CD2-517B-3D4A-9CB5-B35FC4F36595}">
      <dgm:prSet/>
      <dgm:spPr/>
      <dgm:t>
        <a:bodyPr/>
        <a:lstStyle/>
        <a:p>
          <a:endParaRPr lang="en-US"/>
        </a:p>
      </dgm:t>
    </dgm:pt>
    <dgm:pt modelId="{1D8EC702-46A7-374E-A164-D2C245BE424D}">
      <dgm:prSet phldrT="[Text]" custT="1"/>
      <dgm:spPr>
        <a:solidFill>
          <a:schemeClr val="tx2">
            <a:lumMod val="60000"/>
            <a:lumOff val="40000"/>
          </a:schemeClr>
        </a:solidFill>
      </dgm:spPr>
      <dgm:t>
        <a:bodyPr/>
        <a:lstStyle/>
        <a:p>
          <a:pPr>
            <a:buClrTx/>
            <a:buSzTx/>
            <a:buFont typeface="Arial" panose="020B0604020202020204" pitchFamily="34" charset="0"/>
            <a:buNone/>
          </a:pP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Ek-6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Biyoçeşitliliğin</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v</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e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Ekosistemlerin</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Korunması</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ve</a:t>
          </a:r>
          <a:r>
            <a:rPr kumimoji="0" lang="en-GB" sz="1500" b="1" i="0" u="none" strike="noStrike" cap="none" spc="0" normalizeH="0" baseline="0" noProof="0" dirty="0">
              <a:ln>
                <a:noFill/>
              </a:ln>
              <a:solidFill>
                <a:prstClr val="white"/>
              </a:solidFill>
              <a:effectLst/>
              <a:uLnTx/>
              <a:uFillTx/>
              <a:latin typeface="Corbel" panose="020B0503020204020204" pitchFamily="34" charset="0"/>
              <a:ea typeface="+mn-ea"/>
              <a:cs typeface="+mn-cs"/>
            </a:rPr>
            <a:t> </a:t>
          </a:r>
          <a:r>
            <a:rPr lang="tr-TR" sz="1500" b="1" dirty="0">
              <a:solidFill>
                <a:prstClr val="white"/>
              </a:solidFill>
              <a:latin typeface="Corbel" panose="020B0503020204020204" pitchFamily="34" charset="0"/>
            </a:rPr>
            <a:t>R</a:t>
          </a:r>
          <a:r>
            <a:rPr kumimoji="0" lang="en-GB" sz="1500" b="1" i="0" u="none" strike="noStrike" cap="none" spc="0" normalizeH="0" baseline="0" noProof="0" dirty="0" err="1">
              <a:ln>
                <a:noFill/>
              </a:ln>
              <a:solidFill>
                <a:prstClr val="white"/>
              </a:solidFill>
              <a:effectLst/>
              <a:uLnTx/>
              <a:uFillTx/>
              <a:latin typeface="Corbel" panose="020B0503020204020204" pitchFamily="34" charset="0"/>
              <a:ea typeface="+mn-ea"/>
              <a:cs typeface="+mn-cs"/>
            </a:rPr>
            <a:t>estorasyonu</a:t>
          </a:r>
          <a:endParaRPr lang="en-US" sz="1500" b="1" dirty="0">
            <a:latin typeface="Corbel" panose="020B0503020204020204" pitchFamily="34" charset="0"/>
          </a:endParaRPr>
        </a:p>
      </dgm:t>
    </dgm:pt>
    <dgm:pt modelId="{5181CAE6-C94A-0B46-A9A6-AB2934FFFE6D}" type="parTrans" cxnId="{C2C64AC1-49D7-C948-B283-241555D42C73}">
      <dgm:prSet/>
      <dgm:spPr/>
      <dgm:t>
        <a:bodyPr/>
        <a:lstStyle/>
        <a:p>
          <a:endParaRPr lang="en-US"/>
        </a:p>
      </dgm:t>
    </dgm:pt>
    <dgm:pt modelId="{4DC7A20C-E83E-1449-81F4-6C44B49672D6}" type="sibTrans" cxnId="{C2C64AC1-49D7-C948-B283-241555D42C73}">
      <dgm:prSet/>
      <dgm:spPr/>
      <dgm:t>
        <a:bodyPr/>
        <a:lstStyle/>
        <a:p>
          <a:endParaRPr lang="en-US"/>
        </a:p>
      </dgm:t>
    </dgm:pt>
    <dgm:pt modelId="{559B71D2-33D0-524F-B99C-8882AAE474A6}" type="pres">
      <dgm:prSet presAssocID="{63E3A897-5ED9-0F44-A8AB-A06EE0EE9D25}" presName="composite" presStyleCnt="0">
        <dgm:presLayoutVars>
          <dgm:chMax val="1"/>
          <dgm:dir/>
          <dgm:resizeHandles val="exact"/>
        </dgm:presLayoutVars>
      </dgm:prSet>
      <dgm:spPr/>
      <dgm:t>
        <a:bodyPr/>
        <a:lstStyle/>
        <a:p>
          <a:endParaRPr lang="tr-TR"/>
        </a:p>
      </dgm:t>
    </dgm:pt>
    <dgm:pt modelId="{F1402F13-870D-C14B-97C4-E9E9AB42F8EE}" type="pres">
      <dgm:prSet presAssocID="{534FDA54-E19B-134C-AF75-11772A68340F}" presName="roof" presStyleLbl="dkBgShp" presStyleIdx="0" presStyleCnt="2" custScaleX="87178" custScaleY="76906"/>
      <dgm:spPr/>
      <dgm:t>
        <a:bodyPr/>
        <a:lstStyle/>
        <a:p>
          <a:endParaRPr lang="tr-TR"/>
        </a:p>
      </dgm:t>
    </dgm:pt>
    <dgm:pt modelId="{D4907AEB-FA73-4948-B1F9-32EF4A220905}" type="pres">
      <dgm:prSet presAssocID="{534FDA54-E19B-134C-AF75-11772A68340F}" presName="pillars" presStyleCnt="0"/>
      <dgm:spPr/>
    </dgm:pt>
    <dgm:pt modelId="{C1E145A5-26F6-384E-A109-E4809930F8A2}" type="pres">
      <dgm:prSet presAssocID="{534FDA54-E19B-134C-AF75-11772A68340F}" presName="pillar1" presStyleLbl="node1" presStyleIdx="0" presStyleCnt="6">
        <dgm:presLayoutVars>
          <dgm:bulletEnabled val="1"/>
        </dgm:presLayoutVars>
      </dgm:prSet>
      <dgm:spPr/>
      <dgm:t>
        <a:bodyPr/>
        <a:lstStyle/>
        <a:p>
          <a:endParaRPr lang="tr-TR"/>
        </a:p>
      </dgm:t>
    </dgm:pt>
    <dgm:pt modelId="{914C0367-2FA3-9E4A-B932-6C3433F9D8C2}" type="pres">
      <dgm:prSet presAssocID="{A55C46EB-6288-F844-8D30-53F172B44B12}" presName="pillarX" presStyleLbl="node1" presStyleIdx="1" presStyleCnt="6">
        <dgm:presLayoutVars>
          <dgm:bulletEnabled val="1"/>
        </dgm:presLayoutVars>
      </dgm:prSet>
      <dgm:spPr/>
      <dgm:t>
        <a:bodyPr/>
        <a:lstStyle/>
        <a:p>
          <a:endParaRPr lang="tr-TR"/>
        </a:p>
      </dgm:t>
    </dgm:pt>
    <dgm:pt modelId="{9A3586AF-0689-0C42-B21A-E84876EA4125}" type="pres">
      <dgm:prSet presAssocID="{2A2F4CE3-4A5C-A54B-B2C6-EBAEBE06DE8F}" presName="pillarX" presStyleLbl="node1" presStyleIdx="2" presStyleCnt="6">
        <dgm:presLayoutVars>
          <dgm:bulletEnabled val="1"/>
        </dgm:presLayoutVars>
      </dgm:prSet>
      <dgm:spPr/>
      <dgm:t>
        <a:bodyPr/>
        <a:lstStyle/>
        <a:p>
          <a:endParaRPr lang="tr-TR"/>
        </a:p>
      </dgm:t>
    </dgm:pt>
    <dgm:pt modelId="{979BDB96-95F0-D847-BBEA-2A12F9A9EE86}" type="pres">
      <dgm:prSet presAssocID="{405515BE-13B1-8A45-9565-2454D4CE13A6}" presName="pillarX" presStyleLbl="node1" presStyleIdx="3" presStyleCnt="6">
        <dgm:presLayoutVars>
          <dgm:bulletEnabled val="1"/>
        </dgm:presLayoutVars>
      </dgm:prSet>
      <dgm:spPr/>
      <dgm:t>
        <a:bodyPr/>
        <a:lstStyle/>
        <a:p>
          <a:endParaRPr lang="tr-TR"/>
        </a:p>
      </dgm:t>
    </dgm:pt>
    <dgm:pt modelId="{8340BC57-7866-9042-98C5-9F09B247E4C9}" type="pres">
      <dgm:prSet presAssocID="{0F8F9A0B-B4E2-A940-A9D1-52D52183538A}" presName="pillarX" presStyleLbl="node1" presStyleIdx="4" presStyleCnt="6">
        <dgm:presLayoutVars>
          <dgm:bulletEnabled val="1"/>
        </dgm:presLayoutVars>
      </dgm:prSet>
      <dgm:spPr/>
      <dgm:t>
        <a:bodyPr/>
        <a:lstStyle/>
        <a:p>
          <a:endParaRPr lang="tr-TR"/>
        </a:p>
      </dgm:t>
    </dgm:pt>
    <dgm:pt modelId="{C43E1F31-8AA7-F640-B659-45D689760CC7}" type="pres">
      <dgm:prSet presAssocID="{1D8EC702-46A7-374E-A164-D2C245BE424D}" presName="pillarX" presStyleLbl="node1" presStyleIdx="5" presStyleCnt="6">
        <dgm:presLayoutVars>
          <dgm:bulletEnabled val="1"/>
        </dgm:presLayoutVars>
      </dgm:prSet>
      <dgm:spPr/>
      <dgm:t>
        <a:bodyPr/>
        <a:lstStyle/>
        <a:p>
          <a:endParaRPr lang="tr-TR"/>
        </a:p>
      </dgm:t>
    </dgm:pt>
    <dgm:pt modelId="{D7CAF181-48DF-C946-8466-1DF757C87703}" type="pres">
      <dgm:prSet presAssocID="{534FDA54-E19B-134C-AF75-11772A68340F}" presName="base" presStyleLbl="dkBgShp" presStyleIdx="1" presStyleCnt="2" custLinFactNeighborY="-142"/>
      <dgm:spPr>
        <a:solidFill>
          <a:schemeClr val="tx2">
            <a:lumMod val="60000"/>
            <a:lumOff val="40000"/>
          </a:schemeClr>
        </a:solidFill>
      </dgm:spPr>
    </dgm:pt>
  </dgm:ptLst>
  <dgm:cxnLst>
    <dgm:cxn modelId="{0A2B81D1-BF97-8A40-8F0B-1AD8237C621A}" type="presOf" srcId="{405515BE-13B1-8A45-9565-2454D4CE13A6}" destId="{979BDB96-95F0-D847-BBEA-2A12F9A9EE86}" srcOrd="0" destOrd="0" presId="urn:microsoft.com/office/officeart/2005/8/layout/hList3"/>
    <dgm:cxn modelId="{782D637C-D33D-8945-80CE-916B5E8CC796}" type="presOf" srcId="{534FDA54-E19B-134C-AF75-11772A68340F}" destId="{F1402F13-870D-C14B-97C4-E9E9AB42F8EE}" srcOrd="0" destOrd="0" presId="urn:microsoft.com/office/officeart/2005/8/layout/hList3"/>
    <dgm:cxn modelId="{DDC4504D-5ADC-7142-A757-2A8D1C1DB4B6}" type="presOf" srcId="{A55C46EB-6288-F844-8D30-53F172B44B12}" destId="{914C0367-2FA3-9E4A-B932-6C3433F9D8C2}" srcOrd="0" destOrd="0" presId="urn:microsoft.com/office/officeart/2005/8/layout/hList3"/>
    <dgm:cxn modelId="{6E827228-432A-5544-BEF1-4368D61219F4}" srcId="{534FDA54-E19B-134C-AF75-11772A68340F}" destId="{0F8F9A0B-B4E2-A940-A9D1-52D52183538A}" srcOrd="4" destOrd="0" parTransId="{2663B02E-41E6-FB40-9195-74D0AF01A922}" sibTransId="{731E025D-B02C-244C-9308-A02B807C943D}"/>
    <dgm:cxn modelId="{50ECE09D-97D7-AB44-9CDD-B324BD02205A}" type="presOf" srcId="{0F8F9A0B-B4E2-A940-A9D1-52D52183538A}" destId="{8340BC57-7866-9042-98C5-9F09B247E4C9}" srcOrd="0" destOrd="0" presId="urn:microsoft.com/office/officeart/2005/8/layout/hList3"/>
    <dgm:cxn modelId="{F09749E4-4575-7147-8E2A-BF90AE92CB60}" srcId="{534FDA54-E19B-134C-AF75-11772A68340F}" destId="{2A2F4CE3-4A5C-A54B-B2C6-EBAEBE06DE8F}" srcOrd="2" destOrd="0" parTransId="{11C711BE-4A3F-3746-899A-14EDE04E4D6F}" sibTransId="{5A907468-400A-D34E-AB51-A7F1F34A642E}"/>
    <dgm:cxn modelId="{C2C64AC1-49D7-C948-B283-241555D42C73}" srcId="{534FDA54-E19B-134C-AF75-11772A68340F}" destId="{1D8EC702-46A7-374E-A164-D2C245BE424D}" srcOrd="5" destOrd="0" parTransId="{5181CAE6-C94A-0B46-A9A6-AB2934FFFE6D}" sibTransId="{4DC7A20C-E83E-1449-81F4-6C44B49672D6}"/>
    <dgm:cxn modelId="{8F7813A0-A3E1-A447-BA99-9B81B17B0E56}" type="presOf" srcId="{328D1205-DE1B-F941-B044-0F4987F2E3AC}" destId="{C1E145A5-26F6-384E-A109-E4809930F8A2}" srcOrd="0" destOrd="0" presId="urn:microsoft.com/office/officeart/2005/8/layout/hList3"/>
    <dgm:cxn modelId="{9A43A266-9B1D-3449-8488-49C4D216FBE7}" type="presOf" srcId="{1D8EC702-46A7-374E-A164-D2C245BE424D}" destId="{C43E1F31-8AA7-F640-B659-45D689760CC7}" srcOrd="0" destOrd="0" presId="urn:microsoft.com/office/officeart/2005/8/layout/hList3"/>
    <dgm:cxn modelId="{613AA82B-ABCC-6F4F-99C2-87524398C2FD}" type="presOf" srcId="{63E3A897-5ED9-0F44-A8AB-A06EE0EE9D25}" destId="{559B71D2-33D0-524F-B99C-8882AAE474A6}" srcOrd="0" destOrd="0" presId="urn:microsoft.com/office/officeart/2005/8/layout/hList3"/>
    <dgm:cxn modelId="{EE60F7EA-EDF0-5441-901D-7CE5E586B95E}" srcId="{534FDA54-E19B-134C-AF75-11772A68340F}" destId="{328D1205-DE1B-F941-B044-0F4987F2E3AC}" srcOrd="0" destOrd="0" parTransId="{5FF5A965-5301-184C-BEC0-E579D9494FBF}" sibTransId="{99144836-8021-3A4B-8069-F624F6841EB4}"/>
    <dgm:cxn modelId="{7EEDF28D-8FBC-9A4A-8BB7-0B13EA7B3819}" srcId="{534FDA54-E19B-134C-AF75-11772A68340F}" destId="{A55C46EB-6288-F844-8D30-53F172B44B12}" srcOrd="1" destOrd="0" parTransId="{3517DD5B-A9B9-BD41-865D-9BEC5F21A825}" sibTransId="{C17C5AF8-708F-874A-B6A2-D2C9DF77ED53}"/>
    <dgm:cxn modelId="{88459CD2-517B-3D4A-9CB5-B35FC4F36595}" srcId="{534FDA54-E19B-134C-AF75-11772A68340F}" destId="{405515BE-13B1-8A45-9565-2454D4CE13A6}" srcOrd="3" destOrd="0" parTransId="{151F2794-4C55-5347-81B6-CBFCE7298502}" sibTransId="{FC3981F3-9D22-E541-AF3A-F7BABC5DCA92}"/>
    <dgm:cxn modelId="{990EECA8-73AB-CF43-BB0F-B6CA821D04C1}" srcId="{63E3A897-5ED9-0F44-A8AB-A06EE0EE9D25}" destId="{534FDA54-E19B-134C-AF75-11772A68340F}" srcOrd="0" destOrd="0" parTransId="{8117F543-C286-EC46-87E9-896E4977B344}" sibTransId="{F79CB5F4-8912-3C44-9469-D24F64B6E00A}"/>
    <dgm:cxn modelId="{4410E8A1-8EBF-0C42-BBE2-5D58B91E1E65}" type="presOf" srcId="{2A2F4CE3-4A5C-A54B-B2C6-EBAEBE06DE8F}" destId="{9A3586AF-0689-0C42-B21A-E84876EA4125}" srcOrd="0" destOrd="0" presId="urn:microsoft.com/office/officeart/2005/8/layout/hList3"/>
    <dgm:cxn modelId="{EEA83F3F-2D94-2745-9332-BB8C0F8F5A99}" type="presParOf" srcId="{559B71D2-33D0-524F-B99C-8882AAE474A6}" destId="{F1402F13-870D-C14B-97C4-E9E9AB42F8EE}" srcOrd="0" destOrd="0" presId="urn:microsoft.com/office/officeart/2005/8/layout/hList3"/>
    <dgm:cxn modelId="{FFC4A455-9428-0B4C-9660-0EE73F3A7C47}" type="presParOf" srcId="{559B71D2-33D0-524F-B99C-8882AAE474A6}" destId="{D4907AEB-FA73-4948-B1F9-32EF4A220905}" srcOrd="1" destOrd="0" presId="urn:microsoft.com/office/officeart/2005/8/layout/hList3"/>
    <dgm:cxn modelId="{3338B6DF-2068-0D4D-92B9-CCDEC1C2DAC5}" type="presParOf" srcId="{D4907AEB-FA73-4948-B1F9-32EF4A220905}" destId="{C1E145A5-26F6-384E-A109-E4809930F8A2}" srcOrd="0" destOrd="0" presId="urn:microsoft.com/office/officeart/2005/8/layout/hList3"/>
    <dgm:cxn modelId="{15C9B586-5380-2C40-B6AD-7F6C26B4D132}" type="presParOf" srcId="{D4907AEB-FA73-4948-B1F9-32EF4A220905}" destId="{914C0367-2FA3-9E4A-B932-6C3433F9D8C2}" srcOrd="1" destOrd="0" presId="urn:microsoft.com/office/officeart/2005/8/layout/hList3"/>
    <dgm:cxn modelId="{15754758-209C-CF41-90F4-E605954BAACD}" type="presParOf" srcId="{D4907AEB-FA73-4948-B1F9-32EF4A220905}" destId="{9A3586AF-0689-0C42-B21A-E84876EA4125}" srcOrd="2" destOrd="0" presId="urn:microsoft.com/office/officeart/2005/8/layout/hList3"/>
    <dgm:cxn modelId="{9BE4CEC3-9AE4-514B-A8A8-89D47315A0D0}" type="presParOf" srcId="{D4907AEB-FA73-4948-B1F9-32EF4A220905}" destId="{979BDB96-95F0-D847-BBEA-2A12F9A9EE86}" srcOrd="3" destOrd="0" presId="urn:microsoft.com/office/officeart/2005/8/layout/hList3"/>
    <dgm:cxn modelId="{BD91DAC8-023C-4E46-8D65-9ECB5447A993}" type="presParOf" srcId="{D4907AEB-FA73-4948-B1F9-32EF4A220905}" destId="{8340BC57-7866-9042-98C5-9F09B247E4C9}" srcOrd="4" destOrd="0" presId="urn:microsoft.com/office/officeart/2005/8/layout/hList3"/>
    <dgm:cxn modelId="{1401B430-E927-6F40-A323-74CB64001E50}" type="presParOf" srcId="{D4907AEB-FA73-4948-B1F9-32EF4A220905}" destId="{C43E1F31-8AA7-F640-B659-45D689760CC7}" srcOrd="5" destOrd="0" presId="urn:microsoft.com/office/officeart/2005/8/layout/hList3"/>
    <dgm:cxn modelId="{C85DE673-7E65-B64A-9C7B-B28D2FEF2041}" type="presParOf" srcId="{559B71D2-33D0-524F-B99C-8882AAE474A6}" destId="{D7CAF181-48DF-C946-8466-1DF757C8770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CC5CC-93EE-4D62-B1A7-279B30FCA3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67CB3382-DAF9-4ACB-A8B9-DFD5441E1266}">
      <dgm:prSet custT="1"/>
      <dgm:spPr>
        <a:solidFill>
          <a:schemeClr val="accent1"/>
        </a:solidFill>
      </dgm:spPr>
      <dgm:t>
        <a:bodyPr/>
        <a:lstStyle/>
        <a:p>
          <a:r>
            <a:rPr lang="tr-TR" sz="1600" b="0" dirty="0" smtClean="0">
              <a:solidFill>
                <a:schemeClr val="bg1"/>
              </a:solidFill>
              <a:ea typeface="Calibri" panose="020F0502020204030204" pitchFamily="34" charset="0"/>
              <a:cs typeface="Times New Roman" panose="02020603050405020304" pitchFamily="18" charset="0"/>
            </a:rPr>
            <a:t>Taksonomi Çerçeve Dokümanı hazırlandı.</a:t>
          </a:r>
          <a:endParaRPr lang="tr-TR" sz="1600" dirty="0" smtClean="0">
            <a:solidFill>
              <a:schemeClr val="bg1"/>
            </a:solidFill>
          </a:endParaRPr>
        </a:p>
        <a:p>
          <a:endParaRPr lang="en-GB" sz="1600" dirty="0">
            <a:solidFill>
              <a:schemeClr val="bg1"/>
            </a:solidFill>
          </a:endParaRPr>
        </a:p>
      </dgm:t>
    </dgm:pt>
    <dgm:pt modelId="{9CAE2003-114F-49AF-80D4-8D3E10B4CA96}" type="parTrans" cxnId="{43383061-DBCF-4386-B3D7-BBD10C3F998E}">
      <dgm:prSet/>
      <dgm:spPr/>
      <dgm:t>
        <a:bodyPr/>
        <a:lstStyle/>
        <a:p>
          <a:endParaRPr lang="en-GB"/>
        </a:p>
      </dgm:t>
    </dgm:pt>
    <dgm:pt modelId="{12A1ADA2-69FF-4462-ACBA-B967F3E5D2BE}" type="sibTrans" cxnId="{43383061-DBCF-4386-B3D7-BBD10C3F998E}">
      <dgm:prSet/>
      <dgm:spPr/>
      <dgm:t>
        <a:bodyPr/>
        <a:lstStyle/>
        <a:p>
          <a:endParaRPr lang="en-GB"/>
        </a:p>
      </dgm:t>
    </dgm:pt>
    <dgm:pt modelId="{5C613848-B52E-4EE8-8417-27913BFAC269}">
      <dgm:prSet phldrT="[Metin]" custT="1"/>
      <dgm:spPr>
        <a:solidFill>
          <a:schemeClr val="accent1"/>
        </a:solidFill>
      </dgm:spPr>
      <dgm:t>
        <a:bodyPr/>
        <a:lstStyle/>
        <a:p>
          <a:r>
            <a:rPr lang="tr-TR" sz="1800" dirty="0" err="1" smtClean="0">
              <a:solidFill>
                <a:schemeClr val="bg1"/>
              </a:solidFill>
            </a:rPr>
            <a:t>Türkı̇ye'de</a:t>
          </a:r>
          <a:r>
            <a:rPr lang="tr-TR" sz="1800" dirty="0" smtClean="0">
              <a:solidFill>
                <a:schemeClr val="bg1"/>
              </a:solidFill>
            </a:rPr>
            <a:t> </a:t>
          </a:r>
          <a:r>
            <a:rPr lang="tr-TR" sz="1800" dirty="0" err="1" smtClean="0">
              <a:solidFill>
                <a:schemeClr val="bg1"/>
              </a:solidFill>
            </a:rPr>
            <a:t>Yeşı̇l</a:t>
          </a:r>
          <a:r>
            <a:rPr lang="tr-TR" sz="1800" dirty="0" smtClean="0">
              <a:solidFill>
                <a:schemeClr val="bg1"/>
              </a:solidFill>
            </a:rPr>
            <a:t> Taksonomi Raporlama Kılavuzlarının Hazırlanması ve Potansiyel Kullanıcıları ile Faydalanıcılarının Belirlenmesi Projesi:</a:t>
          </a:r>
        </a:p>
        <a:p>
          <a:r>
            <a:rPr lang="tr-TR"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Potansiyel Kullanıcıların Belirlenmesi ve Analizi </a:t>
          </a:r>
        </a:p>
        <a:p>
          <a:r>
            <a:rPr lang="tr-TR"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Yeşil</a:t>
          </a:r>
          <a:r>
            <a:rPr lang="en-US"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Taksonomi</a:t>
          </a:r>
          <a:r>
            <a:rPr lang="tr-TR"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Örneklerinin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İncelenmesi</a:t>
          </a:r>
          <a:r>
            <a:rPr lang="tr-TR"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tr-TR"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Raporlama</a:t>
          </a:r>
          <a:r>
            <a:rPr lang="en-US"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ve</a:t>
          </a:r>
          <a:r>
            <a:rPr lang="en-US"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Beyan</a:t>
          </a:r>
          <a:r>
            <a:rPr lang="en-US"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Standartlarının</a:t>
          </a:r>
          <a:r>
            <a:rPr lang="en-US"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Analizi</a:t>
          </a:r>
          <a:r>
            <a:rPr lang="tr-TR"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tr-TR" sz="1800" b="0" dirty="0">
            <a:solidFill>
              <a:schemeClr val="bg1"/>
            </a:solidFill>
          </a:endParaRPr>
        </a:p>
      </dgm:t>
    </dgm:pt>
    <dgm:pt modelId="{B53C2EA6-78E5-4119-A4FD-DD6D03A5A292}" type="sibTrans" cxnId="{13FADAE9-83AC-48BA-8824-DD35560F3E73}">
      <dgm:prSet/>
      <dgm:spPr/>
      <dgm:t>
        <a:bodyPr/>
        <a:lstStyle/>
        <a:p>
          <a:endParaRPr lang="tr-TR"/>
        </a:p>
      </dgm:t>
    </dgm:pt>
    <dgm:pt modelId="{9295DCD8-B1C3-4774-B0D8-07504A34F480}" type="parTrans" cxnId="{13FADAE9-83AC-48BA-8824-DD35560F3E73}">
      <dgm:prSet/>
      <dgm:spPr/>
      <dgm:t>
        <a:bodyPr/>
        <a:lstStyle/>
        <a:p>
          <a:endParaRPr lang="tr-TR"/>
        </a:p>
      </dgm:t>
    </dgm:pt>
    <dgm:pt modelId="{6253AA19-C0E7-42DC-AD7B-CCF542F3D39C}" type="pres">
      <dgm:prSet presAssocID="{9B1CC5CC-93EE-4D62-B1A7-279B30FCA37A}" presName="linear" presStyleCnt="0">
        <dgm:presLayoutVars>
          <dgm:dir/>
          <dgm:animLvl val="lvl"/>
          <dgm:resizeHandles val="exact"/>
        </dgm:presLayoutVars>
      </dgm:prSet>
      <dgm:spPr/>
      <dgm:t>
        <a:bodyPr/>
        <a:lstStyle/>
        <a:p>
          <a:endParaRPr lang="tr-TR"/>
        </a:p>
      </dgm:t>
    </dgm:pt>
    <dgm:pt modelId="{E92ED6EB-9CCC-4BD3-990E-7769C09B8E94}" type="pres">
      <dgm:prSet presAssocID="{5C613848-B52E-4EE8-8417-27913BFAC269}" presName="parentLin" presStyleCnt="0"/>
      <dgm:spPr/>
    </dgm:pt>
    <dgm:pt modelId="{FFF3D7E1-5485-4FAA-8C79-0DF3FA536F69}" type="pres">
      <dgm:prSet presAssocID="{5C613848-B52E-4EE8-8417-27913BFAC269}" presName="parentLeftMargin" presStyleLbl="node1" presStyleIdx="0" presStyleCnt="2"/>
      <dgm:spPr/>
      <dgm:t>
        <a:bodyPr/>
        <a:lstStyle/>
        <a:p>
          <a:endParaRPr lang="tr-TR"/>
        </a:p>
      </dgm:t>
    </dgm:pt>
    <dgm:pt modelId="{414DFB4D-1EC2-4692-99FF-A20E96473B37}" type="pres">
      <dgm:prSet presAssocID="{5C613848-B52E-4EE8-8417-27913BFAC269}" presName="parentText" presStyleLbl="node1" presStyleIdx="0" presStyleCnt="2" custScaleX="108097" custScaleY="220004">
        <dgm:presLayoutVars>
          <dgm:chMax val="0"/>
          <dgm:bulletEnabled val="1"/>
        </dgm:presLayoutVars>
      </dgm:prSet>
      <dgm:spPr/>
      <dgm:t>
        <a:bodyPr/>
        <a:lstStyle/>
        <a:p>
          <a:endParaRPr lang="tr-TR"/>
        </a:p>
      </dgm:t>
    </dgm:pt>
    <dgm:pt modelId="{F2F761F7-CE40-4B3E-850D-4E3B551F1B95}" type="pres">
      <dgm:prSet presAssocID="{5C613848-B52E-4EE8-8417-27913BFAC269}" presName="negativeSpace" presStyleCnt="0"/>
      <dgm:spPr/>
    </dgm:pt>
    <dgm:pt modelId="{5DCADA13-F994-48CC-94E9-FEFF4A602AAA}" type="pres">
      <dgm:prSet presAssocID="{5C613848-B52E-4EE8-8417-27913BFAC269}" presName="childText" presStyleLbl="conFgAcc1" presStyleIdx="0" presStyleCnt="2">
        <dgm:presLayoutVars>
          <dgm:bulletEnabled val="1"/>
        </dgm:presLayoutVars>
      </dgm:prSet>
      <dgm:spPr/>
    </dgm:pt>
    <dgm:pt modelId="{689837B3-08C5-43C5-9426-E7C2083F67A2}" type="pres">
      <dgm:prSet presAssocID="{B53C2EA6-78E5-4119-A4FD-DD6D03A5A292}" presName="spaceBetweenRectangles" presStyleCnt="0"/>
      <dgm:spPr/>
    </dgm:pt>
    <dgm:pt modelId="{6B2618F0-8F53-465F-84BE-2774D737A8A9}" type="pres">
      <dgm:prSet presAssocID="{67CB3382-DAF9-4ACB-A8B9-DFD5441E1266}" presName="parentLin" presStyleCnt="0"/>
      <dgm:spPr/>
    </dgm:pt>
    <dgm:pt modelId="{05C5A73A-0AB0-4FCB-B848-3709AC197A59}" type="pres">
      <dgm:prSet presAssocID="{67CB3382-DAF9-4ACB-A8B9-DFD5441E1266}" presName="parentLeftMargin" presStyleLbl="node1" presStyleIdx="0" presStyleCnt="2"/>
      <dgm:spPr/>
      <dgm:t>
        <a:bodyPr/>
        <a:lstStyle/>
        <a:p>
          <a:endParaRPr lang="tr-TR"/>
        </a:p>
      </dgm:t>
    </dgm:pt>
    <dgm:pt modelId="{E47E75D5-14D9-415C-AD6A-86BC6363B8FA}" type="pres">
      <dgm:prSet presAssocID="{67CB3382-DAF9-4ACB-A8B9-DFD5441E1266}" presName="parentText" presStyleLbl="node1" presStyleIdx="1" presStyleCnt="2" custScaleX="109540" custScaleY="78124" custLinFactNeighborX="-20372" custLinFactNeighborY="10840">
        <dgm:presLayoutVars>
          <dgm:chMax val="0"/>
          <dgm:bulletEnabled val="1"/>
        </dgm:presLayoutVars>
      </dgm:prSet>
      <dgm:spPr/>
      <dgm:t>
        <a:bodyPr/>
        <a:lstStyle/>
        <a:p>
          <a:endParaRPr lang="tr-TR"/>
        </a:p>
      </dgm:t>
    </dgm:pt>
    <dgm:pt modelId="{00FD0051-1717-4438-89A5-6D3EB57A240D}" type="pres">
      <dgm:prSet presAssocID="{67CB3382-DAF9-4ACB-A8B9-DFD5441E1266}" presName="negativeSpace" presStyleCnt="0"/>
      <dgm:spPr/>
    </dgm:pt>
    <dgm:pt modelId="{6021141E-7F20-4C55-AEC0-50D48A1560AB}" type="pres">
      <dgm:prSet presAssocID="{67CB3382-DAF9-4ACB-A8B9-DFD5441E1266}" presName="childText" presStyleLbl="conFgAcc1" presStyleIdx="1" presStyleCnt="2">
        <dgm:presLayoutVars>
          <dgm:bulletEnabled val="1"/>
        </dgm:presLayoutVars>
      </dgm:prSet>
      <dgm:spPr/>
    </dgm:pt>
  </dgm:ptLst>
  <dgm:cxnLst>
    <dgm:cxn modelId="{BA491C12-AC00-4006-9C22-30129BB691D9}" type="presOf" srcId="{5C613848-B52E-4EE8-8417-27913BFAC269}" destId="{414DFB4D-1EC2-4692-99FF-A20E96473B37}" srcOrd="1" destOrd="0" presId="urn:microsoft.com/office/officeart/2005/8/layout/list1"/>
    <dgm:cxn modelId="{13FADAE9-83AC-48BA-8824-DD35560F3E73}" srcId="{9B1CC5CC-93EE-4D62-B1A7-279B30FCA37A}" destId="{5C613848-B52E-4EE8-8417-27913BFAC269}" srcOrd="0" destOrd="0" parTransId="{9295DCD8-B1C3-4774-B0D8-07504A34F480}" sibTransId="{B53C2EA6-78E5-4119-A4FD-DD6D03A5A292}"/>
    <dgm:cxn modelId="{343DEF19-136A-413D-B15E-A373CEBBF6E2}" type="presOf" srcId="{5C613848-B52E-4EE8-8417-27913BFAC269}" destId="{FFF3D7E1-5485-4FAA-8C79-0DF3FA536F69}" srcOrd="0" destOrd="0" presId="urn:microsoft.com/office/officeart/2005/8/layout/list1"/>
    <dgm:cxn modelId="{D70E6B08-F2A1-4C3A-8470-A98E26E7C394}" type="presOf" srcId="{67CB3382-DAF9-4ACB-A8B9-DFD5441E1266}" destId="{05C5A73A-0AB0-4FCB-B848-3709AC197A59}" srcOrd="0" destOrd="0" presId="urn:microsoft.com/office/officeart/2005/8/layout/list1"/>
    <dgm:cxn modelId="{EADCEEF1-54D6-4BFD-807D-E0DE50EF5632}" type="presOf" srcId="{9B1CC5CC-93EE-4D62-B1A7-279B30FCA37A}" destId="{6253AA19-C0E7-42DC-AD7B-CCF542F3D39C}" srcOrd="0" destOrd="0" presId="urn:microsoft.com/office/officeart/2005/8/layout/list1"/>
    <dgm:cxn modelId="{320B6913-4445-4B3F-8A7D-BA40DF72D117}" type="presOf" srcId="{67CB3382-DAF9-4ACB-A8B9-DFD5441E1266}" destId="{E47E75D5-14D9-415C-AD6A-86BC6363B8FA}" srcOrd="1" destOrd="0" presId="urn:microsoft.com/office/officeart/2005/8/layout/list1"/>
    <dgm:cxn modelId="{43383061-DBCF-4386-B3D7-BBD10C3F998E}" srcId="{9B1CC5CC-93EE-4D62-B1A7-279B30FCA37A}" destId="{67CB3382-DAF9-4ACB-A8B9-DFD5441E1266}" srcOrd="1" destOrd="0" parTransId="{9CAE2003-114F-49AF-80D4-8D3E10B4CA96}" sibTransId="{12A1ADA2-69FF-4462-ACBA-B967F3E5D2BE}"/>
    <dgm:cxn modelId="{F628B685-2FE1-4008-ACF9-819A57195C4A}" type="presParOf" srcId="{6253AA19-C0E7-42DC-AD7B-CCF542F3D39C}" destId="{E92ED6EB-9CCC-4BD3-990E-7769C09B8E94}" srcOrd="0" destOrd="0" presId="urn:microsoft.com/office/officeart/2005/8/layout/list1"/>
    <dgm:cxn modelId="{05B3FAC4-9E75-47F6-AE21-FDEAEC633FE4}" type="presParOf" srcId="{E92ED6EB-9CCC-4BD3-990E-7769C09B8E94}" destId="{FFF3D7E1-5485-4FAA-8C79-0DF3FA536F69}" srcOrd="0" destOrd="0" presId="urn:microsoft.com/office/officeart/2005/8/layout/list1"/>
    <dgm:cxn modelId="{4DEF9EE8-2493-432C-BD06-CA2C533FC700}" type="presParOf" srcId="{E92ED6EB-9CCC-4BD3-990E-7769C09B8E94}" destId="{414DFB4D-1EC2-4692-99FF-A20E96473B37}" srcOrd="1" destOrd="0" presId="urn:microsoft.com/office/officeart/2005/8/layout/list1"/>
    <dgm:cxn modelId="{12ACCC08-9FC4-4B7B-81C7-FAD4DF4160A7}" type="presParOf" srcId="{6253AA19-C0E7-42DC-AD7B-CCF542F3D39C}" destId="{F2F761F7-CE40-4B3E-850D-4E3B551F1B95}" srcOrd="1" destOrd="0" presId="urn:microsoft.com/office/officeart/2005/8/layout/list1"/>
    <dgm:cxn modelId="{93099B29-2236-4F44-A774-72520479D2D4}" type="presParOf" srcId="{6253AA19-C0E7-42DC-AD7B-CCF542F3D39C}" destId="{5DCADA13-F994-48CC-94E9-FEFF4A602AAA}" srcOrd="2" destOrd="0" presId="urn:microsoft.com/office/officeart/2005/8/layout/list1"/>
    <dgm:cxn modelId="{EA5DC2C2-CFF1-4343-BFAD-B3213CA8B809}" type="presParOf" srcId="{6253AA19-C0E7-42DC-AD7B-CCF542F3D39C}" destId="{689837B3-08C5-43C5-9426-E7C2083F67A2}" srcOrd="3" destOrd="0" presId="urn:microsoft.com/office/officeart/2005/8/layout/list1"/>
    <dgm:cxn modelId="{44D9B3AA-026E-4B62-BE59-77916D1BE27D}" type="presParOf" srcId="{6253AA19-C0E7-42DC-AD7B-CCF542F3D39C}" destId="{6B2618F0-8F53-465F-84BE-2774D737A8A9}" srcOrd="4" destOrd="0" presId="urn:microsoft.com/office/officeart/2005/8/layout/list1"/>
    <dgm:cxn modelId="{D73AC566-C5B9-4BC4-9048-6A20FAAD92FB}" type="presParOf" srcId="{6B2618F0-8F53-465F-84BE-2774D737A8A9}" destId="{05C5A73A-0AB0-4FCB-B848-3709AC197A59}" srcOrd="0" destOrd="0" presId="urn:microsoft.com/office/officeart/2005/8/layout/list1"/>
    <dgm:cxn modelId="{6654C8B1-2DD5-4629-B02A-F20CF101434E}" type="presParOf" srcId="{6B2618F0-8F53-465F-84BE-2774D737A8A9}" destId="{E47E75D5-14D9-415C-AD6A-86BC6363B8FA}" srcOrd="1" destOrd="0" presId="urn:microsoft.com/office/officeart/2005/8/layout/list1"/>
    <dgm:cxn modelId="{DE9BF49C-9320-4D0A-80A6-EB4A83FBB639}" type="presParOf" srcId="{6253AA19-C0E7-42DC-AD7B-CCF542F3D39C}" destId="{00FD0051-1717-4438-89A5-6D3EB57A240D}" srcOrd="5" destOrd="0" presId="urn:microsoft.com/office/officeart/2005/8/layout/list1"/>
    <dgm:cxn modelId="{0A009514-E1E2-47A1-A6F7-400D6FE81FE0}" type="presParOf" srcId="{6253AA19-C0E7-42DC-AD7B-CCF542F3D39C}" destId="{6021141E-7F20-4C55-AEC0-50D48A1560A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8B5D7-14C4-441E-99F6-564E3910D5C4}">
      <dsp:nvSpPr>
        <dsp:cNvPr id="0" name=""/>
        <dsp:cNvSpPr/>
      </dsp:nvSpPr>
      <dsp:spPr>
        <a:xfrm rot="16200000">
          <a:off x="501650" y="-501650"/>
          <a:ext cx="2365464" cy="3368765"/>
        </a:xfrm>
        <a:prstGeom prst="round1Rect">
          <a:avLst/>
        </a:prstGeom>
        <a:solidFill>
          <a:srgbClr val="44AA5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b="0" i="0" kern="1200" dirty="0"/>
            <a:t>Ç</a:t>
          </a:r>
          <a:r>
            <a:rPr lang="en-GB" sz="1900" b="0" i="0" kern="1200" dirty="0" err="1"/>
            <a:t>evresel</a:t>
          </a:r>
          <a:r>
            <a:rPr lang="en-GB" sz="1900" b="0" i="0" kern="1200" dirty="0"/>
            <a:t> </a:t>
          </a:r>
          <a:r>
            <a:rPr lang="en-GB" sz="1900" b="0" i="0" kern="1200" dirty="0" err="1"/>
            <a:t>Hedeflerden</a:t>
          </a:r>
          <a:r>
            <a:rPr lang="en-GB" sz="1900" b="0" i="0" kern="1200" dirty="0"/>
            <a:t> </a:t>
          </a:r>
          <a:r>
            <a:rPr lang="en-GB" sz="1900" b="0" i="0" kern="1200" dirty="0" err="1"/>
            <a:t>Bir</a:t>
          </a:r>
          <a:r>
            <a:rPr lang="en-GB" sz="1900" b="0" i="0" kern="1200" dirty="0"/>
            <a:t> </a:t>
          </a:r>
          <a:r>
            <a:rPr lang="tr-TR" sz="1900" b="0" i="0" kern="1200" dirty="0"/>
            <a:t>v</a:t>
          </a:r>
          <a:r>
            <a:rPr lang="en-GB" sz="1900" b="0" i="0" kern="1200" dirty="0" err="1"/>
            <a:t>eya</a:t>
          </a:r>
          <a:r>
            <a:rPr lang="en-GB" sz="1900" b="0" i="0" kern="1200" dirty="0"/>
            <a:t> </a:t>
          </a:r>
          <a:r>
            <a:rPr lang="en-GB" sz="1900" b="0" i="0" kern="1200" dirty="0" err="1"/>
            <a:t>Daha</a:t>
          </a:r>
          <a:r>
            <a:rPr lang="en-GB" sz="1900" b="0" i="0" kern="1200" dirty="0"/>
            <a:t> </a:t>
          </a:r>
          <a:r>
            <a:rPr lang="en-GB" sz="1900" b="0" i="0" kern="1200" dirty="0" err="1"/>
            <a:t>Fazlasına</a:t>
          </a:r>
          <a:r>
            <a:rPr lang="en-GB" sz="1900" b="0" i="0" kern="1200" dirty="0"/>
            <a:t> </a:t>
          </a:r>
          <a:r>
            <a:rPr lang="en-GB" sz="1900" b="0" i="0" kern="1200" dirty="0" err="1"/>
            <a:t>Önemli</a:t>
          </a:r>
          <a:r>
            <a:rPr lang="en-GB" sz="1900" b="0" i="0" kern="1200" dirty="0"/>
            <a:t> </a:t>
          </a:r>
          <a:r>
            <a:rPr lang="en-GB" sz="1900" b="0" i="0" kern="1200" dirty="0" err="1"/>
            <a:t>Ölçüde</a:t>
          </a:r>
          <a:r>
            <a:rPr lang="en-GB" sz="1900" b="0" i="0" kern="1200" dirty="0"/>
            <a:t> </a:t>
          </a:r>
          <a:r>
            <a:rPr lang="en-GB" sz="1900" b="0" i="0" kern="1200" dirty="0" err="1"/>
            <a:t>Katkıda</a:t>
          </a:r>
          <a:r>
            <a:rPr lang="en-GB" sz="1900" b="0" i="0" kern="1200" dirty="0"/>
            <a:t> </a:t>
          </a:r>
          <a:r>
            <a:rPr lang="en-GB" sz="1900" b="0" i="0" kern="1200" dirty="0" err="1"/>
            <a:t>Bulunması</a:t>
          </a:r>
          <a:endParaRPr lang="tr-TR" sz="1900" b="0" i="0" kern="1200" dirty="0"/>
        </a:p>
        <a:p>
          <a:pPr lvl="0" algn="ctr" defTabSz="844550">
            <a:lnSpc>
              <a:spcPct val="90000"/>
            </a:lnSpc>
            <a:spcBef>
              <a:spcPct val="0"/>
            </a:spcBef>
            <a:spcAft>
              <a:spcPct val="35000"/>
            </a:spcAft>
          </a:pPr>
          <a:r>
            <a:rPr lang="tr-TR" sz="1900" b="0" i="1" kern="1200" dirty="0"/>
            <a:t>(</a:t>
          </a:r>
          <a:r>
            <a:rPr lang="tr-TR" sz="1900" b="0" i="1" kern="1200" dirty="0" err="1"/>
            <a:t>substantial</a:t>
          </a:r>
          <a:r>
            <a:rPr lang="tr-TR" sz="1900" b="0" i="1" kern="1200" dirty="0"/>
            <a:t> </a:t>
          </a:r>
          <a:r>
            <a:rPr lang="tr-TR" sz="1900" b="0" i="1" kern="1200" dirty="0" err="1"/>
            <a:t>contribution</a:t>
          </a:r>
          <a:r>
            <a:rPr lang="tr-TR" sz="1900" b="0" i="1" kern="1200" dirty="0"/>
            <a:t>)</a:t>
          </a:r>
          <a:endParaRPr lang="en-GB" sz="1900" i="1" kern="1200" dirty="0"/>
        </a:p>
      </dsp:txBody>
      <dsp:txXfrm rot="5400000">
        <a:off x="0" y="0"/>
        <a:ext cx="3368765" cy="1774098"/>
      </dsp:txXfrm>
    </dsp:sp>
    <dsp:sp modelId="{C13C0107-C33C-44AC-AD64-44B7AF63CCC2}">
      <dsp:nvSpPr>
        <dsp:cNvPr id="0" name=""/>
        <dsp:cNvSpPr/>
      </dsp:nvSpPr>
      <dsp:spPr>
        <a:xfrm>
          <a:off x="3368765" y="0"/>
          <a:ext cx="3368765" cy="2365464"/>
        </a:xfrm>
        <a:prstGeom prst="round1Rect">
          <a:avLst/>
        </a:prstGeom>
        <a:solidFill>
          <a:srgbClr val="44AA5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b="0" i="0" kern="1200" dirty="0"/>
            <a:t>Diğer Ç</a:t>
          </a:r>
          <a:r>
            <a:rPr lang="en-GB" sz="1900" b="0" i="0" kern="1200" dirty="0" err="1"/>
            <a:t>evresel</a:t>
          </a:r>
          <a:r>
            <a:rPr lang="en-GB" sz="1900" b="0" i="0" kern="1200" dirty="0"/>
            <a:t> </a:t>
          </a:r>
          <a:r>
            <a:rPr lang="en-GB" sz="1900" b="0" i="0" kern="1200" dirty="0" err="1"/>
            <a:t>Hedeflere</a:t>
          </a:r>
          <a:r>
            <a:rPr lang="en-GB" sz="1900" b="0" i="0" kern="1200" dirty="0"/>
            <a:t> </a:t>
          </a:r>
          <a:r>
            <a:rPr lang="en-GB" sz="1900" b="0" i="0" kern="1200" dirty="0" err="1"/>
            <a:t>Zarar</a:t>
          </a:r>
          <a:r>
            <a:rPr lang="en-GB" sz="1900" b="0" i="0" kern="1200" dirty="0"/>
            <a:t> </a:t>
          </a:r>
          <a:r>
            <a:rPr lang="en-GB" sz="1900" b="0" i="0" kern="1200" dirty="0" err="1"/>
            <a:t>Vermemesi</a:t>
          </a:r>
          <a:r>
            <a:rPr lang="en-GB" sz="1900" b="0" i="0" kern="1200" dirty="0"/>
            <a:t> </a:t>
          </a:r>
          <a:endParaRPr lang="tr-TR" sz="1900" b="0" i="0" kern="1200" dirty="0"/>
        </a:p>
        <a:p>
          <a:pPr lvl="0" algn="ctr" defTabSz="844550">
            <a:lnSpc>
              <a:spcPct val="90000"/>
            </a:lnSpc>
            <a:spcBef>
              <a:spcPct val="0"/>
            </a:spcBef>
            <a:spcAft>
              <a:spcPct val="35000"/>
            </a:spcAft>
          </a:pPr>
          <a:r>
            <a:rPr lang="tr-TR" sz="1900" b="0" i="1" kern="1200" dirty="0"/>
            <a:t>(do </a:t>
          </a:r>
          <a:r>
            <a:rPr lang="tr-TR" sz="1900" b="0" i="1" kern="1200" dirty="0" err="1"/>
            <a:t>no</a:t>
          </a:r>
          <a:r>
            <a:rPr lang="tr-TR" sz="1900" b="0" i="1" kern="1200" dirty="0"/>
            <a:t> </a:t>
          </a:r>
          <a:r>
            <a:rPr lang="tr-TR" sz="1900" b="0" i="1" kern="1200" dirty="0" err="1"/>
            <a:t>significant</a:t>
          </a:r>
          <a:r>
            <a:rPr lang="tr-TR" sz="1900" b="0" i="1" kern="1200" dirty="0"/>
            <a:t> </a:t>
          </a:r>
          <a:r>
            <a:rPr lang="tr-TR" sz="1900" b="0" i="1" kern="1200" dirty="0" err="1"/>
            <a:t>harm</a:t>
          </a:r>
          <a:r>
            <a:rPr lang="tr-TR" sz="1900" b="0" i="1" kern="1200" dirty="0"/>
            <a:t>)</a:t>
          </a:r>
          <a:endParaRPr lang="en-GB" sz="1900" i="1" kern="1200" dirty="0"/>
        </a:p>
      </dsp:txBody>
      <dsp:txXfrm>
        <a:off x="3368765" y="0"/>
        <a:ext cx="3368765" cy="1774098"/>
      </dsp:txXfrm>
    </dsp:sp>
    <dsp:sp modelId="{9F8DC7E5-E342-4C7F-9DAD-47C0C0E70B1F}">
      <dsp:nvSpPr>
        <dsp:cNvPr id="0" name=""/>
        <dsp:cNvSpPr/>
      </dsp:nvSpPr>
      <dsp:spPr>
        <a:xfrm rot="10800000">
          <a:off x="0" y="2365464"/>
          <a:ext cx="3368765" cy="2365464"/>
        </a:xfrm>
        <a:prstGeom prst="round1Rect">
          <a:avLst/>
        </a:prstGeom>
        <a:solidFill>
          <a:srgbClr val="44AA5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b="0" i="0" kern="1200" dirty="0"/>
            <a:t>A</a:t>
          </a:r>
          <a:r>
            <a:rPr lang="en-GB" sz="1900" b="0" i="0" kern="1200" dirty="0" err="1"/>
            <a:t>sgari</a:t>
          </a:r>
          <a:r>
            <a:rPr lang="en-GB" sz="1900" b="0" i="0" kern="1200" dirty="0"/>
            <a:t> </a:t>
          </a:r>
          <a:r>
            <a:rPr lang="en-GB" sz="1900" b="0" i="0" kern="1200" dirty="0" err="1"/>
            <a:t>Güvenlik</a:t>
          </a:r>
          <a:r>
            <a:rPr lang="en-GB" sz="1900" b="0" i="0" kern="1200" dirty="0"/>
            <a:t> </a:t>
          </a:r>
          <a:r>
            <a:rPr lang="en-GB" sz="1900" b="0" i="0" kern="1200" dirty="0" err="1"/>
            <a:t>Önlemleri</a:t>
          </a:r>
          <a:endParaRPr lang="tr-TR" sz="1900" b="0" i="0" kern="1200" dirty="0"/>
        </a:p>
        <a:p>
          <a:pPr lvl="0" algn="ctr" defTabSz="844550">
            <a:lnSpc>
              <a:spcPct val="90000"/>
            </a:lnSpc>
            <a:spcBef>
              <a:spcPct val="0"/>
            </a:spcBef>
            <a:spcAft>
              <a:spcPct val="35000"/>
            </a:spcAft>
          </a:pPr>
          <a:r>
            <a:rPr lang="tr-TR" sz="1900" i="1" kern="1200" dirty="0"/>
            <a:t>(minimum </a:t>
          </a:r>
          <a:r>
            <a:rPr lang="tr-TR" sz="1900" i="1" kern="1200" dirty="0" err="1"/>
            <a:t>social</a:t>
          </a:r>
          <a:r>
            <a:rPr lang="tr-TR" sz="1900" i="1" kern="1200" dirty="0"/>
            <a:t> </a:t>
          </a:r>
          <a:r>
            <a:rPr lang="tr-TR" sz="1900" i="1" kern="1200" dirty="0" err="1"/>
            <a:t>safeguards</a:t>
          </a:r>
          <a:r>
            <a:rPr lang="tr-TR" sz="1900" i="1" kern="1200" dirty="0"/>
            <a:t>)</a:t>
          </a:r>
        </a:p>
        <a:p>
          <a:pPr lvl="0" algn="ctr" defTabSz="844550">
            <a:lnSpc>
              <a:spcPct val="90000"/>
            </a:lnSpc>
            <a:spcBef>
              <a:spcPct val="0"/>
            </a:spcBef>
            <a:spcAft>
              <a:spcPct val="35000"/>
            </a:spcAft>
          </a:pPr>
          <a:endParaRPr lang="tr-TR" sz="1900" i="1" kern="1200" dirty="0"/>
        </a:p>
        <a:p>
          <a:pPr lvl="0" algn="ctr" defTabSz="844550">
            <a:lnSpc>
              <a:spcPct val="90000"/>
            </a:lnSpc>
            <a:spcBef>
              <a:spcPct val="0"/>
            </a:spcBef>
            <a:spcAft>
              <a:spcPct val="35000"/>
            </a:spcAft>
          </a:pPr>
          <a:endParaRPr lang="en-GB" sz="1900" i="1" kern="1200" dirty="0"/>
        </a:p>
      </dsp:txBody>
      <dsp:txXfrm rot="10800000">
        <a:off x="0" y="2956830"/>
        <a:ext cx="3368765" cy="1774098"/>
      </dsp:txXfrm>
    </dsp:sp>
    <dsp:sp modelId="{588F76DD-39A9-4CD8-A78C-BDFDE54A82FA}">
      <dsp:nvSpPr>
        <dsp:cNvPr id="0" name=""/>
        <dsp:cNvSpPr/>
      </dsp:nvSpPr>
      <dsp:spPr>
        <a:xfrm rot="5400000">
          <a:off x="3870416" y="1863814"/>
          <a:ext cx="2365464" cy="3368765"/>
        </a:xfrm>
        <a:prstGeom prst="round1Rect">
          <a:avLst/>
        </a:prstGeom>
        <a:solidFill>
          <a:srgbClr val="44AA5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kern="1200" dirty="0"/>
            <a:t>Belirlenen Teknik Kriterlere Uyması</a:t>
          </a:r>
        </a:p>
        <a:p>
          <a:pPr lvl="0" algn="ctr" defTabSz="844550">
            <a:lnSpc>
              <a:spcPct val="90000"/>
            </a:lnSpc>
            <a:spcBef>
              <a:spcPct val="0"/>
            </a:spcBef>
            <a:spcAft>
              <a:spcPct val="35000"/>
            </a:spcAft>
          </a:pPr>
          <a:r>
            <a:rPr lang="tr-TR" sz="1900" i="1" kern="1200" dirty="0"/>
            <a:t>(</a:t>
          </a:r>
          <a:r>
            <a:rPr lang="tr-TR" sz="1900" i="1" kern="1200" dirty="0" err="1"/>
            <a:t>technical</a:t>
          </a:r>
          <a:r>
            <a:rPr lang="tr-TR" sz="1900" i="1" kern="1200" dirty="0"/>
            <a:t> </a:t>
          </a:r>
          <a:r>
            <a:rPr lang="tr-TR" sz="1900" i="1" kern="1200" dirty="0" err="1"/>
            <a:t>screening</a:t>
          </a:r>
          <a:r>
            <a:rPr lang="tr-TR" sz="1900" i="1" kern="1200" dirty="0"/>
            <a:t> </a:t>
          </a:r>
          <a:r>
            <a:rPr lang="tr-TR" sz="1900" i="1" kern="1200" dirty="0" err="1"/>
            <a:t>criteria</a:t>
          </a:r>
          <a:r>
            <a:rPr lang="tr-TR" sz="1900" i="1" kern="1200" dirty="0"/>
            <a:t>)</a:t>
          </a:r>
        </a:p>
        <a:p>
          <a:pPr lvl="0" algn="ctr" defTabSz="844550">
            <a:lnSpc>
              <a:spcPct val="90000"/>
            </a:lnSpc>
            <a:spcBef>
              <a:spcPct val="0"/>
            </a:spcBef>
            <a:spcAft>
              <a:spcPct val="35000"/>
            </a:spcAft>
          </a:pPr>
          <a:endParaRPr lang="en-GB" sz="1900" i="1" kern="1200" dirty="0"/>
        </a:p>
      </dsp:txBody>
      <dsp:txXfrm rot="-5400000">
        <a:off x="3368766" y="2956830"/>
        <a:ext cx="3368765" cy="1774098"/>
      </dsp:txXfrm>
    </dsp:sp>
    <dsp:sp modelId="{5CF66771-EE32-4845-A7F7-DD548B9E9DE9}">
      <dsp:nvSpPr>
        <dsp:cNvPr id="0" name=""/>
        <dsp:cNvSpPr/>
      </dsp:nvSpPr>
      <dsp:spPr>
        <a:xfrm>
          <a:off x="2358135" y="1774098"/>
          <a:ext cx="2021259" cy="1182732"/>
        </a:xfrm>
        <a:prstGeom prst="roundRect">
          <a:avLst/>
        </a:prstGeom>
        <a:solidFill>
          <a:srgbClr val="44AA57"/>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a:solidFill>
                <a:schemeClr val="tx1"/>
              </a:solidFill>
            </a:rPr>
            <a:t>Ulusal Yeşil Taksonomi</a:t>
          </a:r>
          <a:endParaRPr lang="en-GB" sz="1900" b="1" kern="1200" dirty="0">
            <a:solidFill>
              <a:schemeClr val="tx1"/>
            </a:solidFill>
          </a:endParaRPr>
        </a:p>
      </dsp:txBody>
      <dsp:txXfrm>
        <a:off x="2415871" y="1831834"/>
        <a:ext cx="1905787" cy="1067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02F13-870D-C14B-97C4-E9E9AB42F8EE}">
      <dsp:nvSpPr>
        <dsp:cNvPr id="0" name=""/>
        <dsp:cNvSpPr/>
      </dsp:nvSpPr>
      <dsp:spPr>
        <a:xfrm>
          <a:off x="562945" y="86055"/>
          <a:ext cx="7655039" cy="1146308"/>
        </a:xfrm>
        <a:prstGeom prst="rect">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latin typeface="Corbel" panose="020B0503020204020204" pitchFamily="34" charset="0"/>
            </a:rPr>
            <a:t>Ulusal</a:t>
          </a:r>
          <a:r>
            <a:rPr lang="en-US" sz="3600" kern="1200" dirty="0">
              <a:latin typeface="Corbel" panose="020B0503020204020204" pitchFamily="34" charset="0"/>
            </a:rPr>
            <a:t> </a:t>
          </a:r>
          <a:r>
            <a:rPr lang="en-US" sz="3600" kern="1200" dirty="0" err="1">
              <a:latin typeface="Corbel" panose="020B0503020204020204" pitchFamily="34" charset="0"/>
            </a:rPr>
            <a:t>Yeşil</a:t>
          </a:r>
          <a:r>
            <a:rPr lang="en-US" sz="3600" kern="1200" dirty="0">
              <a:latin typeface="Corbel" panose="020B0503020204020204" pitchFamily="34" charset="0"/>
            </a:rPr>
            <a:t> </a:t>
          </a:r>
          <a:r>
            <a:rPr lang="en-US" sz="3600" kern="1200" dirty="0" err="1">
              <a:latin typeface="Corbel" panose="020B0503020204020204" pitchFamily="34" charset="0"/>
            </a:rPr>
            <a:t>Taksonomi</a:t>
          </a:r>
          <a:r>
            <a:rPr lang="en-US" sz="3600" kern="1200" dirty="0">
              <a:latin typeface="Corbel" panose="020B0503020204020204" pitchFamily="34" charset="0"/>
            </a:rPr>
            <a:t> </a:t>
          </a:r>
          <a:r>
            <a:rPr lang="en-US" sz="3600" kern="1200" dirty="0" err="1">
              <a:latin typeface="Corbel" panose="020B0503020204020204" pitchFamily="34" charset="0"/>
            </a:rPr>
            <a:t>Yönetmeliği</a:t>
          </a:r>
          <a:endParaRPr lang="en-US" sz="3600" kern="1200" dirty="0">
            <a:latin typeface="Corbel" panose="020B0503020204020204" pitchFamily="34" charset="0"/>
          </a:endParaRPr>
        </a:p>
      </dsp:txBody>
      <dsp:txXfrm>
        <a:off x="562945" y="86055"/>
        <a:ext cx="7655039" cy="1146308"/>
      </dsp:txXfrm>
    </dsp:sp>
    <dsp:sp modelId="{C1E145A5-26F6-384E-A109-E4809930F8A2}">
      <dsp:nvSpPr>
        <dsp:cNvPr id="0" name=""/>
        <dsp:cNvSpPr/>
      </dsp:nvSpPr>
      <dsp:spPr>
        <a:xfrm>
          <a:off x="4287" y="1404475"/>
          <a:ext cx="1462059" cy="313011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Corbel" panose="020B0503020204020204" pitchFamily="34" charset="0"/>
            </a:rPr>
            <a:t>Ek-1 </a:t>
          </a:r>
        </a:p>
        <a:p>
          <a:pPr lvl="0" algn="ctr" defTabSz="666750">
            <a:lnSpc>
              <a:spcPct val="90000"/>
            </a:lnSpc>
            <a:spcBef>
              <a:spcPct val="0"/>
            </a:spcBef>
            <a:spcAft>
              <a:spcPct val="35000"/>
            </a:spcAft>
          </a:pPr>
          <a:r>
            <a:rPr lang="en-US" sz="1500" b="1" kern="1200" dirty="0">
              <a:latin typeface="Corbel" panose="020B0503020204020204" pitchFamily="34" charset="0"/>
            </a:rPr>
            <a:t>Sera </a:t>
          </a:r>
          <a:r>
            <a:rPr lang="en-US" sz="1500" b="1" kern="1200" dirty="0" err="1">
              <a:latin typeface="Corbel" panose="020B0503020204020204" pitchFamily="34" charset="0"/>
            </a:rPr>
            <a:t>Gazı</a:t>
          </a:r>
          <a:r>
            <a:rPr lang="en-US" sz="1500" b="1" kern="1200" dirty="0">
              <a:latin typeface="Corbel" panose="020B0503020204020204" pitchFamily="34" charset="0"/>
            </a:rPr>
            <a:t> </a:t>
          </a:r>
          <a:r>
            <a:rPr lang="en-US" sz="1500" b="1" kern="1200" dirty="0" err="1">
              <a:latin typeface="Corbel" panose="020B0503020204020204" pitchFamily="34" charset="0"/>
            </a:rPr>
            <a:t>Emisyonlarının</a:t>
          </a:r>
          <a:r>
            <a:rPr lang="en-US" sz="1500" b="1" kern="1200" dirty="0">
              <a:latin typeface="Corbel" panose="020B0503020204020204" pitchFamily="34" charset="0"/>
            </a:rPr>
            <a:t> </a:t>
          </a:r>
          <a:r>
            <a:rPr lang="en-US" sz="1500" b="1" kern="1200" dirty="0" err="1">
              <a:latin typeface="Corbel" panose="020B0503020204020204" pitchFamily="34" charset="0"/>
            </a:rPr>
            <a:t>Azaltımı</a:t>
          </a:r>
          <a:r>
            <a:rPr lang="en-US" sz="1500" b="1" kern="1200" dirty="0">
              <a:latin typeface="Corbel" panose="020B0503020204020204" pitchFamily="34" charset="0"/>
            </a:rPr>
            <a:t> </a:t>
          </a:r>
        </a:p>
      </dsp:txBody>
      <dsp:txXfrm>
        <a:off x="4287" y="1404475"/>
        <a:ext cx="1462059" cy="3130115"/>
      </dsp:txXfrm>
    </dsp:sp>
    <dsp:sp modelId="{914C0367-2FA3-9E4A-B932-6C3433F9D8C2}">
      <dsp:nvSpPr>
        <dsp:cNvPr id="0" name=""/>
        <dsp:cNvSpPr/>
      </dsp:nvSpPr>
      <dsp:spPr>
        <a:xfrm>
          <a:off x="1466346" y="1404475"/>
          <a:ext cx="1462059" cy="313011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Corbel" panose="020B0503020204020204" pitchFamily="34" charset="0"/>
            </a:rPr>
            <a:t>Ek-2 </a:t>
          </a:r>
        </a:p>
        <a:p>
          <a:pPr lvl="0" algn="ctr" defTabSz="666750">
            <a:lnSpc>
              <a:spcPct val="90000"/>
            </a:lnSpc>
            <a:spcBef>
              <a:spcPct val="0"/>
            </a:spcBef>
            <a:spcAft>
              <a:spcPct val="35000"/>
            </a:spcAft>
          </a:pPr>
          <a:r>
            <a:rPr lang="en-US" sz="1500" b="1" kern="1200" dirty="0" err="1">
              <a:latin typeface="Corbel" panose="020B0503020204020204" pitchFamily="34" charset="0"/>
            </a:rPr>
            <a:t>İklim</a:t>
          </a:r>
          <a:r>
            <a:rPr lang="en-US" sz="1500" b="1" kern="1200" dirty="0">
              <a:latin typeface="Corbel" panose="020B0503020204020204" pitchFamily="34" charset="0"/>
            </a:rPr>
            <a:t> </a:t>
          </a:r>
          <a:r>
            <a:rPr lang="en-US" sz="1500" b="1" kern="1200" dirty="0" err="1">
              <a:latin typeface="Corbel" panose="020B0503020204020204" pitchFamily="34" charset="0"/>
            </a:rPr>
            <a:t>Değişikliğine</a:t>
          </a:r>
          <a:r>
            <a:rPr lang="en-US" sz="1500" b="1" kern="1200" dirty="0">
              <a:latin typeface="Corbel" panose="020B0503020204020204" pitchFamily="34" charset="0"/>
            </a:rPr>
            <a:t> </a:t>
          </a:r>
          <a:r>
            <a:rPr lang="en-US" sz="1500" b="1" kern="1200" dirty="0" err="1">
              <a:latin typeface="Corbel" panose="020B0503020204020204" pitchFamily="34" charset="0"/>
            </a:rPr>
            <a:t>Uyum</a:t>
          </a:r>
          <a:endParaRPr lang="en-US" sz="1500" b="1" kern="1200" dirty="0">
            <a:latin typeface="Corbel" panose="020B0503020204020204" pitchFamily="34" charset="0"/>
          </a:endParaRPr>
        </a:p>
      </dsp:txBody>
      <dsp:txXfrm>
        <a:off x="1466346" y="1404475"/>
        <a:ext cx="1462059" cy="3130115"/>
      </dsp:txXfrm>
    </dsp:sp>
    <dsp:sp modelId="{9A3586AF-0689-0C42-B21A-E84876EA4125}">
      <dsp:nvSpPr>
        <dsp:cNvPr id="0" name=""/>
        <dsp:cNvSpPr/>
      </dsp:nvSpPr>
      <dsp:spPr>
        <a:xfrm>
          <a:off x="2928405" y="1404475"/>
          <a:ext cx="1462059" cy="313011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ClrTx/>
            <a:buSzTx/>
            <a:buFont typeface="Arial" panose="020B0604020202020204" pitchFamily="34" charset="0"/>
            <a:buNone/>
          </a:pP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Ek-3 </a:t>
          </a:r>
        </a:p>
        <a:p>
          <a:pPr lvl="0" algn="ctr" defTabSz="666750">
            <a:lnSpc>
              <a:spcPct val="90000"/>
            </a:lnSpc>
            <a:spcBef>
              <a:spcPct val="0"/>
            </a:spcBef>
            <a:spcAft>
              <a:spcPct val="35000"/>
            </a:spcAft>
            <a:buClrTx/>
            <a:buSzTx/>
            <a:buFont typeface="Arial" panose="020B0604020202020204" pitchFamily="34" charset="0"/>
            <a:buNone/>
          </a:pP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Su</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 Deniz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Kaynaklarının</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Sürdürülebilir</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Kullanımı</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Korunması</a:t>
          </a:r>
          <a:endParaRPr lang="en-US" sz="1500" b="1" kern="1200" dirty="0">
            <a:latin typeface="Corbel" panose="020B0503020204020204" pitchFamily="34" charset="0"/>
          </a:endParaRPr>
        </a:p>
      </dsp:txBody>
      <dsp:txXfrm>
        <a:off x="2928405" y="1404475"/>
        <a:ext cx="1462059" cy="3130115"/>
      </dsp:txXfrm>
    </dsp:sp>
    <dsp:sp modelId="{979BDB96-95F0-D847-BBEA-2A12F9A9EE86}">
      <dsp:nvSpPr>
        <dsp:cNvPr id="0" name=""/>
        <dsp:cNvSpPr/>
      </dsp:nvSpPr>
      <dsp:spPr>
        <a:xfrm>
          <a:off x="4390464" y="1404475"/>
          <a:ext cx="1462059" cy="313011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Ek-4 </a:t>
          </a:r>
        </a:p>
        <a:p>
          <a:pPr lvl="0" algn="ctr" defTabSz="666750">
            <a:lnSpc>
              <a:spcPct val="90000"/>
            </a:lnSpc>
            <a:spcBef>
              <a:spcPct val="0"/>
            </a:spcBef>
            <a:spcAft>
              <a:spcPct val="35000"/>
            </a:spcAft>
          </a:pP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Döngüsel</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Ekonomiye</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Geçiş</a:t>
          </a:r>
          <a:endParaRPr lang="en-US" sz="1500" b="1" kern="1200" dirty="0">
            <a:latin typeface="Corbel" panose="020B0503020204020204" pitchFamily="34" charset="0"/>
          </a:endParaRPr>
        </a:p>
      </dsp:txBody>
      <dsp:txXfrm>
        <a:off x="4390464" y="1404475"/>
        <a:ext cx="1462059" cy="3130115"/>
      </dsp:txXfrm>
    </dsp:sp>
    <dsp:sp modelId="{8340BC57-7866-9042-98C5-9F09B247E4C9}">
      <dsp:nvSpPr>
        <dsp:cNvPr id="0" name=""/>
        <dsp:cNvSpPr/>
      </dsp:nvSpPr>
      <dsp:spPr>
        <a:xfrm>
          <a:off x="5852524" y="1404475"/>
          <a:ext cx="1462059" cy="313011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ClrTx/>
            <a:buSzTx/>
            <a:buFont typeface="Arial" panose="020B0604020202020204" pitchFamily="34" charset="0"/>
            <a:buNone/>
          </a:pPr>
          <a:r>
            <a:rPr kumimoji="0" lang="sv-SE"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Ek-5 </a:t>
          </a:r>
        </a:p>
        <a:p>
          <a:pPr lvl="0" algn="ctr" defTabSz="666750">
            <a:lnSpc>
              <a:spcPct val="90000"/>
            </a:lnSpc>
            <a:spcBef>
              <a:spcPct val="0"/>
            </a:spcBef>
            <a:spcAft>
              <a:spcPct val="35000"/>
            </a:spcAft>
            <a:buClrTx/>
            <a:buSzTx/>
            <a:buFont typeface="Arial" panose="020B0604020202020204" pitchFamily="34" charset="0"/>
            <a:buNone/>
          </a:pPr>
          <a:r>
            <a:rPr kumimoji="0" lang="sv-SE"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Kirliliğin</a:t>
          </a:r>
          <a:r>
            <a:rPr kumimoji="0" lang="sv-SE"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sv-SE"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Önlemesi</a:t>
          </a:r>
          <a:r>
            <a:rPr kumimoji="0" lang="sv-SE"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a:t>
          </a:r>
          <a:r>
            <a:rPr kumimoji="0" lang="sv-SE"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 </a:t>
          </a:r>
          <a:r>
            <a:rPr kumimoji="0" lang="sv-SE"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Kontrol</a:t>
          </a:r>
          <a:r>
            <a:rPr kumimoji="0" lang="tr-TR"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ü</a:t>
          </a:r>
          <a:endParaRPr lang="en-US" sz="1500" b="1" kern="1200" dirty="0">
            <a:latin typeface="Corbel" panose="020B0503020204020204" pitchFamily="34" charset="0"/>
          </a:endParaRPr>
        </a:p>
      </dsp:txBody>
      <dsp:txXfrm>
        <a:off x="5852524" y="1404475"/>
        <a:ext cx="1462059" cy="3130115"/>
      </dsp:txXfrm>
    </dsp:sp>
    <dsp:sp modelId="{C43E1F31-8AA7-F640-B659-45D689760CC7}">
      <dsp:nvSpPr>
        <dsp:cNvPr id="0" name=""/>
        <dsp:cNvSpPr/>
      </dsp:nvSpPr>
      <dsp:spPr>
        <a:xfrm>
          <a:off x="7314583" y="1404475"/>
          <a:ext cx="1462059" cy="313011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ClrTx/>
            <a:buSzTx/>
            <a:buFont typeface="Arial" panose="020B0604020202020204" pitchFamily="34" charset="0"/>
            <a:buNone/>
          </a:pP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Ek-6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Biyoçeşitliliğin</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Ekosistemlerin</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Korunması</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ve</a:t>
          </a:r>
          <a:r>
            <a:rPr kumimoji="0" lang="en-GB" sz="15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lang="tr-TR" sz="1500" b="1" kern="1200" dirty="0">
              <a:solidFill>
                <a:prstClr val="white"/>
              </a:solidFill>
              <a:latin typeface="Corbel" panose="020B0503020204020204" pitchFamily="34" charset="0"/>
            </a:rPr>
            <a:t>R</a:t>
          </a:r>
          <a:r>
            <a:rPr kumimoji="0" lang="en-GB" sz="15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estorasyonu</a:t>
          </a:r>
          <a:endParaRPr lang="en-US" sz="1500" b="1" kern="1200" dirty="0">
            <a:latin typeface="Corbel" panose="020B0503020204020204" pitchFamily="34" charset="0"/>
          </a:endParaRPr>
        </a:p>
      </dsp:txBody>
      <dsp:txXfrm>
        <a:off x="7314583" y="1404475"/>
        <a:ext cx="1462059" cy="3130115"/>
      </dsp:txXfrm>
    </dsp:sp>
    <dsp:sp modelId="{D7CAF181-48DF-C946-8466-1DF757C87703}">
      <dsp:nvSpPr>
        <dsp:cNvPr id="0" name=""/>
        <dsp:cNvSpPr/>
      </dsp:nvSpPr>
      <dsp:spPr>
        <a:xfrm>
          <a:off x="0" y="4534097"/>
          <a:ext cx="8780930" cy="347790"/>
        </a:xfrm>
        <a:prstGeom prst="rect">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ADA13-F994-48CC-94E9-FEFF4A602AAA}">
      <dsp:nvSpPr>
        <dsp:cNvPr id="0" name=""/>
        <dsp:cNvSpPr/>
      </dsp:nvSpPr>
      <dsp:spPr>
        <a:xfrm>
          <a:off x="0" y="2045070"/>
          <a:ext cx="7188509"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4DFB4D-1EC2-4692-99FF-A20E96473B37}">
      <dsp:nvSpPr>
        <dsp:cNvPr id="0" name=""/>
        <dsp:cNvSpPr/>
      </dsp:nvSpPr>
      <dsp:spPr>
        <a:xfrm>
          <a:off x="359425" y="37663"/>
          <a:ext cx="5439393" cy="259780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196" tIns="0" rIns="190196" bIns="0" numCol="1" spcCol="1270" anchor="ctr" anchorCtr="0">
          <a:noAutofit/>
        </a:bodyPr>
        <a:lstStyle/>
        <a:p>
          <a:pPr lvl="0" algn="l" defTabSz="800100">
            <a:lnSpc>
              <a:spcPct val="90000"/>
            </a:lnSpc>
            <a:spcBef>
              <a:spcPct val="0"/>
            </a:spcBef>
            <a:spcAft>
              <a:spcPct val="35000"/>
            </a:spcAft>
          </a:pPr>
          <a:r>
            <a:rPr lang="tr-TR" sz="1800" kern="1200" dirty="0" err="1" smtClean="0">
              <a:solidFill>
                <a:schemeClr val="bg1"/>
              </a:solidFill>
            </a:rPr>
            <a:t>Türkı̇ye'de</a:t>
          </a:r>
          <a:r>
            <a:rPr lang="tr-TR" sz="1800" kern="1200" dirty="0" smtClean="0">
              <a:solidFill>
                <a:schemeClr val="bg1"/>
              </a:solidFill>
            </a:rPr>
            <a:t> </a:t>
          </a:r>
          <a:r>
            <a:rPr lang="tr-TR" sz="1800" kern="1200" dirty="0" err="1" smtClean="0">
              <a:solidFill>
                <a:schemeClr val="bg1"/>
              </a:solidFill>
            </a:rPr>
            <a:t>Yeşı̇l</a:t>
          </a:r>
          <a:r>
            <a:rPr lang="tr-TR" sz="1800" kern="1200" dirty="0" smtClean="0">
              <a:solidFill>
                <a:schemeClr val="bg1"/>
              </a:solidFill>
            </a:rPr>
            <a:t> Taksonomi Raporlama Kılavuzlarının Hazırlanması ve Potansiyel Kullanıcıları ile Faydalanıcılarının Belirlenmesi Projesi:</a:t>
          </a:r>
        </a:p>
        <a:p>
          <a:pPr lvl="0" algn="l" defTabSz="800100">
            <a:lnSpc>
              <a:spcPct val="90000"/>
            </a:lnSpc>
            <a:spcBef>
              <a:spcPct val="0"/>
            </a:spcBef>
            <a:spcAft>
              <a:spcPct val="35000"/>
            </a:spcAft>
          </a:pPr>
          <a:r>
            <a:rPr lang="tr-TR"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Potansiyel Kullanıcıların Belirlenmesi ve Analizi </a:t>
          </a:r>
        </a:p>
        <a:p>
          <a:pPr lvl="0" algn="l" defTabSz="800100">
            <a:lnSpc>
              <a:spcPct val="90000"/>
            </a:lnSpc>
            <a:spcBef>
              <a:spcPct val="0"/>
            </a:spcBef>
            <a:spcAft>
              <a:spcPct val="35000"/>
            </a:spcAft>
          </a:pPr>
          <a:r>
            <a:rPr lang="tr-TR"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Yeşil</a:t>
          </a:r>
          <a:r>
            <a:rPr lang="en-US"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Taksonomi</a:t>
          </a:r>
          <a:r>
            <a:rPr lang="tr-TR"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Örneklerinin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İncelenmesi</a:t>
          </a:r>
          <a:r>
            <a:rPr lang="tr-TR"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lvl="0" algn="l" defTabSz="800100">
            <a:lnSpc>
              <a:spcPct val="90000"/>
            </a:lnSpc>
            <a:spcBef>
              <a:spcPct val="0"/>
            </a:spcBef>
            <a:spcAft>
              <a:spcPct val="35000"/>
            </a:spcAft>
          </a:pPr>
          <a:r>
            <a:rPr lang="tr-TR"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Raporlama</a:t>
          </a:r>
          <a:r>
            <a:rPr lang="en-US"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ve</a:t>
          </a:r>
          <a:r>
            <a:rPr lang="en-US"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Beyan</a:t>
          </a:r>
          <a:r>
            <a:rPr lang="en-US"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Standartlarının</a:t>
          </a:r>
          <a:r>
            <a:rPr lang="en-US"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Analizi</a:t>
          </a:r>
          <a:r>
            <a:rPr lang="tr-TR" sz="18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tr-TR" sz="1800" b="0" kern="1200" dirty="0">
            <a:solidFill>
              <a:schemeClr val="bg1"/>
            </a:solidFill>
          </a:endParaRPr>
        </a:p>
      </dsp:txBody>
      <dsp:txXfrm>
        <a:off x="486239" y="164477"/>
        <a:ext cx="5185765" cy="2344179"/>
      </dsp:txXfrm>
    </dsp:sp>
    <dsp:sp modelId="{6021141E-7F20-4C55-AEC0-50D48A1560AB}">
      <dsp:nvSpPr>
        <dsp:cNvPr id="0" name=""/>
        <dsp:cNvSpPr/>
      </dsp:nvSpPr>
      <dsp:spPr>
        <a:xfrm>
          <a:off x="0" y="3601158"/>
          <a:ext cx="7188509"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7E75D5-14D9-415C-AD6A-86BC6363B8FA}">
      <dsp:nvSpPr>
        <dsp:cNvPr id="0" name=""/>
        <dsp:cNvSpPr/>
      </dsp:nvSpPr>
      <dsp:spPr>
        <a:xfrm>
          <a:off x="286203" y="3397069"/>
          <a:ext cx="5512004" cy="92248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196" tIns="0" rIns="190196" bIns="0" numCol="1" spcCol="1270" anchor="ctr" anchorCtr="0">
          <a:noAutofit/>
        </a:bodyPr>
        <a:lstStyle/>
        <a:p>
          <a:pPr lvl="0" algn="l" defTabSz="711200">
            <a:lnSpc>
              <a:spcPct val="90000"/>
            </a:lnSpc>
            <a:spcBef>
              <a:spcPct val="0"/>
            </a:spcBef>
            <a:spcAft>
              <a:spcPct val="35000"/>
            </a:spcAft>
          </a:pPr>
          <a:r>
            <a:rPr lang="tr-TR" sz="1600" b="0" kern="1200" dirty="0" smtClean="0">
              <a:solidFill>
                <a:schemeClr val="bg1"/>
              </a:solidFill>
              <a:ea typeface="Calibri" panose="020F0502020204030204" pitchFamily="34" charset="0"/>
              <a:cs typeface="Times New Roman" panose="02020603050405020304" pitchFamily="18" charset="0"/>
            </a:rPr>
            <a:t>Taksonomi Çerçeve Dokümanı hazırlandı.</a:t>
          </a:r>
          <a:endParaRPr lang="tr-TR" sz="1600" kern="1200" dirty="0" smtClean="0">
            <a:solidFill>
              <a:schemeClr val="bg1"/>
            </a:solidFill>
          </a:endParaRPr>
        </a:p>
        <a:p>
          <a:pPr lvl="0" algn="l" defTabSz="711200">
            <a:lnSpc>
              <a:spcPct val="90000"/>
            </a:lnSpc>
            <a:spcBef>
              <a:spcPct val="0"/>
            </a:spcBef>
            <a:spcAft>
              <a:spcPct val="35000"/>
            </a:spcAft>
          </a:pPr>
          <a:endParaRPr lang="en-GB" sz="1600" kern="1200" dirty="0">
            <a:solidFill>
              <a:schemeClr val="bg1"/>
            </a:solidFill>
          </a:endParaRPr>
        </a:p>
      </dsp:txBody>
      <dsp:txXfrm>
        <a:off x="331235" y="3442101"/>
        <a:ext cx="5421940" cy="83242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CF157-B9DD-4B58-A599-8A44047D3100}" type="datetimeFigureOut">
              <a:rPr lang="tr-TR" smtClean="0"/>
              <a:t>8.05.2024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A122D-8F83-46BC-ACB0-390E6E4BCE52}" type="slidenum">
              <a:rPr lang="tr-TR" smtClean="0"/>
              <a:t>‹#›</a:t>
            </a:fld>
            <a:endParaRPr lang="tr-TR"/>
          </a:p>
        </p:txBody>
      </p:sp>
    </p:spTree>
    <p:extLst>
      <p:ext uri="{BB962C8B-B14F-4D97-AF65-F5344CB8AC3E}">
        <p14:creationId xmlns:p14="http://schemas.microsoft.com/office/powerpoint/2010/main" val="54556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1AA122D-8F83-46BC-ACB0-390E6E4BCE52}" type="slidenum">
              <a:rPr lang="tr-TR" smtClean="0"/>
              <a:t>1</a:t>
            </a:fld>
            <a:endParaRPr lang="tr-TR"/>
          </a:p>
        </p:txBody>
      </p:sp>
    </p:spTree>
    <p:extLst>
      <p:ext uri="{BB962C8B-B14F-4D97-AF65-F5344CB8AC3E}">
        <p14:creationId xmlns:p14="http://schemas.microsoft.com/office/powerpoint/2010/main" val="359226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16</a:t>
            </a:fld>
            <a:endParaRPr lang="tr-TR"/>
          </a:p>
        </p:txBody>
      </p:sp>
    </p:spTree>
    <p:extLst>
      <p:ext uri="{BB962C8B-B14F-4D97-AF65-F5344CB8AC3E}">
        <p14:creationId xmlns:p14="http://schemas.microsoft.com/office/powerpoint/2010/main" val="289757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17</a:t>
            </a:fld>
            <a:endParaRPr lang="tr-TR"/>
          </a:p>
        </p:txBody>
      </p:sp>
    </p:spTree>
    <p:extLst>
      <p:ext uri="{BB962C8B-B14F-4D97-AF65-F5344CB8AC3E}">
        <p14:creationId xmlns:p14="http://schemas.microsoft.com/office/powerpoint/2010/main" val="99131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19</a:t>
            </a:fld>
            <a:endParaRPr lang="tr-TR"/>
          </a:p>
        </p:txBody>
      </p:sp>
    </p:spTree>
    <p:extLst>
      <p:ext uri="{BB962C8B-B14F-4D97-AF65-F5344CB8AC3E}">
        <p14:creationId xmlns:p14="http://schemas.microsoft.com/office/powerpoint/2010/main" val="316970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122D-8F83-46BC-ACB0-390E6E4BCE5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09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122D-8F83-46BC-ACB0-390E6E4BCE5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71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122D-8F83-46BC-ACB0-390E6E4BCE5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8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122D-8F83-46BC-ACB0-390E6E4BCE5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968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122D-8F83-46BC-ACB0-390E6E4BCE5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92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122D-8F83-46BC-ACB0-390E6E4BCE5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5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effectLst/>
                <a:latin typeface="Calibri" panose="020F0502020204030204" pitchFamily="34" charset="0"/>
                <a:ea typeface="Calibri" panose="020F0502020204030204" pitchFamily="34" charset="0"/>
                <a:cs typeface="Times New Roman" panose="02020603050405020304" pitchFamily="18" charset="0"/>
              </a:rPr>
              <a:t>Hazırlık</a:t>
            </a:r>
            <a:r>
              <a:rPr lang="tr-TR" sz="1200" b="1" baseline="0" dirty="0" smtClean="0">
                <a:effectLst/>
                <a:latin typeface="Calibri" panose="020F0502020204030204" pitchFamily="34" charset="0"/>
                <a:ea typeface="Calibri" panose="020F0502020204030204" pitchFamily="34" charset="0"/>
                <a:cs typeface="Times New Roman" panose="02020603050405020304" pitchFamily="18" charset="0"/>
              </a:rPr>
              <a:t> Projesi</a:t>
            </a:r>
            <a:endParaRPr lang="tr-TR" sz="1200" b="1"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tr-TR" sz="1200" kern="1200" dirty="0" smtClean="0">
                <a:solidFill>
                  <a:schemeClr val="tx1"/>
                </a:solidFill>
                <a:effectLst/>
                <a:latin typeface="+mn-lt"/>
                <a:ea typeface="+mn-ea"/>
                <a:cs typeface="+mn-cs"/>
              </a:rPr>
              <a:t>Fransız Kalkınma Ajansı tarafından tamamı hibe olarak desteklenen </a:t>
            </a:r>
            <a:r>
              <a:rPr lang="tr-TR" sz="1200" kern="1200" dirty="0" err="1" smtClean="0">
                <a:solidFill>
                  <a:schemeClr val="tx1"/>
                </a:solidFill>
                <a:effectLst/>
                <a:latin typeface="+mn-lt"/>
                <a:ea typeface="+mn-ea"/>
                <a:cs typeface="+mn-cs"/>
              </a:rPr>
              <a:t>Türkı̇ye'de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Yeşı̇l</a:t>
            </a:r>
            <a:r>
              <a:rPr lang="tr-TR" sz="1200" kern="1200" dirty="0" smtClean="0">
                <a:solidFill>
                  <a:schemeClr val="tx1"/>
                </a:solidFill>
                <a:effectLst/>
                <a:latin typeface="+mn-lt"/>
                <a:ea typeface="+mn-ea"/>
                <a:cs typeface="+mn-cs"/>
              </a:rPr>
              <a:t> Taksonomi Raporlama Kılavuzlarının Hazırlanması ve Potansiyel Kullanıcıları ile Faydalanıcılarının Belirlenmesi Projesi 2023 yılında tamamlanmıştır. Projede taksonomiye ilişkin küresel uygulamalar ve örneklerin analiz edilmesi; yeşil taksonominin potansiyel kullanıcılarının analizi ve tanımlanması; taksonomiye ilişkin raporlama ve açıklama standartlarının analizine ilişkin çeşitli bileşenler yer almıştır. Proje kapsamında yayımlanmış raporlara Başkanlığımız web sitesinden erişim sağlanabilmektedir.</a:t>
            </a:r>
            <a:endParaRPr lang="tr-TR"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tr-TR" sz="1200" b="1"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tr-TR" sz="1200" b="1" dirty="0" smtClean="0">
                <a:effectLst/>
                <a:latin typeface="Calibri" panose="020F0502020204030204" pitchFamily="34" charset="0"/>
                <a:ea typeface="Calibri" panose="020F0502020204030204" pitchFamily="34" charset="0"/>
                <a:cs typeface="Times New Roman" panose="02020603050405020304" pitchFamily="18" charset="0"/>
              </a:rPr>
              <a:t>Taksonomi </a:t>
            </a:r>
            <a:r>
              <a:rPr lang="tr-TR" sz="1200" b="1" dirty="0">
                <a:effectLst/>
                <a:latin typeface="Calibri" panose="020F0502020204030204" pitchFamily="34" charset="0"/>
                <a:ea typeface="Calibri" panose="020F0502020204030204" pitchFamily="34" charset="0"/>
                <a:cs typeface="Times New Roman" panose="02020603050405020304" pitchFamily="18" charset="0"/>
              </a:rPr>
              <a:t>Çerçeve Dokümanı </a:t>
            </a:r>
          </a:p>
          <a:p>
            <a:r>
              <a:rPr lang="tr-TR" sz="1200" dirty="0">
                <a:effectLst/>
                <a:latin typeface="Calibri" panose="020F0502020204030204" pitchFamily="34" charset="0"/>
                <a:ea typeface="Calibri" panose="020F0502020204030204" pitchFamily="34" charset="0"/>
                <a:cs typeface="Times New Roman" panose="02020603050405020304" pitchFamily="18" charset="0"/>
              </a:rPr>
              <a:t>Başkanlığımızca Taksonomi hazırlık çalışmaları bağlamında yürütülen iş ve işlemler konusunda bilgi vermek amacıyla hazırlanan Taksonomi Çerçeve Dokümanı Başkanlık web sitesinde yayımlanmıştır</a:t>
            </a:r>
            <a:r>
              <a:rPr lang="tr-TR" sz="1200" dirty="0" smtClean="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ayt Numarası Yer Tutucusu 3"/>
          <p:cNvSpPr>
            <a:spLocks noGrp="1"/>
          </p:cNvSpPr>
          <p:nvPr>
            <p:ph type="sldNum" sz="quarter" idx="10"/>
          </p:nvPr>
        </p:nvSpPr>
        <p:spPr/>
        <p:txBody>
          <a:bodyPr/>
          <a:lstStyle/>
          <a:p>
            <a:fld id="{31AA122D-8F83-46BC-ACB0-390E6E4BCE52}" type="slidenum">
              <a:rPr lang="tr-TR" smtClean="0"/>
              <a:t>27</a:t>
            </a:fld>
            <a:endParaRPr lang="tr-TR"/>
          </a:p>
        </p:txBody>
      </p:sp>
    </p:spTree>
    <p:extLst>
      <p:ext uri="{BB962C8B-B14F-4D97-AF65-F5344CB8AC3E}">
        <p14:creationId xmlns:p14="http://schemas.microsoft.com/office/powerpoint/2010/main" val="246098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2</a:t>
            </a:fld>
            <a:endParaRPr lang="tr-TR"/>
          </a:p>
        </p:txBody>
      </p:sp>
    </p:spTree>
    <p:extLst>
      <p:ext uri="{BB962C8B-B14F-4D97-AF65-F5344CB8AC3E}">
        <p14:creationId xmlns:p14="http://schemas.microsoft.com/office/powerpoint/2010/main" val="2852413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28</a:t>
            </a:fld>
            <a:endParaRPr lang="tr-TR"/>
          </a:p>
        </p:txBody>
      </p:sp>
    </p:spTree>
    <p:extLst>
      <p:ext uri="{BB962C8B-B14F-4D97-AF65-F5344CB8AC3E}">
        <p14:creationId xmlns:p14="http://schemas.microsoft.com/office/powerpoint/2010/main" val="384981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5</a:t>
            </a:fld>
            <a:endParaRPr lang="tr-TR"/>
          </a:p>
        </p:txBody>
      </p:sp>
    </p:spTree>
    <p:extLst>
      <p:ext uri="{BB962C8B-B14F-4D97-AF65-F5344CB8AC3E}">
        <p14:creationId xmlns:p14="http://schemas.microsoft.com/office/powerpoint/2010/main" val="304467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1AA122D-8F83-46BC-ACB0-390E6E4BCE52}" type="slidenum">
              <a:rPr lang="tr-TR" smtClean="0"/>
              <a:t>9</a:t>
            </a:fld>
            <a:endParaRPr lang="tr-TR"/>
          </a:p>
        </p:txBody>
      </p:sp>
    </p:spTree>
    <p:extLst>
      <p:ext uri="{BB962C8B-B14F-4D97-AF65-F5344CB8AC3E}">
        <p14:creationId xmlns:p14="http://schemas.microsoft.com/office/powerpoint/2010/main" val="166859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10</a:t>
            </a:fld>
            <a:endParaRPr lang="tr-TR"/>
          </a:p>
        </p:txBody>
      </p:sp>
    </p:spTree>
    <p:extLst>
      <p:ext uri="{BB962C8B-B14F-4D97-AF65-F5344CB8AC3E}">
        <p14:creationId xmlns:p14="http://schemas.microsoft.com/office/powerpoint/2010/main" val="117388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12</a:t>
            </a:fld>
            <a:endParaRPr lang="tr-TR"/>
          </a:p>
        </p:txBody>
      </p:sp>
    </p:spTree>
    <p:extLst>
      <p:ext uri="{BB962C8B-B14F-4D97-AF65-F5344CB8AC3E}">
        <p14:creationId xmlns:p14="http://schemas.microsoft.com/office/powerpoint/2010/main" val="398047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1AA122D-8F83-46BC-ACB0-390E6E4BCE52}" type="slidenum">
              <a:rPr lang="tr-TR" smtClean="0"/>
              <a:t>13</a:t>
            </a:fld>
            <a:endParaRPr lang="tr-TR"/>
          </a:p>
        </p:txBody>
      </p:sp>
    </p:spTree>
    <p:extLst>
      <p:ext uri="{BB962C8B-B14F-4D97-AF65-F5344CB8AC3E}">
        <p14:creationId xmlns:p14="http://schemas.microsoft.com/office/powerpoint/2010/main" val="97772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31AA122D-8F83-46BC-ACB0-390E6E4BCE52}" type="slidenum">
              <a:rPr lang="tr-TR" smtClean="0"/>
              <a:t>14</a:t>
            </a:fld>
            <a:endParaRPr lang="tr-TR"/>
          </a:p>
        </p:txBody>
      </p:sp>
    </p:spTree>
    <p:extLst>
      <p:ext uri="{BB962C8B-B14F-4D97-AF65-F5344CB8AC3E}">
        <p14:creationId xmlns:p14="http://schemas.microsoft.com/office/powerpoint/2010/main" val="99514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122D-8F83-46BC-ACB0-390E6E4BCE5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29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966989" y="5065913"/>
            <a:ext cx="10515600" cy="1325563"/>
          </a:xfrm>
          <a:prstGeom prst="rect">
            <a:avLst/>
          </a:prstGeom>
        </p:spPr>
        <p:txBody>
          <a:bodyPr/>
          <a:lstStyle>
            <a:lvl1pPr>
              <a:defRPr baseline="0"/>
            </a:lvl1pPr>
          </a:lstStyle>
          <a:p>
            <a:r>
              <a:rPr lang="tr-TR" dirty="0"/>
              <a:t>Slayt Kapak Başlığı</a:t>
            </a:r>
          </a:p>
        </p:txBody>
      </p:sp>
    </p:spTree>
    <p:extLst>
      <p:ext uri="{BB962C8B-B14F-4D97-AF65-F5344CB8AC3E}">
        <p14:creationId xmlns:p14="http://schemas.microsoft.com/office/powerpoint/2010/main" val="82307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34459" cy="6881074"/>
          </a:xfrm>
          <a:prstGeom prst="rect">
            <a:avLst/>
          </a:prstGeom>
        </p:spPr>
      </p:pic>
      <p:sp>
        <p:nvSpPr>
          <p:cNvPr id="10" name="Başlık Yer Tutucusu 1"/>
          <p:cNvSpPr>
            <a:spLocks noGrp="1"/>
          </p:cNvSpPr>
          <p:nvPr>
            <p:ph type="title" hasCustomPrompt="1"/>
          </p:nvPr>
        </p:nvSpPr>
        <p:spPr>
          <a:xfrm>
            <a:off x="1493948" y="167425"/>
            <a:ext cx="9105365" cy="618187"/>
          </a:xfrm>
          <a:prstGeom prst="rect">
            <a:avLst/>
          </a:prstGeom>
        </p:spPr>
        <p:txBody>
          <a:bodyPr vert="horz" lIns="91440" tIns="45720" rIns="91440" bIns="45720" rtlCol="0" anchor="ctr">
            <a:normAutofit/>
          </a:bodyPr>
          <a:lstStyle>
            <a:lvl1pPr algn="l">
              <a:defRPr sz="2000"/>
            </a:lvl1pPr>
          </a:lstStyle>
          <a:p>
            <a:r>
              <a:rPr lang="tr-TR" dirty="0"/>
              <a:t>Başlık</a:t>
            </a:r>
          </a:p>
        </p:txBody>
      </p:sp>
      <p:sp>
        <p:nvSpPr>
          <p:cNvPr id="11" name="Metin Yer Tutucusu 3"/>
          <p:cNvSpPr>
            <a:spLocks noGrp="1"/>
          </p:cNvSpPr>
          <p:nvPr>
            <p:ph type="body" sz="quarter" idx="10" hasCustomPrompt="1"/>
          </p:nvPr>
        </p:nvSpPr>
        <p:spPr>
          <a:xfrm>
            <a:off x="862885" y="953037"/>
            <a:ext cx="10431887" cy="5331853"/>
          </a:xfrm>
          <a:prstGeom prst="rect">
            <a:avLst/>
          </a:prstGeom>
        </p:spPr>
        <p:txBody>
          <a:bodyPr/>
          <a:lstStyle>
            <a:lvl1pPr>
              <a:defRPr sz="2000"/>
            </a:lvl1pPr>
          </a:lstStyle>
          <a:p>
            <a:pPr lvl="0"/>
            <a:r>
              <a:rPr lang="tr-TR" dirty="0"/>
              <a:t>Açıklama</a:t>
            </a:r>
          </a:p>
        </p:txBody>
      </p:sp>
    </p:spTree>
    <p:extLst>
      <p:ext uri="{BB962C8B-B14F-4D97-AF65-F5344CB8AC3E}">
        <p14:creationId xmlns:p14="http://schemas.microsoft.com/office/powerpoint/2010/main" val="361218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6C5BC-2809-6C92-4988-A1C3BEAEA8A3}"/>
              </a:ext>
            </a:extLst>
          </p:cNvPr>
          <p:cNvSpPr>
            <a:spLocks noGrp="1"/>
          </p:cNvSpPr>
          <p:nvPr>
            <p:ph type="dt" sz="half" idx="10"/>
          </p:nvPr>
        </p:nvSpPr>
        <p:spPr/>
        <p:txBody>
          <a:bodyPr/>
          <a:lstStyle/>
          <a:p>
            <a:fld id="{E8DD5A09-CE6A-904F-A8FE-B2C08B511E4C}" type="datetimeFigureOut">
              <a:rPr lang="en-TR" smtClean="0"/>
              <a:t>05/08/2024</a:t>
            </a:fld>
            <a:endParaRPr lang="en-TR"/>
          </a:p>
        </p:txBody>
      </p:sp>
      <p:sp>
        <p:nvSpPr>
          <p:cNvPr id="3" name="Footer Placeholder 2">
            <a:extLst>
              <a:ext uri="{FF2B5EF4-FFF2-40B4-BE49-F238E27FC236}">
                <a16:creationId xmlns:a16="http://schemas.microsoft.com/office/drawing/2014/main" id="{A1CBC6E0-A80B-DB9F-0EC2-A7495A56EE3F}"/>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5C1D28C9-5424-9743-B318-CE7594170093}"/>
              </a:ext>
            </a:extLst>
          </p:cNvPr>
          <p:cNvSpPr>
            <a:spLocks noGrp="1"/>
          </p:cNvSpPr>
          <p:nvPr>
            <p:ph type="sldNum" sz="quarter" idx="12"/>
          </p:nvPr>
        </p:nvSpPr>
        <p:spPr/>
        <p:txBody>
          <a:bodyPr/>
          <a:lstStyle/>
          <a:p>
            <a:fld id="{880310C1-A26A-3245-8051-D88CBFFF3BAD}" type="slidenum">
              <a:rPr lang="en-TR" smtClean="0"/>
              <a:t>‹#›</a:t>
            </a:fld>
            <a:endParaRPr lang="en-TR"/>
          </a:p>
        </p:txBody>
      </p:sp>
    </p:spTree>
    <p:extLst>
      <p:ext uri="{BB962C8B-B14F-4D97-AF65-F5344CB8AC3E}">
        <p14:creationId xmlns:p14="http://schemas.microsoft.com/office/powerpoint/2010/main" val="3695973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869599" cy="6675864"/>
          </a:xfrm>
          <a:prstGeom prst="rect">
            <a:avLst/>
          </a:prstGeom>
        </p:spPr>
      </p:pic>
    </p:spTree>
    <p:extLst>
      <p:ext uri="{BB962C8B-B14F-4D97-AF65-F5344CB8AC3E}">
        <p14:creationId xmlns:p14="http://schemas.microsoft.com/office/powerpoint/2010/main" val="1492070516"/>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8" r:id="rId3"/>
  </p:sldLayoutIdLst>
  <p:txStyles>
    <p:titleStyle>
      <a:lvl1pPr algn="r" defTabSz="914400" rtl="0" eaLnBrk="1" latinLnBrk="0" hangingPunct="1">
        <a:lnSpc>
          <a:spcPct val="90000"/>
        </a:lnSpc>
        <a:spcBef>
          <a:spcPct val="0"/>
        </a:spcBef>
        <a:buNone/>
        <a:defRPr sz="3200" kern="1200"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5407" y="3202661"/>
            <a:ext cx="9786003" cy="3060117"/>
          </a:xfrm>
        </p:spPr>
        <p:txBody>
          <a:bodyPr/>
          <a:lstStyle/>
          <a:p>
            <a:pPr algn="ctr"/>
            <a:r>
              <a:rPr lang="tr-TR" sz="2000" b="1" dirty="0">
                <a:latin typeface="Calibri" panose="020F0502020204030204" pitchFamily="34" charset="0"/>
                <a:cs typeface="Calibri" panose="020F0502020204030204" pitchFamily="34" charset="0"/>
              </a:rPr>
              <a:t/>
            </a:r>
            <a:br>
              <a:rPr lang="tr-TR" sz="2000" b="1" dirty="0">
                <a:latin typeface="Calibri" panose="020F0502020204030204" pitchFamily="34" charset="0"/>
                <a:cs typeface="Calibri" panose="020F0502020204030204" pitchFamily="34" charset="0"/>
              </a:rPr>
            </a:br>
            <a:r>
              <a:rPr lang="tr-TR" sz="2000" b="1" dirty="0" smtClean="0">
                <a:latin typeface="Calibri" panose="020F0502020204030204" pitchFamily="34" charset="0"/>
                <a:cs typeface="Calibri" panose="020F0502020204030204" pitchFamily="34" charset="0"/>
              </a:rPr>
              <a:t/>
            </a:r>
            <a:br>
              <a:rPr lang="tr-TR" sz="2000" b="1" dirty="0" smtClean="0">
                <a:latin typeface="Calibri" panose="020F0502020204030204" pitchFamily="34" charset="0"/>
                <a:cs typeface="Calibri" panose="020F0502020204030204" pitchFamily="34" charset="0"/>
              </a:rPr>
            </a:br>
            <a:r>
              <a:rPr lang="tr-TR" sz="4200" b="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tr-TR" sz="4200" b="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tr-TR" sz="4200" b="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Ulusal </a:t>
            </a:r>
            <a:r>
              <a:rPr lang="tr-TR" sz="4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Yeşil </a:t>
            </a:r>
            <a:r>
              <a:rPr lang="tr-TR" sz="4200" b="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Taksonomi</a:t>
            </a:r>
            <a:r>
              <a:rPr lang="tr-TR" sz="4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tr-TR" sz="4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tr-TR" sz="4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tr-TR" sz="4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tr-TR" sz="4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tr-TR" sz="4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tr-TR" sz="3000" b="1" dirty="0">
                <a:latin typeface="Calibri" panose="020F0502020204030204" pitchFamily="34" charset="0"/>
                <a:cs typeface="Calibri" panose="020F0502020204030204" pitchFamily="34" charset="0"/>
              </a:rPr>
              <a:t/>
            </a:r>
            <a:br>
              <a:rPr lang="tr-TR" sz="3000" b="1" dirty="0">
                <a:latin typeface="Calibri" panose="020F0502020204030204" pitchFamily="34" charset="0"/>
                <a:cs typeface="Calibri" panose="020F0502020204030204" pitchFamily="34" charset="0"/>
              </a:rPr>
            </a:br>
            <a:r>
              <a:rPr lang="tr-TR" sz="2000" b="1" dirty="0">
                <a:latin typeface="Calibri" panose="020F0502020204030204" pitchFamily="34" charset="0"/>
                <a:cs typeface="Calibri" panose="020F0502020204030204" pitchFamily="34" charset="0"/>
              </a:rPr>
              <a:t/>
            </a:r>
            <a:br>
              <a:rPr lang="tr-TR" sz="2000" b="1" dirty="0">
                <a:latin typeface="Calibri" panose="020F0502020204030204" pitchFamily="34" charset="0"/>
                <a:cs typeface="Calibri" panose="020F0502020204030204" pitchFamily="34" charset="0"/>
              </a:rPr>
            </a:br>
            <a:r>
              <a:rPr lang="tr-TR" sz="4000" b="1" dirty="0">
                <a:latin typeface="Calibri" panose="020F0502020204030204" pitchFamily="34" charset="0"/>
                <a:cs typeface="Calibri" panose="020F0502020204030204" pitchFamily="34" charset="0"/>
              </a:rPr>
              <a:t/>
            </a:r>
            <a:br>
              <a:rPr lang="tr-TR" sz="4000" b="1" dirty="0">
                <a:latin typeface="Calibri" panose="020F0502020204030204" pitchFamily="34" charset="0"/>
                <a:cs typeface="Calibri" panose="020F0502020204030204" pitchFamily="34" charset="0"/>
              </a:rPr>
            </a:br>
            <a:r>
              <a:rPr lang="tr-TR" sz="3000" b="1" dirty="0">
                <a:latin typeface="Calibri" panose="020F0502020204030204" pitchFamily="34" charset="0"/>
                <a:cs typeface="Calibri" panose="020F0502020204030204" pitchFamily="34" charset="0"/>
              </a:rPr>
              <a:t/>
            </a:r>
            <a:br>
              <a:rPr lang="tr-TR" sz="3000" b="1" dirty="0">
                <a:latin typeface="Calibri" panose="020F0502020204030204" pitchFamily="34" charset="0"/>
                <a:cs typeface="Calibri" panose="020F0502020204030204" pitchFamily="34" charset="0"/>
              </a:rPr>
            </a:br>
            <a:r>
              <a:rPr lang="tr-TR" sz="4000" b="1" dirty="0">
                <a:latin typeface="Calibri" panose="020F0502020204030204" pitchFamily="34" charset="0"/>
                <a:cs typeface="Calibri" panose="020F0502020204030204" pitchFamily="34" charset="0"/>
              </a:rPr>
              <a:t/>
            </a:r>
            <a:br>
              <a:rPr lang="tr-TR" sz="4000" b="1" dirty="0">
                <a:latin typeface="Calibri" panose="020F0502020204030204" pitchFamily="34" charset="0"/>
                <a:cs typeface="Calibri" panose="020F0502020204030204" pitchFamily="34" charset="0"/>
              </a:rPr>
            </a:br>
            <a:endParaRPr lang="tr-TR"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47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nvPr>
        </p:nvGraphicFramePr>
        <p:xfrm>
          <a:off x="1540535" y="782938"/>
          <a:ext cx="9328211" cy="1188720"/>
        </p:xfrm>
        <a:graphic>
          <a:graphicData uri="http://schemas.openxmlformats.org/drawingml/2006/table">
            <a:tbl>
              <a:tblPr firstRow="1" bandRow="1">
                <a:tableStyleId>{5C22544A-7EE6-4342-B048-85BDC9FD1C3A}</a:tableStyleId>
              </a:tblPr>
              <a:tblGrid>
                <a:gridCol w="9328211">
                  <a:extLst>
                    <a:ext uri="{9D8B030D-6E8A-4147-A177-3AD203B41FA5}">
                      <a16:colId xmlns:a16="http://schemas.microsoft.com/office/drawing/2014/main" val="67050464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800" b="1" i="0" u="none" strike="noStrike" kern="1200" cap="none" spc="0" normalizeH="0" baseline="0" noProof="0" dirty="0">
                          <a:ln>
                            <a:noFill/>
                          </a:ln>
                          <a:solidFill>
                            <a:schemeClr val="bg1"/>
                          </a:solidFill>
                          <a:effectLst/>
                          <a:uLnTx/>
                          <a:uFillTx/>
                          <a:latin typeface="+mn-lt"/>
                          <a:ea typeface="+mn-ea"/>
                          <a:cs typeface="+mn-cs"/>
                        </a:rPr>
                        <a:t>Ulusal Yeşil </a:t>
                      </a:r>
                      <a:r>
                        <a:rPr kumimoji="0" lang="tr-TR" sz="1800" b="1" i="0" u="none" strike="noStrike" kern="1200" cap="none" spc="0" normalizeH="0" baseline="0" noProof="0" dirty="0" err="1">
                          <a:ln>
                            <a:noFill/>
                          </a:ln>
                          <a:solidFill>
                            <a:schemeClr val="bg1"/>
                          </a:solidFill>
                          <a:effectLst/>
                          <a:uLnTx/>
                          <a:uFillTx/>
                          <a:latin typeface="+mn-lt"/>
                          <a:ea typeface="+mn-ea"/>
                          <a:cs typeface="+mn-cs"/>
                        </a:rPr>
                        <a:t>Taksonomi’nin</a:t>
                      </a:r>
                      <a:r>
                        <a:rPr kumimoji="0" lang="tr-TR" sz="1800" b="1" i="0" u="none" strike="noStrike" kern="1200" cap="none" spc="0" normalizeH="0" baseline="0" noProof="0" dirty="0">
                          <a:ln>
                            <a:noFill/>
                          </a:ln>
                          <a:solidFill>
                            <a:schemeClr val="bg1"/>
                          </a:solidFill>
                          <a:effectLst/>
                          <a:uLnTx/>
                          <a:uFillTx/>
                          <a:latin typeface="+mn-lt"/>
                          <a:ea typeface="+mn-ea"/>
                          <a:cs typeface="+mn-cs"/>
                        </a:rPr>
                        <a:t> Avrupa Birliği Taksonomisine Yakınsaması</a:t>
                      </a:r>
                    </a:p>
                  </a:txBody>
                  <a:tcPr/>
                </a:tc>
                <a:extLst>
                  <a:ext uri="{0D108BD9-81ED-4DB2-BD59-A6C34878D82A}">
                    <a16:rowId xmlns:a16="http://schemas.microsoft.com/office/drawing/2014/main" val="3539675443"/>
                  </a:ext>
                </a:extLst>
              </a:tr>
              <a:tr h="390058">
                <a:tc>
                  <a:txBody>
                    <a:bodyPr/>
                    <a:lstStyle/>
                    <a:p>
                      <a:pPr marL="0" indent="0" algn="just">
                        <a:buFont typeface="Arial" panose="020B0604020202020204" pitchFamily="34" charset="0"/>
                        <a:buNone/>
                      </a:pPr>
                      <a:endParaRPr lang="tr-TR" sz="1400" dirty="0">
                        <a:solidFill>
                          <a:schemeClr val="tx1"/>
                        </a:solidFill>
                      </a:endParaRPr>
                    </a:p>
                    <a:p>
                      <a:pPr marL="285750" indent="-285750" algn="just">
                        <a:buFont typeface="Arial" panose="020B0604020202020204" pitchFamily="34" charset="0"/>
                        <a:buChar char="•"/>
                      </a:pPr>
                      <a:endParaRPr lang="tr-TR" sz="1400" dirty="0">
                        <a:solidFill>
                          <a:schemeClr val="tx1"/>
                        </a:solidFill>
                      </a:endParaRPr>
                    </a:p>
                  </a:txBody>
                  <a:tcPr>
                    <a:solidFill>
                      <a:schemeClr val="bg1"/>
                    </a:solidFill>
                  </a:tcPr>
                </a:tc>
                <a:extLst>
                  <a:ext uri="{0D108BD9-81ED-4DB2-BD59-A6C34878D82A}">
                    <a16:rowId xmlns:a16="http://schemas.microsoft.com/office/drawing/2014/main" val="1775467392"/>
                  </a:ext>
                </a:extLst>
              </a:tr>
              <a:tr h="0">
                <a:tc>
                  <a:txBody>
                    <a:bodyPr/>
                    <a:lstStyle/>
                    <a:p>
                      <a:pPr marL="285750" indent="-285750" algn="just">
                        <a:buFont typeface="Arial" panose="020B0604020202020204" pitchFamily="34" charset="0"/>
                        <a:buChar char="•"/>
                      </a:pPr>
                      <a:endParaRPr lang="tr-TR" sz="1400" dirty="0">
                        <a:solidFill>
                          <a:schemeClr val="tx1"/>
                        </a:solidFill>
                      </a:endParaRPr>
                    </a:p>
                  </a:txBody>
                  <a:tcPr>
                    <a:solidFill>
                      <a:schemeClr val="bg1"/>
                    </a:solidFill>
                  </a:tcPr>
                </a:tc>
                <a:extLst>
                  <a:ext uri="{0D108BD9-81ED-4DB2-BD59-A6C34878D82A}">
                    <a16:rowId xmlns:a16="http://schemas.microsoft.com/office/drawing/2014/main" val="1971271470"/>
                  </a:ext>
                </a:extLst>
              </a:tr>
            </a:tbl>
          </a:graphicData>
        </a:graphic>
      </p:graphicFrame>
      <p:sp>
        <p:nvSpPr>
          <p:cNvPr id="4" name="TextBox 3">
            <a:extLst>
              <a:ext uri="{FF2B5EF4-FFF2-40B4-BE49-F238E27FC236}">
                <a16:creationId xmlns:a16="http://schemas.microsoft.com/office/drawing/2014/main" id="{79F9BCD4-59AB-0D56-C4B3-F2349625CF11}"/>
              </a:ext>
            </a:extLst>
          </p:cNvPr>
          <p:cNvSpPr txBox="1"/>
          <p:nvPr/>
        </p:nvSpPr>
        <p:spPr>
          <a:xfrm>
            <a:off x="1431893" y="979728"/>
            <a:ext cx="9328211" cy="4278094"/>
          </a:xfrm>
          <a:prstGeom prst="rect">
            <a:avLst/>
          </a:prstGeom>
          <a:noFill/>
        </p:spPr>
        <p:txBody>
          <a:bodyPr wrap="square">
            <a:spAutoFit/>
          </a:bodyPr>
          <a:lstStyle/>
          <a:p>
            <a:pPr algn="just"/>
            <a:endParaRPr lang="tr-TR" sz="2000" dirty="0">
              <a:solidFill>
                <a:schemeClr val="tx1"/>
              </a:solidFill>
            </a:endParaRPr>
          </a:p>
          <a:p>
            <a:pPr marL="285750" indent="-285750" algn="just">
              <a:buFont typeface="Arial" panose="020B0604020202020204" pitchFamily="34" charset="0"/>
              <a:buChar char="•"/>
            </a:pPr>
            <a:r>
              <a:rPr lang="tr-TR" dirty="0">
                <a:solidFill>
                  <a:schemeClr val="tx1"/>
                </a:solidFill>
              </a:rPr>
              <a:t>Avrupa Birliği küresel olarak sürdürülebilirlik düzenlemeleri konusunda ‘kriter belirleyici’ olarak görülmektedir.</a:t>
            </a:r>
          </a:p>
          <a:p>
            <a:pPr marL="285750" indent="-285750" algn="just">
              <a:buFont typeface="Arial" panose="020B0604020202020204" pitchFamily="34" charset="0"/>
              <a:buChar char="•"/>
            </a:pPr>
            <a:r>
              <a:rPr lang="tr-TR" dirty="0">
                <a:solidFill>
                  <a:schemeClr val="tx1"/>
                </a:solidFill>
              </a:rPr>
              <a:t>Küresel olarak ESG varlıkların %80’den fazlası Avrupa Birliği sınırları içerisinde yönetilmektedir. Avrupa Birliği’ndeki yatırımcıların %92’si ESG stratejisine sahiptir.</a:t>
            </a:r>
          </a:p>
          <a:p>
            <a:pPr marL="285750" indent="-285750" algn="just">
              <a:buFont typeface="Arial" panose="020B0604020202020204" pitchFamily="34" charset="0"/>
              <a:buChar char="•"/>
            </a:pPr>
            <a:r>
              <a:rPr lang="tr-TR" dirty="0"/>
              <a:t>Örneğin, AB’nin taksonomiye ilişkin raporlamaları da içeren </a:t>
            </a:r>
            <a:r>
              <a:rPr lang="tr-TR" baseline="0" dirty="0">
                <a:solidFill>
                  <a:schemeClr val="tx1"/>
                </a:solidFill>
              </a:rPr>
              <a:t>Kurumsal Sürdürülebilirlik Raporlama Direktifi (</a:t>
            </a:r>
            <a:r>
              <a:rPr lang="tr-TR" baseline="0" dirty="0" err="1">
                <a:solidFill>
                  <a:schemeClr val="tx1"/>
                </a:solidFill>
              </a:rPr>
              <a:t>Corporate</a:t>
            </a:r>
            <a:r>
              <a:rPr lang="tr-TR" baseline="0" dirty="0">
                <a:solidFill>
                  <a:schemeClr val="tx1"/>
                </a:solidFill>
              </a:rPr>
              <a:t> </a:t>
            </a:r>
            <a:r>
              <a:rPr lang="tr-TR" baseline="0" dirty="0" err="1">
                <a:solidFill>
                  <a:schemeClr val="tx1"/>
                </a:solidFill>
              </a:rPr>
              <a:t>Sustainability</a:t>
            </a:r>
            <a:r>
              <a:rPr lang="tr-TR" baseline="0" dirty="0">
                <a:solidFill>
                  <a:schemeClr val="tx1"/>
                </a:solidFill>
              </a:rPr>
              <a:t> </a:t>
            </a:r>
            <a:r>
              <a:rPr lang="tr-TR" baseline="0" dirty="0" err="1">
                <a:solidFill>
                  <a:schemeClr val="tx1"/>
                </a:solidFill>
              </a:rPr>
              <a:t>Reporting</a:t>
            </a:r>
            <a:r>
              <a:rPr lang="tr-TR" baseline="0" dirty="0">
                <a:solidFill>
                  <a:schemeClr val="tx1"/>
                </a:solidFill>
              </a:rPr>
              <a:t> Directive) AB’de iş yapan diğer ülke şirketlerine de uygulanacaktır.</a:t>
            </a:r>
          </a:p>
          <a:p>
            <a:pPr marL="285750" indent="-285750" algn="just">
              <a:buFont typeface="Arial" panose="020B0604020202020204" pitchFamily="34" charset="0"/>
              <a:buChar char="•"/>
            </a:pPr>
            <a:r>
              <a:rPr lang="tr-TR" dirty="0">
                <a:solidFill>
                  <a:schemeClr val="tx1"/>
                </a:solidFill>
              </a:rPr>
              <a:t>Dolayısıyla Avrupa Birliği’nin sürdürülebilir finans düzenlemeleri AB ile ticari faaliyetlerde bulunan AB-dışı ülkeleri etkileyecektir.</a:t>
            </a:r>
          </a:p>
          <a:p>
            <a:pPr marL="285750" indent="-285750" algn="just">
              <a:buFont typeface="Arial" panose="020B0604020202020204" pitchFamily="34" charset="0"/>
              <a:buChar char="•"/>
            </a:pPr>
            <a:r>
              <a:rPr lang="tr-TR" dirty="0">
                <a:solidFill>
                  <a:schemeClr val="tx1"/>
                </a:solidFill>
              </a:rPr>
              <a:t>Ayrıca AB tarafından belirlenen yeni sürdürülebilirlik raporlaması standartlarının ve Sınırda Karbon Düzenlemesi Tüzüğünün dikkate alınması ve bu konuda yeni prosedürler uygulanması gerekecektir.</a:t>
            </a:r>
          </a:p>
          <a:p>
            <a:pPr marL="285750" indent="-285750" algn="just">
              <a:buFont typeface="Arial" panose="020B0604020202020204" pitchFamily="34" charset="0"/>
              <a:buChar char="•"/>
            </a:pPr>
            <a:r>
              <a:rPr lang="tr-TR" dirty="0">
                <a:solidFill>
                  <a:schemeClr val="tx1"/>
                </a:solidFill>
              </a:rPr>
              <a:t>Bu nedenle, Ulusal Yeşil </a:t>
            </a:r>
            <a:r>
              <a:rPr lang="tr-TR" dirty="0" err="1">
                <a:solidFill>
                  <a:schemeClr val="tx1"/>
                </a:solidFill>
              </a:rPr>
              <a:t>Taksonomi’nin</a:t>
            </a:r>
            <a:r>
              <a:rPr lang="tr-TR" dirty="0">
                <a:solidFill>
                  <a:schemeClr val="tx1"/>
                </a:solidFill>
              </a:rPr>
              <a:t> Avrupa Birliği sürdürülebilirlik standartlarına yakınsaması bilhassa finansal piyasa oyuncularımız için önemlidir.</a:t>
            </a:r>
          </a:p>
        </p:txBody>
      </p:sp>
    </p:spTree>
    <p:extLst>
      <p:ext uri="{BB962C8B-B14F-4D97-AF65-F5344CB8AC3E}">
        <p14:creationId xmlns:p14="http://schemas.microsoft.com/office/powerpoint/2010/main" val="34574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491490" y="953037"/>
            <a:ext cx="11029949" cy="5331853"/>
          </a:xfrm>
        </p:spPr>
        <p:txBody>
          <a:bodyPr/>
          <a:lstStyle/>
          <a:p>
            <a:pPr>
              <a:lnSpc>
                <a:spcPct val="120000"/>
              </a:lnSpc>
            </a:pPr>
            <a:r>
              <a:rPr lang="en-US" sz="1800" dirty="0" smtClean="0"/>
              <a:t>AB </a:t>
            </a:r>
            <a:r>
              <a:rPr lang="en-US" sz="1800" dirty="0" err="1"/>
              <a:t>Taksonomisi</a:t>
            </a:r>
            <a:r>
              <a:rPr lang="en-US" sz="1800" dirty="0"/>
              <a:t> </a:t>
            </a:r>
            <a:r>
              <a:rPr lang="en-US" sz="1800" dirty="0" err="1"/>
              <a:t>mevcut</a:t>
            </a:r>
            <a:r>
              <a:rPr lang="en-US" sz="1800" dirty="0"/>
              <a:t> </a:t>
            </a:r>
            <a:r>
              <a:rPr lang="en-US" sz="1800" dirty="0" err="1"/>
              <a:t>en</a:t>
            </a:r>
            <a:r>
              <a:rPr lang="en-US" sz="1800" dirty="0"/>
              <a:t> </a:t>
            </a:r>
            <a:r>
              <a:rPr lang="en-US" sz="1800" dirty="0" err="1"/>
              <a:t>kapsamlı</a:t>
            </a:r>
            <a:r>
              <a:rPr lang="en-US" sz="1800" dirty="0"/>
              <a:t> </a:t>
            </a:r>
            <a:r>
              <a:rPr lang="en-US" sz="1800" dirty="0" err="1"/>
              <a:t>ve</a:t>
            </a:r>
            <a:r>
              <a:rPr lang="en-US" sz="1800" dirty="0"/>
              <a:t> </a:t>
            </a:r>
            <a:r>
              <a:rPr lang="en-US" sz="1800" dirty="0" err="1"/>
              <a:t>detaylı</a:t>
            </a:r>
            <a:r>
              <a:rPr lang="en-US" sz="1800" dirty="0"/>
              <a:t> </a:t>
            </a:r>
            <a:r>
              <a:rPr lang="en-US" sz="1800" dirty="0" err="1"/>
              <a:t>taksonomi</a:t>
            </a:r>
            <a:r>
              <a:rPr lang="en-US" sz="1800" dirty="0"/>
              <a:t> </a:t>
            </a:r>
            <a:r>
              <a:rPr lang="en-US" sz="1800" dirty="0" err="1" smtClean="0"/>
              <a:t>düzenlemesidir</a:t>
            </a:r>
            <a:r>
              <a:rPr lang="tr-TR" sz="1800" dirty="0"/>
              <a:t> </a:t>
            </a:r>
            <a:r>
              <a:rPr lang="tr-TR" sz="1800" dirty="0" smtClean="0"/>
              <a:t>(144 ekonomik faaliyet için 251 nicel 1138 nitel kriter).</a:t>
            </a:r>
            <a:endParaRPr lang="en-US" sz="1800" dirty="0"/>
          </a:p>
          <a:p>
            <a:pPr>
              <a:lnSpc>
                <a:spcPct val="120000"/>
              </a:lnSpc>
            </a:pPr>
            <a:r>
              <a:rPr lang="en-US" sz="1800" dirty="0" smtClean="0"/>
              <a:t>2022 </a:t>
            </a:r>
            <a:r>
              <a:rPr lang="en-US" sz="1800" dirty="0" err="1"/>
              <a:t>verilerine</a:t>
            </a:r>
            <a:r>
              <a:rPr lang="en-US" sz="1800" dirty="0"/>
              <a:t> </a:t>
            </a:r>
            <a:r>
              <a:rPr lang="en-US" sz="1800" dirty="0" err="1"/>
              <a:t>göre</a:t>
            </a:r>
            <a:r>
              <a:rPr lang="en-US" sz="1800" dirty="0"/>
              <a:t> </a:t>
            </a:r>
            <a:r>
              <a:rPr lang="en-US" sz="1800" dirty="0" err="1"/>
              <a:t>ülkemiz</a:t>
            </a:r>
            <a:r>
              <a:rPr lang="en-US" sz="1800" dirty="0"/>
              <a:t> </a:t>
            </a:r>
            <a:r>
              <a:rPr lang="en-US" sz="1800" dirty="0" err="1"/>
              <a:t>ihracatının</a:t>
            </a:r>
            <a:r>
              <a:rPr lang="en-US" sz="1800" dirty="0"/>
              <a:t> %40.6’sı </a:t>
            </a:r>
            <a:r>
              <a:rPr lang="en-US" sz="1800" dirty="0" err="1"/>
              <a:t>AB’ye</a:t>
            </a:r>
            <a:r>
              <a:rPr lang="en-US" sz="1800" dirty="0"/>
              <a:t> </a:t>
            </a:r>
            <a:r>
              <a:rPr lang="en-US" sz="1800" dirty="0" err="1"/>
              <a:t>yapılmaktadır</a:t>
            </a:r>
            <a:r>
              <a:rPr lang="en-US" sz="1800" dirty="0"/>
              <a:t>.</a:t>
            </a:r>
          </a:p>
          <a:p>
            <a:pPr>
              <a:lnSpc>
                <a:spcPct val="120000"/>
              </a:lnSpc>
            </a:pPr>
            <a:r>
              <a:rPr lang="en-US" sz="1800" dirty="0" smtClean="0"/>
              <a:t>SKDM </a:t>
            </a:r>
            <a:r>
              <a:rPr lang="en-US" sz="1800" dirty="0" err="1"/>
              <a:t>ödemeleri</a:t>
            </a:r>
            <a:r>
              <a:rPr lang="en-US" sz="1800" dirty="0"/>
              <a:t> 2026 </a:t>
            </a:r>
            <a:r>
              <a:rPr lang="en-US" sz="1800" dirty="0" err="1"/>
              <a:t>yılı</a:t>
            </a:r>
            <a:r>
              <a:rPr lang="en-US" sz="1800" dirty="0"/>
              <a:t> </a:t>
            </a:r>
            <a:r>
              <a:rPr lang="en-US" sz="1800" dirty="0" err="1"/>
              <a:t>itibari</a:t>
            </a:r>
            <a:r>
              <a:rPr lang="en-US" sz="1800" dirty="0"/>
              <a:t> </a:t>
            </a:r>
            <a:r>
              <a:rPr lang="en-US" sz="1800" dirty="0" err="1"/>
              <a:t>ile</a:t>
            </a:r>
            <a:r>
              <a:rPr lang="en-US" sz="1800" dirty="0"/>
              <a:t> </a:t>
            </a:r>
            <a:r>
              <a:rPr lang="en-US" sz="1800" dirty="0" err="1" smtClean="0"/>
              <a:t>başlayacak</a:t>
            </a:r>
            <a:r>
              <a:rPr lang="tr-TR" sz="1800" dirty="0" smtClean="0"/>
              <a:t>tır.</a:t>
            </a:r>
            <a:endParaRPr lang="tr-TR" sz="1800" dirty="0"/>
          </a:p>
          <a:p>
            <a:pPr>
              <a:lnSpc>
                <a:spcPct val="120000"/>
              </a:lnSpc>
            </a:pPr>
            <a:r>
              <a:rPr lang="en-US" sz="1800" dirty="0" smtClean="0"/>
              <a:t>2028 </a:t>
            </a:r>
            <a:r>
              <a:rPr lang="en-US" sz="1800" dirty="0" err="1"/>
              <a:t>yılı</a:t>
            </a:r>
            <a:r>
              <a:rPr lang="en-US" sz="1800" dirty="0"/>
              <a:t> </a:t>
            </a:r>
            <a:r>
              <a:rPr lang="en-US" sz="1800" dirty="0" err="1"/>
              <a:t>itibari</a:t>
            </a:r>
            <a:r>
              <a:rPr lang="en-US" sz="1800" dirty="0"/>
              <a:t> </a:t>
            </a:r>
            <a:r>
              <a:rPr lang="en-US" sz="1800" dirty="0" err="1"/>
              <a:t>ile</a:t>
            </a:r>
            <a:r>
              <a:rPr lang="en-US" sz="1800" dirty="0"/>
              <a:t> </a:t>
            </a:r>
            <a:r>
              <a:rPr lang="en-US" sz="1800" dirty="0" err="1" smtClean="0"/>
              <a:t>AB’den</a:t>
            </a:r>
            <a:r>
              <a:rPr lang="en-US" sz="1800" dirty="0" smtClean="0"/>
              <a:t> </a:t>
            </a:r>
            <a:r>
              <a:rPr lang="en-US" sz="1800" dirty="0" err="1"/>
              <a:t>gelir</a:t>
            </a:r>
            <a:r>
              <a:rPr lang="en-US" sz="1800" dirty="0"/>
              <a:t> </a:t>
            </a:r>
            <a:r>
              <a:rPr lang="en-US" sz="1800" dirty="0" err="1"/>
              <a:t>elde</a:t>
            </a:r>
            <a:r>
              <a:rPr lang="en-US" sz="1800" dirty="0"/>
              <a:t> </a:t>
            </a:r>
            <a:r>
              <a:rPr lang="en-US" sz="1800" dirty="0" err="1"/>
              <a:t>eden</a:t>
            </a:r>
            <a:r>
              <a:rPr lang="en-US" sz="1800" dirty="0"/>
              <a:t> </a:t>
            </a:r>
            <a:r>
              <a:rPr lang="en-US" sz="1800" dirty="0" err="1"/>
              <a:t>Türk</a:t>
            </a:r>
            <a:r>
              <a:rPr lang="en-US" sz="1800" dirty="0"/>
              <a:t> </a:t>
            </a:r>
            <a:r>
              <a:rPr lang="en-US" sz="1800" dirty="0" err="1"/>
              <a:t>firmaları</a:t>
            </a:r>
            <a:r>
              <a:rPr lang="en-US" sz="1800" dirty="0"/>
              <a:t> da AB </a:t>
            </a:r>
            <a:r>
              <a:rPr lang="en-US" sz="1800" dirty="0" err="1"/>
              <a:t>Taksonomisi</a:t>
            </a:r>
            <a:r>
              <a:rPr lang="en-US" sz="1800" dirty="0"/>
              <a:t> </a:t>
            </a:r>
            <a:r>
              <a:rPr lang="en-US" sz="1800" dirty="0" err="1"/>
              <a:t>Raporlama</a:t>
            </a:r>
            <a:r>
              <a:rPr lang="en-US" sz="1800" dirty="0"/>
              <a:t> </a:t>
            </a:r>
            <a:r>
              <a:rPr lang="en-US" sz="1800" dirty="0" err="1"/>
              <a:t>yükümlülüğü</a:t>
            </a:r>
            <a:r>
              <a:rPr lang="en-US" sz="1800" dirty="0"/>
              <a:t> </a:t>
            </a:r>
            <a:r>
              <a:rPr lang="en-US" sz="1800" dirty="0" err="1"/>
              <a:t>ile</a:t>
            </a:r>
            <a:r>
              <a:rPr lang="en-US" sz="1800" dirty="0"/>
              <a:t> </a:t>
            </a:r>
            <a:r>
              <a:rPr lang="en-US" sz="1800" dirty="0" err="1"/>
              <a:t>karşı</a:t>
            </a:r>
            <a:r>
              <a:rPr lang="en-US" sz="1800" dirty="0"/>
              <a:t> </a:t>
            </a:r>
            <a:r>
              <a:rPr lang="en-US" sz="1800" dirty="0" err="1"/>
              <a:t>karşıya</a:t>
            </a:r>
            <a:r>
              <a:rPr lang="en-US" sz="1800" dirty="0"/>
              <a:t> </a:t>
            </a:r>
            <a:r>
              <a:rPr lang="en-US" sz="1800" dirty="0" err="1"/>
              <a:t>kalacaktır</a:t>
            </a:r>
            <a:r>
              <a:rPr lang="en-US" sz="1800" dirty="0" smtClean="0"/>
              <a:t>.</a:t>
            </a:r>
            <a:endParaRPr lang="tr-TR" sz="1800" dirty="0" smtClean="0"/>
          </a:p>
          <a:p>
            <a:pPr>
              <a:lnSpc>
                <a:spcPct val="120000"/>
              </a:lnSpc>
            </a:pPr>
            <a:r>
              <a:rPr lang="tr-TR" sz="1800" dirty="0" smtClean="0"/>
              <a:t>AB </a:t>
            </a:r>
            <a:r>
              <a:rPr lang="tr-TR" sz="1800" dirty="0"/>
              <a:t>Taksonomisi Teknik Tarama </a:t>
            </a:r>
            <a:r>
              <a:rPr lang="tr-TR" sz="1800" dirty="0" smtClean="0"/>
              <a:t>Kriterleri, AB’deki şirketler ve sektör toplantılarına göre bazı sektörler tarafından uyulması güç olarak değerlendirilmiştir.</a:t>
            </a:r>
          </a:p>
          <a:p>
            <a:pPr>
              <a:lnSpc>
                <a:spcPct val="120000"/>
              </a:lnSpc>
            </a:pPr>
            <a:r>
              <a:rPr lang="tr-TR" sz="1800" dirty="0" smtClean="0"/>
              <a:t>Ulusal şartlara göre </a:t>
            </a:r>
            <a:r>
              <a:rPr lang="tr-TR" sz="1800" dirty="0"/>
              <a:t>belirlenen kriterler ülkemiz </a:t>
            </a:r>
            <a:r>
              <a:rPr lang="tr-TR" sz="1800" dirty="0" smtClean="0"/>
              <a:t>özelinde </a:t>
            </a:r>
            <a:r>
              <a:rPr lang="tr-TR" sz="1800" dirty="0"/>
              <a:t>uygunluk ve uyumluluk açısından avantaj sağlayacaktır</a:t>
            </a:r>
            <a:r>
              <a:rPr lang="tr-TR" sz="1800" dirty="0" smtClean="0"/>
              <a:t>.</a:t>
            </a:r>
          </a:p>
          <a:p>
            <a:pPr>
              <a:lnSpc>
                <a:spcPct val="120000"/>
              </a:lnSpc>
            </a:pPr>
            <a:r>
              <a:rPr lang="tr-TR" sz="1800" dirty="0"/>
              <a:t>Fakat, ulusal </a:t>
            </a:r>
            <a:r>
              <a:rPr lang="tr-TR" sz="1800" dirty="0" smtClean="0"/>
              <a:t>teknik </a:t>
            </a:r>
            <a:r>
              <a:rPr lang="tr-TR" sz="1800" dirty="0"/>
              <a:t>tarama kriterleri AB’den farklı olursa, AB taksonomisine uyumlu fonların ülkemize yapacağı </a:t>
            </a:r>
            <a:r>
              <a:rPr lang="tr-TR" sz="1800" dirty="0" smtClean="0"/>
              <a:t>yatırımlar kısıtlanacaktır.</a:t>
            </a:r>
          </a:p>
          <a:p>
            <a:pPr>
              <a:lnSpc>
                <a:spcPct val="120000"/>
              </a:lnSpc>
            </a:pPr>
            <a:r>
              <a:rPr lang="tr-TR" sz="1800" dirty="0"/>
              <a:t>2028 itibariyle de AB’den gelir elde eden Türk firmaları hem AB Taksonomisi için hem de Ulusal Yeşil Taksonomi için raporlama yapmak zorunda kalacaktır.</a:t>
            </a:r>
            <a:endParaRPr lang="en-US" sz="1800" dirty="0"/>
          </a:p>
          <a:p>
            <a:pPr marL="0" indent="0">
              <a:buNone/>
            </a:pPr>
            <a:endParaRPr lang="en-US" sz="1800" dirty="0"/>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17717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nvPr>
        </p:nvGraphicFramePr>
        <p:xfrm>
          <a:off x="1330664" y="781236"/>
          <a:ext cx="9482338" cy="5570165"/>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488945">
                <a:tc>
                  <a:txBody>
                    <a:bodyPr/>
                    <a:lstStyle/>
                    <a:p>
                      <a:pPr algn="ctr">
                        <a:lnSpc>
                          <a:spcPct val="150000"/>
                        </a:lnSpc>
                      </a:pPr>
                      <a:r>
                        <a:rPr lang="tr-TR" dirty="0"/>
                        <a:t>Ulusal Yeşil Taksonomi Yasal Dayanak ve Diğer İlgili Kararlar</a:t>
                      </a:r>
                    </a:p>
                  </a:txBody>
                  <a:tcPr/>
                </a:tc>
                <a:extLst>
                  <a:ext uri="{0D108BD9-81ED-4DB2-BD59-A6C34878D82A}">
                    <a16:rowId xmlns:a16="http://schemas.microsoft.com/office/drawing/2014/main" val="3539675443"/>
                  </a:ext>
                </a:extLst>
              </a:tr>
              <a:tr h="5067245">
                <a:tc>
                  <a:txBody>
                    <a:bodyPr/>
                    <a:lstStyle/>
                    <a:p>
                      <a:pPr marL="0" indent="0" algn="just">
                        <a:buFont typeface="Arial" panose="020B0604020202020204" pitchFamily="34" charset="0"/>
                        <a:buNone/>
                      </a:pPr>
                      <a:endParaRPr lang="tr-TR" sz="1600" dirty="0"/>
                    </a:p>
                    <a:p>
                      <a:pPr marL="285750" indent="-285750" algn="just">
                        <a:buFont typeface="Arial" panose="020B0604020202020204" pitchFamily="34" charset="0"/>
                        <a:buChar char="•"/>
                      </a:pPr>
                      <a:r>
                        <a:rPr lang="tr-TR" sz="1600" dirty="0"/>
                        <a:t>16.07.2021</a:t>
                      </a:r>
                      <a:r>
                        <a:rPr lang="tr-TR" sz="1600" baseline="0" dirty="0"/>
                        <a:t> </a:t>
                      </a:r>
                      <a:r>
                        <a:rPr lang="tr-TR" sz="1600" dirty="0"/>
                        <a:t>tarihinde Cumhurbaşkanlığı Genelgesiyle yayımlanan Yeşil Mutabakat Eylem Planı’nda yer</a:t>
                      </a:r>
                      <a:r>
                        <a:rPr lang="tr-TR" sz="1600" baseline="0" dirty="0"/>
                        <a:t> alan 2.3 Yeşil Finansman başlığı altında, ‘</a:t>
                      </a:r>
                      <a:r>
                        <a:rPr lang="tr-TR" sz="1600" i="1" dirty="0"/>
                        <a:t>AB’nin ve uluslararası kuruluşların taksonomi mevzuatı dikkate alınarak yatırımların sürdürülebilirliğini belirlemeyi hedefleyen bir mevzuat hazırlığı yürütülecektir</a:t>
                      </a:r>
                      <a:r>
                        <a:rPr lang="tr-TR" sz="1600" dirty="0"/>
                        <a:t>.’ eylem planı hedefi yer almakta olup Çevre, Şehircilik ve İklim Değişikliği Başkanlığı sorumlu kuruluş olarak belirlenmiştir.</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Taslak İklim Kanunu’nda, Başkanlığımıza ilişkin «</a:t>
                      </a:r>
                      <a:r>
                        <a:rPr lang="tr-TR" sz="1600" i="1" dirty="0"/>
                        <a:t>ulusal taksonomi konusuna yönelik çalışmaları koordine eder»</a:t>
                      </a:r>
                      <a:r>
                        <a:rPr lang="tr-TR" sz="1600" dirty="0"/>
                        <a:t> görevi yer almaktadır</a:t>
                      </a:r>
                      <a:r>
                        <a:rPr lang="tr-TR" sz="1600" dirty="0" smtClean="0"/>
                        <a:t>.</a:t>
                      </a:r>
                    </a:p>
                    <a:p>
                      <a:pPr marL="285750" indent="-285750" algn="just">
                        <a:buFont typeface="Arial" panose="020B0604020202020204" pitchFamily="34" charset="0"/>
                        <a:buChar char="•"/>
                      </a:pPr>
                      <a:endParaRPr lang="tr-TR" sz="1600" dirty="0" smtClean="0"/>
                    </a:p>
                    <a:p>
                      <a:pPr marL="285750" indent="-285750" algn="just">
                        <a:buFont typeface="Arial" panose="020B0604020202020204" pitchFamily="34" charset="0"/>
                        <a:buChar char="•"/>
                      </a:pPr>
                      <a:r>
                        <a:rPr lang="tr-TR" sz="1600" dirty="0" smtClean="0"/>
                        <a:t>İklim Şurası Yeşil Finansman Komisyonu </a:t>
                      </a:r>
                      <a:r>
                        <a:rPr lang="tr-TR" sz="1600" kern="1200" dirty="0" smtClean="0">
                          <a:solidFill>
                            <a:schemeClr val="dk1"/>
                          </a:solidFill>
                          <a:latin typeface="+mn-lt"/>
                          <a:ea typeface="+mn-ea"/>
                          <a:cs typeface="+mn-cs"/>
                        </a:rPr>
                        <a:t>kararlarında</a:t>
                      </a:r>
                      <a:r>
                        <a:rPr lang="tr-TR" sz="1600" kern="1200" baseline="0" dirty="0" smtClean="0">
                          <a:solidFill>
                            <a:schemeClr val="dk1"/>
                          </a:solidFill>
                          <a:latin typeface="+mn-lt"/>
                          <a:ea typeface="+mn-ea"/>
                          <a:cs typeface="+mn-cs"/>
                        </a:rPr>
                        <a:t> bir «u</a:t>
                      </a:r>
                      <a:r>
                        <a:rPr lang="tr-TR" sz="1600" kern="1200" dirty="0" smtClean="0">
                          <a:solidFill>
                            <a:schemeClr val="dk1"/>
                          </a:solidFill>
                          <a:latin typeface="+mn-lt"/>
                          <a:ea typeface="+mn-ea"/>
                          <a:cs typeface="+mn-cs"/>
                        </a:rPr>
                        <a:t>lusal yeşil taksonomi mevzuatının hazırlanması»</a:t>
                      </a:r>
                      <a:r>
                        <a:rPr lang="tr-TR" sz="1600" kern="1200" baseline="0" dirty="0" smtClean="0">
                          <a:solidFill>
                            <a:schemeClr val="dk1"/>
                          </a:solidFill>
                          <a:latin typeface="+mn-lt"/>
                          <a:ea typeface="+mn-ea"/>
                          <a:cs typeface="+mn-cs"/>
                        </a:rPr>
                        <a:t> kararı yer almaktadır.</a:t>
                      </a:r>
                    </a:p>
                    <a:p>
                      <a:pPr marL="285750" indent="-285750" algn="just">
                        <a:buFont typeface="Arial" panose="020B0604020202020204" pitchFamily="34" charset="0"/>
                        <a:buChar char="•"/>
                      </a:pPr>
                      <a:endParaRPr lang="tr-TR" sz="1600" dirty="0" smtClean="0"/>
                    </a:p>
                    <a:p>
                      <a:pPr marL="285750" indent="-285750" algn="just">
                        <a:buFont typeface="Arial" panose="020B0604020202020204" pitchFamily="34" charset="0"/>
                        <a:buChar char="•"/>
                      </a:pPr>
                      <a:r>
                        <a:rPr lang="tr-TR" sz="1600" dirty="0" smtClean="0"/>
                        <a:t>06.09.2023</a:t>
                      </a:r>
                      <a:r>
                        <a:rPr lang="tr-TR" sz="1600" baseline="0" dirty="0" smtClean="0"/>
                        <a:t> tarihinde yayımlanan Orta Vadeli Program (2024-2026), Yeşil Dönüşüm Politikaları kapsamında, ‘</a:t>
                      </a:r>
                      <a:r>
                        <a:rPr lang="tr-TR" sz="1600" i="1" baseline="0" dirty="0" smtClean="0"/>
                        <a:t>Avrupa Birliği taksonomisi başta olmak üzere uluslararası taksonomi örnekleriyle uyumlu ve Türkiye’nin ihtiyaçlarını gözeten Ulusal Yeşil Taksonominin oluşturulmasına yönelik mevzuat çalışmaları yapılacaktır.’ </a:t>
                      </a:r>
                      <a:r>
                        <a:rPr lang="tr-TR" sz="1600" i="0" baseline="0" dirty="0" smtClean="0"/>
                        <a:t>tedbirine yer vermektedir.</a:t>
                      </a:r>
                      <a:endParaRPr lang="tr-TR" sz="1600" i="0" dirty="0"/>
                    </a:p>
                    <a:p>
                      <a:pPr marL="0" indent="0" algn="just">
                        <a:buFont typeface="Arial" panose="020B0604020202020204" pitchFamily="34" charset="0"/>
                        <a:buNone/>
                      </a:pPr>
                      <a:endParaRPr lang="tr-TR" sz="1600" dirty="0"/>
                    </a:p>
                    <a:p>
                      <a:pPr marL="0" indent="0" algn="just">
                        <a:buFont typeface="Arial" panose="020B0604020202020204" pitchFamily="34" charset="0"/>
                        <a:buNone/>
                      </a:pPr>
                      <a:endParaRPr lang="tr-TR" sz="1600" dirty="0"/>
                    </a:p>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10119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875162081"/>
              </p:ext>
            </p:extLst>
          </p:nvPr>
        </p:nvGraphicFramePr>
        <p:xfrm>
          <a:off x="1330664" y="781236"/>
          <a:ext cx="9482338" cy="87428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00000"/>
                        </a:lnSpc>
                      </a:pPr>
                      <a:r>
                        <a:rPr lang="tr-TR" sz="1800" dirty="0"/>
                        <a:t>Ulusal Yeşil Taksonomi: Temel Özellikler</a:t>
                      </a:r>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pSp>
        <p:nvGrpSpPr>
          <p:cNvPr id="5" name="Group 19">
            <a:extLst>
              <a:ext uri="{FF2B5EF4-FFF2-40B4-BE49-F238E27FC236}">
                <a16:creationId xmlns:a16="http://schemas.microsoft.com/office/drawing/2014/main" id="{08860AFB-F87E-44FC-A311-3CF9635BC3B0}"/>
              </a:ext>
            </a:extLst>
          </p:cNvPr>
          <p:cNvGrpSpPr/>
          <p:nvPr/>
        </p:nvGrpSpPr>
        <p:grpSpPr>
          <a:xfrm>
            <a:off x="2986826" y="1482210"/>
            <a:ext cx="6165668" cy="4772901"/>
            <a:chOff x="3554923" y="2159725"/>
            <a:chExt cx="4312893" cy="4492600"/>
          </a:xfrm>
        </p:grpSpPr>
        <p:sp>
          <p:nvSpPr>
            <p:cNvPr id="6" name="Freeform: Shape 20">
              <a:extLst>
                <a:ext uri="{FF2B5EF4-FFF2-40B4-BE49-F238E27FC236}">
                  <a16:creationId xmlns:a16="http://schemas.microsoft.com/office/drawing/2014/main" id="{138E235C-79E7-42C5-987C-E58DB02E8725}"/>
                </a:ext>
              </a:extLst>
            </p:cNvPr>
            <p:cNvSpPr/>
            <p:nvPr/>
          </p:nvSpPr>
          <p:spPr>
            <a:xfrm>
              <a:off x="4784098" y="3618458"/>
              <a:ext cx="1854113" cy="1603882"/>
            </a:xfrm>
            <a:custGeom>
              <a:avLst/>
              <a:gdLst>
                <a:gd name="connsiteX0" fmla="*/ 0 w 1854113"/>
                <a:gd name="connsiteY0" fmla="*/ 801941 h 1603882"/>
                <a:gd name="connsiteX1" fmla="*/ 458229 w 1854113"/>
                <a:gd name="connsiteY1" fmla="*/ 0 h 1603882"/>
                <a:gd name="connsiteX2" fmla="*/ 1395884 w 1854113"/>
                <a:gd name="connsiteY2" fmla="*/ 0 h 1603882"/>
                <a:gd name="connsiteX3" fmla="*/ 1854113 w 1854113"/>
                <a:gd name="connsiteY3" fmla="*/ 801941 h 1603882"/>
                <a:gd name="connsiteX4" fmla="*/ 1395884 w 1854113"/>
                <a:gd name="connsiteY4" fmla="*/ 1603882 h 1603882"/>
                <a:gd name="connsiteX5" fmla="*/ 458229 w 1854113"/>
                <a:gd name="connsiteY5" fmla="*/ 1603882 h 1603882"/>
                <a:gd name="connsiteX6" fmla="*/ 0 w 1854113"/>
                <a:gd name="connsiteY6" fmla="*/ 801941 h 16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113" h="1603882">
                  <a:moveTo>
                    <a:pt x="0" y="801941"/>
                  </a:moveTo>
                  <a:lnTo>
                    <a:pt x="458229" y="0"/>
                  </a:lnTo>
                  <a:lnTo>
                    <a:pt x="1395884" y="0"/>
                  </a:lnTo>
                  <a:lnTo>
                    <a:pt x="1854113" y="801941"/>
                  </a:lnTo>
                  <a:lnTo>
                    <a:pt x="1395884" y="1603882"/>
                  </a:lnTo>
                  <a:lnTo>
                    <a:pt x="458229" y="1603882"/>
                  </a:lnTo>
                  <a:lnTo>
                    <a:pt x="0" y="801941"/>
                  </a:lnTo>
                  <a:close/>
                </a:path>
              </a:pathLst>
            </a:custGeom>
            <a:solidFill>
              <a:srgbClr val="549E39">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322492" tIns="281026" rIns="322492" bIns="28102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tr-TR" sz="1600" b="1" kern="0" dirty="0">
                  <a:solidFill>
                    <a:prstClr val="white"/>
                  </a:solidFill>
                  <a:latin typeface="Corbel" panose="020B0503020204020204"/>
                </a:rPr>
                <a:t>Ulusal Yeşil </a:t>
              </a:r>
              <a:r>
                <a:rPr lang="tr-TR" sz="1600" b="1" kern="0" dirty="0" err="1">
                  <a:solidFill>
                    <a:prstClr val="white"/>
                  </a:solidFill>
                  <a:latin typeface="Corbel" panose="020B0503020204020204"/>
                </a:rPr>
                <a:t>Taksonom</a:t>
              </a:r>
              <a:r>
                <a:rPr kumimoji="0" lang="tr-TR" sz="1600" b="1" i="0" u="none" strike="noStrike" kern="0" cap="none" spc="0" normalizeH="0" baseline="0" noProof="0" dirty="0">
                  <a:ln>
                    <a:noFill/>
                  </a:ln>
                  <a:solidFill>
                    <a:prstClr val="white"/>
                  </a:solidFill>
                  <a:effectLst/>
                  <a:uLnTx/>
                  <a:uFillTx/>
                  <a:latin typeface="Corbel" panose="020B0503020204020204"/>
                  <a:ea typeface="+mn-ea"/>
                  <a:cs typeface="+mn-cs"/>
                </a:rPr>
                <a:t>i</a:t>
              </a:r>
              <a:endPar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9" name="Freeform: Shape 22">
              <a:extLst>
                <a:ext uri="{FF2B5EF4-FFF2-40B4-BE49-F238E27FC236}">
                  <a16:creationId xmlns:a16="http://schemas.microsoft.com/office/drawing/2014/main" id="{5CFCD46D-BEC4-4C33-A2D3-686BBC4C514B}"/>
                </a:ext>
              </a:extLst>
            </p:cNvPr>
            <p:cNvSpPr/>
            <p:nvPr/>
          </p:nvSpPr>
          <p:spPr>
            <a:xfrm>
              <a:off x="4854393" y="2159725"/>
              <a:ext cx="1519432" cy="1314487"/>
            </a:xfrm>
            <a:custGeom>
              <a:avLst/>
              <a:gdLst>
                <a:gd name="connsiteX0" fmla="*/ 0 w 1519432"/>
                <a:gd name="connsiteY0" fmla="*/ 657244 h 1314487"/>
                <a:gd name="connsiteX1" fmla="*/ 375549 w 1519432"/>
                <a:gd name="connsiteY1" fmla="*/ 0 h 1314487"/>
                <a:gd name="connsiteX2" fmla="*/ 1143883 w 1519432"/>
                <a:gd name="connsiteY2" fmla="*/ 0 h 1314487"/>
                <a:gd name="connsiteX3" fmla="*/ 1519432 w 1519432"/>
                <a:gd name="connsiteY3" fmla="*/ 657244 h 1314487"/>
                <a:gd name="connsiteX4" fmla="*/ 1143883 w 1519432"/>
                <a:gd name="connsiteY4" fmla="*/ 1314487 h 1314487"/>
                <a:gd name="connsiteX5" fmla="*/ 375549 w 1519432"/>
                <a:gd name="connsiteY5" fmla="*/ 1314487 h 1314487"/>
                <a:gd name="connsiteX6" fmla="*/ 0 w 1519432"/>
                <a:gd name="connsiteY6" fmla="*/ 657244 h 13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432" h="1314487">
                  <a:moveTo>
                    <a:pt x="0" y="657244"/>
                  </a:moveTo>
                  <a:lnTo>
                    <a:pt x="375549" y="0"/>
                  </a:lnTo>
                  <a:lnTo>
                    <a:pt x="1143883" y="0"/>
                  </a:lnTo>
                  <a:lnTo>
                    <a:pt x="1519432" y="657244"/>
                  </a:lnTo>
                  <a:lnTo>
                    <a:pt x="1143883" y="1314487"/>
                  </a:lnTo>
                  <a:lnTo>
                    <a:pt x="375549" y="1314487"/>
                  </a:lnTo>
                  <a:lnTo>
                    <a:pt x="0" y="657244"/>
                  </a:lnTo>
                  <a:close/>
                </a:path>
              </a:pathLst>
            </a:custGeom>
            <a:solidFill>
              <a:srgbClr val="549E39">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267042" tIns="233079" rIns="267042" bIns="233079"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a:ln>
                    <a:noFill/>
                  </a:ln>
                  <a:solidFill>
                    <a:prstClr val="white"/>
                  </a:solidFill>
                  <a:effectLst/>
                  <a:uLnTx/>
                  <a:uFillTx/>
                  <a:latin typeface="Corbel" panose="020B0503020204020204"/>
                  <a:ea typeface="+mn-ea"/>
                  <a:cs typeface="+mn-cs"/>
                </a:rPr>
                <a:t>Sera</a:t>
              </a:r>
              <a:r>
                <a:rPr kumimoji="0" lang="tr-TR" sz="1600" b="1" i="0" u="none" strike="noStrike" kern="0" cap="none" spc="0" normalizeH="0" noProof="0" dirty="0">
                  <a:ln>
                    <a:noFill/>
                  </a:ln>
                  <a:solidFill>
                    <a:prstClr val="white"/>
                  </a:solidFill>
                  <a:effectLst/>
                  <a:uLnTx/>
                  <a:uFillTx/>
                  <a:latin typeface="Corbel" panose="020B0503020204020204"/>
                  <a:ea typeface="+mn-ea"/>
                  <a:cs typeface="+mn-cs"/>
                </a:rPr>
                <a:t> Gaz</a:t>
              </a:r>
              <a:r>
                <a:rPr lang="tr-TR" sz="1600" b="1" kern="0" dirty="0">
                  <a:solidFill>
                    <a:prstClr val="white"/>
                  </a:solidFill>
                  <a:latin typeface="Corbel" panose="020B0503020204020204"/>
                </a:rPr>
                <a:t>ı Emisyonlarının Azaltımı</a:t>
              </a:r>
              <a:endPar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10" name="Freeform: Shape 24">
              <a:extLst>
                <a:ext uri="{FF2B5EF4-FFF2-40B4-BE49-F238E27FC236}">
                  <a16:creationId xmlns:a16="http://schemas.microsoft.com/office/drawing/2014/main" id="{980519FC-7807-4B7C-9D1D-ECC1302093F1}"/>
                </a:ext>
              </a:extLst>
            </p:cNvPr>
            <p:cNvSpPr/>
            <p:nvPr/>
          </p:nvSpPr>
          <p:spPr>
            <a:xfrm>
              <a:off x="6348384" y="2968223"/>
              <a:ext cx="1519432" cy="1314487"/>
            </a:xfrm>
            <a:custGeom>
              <a:avLst/>
              <a:gdLst>
                <a:gd name="connsiteX0" fmla="*/ 0 w 1519432"/>
                <a:gd name="connsiteY0" fmla="*/ 657244 h 1314487"/>
                <a:gd name="connsiteX1" fmla="*/ 375549 w 1519432"/>
                <a:gd name="connsiteY1" fmla="*/ 0 h 1314487"/>
                <a:gd name="connsiteX2" fmla="*/ 1143883 w 1519432"/>
                <a:gd name="connsiteY2" fmla="*/ 0 h 1314487"/>
                <a:gd name="connsiteX3" fmla="*/ 1519432 w 1519432"/>
                <a:gd name="connsiteY3" fmla="*/ 657244 h 1314487"/>
                <a:gd name="connsiteX4" fmla="*/ 1143883 w 1519432"/>
                <a:gd name="connsiteY4" fmla="*/ 1314487 h 1314487"/>
                <a:gd name="connsiteX5" fmla="*/ 375549 w 1519432"/>
                <a:gd name="connsiteY5" fmla="*/ 1314487 h 1314487"/>
                <a:gd name="connsiteX6" fmla="*/ 0 w 1519432"/>
                <a:gd name="connsiteY6" fmla="*/ 657244 h 13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432" h="1314487">
                  <a:moveTo>
                    <a:pt x="0" y="657244"/>
                  </a:moveTo>
                  <a:lnTo>
                    <a:pt x="375549" y="0"/>
                  </a:lnTo>
                  <a:lnTo>
                    <a:pt x="1143883" y="0"/>
                  </a:lnTo>
                  <a:lnTo>
                    <a:pt x="1519432" y="657244"/>
                  </a:lnTo>
                  <a:lnTo>
                    <a:pt x="1143883" y="1314487"/>
                  </a:lnTo>
                  <a:lnTo>
                    <a:pt x="375549" y="1314487"/>
                  </a:lnTo>
                  <a:lnTo>
                    <a:pt x="0" y="657244"/>
                  </a:lnTo>
                  <a:close/>
                </a:path>
              </a:pathLst>
            </a:custGeom>
            <a:solidFill>
              <a:srgbClr val="549E39">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267042" tIns="233079" rIns="267042" bIns="233079"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tr-TR" sz="1600" b="1" kern="0" dirty="0">
                  <a:solidFill>
                    <a:prstClr val="white"/>
                  </a:solidFill>
                  <a:latin typeface="Corbel" panose="020B0503020204020204"/>
                </a:rPr>
                <a:t>İklim Değişikliğine Uyum</a:t>
              </a:r>
              <a:endPar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11" name="Freeform: Shape 26">
              <a:extLst>
                <a:ext uri="{FF2B5EF4-FFF2-40B4-BE49-F238E27FC236}">
                  <a16:creationId xmlns:a16="http://schemas.microsoft.com/office/drawing/2014/main" id="{4B2EA19D-BD0B-4162-B62D-3BB370908FF1}"/>
                </a:ext>
              </a:extLst>
            </p:cNvPr>
            <p:cNvSpPr/>
            <p:nvPr/>
          </p:nvSpPr>
          <p:spPr>
            <a:xfrm>
              <a:off x="6348384" y="4557636"/>
              <a:ext cx="1519432" cy="1314487"/>
            </a:xfrm>
            <a:custGeom>
              <a:avLst/>
              <a:gdLst>
                <a:gd name="connsiteX0" fmla="*/ 0 w 1519432"/>
                <a:gd name="connsiteY0" fmla="*/ 657244 h 1314487"/>
                <a:gd name="connsiteX1" fmla="*/ 375549 w 1519432"/>
                <a:gd name="connsiteY1" fmla="*/ 0 h 1314487"/>
                <a:gd name="connsiteX2" fmla="*/ 1143883 w 1519432"/>
                <a:gd name="connsiteY2" fmla="*/ 0 h 1314487"/>
                <a:gd name="connsiteX3" fmla="*/ 1519432 w 1519432"/>
                <a:gd name="connsiteY3" fmla="*/ 657244 h 1314487"/>
                <a:gd name="connsiteX4" fmla="*/ 1143883 w 1519432"/>
                <a:gd name="connsiteY4" fmla="*/ 1314487 h 1314487"/>
                <a:gd name="connsiteX5" fmla="*/ 375549 w 1519432"/>
                <a:gd name="connsiteY5" fmla="*/ 1314487 h 1314487"/>
                <a:gd name="connsiteX6" fmla="*/ 0 w 1519432"/>
                <a:gd name="connsiteY6" fmla="*/ 657244 h 13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432" h="1314487">
                  <a:moveTo>
                    <a:pt x="0" y="657244"/>
                  </a:moveTo>
                  <a:lnTo>
                    <a:pt x="375549" y="0"/>
                  </a:lnTo>
                  <a:lnTo>
                    <a:pt x="1143883" y="0"/>
                  </a:lnTo>
                  <a:lnTo>
                    <a:pt x="1519432" y="657244"/>
                  </a:lnTo>
                  <a:lnTo>
                    <a:pt x="1143883" y="1314487"/>
                  </a:lnTo>
                  <a:lnTo>
                    <a:pt x="375549" y="1314487"/>
                  </a:lnTo>
                  <a:lnTo>
                    <a:pt x="0" y="657244"/>
                  </a:lnTo>
                  <a:close/>
                </a:path>
              </a:pathLst>
            </a:custGeom>
            <a:solidFill>
              <a:srgbClr val="549E39">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267042" tIns="233079" rIns="267042" bIns="233079"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Su</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tr-TR" sz="1600" b="1" i="0" u="none" strike="noStrike" kern="0" cap="none" spc="0" normalizeH="0" baseline="0" noProof="0" dirty="0">
                  <a:ln>
                    <a:noFill/>
                  </a:ln>
                  <a:solidFill>
                    <a:prstClr val="white"/>
                  </a:solidFill>
                  <a:effectLst/>
                  <a:uLnTx/>
                  <a:uFillTx/>
                  <a:latin typeface="Corbel" panose="020B0503020204020204"/>
                  <a:ea typeface="+mn-ea"/>
                  <a:cs typeface="+mn-cs"/>
                </a:rPr>
                <a:t>v</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e Deniz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Kaynaklarının</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Sürdürülebilir</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Kullanımı</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tr-TR" sz="1600" b="1" i="0" u="none" strike="noStrike" kern="0" cap="none" spc="0" normalizeH="0" baseline="0" noProof="0" dirty="0">
                  <a:ln>
                    <a:noFill/>
                  </a:ln>
                  <a:solidFill>
                    <a:prstClr val="white"/>
                  </a:solidFill>
                  <a:effectLst/>
                  <a:uLnTx/>
                  <a:uFillTx/>
                  <a:latin typeface="Corbel" panose="020B0503020204020204"/>
                  <a:ea typeface="+mn-ea"/>
                  <a:cs typeface="+mn-cs"/>
                </a:rPr>
                <a:t>v</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e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Korunması</a:t>
              </a:r>
              <a:endPar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12" name="Freeform: Shape 28">
              <a:extLst>
                <a:ext uri="{FF2B5EF4-FFF2-40B4-BE49-F238E27FC236}">
                  <a16:creationId xmlns:a16="http://schemas.microsoft.com/office/drawing/2014/main" id="{33790CBF-078F-44C9-9552-1873D130AA27}"/>
                </a:ext>
              </a:extLst>
            </p:cNvPr>
            <p:cNvSpPr/>
            <p:nvPr/>
          </p:nvSpPr>
          <p:spPr>
            <a:xfrm>
              <a:off x="4951438" y="5337838"/>
              <a:ext cx="1519432" cy="1314487"/>
            </a:xfrm>
            <a:custGeom>
              <a:avLst/>
              <a:gdLst>
                <a:gd name="connsiteX0" fmla="*/ 0 w 1519432"/>
                <a:gd name="connsiteY0" fmla="*/ 657244 h 1314487"/>
                <a:gd name="connsiteX1" fmla="*/ 375549 w 1519432"/>
                <a:gd name="connsiteY1" fmla="*/ 0 h 1314487"/>
                <a:gd name="connsiteX2" fmla="*/ 1143883 w 1519432"/>
                <a:gd name="connsiteY2" fmla="*/ 0 h 1314487"/>
                <a:gd name="connsiteX3" fmla="*/ 1519432 w 1519432"/>
                <a:gd name="connsiteY3" fmla="*/ 657244 h 1314487"/>
                <a:gd name="connsiteX4" fmla="*/ 1143883 w 1519432"/>
                <a:gd name="connsiteY4" fmla="*/ 1314487 h 1314487"/>
                <a:gd name="connsiteX5" fmla="*/ 375549 w 1519432"/>
                <a:gd name="connsiteY5" fmla="*/ 1314487 h 1314487"/>
                <a:gd name="connsiteX6" fmla="*/ 0 w 1519432"/>
                <a:gd name="connsiteY6" fmla="*/ 657244 h 13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432" h="1314487">
                  <a:moveTo>
                    <a:pt x="0" y="657244"/>
                  </a:moveTo>
                  <a:lnTo>
                    <a:pt x="375549" y="0"/>
                  </a:lnTo>
                  <a:lnTo>
                    <a:pt x="1143883" y="0"/>
                  </a:lnTo>
                  <a:lnTo>
                    <a:pt x="1519432" y="657244"/>
                  </a:lnTo>
                  <a:lnTo>
                    <a:pt x="1143883" y="1314487"/>
                  </a:lnTo>
                  <a:lnTo>
                    <a:pt x="375549" y="1314487"/>
                  </a:lnTo>
                  <a:lnTo>
                    <a:pt x="0" y="657244"/>
                  </a:lnTo>
                  <a:close/>
                </a:path>
              </a:pathLst>
            </a:custGeom>
            <a:solidFill>
              <a:srgbClr val="549E39">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267042" tIns="233079" rIns="267042" bIns="233079"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Döngüsel</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Ekonomiye</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Geçiş</a:t>
              </a:r>
              <a:endPar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13" name="Freeform: Shape 30">
              <a:extLst>
                <a:ext uri="{FF2B5EF4-FFF2-40B4-BE49-F238E27FC236}">
                  <a16:creationId xmlns:a16="http://schemas.microsoft.com/office/drawing/2014/main" id="{46FA5A6C-EB6E-48EC-B758-1750D5B3871B}"/>
                </a:ext>
              </a:extLst>
            </p:cNvPr>
            <p:cNvSpPr/>
            <p:nvPr/>
          </p:nvSpPr>
          <p:spPr>
            <a:xfrm>
              <a:off x="3554923" y="4558540"/>
              <a:ext cx="1519432" cy="1314487"/>
            </a:xfrm>
            <a:custGeom>
              <a:avLst/>
              <a:gdLst>
                <a:gd name="connsiteX0" fmla="*/ 0 w 1519432"/>
                <a:gd name="connsiteY0" fmla="*/ 657244 h 1314487"/>
                <a:gd name="connsiteX1" fmla="*/ 375549 w 1519432"/>
                <a:gd name="connsiteY1" fmla="*/ 0 h 1314487"/>
                <a:gd name="connsiteX2" fmla="*/ 1143883 w 1519432"/>
                <a:gd name="connsiteY2" fmla="*/ 0 h 1314487"/>
                <a:gd name="connsiteX3" fmla="*/ 1519432 w 1519432"/>
                <a:gd name="connsiteY3" fmla="*/ 657244 h 1314487"/>
                <a:gd name="connsiteX4" fmla="*/ 1143883 w 1519432"/>
                <a:gd name="connsiteY4" fmla="*/ 1314487 h 1314487"/>
                <a:gd name="connsiteX5" fmla="*/ 375549 w 1519432"/>
                <a:gd name="connsiteY5" fmla="*/ 1314487 h 1314487"/>
                <a:gd name="connsiteX6" fmla="*/ 0 w 1519432"/>
                <a:gd name="connsiteY6" fmla="*/ 657244 h 13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432" h="1314487">
                  <a:moveTo>
                    <a:pt x="0" y="657244"/>
                  </a:moveTo>
                  <a:lnTo>
                    <a:pt x="375549" y="0"/>
                  </a:lnTo>
                  <a:lnTo>
                    <a:pt x="1143883" y="0"/>
                  </a:lnTo>
                  <a:lnTo>
                    <a:pt x="1519432" y="657244"/>
                  </a:lnTo>
                  <a:lnTo>
                    <a:pt x="1143883" y="1314487"/>
                  </a:lnTo>
                  <a:lnTo>
                    <a:pt x="375549" y="1314487"/>
                  </a:lnTo>
                  <a:lnTo>
                    <a:pt x="0" y="657244"/>
                  </a:lnTo>
                  <a:close/>
                </a:path>
              </a:pathLst>
            </a:custGeom>
            <a:solidFill>
              <a:srgbClr val="549E39">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267042" tIns="233079" rIns="267042" bIns="233079"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sv-SE" sz="1600" b="1" i="0" u="none" strike="noStrike" kern="0" cap="none" spc="0" normalizeH="0" baseline="0" noProof="0" dirty="0">
                  <a:ln>
                    <a:noFill/>
                  </a:ln>
                  <a:solidFill>
                    <a:prstClr val="white"/>
                  </a:solidFill>
                  <a:effectLst/>
                  <a:uLnTx/>
                  <a:uFillTx/>
                  <a:latin typeface="Corbel" panose="020B0503020204020204"/>
                  <a:ea typeface="+mn-ea"/>
                  <a:cs typeface="+mn-cs"/>
                </a:rPr>
                <a:t>Kirliliğin Önlemesi </a:t>
              </a:r>
              <a:r>
                <a:rPr kumimoji="0" lang="tr-TR" sz="1600" b="1" i="0" u="none" strike="noStrike" kern="0" cap="none" spc="0" normalizeH="0" baseline="0" noProof="0" dirty="0">
                  <a:ln>
                    <a:noFill/>
                  </a:ln>
                  <a:solidFill>
                    <a:prstClr val="white"/>
                  </a:solidFill>
                  <a:effectLst/>
                  <a:uLnTx/>
                  <a:uFillTx/>
                  <a:latin typeface="Corbel" panose="020B0503020204020204"/>
                  <a:ea typeface="+mn-ea"/>
                  <a:cs typeface="+mn-cs"/>
                </a:rPr>
                <a:t>v</a:t>
              </a:r>
              <a:r>
                <a:rPr kumimoji="0" lang="sv-SE" sz="1600" b="1" i="0" u="none" strike="noStrike" kern="0" cap="none" spc="0" normalizeH="0" baseline="0" noProof="0" dirty="0">
                  <a:ln>
                    <a:noFill/>
                  </a:ln>
                  <a:solidFill>
                    <a:prstClr val="white"/>
                  </a:solidFill>
                  <a:effectLst/>
                  <a:uLnTx/>
                  <a:uFillTx/>
                  <a:latin typeface="Corbel" panose="020B0503020204020204"/>
                  <a:ea typeface="+mn-ea"/>
                  <a:cs typeface="+mn-cs"/>
                </a:rPr>
                <a:t>e Kontrol</a:t>
              </a:r>
              <a:r>
                <a:rPr kumimoji="0" lang="tr-TR" sz="1600" b="1" i="0" u="none" strike="noStrike" kern="0" cap="none" spc="0" normalizeH="0" baseline="0" noProof="0" dirty="0">
                  <a:ln>
                    <a:noFill/>
                  </a:ln>
                  <a:solidFill>
                    <a:prstClr val="white"/>
                  </a:solidFill>
                  <a:effectLst/>
                  <a:uLnTx/>
                  <a:uFillTx/>
                  <a:latin typeface="Corbel" panose="020B0503020204020204"/>
                  <a:ea typeface="+mn-ea"/>
                  <a:cs typeface="+mn-cs"/>
                </a:rPr>
                <a:t>ü</a:t>
              </a:r>
              <a:endPar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14" name="Freeform: Shape 31">
              <a:extLst>
                <a:ext uri="{FF2B5EF4-FFF2-40B4-BE49-F238E27FC236}">
                  <a16:creationId xmlns:a16="http://schemas.microsoft.com/office/drawing/2014/main" id="{FE0D4244-E88B-47A0-B98A-BB2000825D0A}"/>
                </a:ext>
              </a:extLst>
            </p:cNvPr>
            <p:cNvSpPr/>
            <p:nvPr/>
          </p:nvSpPr>
          <p:spPr>
            <a:xfrm>
              <a:off x="3554923" y="2966414"/>
              <a:ext cx="1519432" cy="1314487"/>
            </a:xfrm>
            <a:custGeom>
              <a:avLst/>
              <a:gdLst>
                <a:gd name="connsiteX0" fmla="*/ 0 w 1519432"/>
                <a:gd name="connsiteY0" fmla="*/ 657244 h 1314487"/>
                <a:gd name="connsiteX1" fmla="*/ 375549 w 1519432"/>
                <a:gd name="connsiteY1" fmla="*/ 0 h 1314487"/>
                <a:gd name="connsiteX2" fmla="*/ 1143883 w 1519432"/>
                <a:gd name="connsiteY2" fmla="*/ 0 h 1314487"/>
                <a:gd name="connsiteX3" fmla="*/ 1519432 w 1519432"/>
                <a:gd name="connsiteY3" fmla="*/ 657244 h 1314487"/>
                <a:gd name="connsiteX4" fmla="*/ 1143883 w 1519432"/>
                <a:gd name="connsiteY4" fmla="*/ 1314487 h 1314487"/>
                <a:gd name="connsiteX5" fmla="*/ 375549 w 1519432"/>
                <a:gd name="connsiteY5" fmla="*/ 1314487 h 1314487"/>
                <a:gd name="connsiteX6" fmla="*/ 0 w 1519432"/>
                <a:gd name="connsiteY6" fmla="*/ 657244 h 13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432" h="1314487">
                  <a:moveTo>
                    <a:pt x="0" y="657244"/>
                  </a:moveTo>
                  <a:lnTo>
                    <a:pt x="375549" y="0"/>
                  </a:lnTo>
                  <a:lnTo>
                    <a:pt x="1143883" y="0"/>
                  </a:lnTo>
                  <a:lnTo>
                    <a:pt x="1519432" y="657244"/>
                  </a:lnTo>
                  <a:lnTo>
                    <a:pt x="1143883" y="1314487"/>
                  </a:lnTo>
                  <a:lnTo>
                    <a:pt x="375549" y="1314487"/>
                  </a:lnTo>
                  <a:lnTo>
                    <a:pt x="0" y="657244"/>
                  </a:lnTo>
                  <a:close/>
                </a:path>
              </a:pathLst>
            </a:custGeom>
            <a:solidFill>
              <a:srgbClr val="549E39">
                <a:hueOff val="0"/>
                <a:satOff val="0"/>
                <a:lumOff val="0"/>
                <a:alphaOff val="0"/>
              </a:srgbClr>
            </a:solidFill>
            <a:ln w="12700" cap="flat" cmpd="sng" algn="ctr">
              <a:solidFill>
                <a:sysClr val="window" lastClr="FFFFFF">
                  <a:hueOff val="0"/>
                  <a:satOff val="0"/>
                  <a:lumOff val="0"/>
                  <a:alphaOff val="0"/>
                </a:sysClr>
              </a:solidFill>
              <a:prstDash val="solid"/>
            </a:ln>
            <a:effectLst/>
          </p:spPr>
          <p:txBody>
            <a:bodyPr spcFirstLastPara="0" vert="horz" wrap="square" lIns="267042" tIns="233079" rIns="267042" bIns="233079"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Biyoçeşitliliğin</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tr-TR" sz="1600" b="1" i="0" u="none" strike="noStrike" kern="0" cap="none" spc="0" normalizeH="0" baseline="0" noProof="0" dirty="0">
                  <a:ln>
                    <a:noFill/>
                  </a:ln>
                  <a:solidFill>
                    <a:prstClr val="white"/>
                  </a:solidFill>
                  <a:effectLst/>
                  <a:uLnTx/>
                  <a:uFillTx/>
                  <a:latin typeface="Corbel" panose="020B0503020204020204"/>
                  <a:ea typeface="+mn-ea"/>
                  <a:cs typeface="+mn-cs"/>
                </a:rPr>
                <a:t>v</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e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Ekosistemlerin</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Korunması</a:t>
              </a:r>
              <a:r>
                <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rPr>
                <a:t> ve </a:t>
              </a:r>
              <a:r>
                <a:rPr lang="tr-TR" sz="1600" b="1" kern="0" dirty="0" err="1">
                  <a:solidFill>
                    <a:prstClr val="white"/>
                  </a:solidFill>
                  <a:latin typeface="Corbel" panose="020B0503020204020204"/>
                </a:rPr>
                <a:t>R</a:t>
              </a:r>
              <a:r>
                <a:rPr kumimoji="0" lang="en-GB" sz="1600" b="1" i="0" u="none" strike="noStrike" kern="0" cap="none" spc="0" normalizeH="0" baseline="0" noProof="0" dirty="0" err="1">
                  <a:ln>
                    <a:noFill/>
                  </a:ln>
                  <a:solidFill>
                    <a:prstClr val="white"/>
                  </a:solidFill>
                  <a:effectLst/>
                  <a:uLnTx/>
                  <a:uFillTx/>
                  <a:latin typeface="Corbel" panose="020B0503020204020204"/>
                  <a:ea typeface="+mn-ea"/>
                  <a:cs typeface="+mn-cs"/>
                </a:rPr>
                <a:t>estorasyonu</a:t>
              </a:r>
              <a:endParaRPr kumimoji="0" lang="en-GB" sz="1600" b="1" i="0" u="none" strike="noStrike" kern="0" cap="none" spc="0" normalizeH="0" baseline="0" noProof="0" dirty="0">
                <a:ln>
                  <a:noFill/>
                </a:ln>
                <a:solidFill>
                  <a:prstClr val="white"/>
                </a:solidFill>
                <a:effectLst/>
                <a:uLnTx/>
                <a:uFillTx/>
                <a:latin typeface="Corbel" panose="020B0503020204020204"/>
                <a:ea typeface="+mn-ea"/>
                <a:cs typeface="+mn-cs"/>
              </a:endParaRPr>
            </a:p>
          </p:txBody>
        </p:sp>
      </p:grpSp>
      <p:sp>
        <p:nvSpPr>
          <p:cNvPr id="15" name="TextBox 34">
            <a:extLst>
              <a:ext uri="{FF2B5EF4-FFF2-40B4-BE49-F238E27FC236}">
                <a16:creationId xmlns:a16="http://schemas.microsoft.com/office/drawing/2014/main" id="{1727C822-5BDD-4838-8700-708F391475ED}"/>
              </a:ext>
            </a:extLst>
          </p:cNvPr>
          <p:cNvSpPr txBox="1"/>
          <p:nvPr/>
        </p:nvSpPr>
        <p:spPr>
          <a:xfrm>
            <a:off x="991036" y="3224117"/>
            <a:ext cx="2013693" cy="769441"/>
          </a:xfrm>
          <a:prstGeom prst="rect">
            <a:avLst/>
          </a:prstGeom>
          <a:noFill/>
        </p:spPr>
        <p:txBody>
          <a:bodyPr wrap="none" rtlCol="0">
            <a:spAutoFit/>
          </a:bodyPr>
          <a:lstStyle/>
          <a:p>
            <a:r>
              <a:rPr lang="tr-TR" sz="4400" dirty="0">
                <a:solidFill>
                  <a:schemeClr val="tx1">
                    <a:lumMod val="95000"/>
                    <a:lumOff val="5000"/>
                  </a:schemeClr>
                </a:solidFill>
                <a:latin typeface="Corbel" panose="020B0503020204020204"/>
              </a:rPr>
              <a:t>6 Hedef</a:t>
            </a:r>
            <a:endParaRPr lang="en-GB" sz="4400" dirty="0">
              <a:solidFill>
                <a:schemeClr val="tx1">
                  <a:lumMod val="95000"/>
                  <a:lumOff val="5000"/>
                </a:schemeClr>
              </a:solidFill>
              <a:latin typeface="Corbel" panose="020B0503020204020204"/>
            </a:endParaRPr>
          </a:p>
        </p:txBody>
      </p:sp>
      <p:pic>
        <p:nvPicPr>
          <p:cNvPr id="16" name="Graphic 8" descr="Bullseye with solid fill">
            <a:extLst>
              <a:ext uri="{FF2B5EF4-FFF2-40B4-BE49-F238E27FC236}">
                <a16:creationId xmlns:a16="http://schemas.microsoft.com/office/drawing/2014/main" id="{34A467E5-5FD0-055E-8648-845872A1E3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29994" y="2309717"/>
            <a:ext cx="914400" cy="914400"/>
          </a:xfrm>
          <a:prstGeom prst="rect">
            <a:avLst/>
          </a:prstGeom>
        </p:spPr>
      </p:pic>
      <p:sp>
        <p:nvSpPr>
          <p:cNvPr id="17" name="TextBox 14">
            <a:extLst>
              <a:ext uri="{FF2B5EF4-FFF2-40B4-BE49-F238E27FC236}">
                <a16:creationId xmlns:a16="http://schemas.microsoft.com/office/drawing/2014/main" id="{57387950-965D-55F2-C714-2B61D8187D51}"/>
              </a:ext>
            </a:extLst>
          </p:cNvPr>
          <p:cNvSpPr txBox="1"/>
          <p:nvPr/>
        </p:nvSpPr>
        <p:spPr>
          <a:xfrm>
            <a:off x="9372551" y="3039402"/>
            <a:ext cx="2244525" cy="2123658"/>
          </a:xfrm>
          <a:prstGeom prst="rect">
            <a:avLst/>
          </a:prstGeom>
          <a:noFill/>
        </p:spPr>
        <p:txBody>
          <a:bodyPr wrap="none" rtlCol="0">
            <a:spAutoFit/>
          </a:bodyPr>
          <a:lstStyle/>
          <a:p>
            <a:r>
              <a:rPr lang="tr-TR" sz="4400" dirty="0">
                <a:solidFill>
                  <a:schemeClr val="tx1">
                    <a:lumMod val="95000"/>
                    <a:lumOff val="5000"/>
                  </a:schemeClr>
                </a:solidFill>
                <a:latin typeface="Corbel" panose="020B0503020204020204"/>
              </a:rPr>
              <a:t>Teknik</a:t>
            </a:r>
          </a:p>
          <a:p>
            <a:r>
              <a:rPr lang="tr-TR" sz="4400" dirty="0">
                <a:solidFill>
                  <a:schemeClr val="tx1">
                    <a:lumMod val="95000"/>
                    <a:lumOff val="5000"/>
                  </a:schemeClr>
                </a:solidFill>
                <a:latin typeface="Corbel" panose="020B0503020204020204"/>
              </a:rPr>
              <a:t>Tarama </a:t>
            </a:r>
          </a:p>
          <a:p>
            <a:r>
              <a:rPr lang="tr-TR" sz="4400" dirty="0">
                <a:solidFill>
                  <a:schemeClr val="tx1">
                    <a:lumMod val="95000"/>
                    <a:lumOff val="5000"/>
                  </a:schemeClr>
                </a:solidFill>
                <a:latin typeface="Corbel" panose="020B0503020204020204"/>
              </a:rPr>
              <a:t>Kriterleri</a:t>
            </a:r>
            <a:endParaRPr lang="en-GB" sz="4400" dirty="0">
              <a:solidFill>
                <a:schemeClr val="tx1">
                  <a:lumMod val="95000"/>
                  <a:lumOff val="5000"/>
                </a:schemeClr>
              </a:solidFill>
              <a:latin typeface="Corbel" panose="020B0503020204020204"/>
            </a:endParaRPr>
          </a:p>
        </p:txBody>
      </p:sp>
      <p:pic>
        <p:nvPicPr>
          <p:cNvPr id="18" name="Graphic 6" descr="Checkmark with solid fill">
            <a:extLst>
              <a:ext uri="{FF2B5EF4-FFF2-40B4-BE49-F238E27FC236}">
                <a16:creationId xmlns:a16="http://schemas.microsoft.com/office/drawing/2014/main" id="{F5E86470-4B8A-745B-AFE2-C3CD0FEAD6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812665" y="2309717"/>
            <a:ext cx="914400" cy="914400"/>
          </a:xfrm>
          <a:prstGeom prst="rect">
            <a:avLst/>
          </a:prstGeom>
        </p:spPr>
      </p:pic>
    </p:spTree>
    <p:extLst>
      <p:ext uri="{BB962C8B-B14F-4D97-AF65-F5344CB8AC3E}">
        <p14:creationId xmlns:p14="http://schemas.microsoft.com/office/powerpoint/2010/main" val="3976535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630232155"/>
              </p:ext>
            </p:extLst>
          </p:nvPr>
        </p:nvGraphicFramePr>
        <p:xfrm>
          <a:off x="1330664" y="781236"/>
          <a:ext cx="9482338" cy="87428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00000"/>
                        </a:lnSpc>
                      </a:pPr>
                      <a:r>
                        <a:rPr lang="tr-TR" sz="1800" dirty="0"/>
                        <a:t>Ulusal Yeşil Taksonomi: Temel Özellikler</a:t>
                      </a:r>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19" name="Diagram 5">
            <a:extLst>
              <a:ext uri="{FF2B5EF4-FFF2-40B4-BE49-F238E27FC236}">
                <a16:creationId xmlns:a16="http://schemas.microsoft.com/office/drawing/2014/main" id="{6790FFA8-2D53-4673-A058-4E0FF638FDB3}"/>
              </a:ext>
            </a:extLst>
          </p:cNvPr>
          <p:cNvGraphicFramePr/>
          <p:nvPr>
            <p:extLst>
              <p:ext uri="{D42A27DB-BD31-4B8C-83A1-F6EECF244321}">
                <p14:modId xmlns:p14="http://schemas.microsoft.com/office/powerpoint/2010/main" val="532670914"/>
              </p:ext>
            </p:extLst>
          </p:nvPr>
        </p:nvGraphicFramePr>
        <p:xfrm>
          <a:off x="3934935" y="1503196"/>
          <a:ext cx="6737531" cy="473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34">
            <a:extLst>
              <a:ext uri="{FF2B5EF4-FFF2-40B4-BE49-F238E27FC236}">
                <a16:creationId xmlns:a16="http://schemas.microsoft.com/office/drawing/2014/main" id="{1727C822-5BDD-4838-8700-708F391475ED}"/>
              </a:ext>
            </a:extLst>
          </p:cNvPr>
          <p:cNvSpPr txBox="1"/>
          <p:nvPr/>
        </p:nvSpPr>
        <p:spPr>
          <a:xfrm>
            <a:off x="1330664" y="3351699"/>
            <a:ext cx="2046779" cy="830997"/>
          </a:xfrm>
          <a:prstGeom prst="rect">
            <a:avLst/>
          </a:prstGeom>
          <a:noFill/>
        </p:spPr>
        <p:txBody>
          <a:bodyPr wrap="none" rtlCol="0">
            <a:spAutoFit/>
          </a:bodyPr>
          <a:lstStyle/>
          <a:p>
            <a:r>
              <a:rPr lang="tr-TR" sz="4800" dirty="0"/>
              <a:t>4 ŞART</a:t>
            </a:r>
            <a:endParaRPr lang="en-GB" sz="4800" dirty="0"/>
          </a:p>
        </p:txBody>
      </p:sp>
    </p:spTree>
    <p:extLst>
      <p:ext uri="{BB962C8B-B14F-4D97-AF65-F5344CB8AC3E}">
        <p14:creationId xmlns:p14="http://schemas.microsoft.com/office/powerpoint/2010/main" val="3715307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pSp>
        <p:nvGrpSpPr>
          <p:cNvPr id="12" name="Grup 11"/>
          <p:cNvGrpSpPr/>
          <p:nvPr/>
        </p:nvGrpSpPr>
        <p:grpSpPr>
          <a:xfrm>
            <a:off x="1452955" y="3170059"/>
            <a:ext cx="8175098" cy="3330930"/>
            <a:chOff x="1452955" y="2599072"/>
            <a:chExt cx="8175098" cy="3330930"/>
          </a:xfrm>
        </p:grpSpPr>
        <p:sp>
          <p:nvSpPr>
            <p:cNvPr id="21" name="Oval 20"/>
            <p:cNvSpPr/>
            <p:nvPr/>
          </p:nvSpPr>
          <p:spPr>
            <a:xfrm>
              <a:off x="3373978" y="3166598"/>
              <a:ext cx="682964" cy="614964"/>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FFFFFF"/>
                  </a:solidFill>
                  <a:effectLst/>
                  <a:uLnTx/>
                  <a:uFillTx/>
                  <a:latin typeface="Myriad Pro"/>
                  <a:ea typeface="+mn-ea"/>
                  <a:cs typeface="+mn-cs"/>
                </a:rPr>
                <a:t>Hayır</a:t>
              </a:r>
            </a:p>
          </p:txBody>
        </p:sp>
        <p:sp>
          <p:nvSpPr>
            <p:cNvPr id="22" name="Oval 21"/>
            <p:cNvSpPr/>
            <p:nvPr/>
          </p:nvSpPr>
          <p:spPr>
            <a:xfrm>
              <a:off x="5440932" y="3174075"/>
              <a:ext cx="682964" cy="614964"/>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FFFFFF"/>
                  </a:solidFill>
                  <a:effectLst/>
                  <a:uLnTx/>
                  <a:uFillTx/>
                  <a:latin typeface="Myriad Pro"/>
                  <a:ea typeface="+mn-ea"/>
                  <a:cs typeface="+mn-cs"/>
                </a:rPr>
                <a:t>Evet</a:t>
              </a:r>
            </a:p>
          </p:txBody>
        </p:sp>
        <p:cxnSp>
          <p:nvCxnSpPr>
            <p:cNvPr id="27" name="Düz Bağlayıcı 26"/>
            <p:cNvCxnSpPr>
              <a:stCxn id="21" idx="6"/>
              <a:endCxn id="22" idx="2"/>
            </p:cNvCxnSpPr>
            <p:nvPr/>
          </p:nvCxnSpPr>
          <p:spPr>
            <a:xfrm>
              <a:off x="4056942" y="3474080"/>
              <a:ext cx="1383990" cy="747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Metin kutusu 31"/>
            <p:cNvSpPr txBox="1"/>
            <p:nvPr/>
          </p:nvSpPr>
          <p:spPr>
            <a:xfrm>
              <a:off x="5298749" y="2599072"/>
              <a:ext cx="39098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rgbClr val="1F497D">
                      <a:lumMod val="60000"/>
                      <a:lumOff val="40000"/>
                    </a:srgbClr>
                  </a:solidFill>
                  <a:effectLst/>
                  <a:uLnTx/>
                  <a:uFillTx/>
                  <a:latin typeface="Myriad Pro"/>
                  <a:ea typeface="+mn-ea"/>
                  <a:cs typeface="+mn-cs"/>
                </a:rPr>
                <a:t>2 - Faaliyet </a:t>
              </a:r>
              <a:r>
                <a:rPr kumimoji="0" lang="tr-TR" sz="1200" b="1" i="0" u="none" strike="noStrike" kern="1200" cap="none" spc="0" normalizeH="0" baseline="0" noProof="0" dirty="0">
                  <a:ln>
                    <a:noFill/>
                  </a:ln>
                  <a:solidFill>
                    <a:srgbClr val="1F497D">
                      <a:lumMod val="60000"/>
                      <a:lumOff val="40000"/>
                    </a:srgbClr>
                  </a:solidFill>
                  <a:effectLst/>
                  <a:uLnTx/>
                  <a:uFillTx/>
                  <a:latin typeface="Myriad Pro"/>
                  <a:ea typeface="+mn-ea"/>
                  <a:cs typeface="+mn-cs"/>
                </a:rPr>
                <a:t>‘Önemli Ölçüde Katkı Sağlama’ kriterlerini sağlıyor mu?</a:t>
              </a:r>
            </a:p>
          </p:txBody>
        </p:sp>
        <p:sp>
          <p:nvSpPr>
            <p:cNvPr id="34" name="Oval 33"/>
            <p:cNvSpPr/>
            <p:nvPr/>
          </p:nvSpPr>
          <p:spPr>
            <a:xfrm>
              <a:off x="6343650" y="4523601"/>
              <a:ext cx="682964" cy="61496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FFFFFF"/>
                  </a:solidFill>
                  <a:effectLst/>
                  <a:uLnTx/>
                  <a:uFillTx/>
                  <a:latin typeface="Myriad Pro"/>
                  <a:ea typeface="+mn-ea"/>
                  <a:cs typeface="+mn-cs"/>
                </a:rPr>
                <a:t>Evet</a:t>
              </a:r>
            </a:p>
          </p:txBody>
        </p:sp>
        <p:cxnSp>
          <p:nvCxnSpPr>
            <p:cNvPr id="35" name="Düz Bağlayıcı 34"/>
            <p:cNvCxnSpPr>
              <a:stCxn id="38" idx="6"/>
            </p:cNvCxnSpPr>
            <p:nvPr/>
          </p:nvCxnSpPr>
          <p:spPr>
            <a:xfrm flipV="1">
              <a:off x="4090322" y="4844415"/>
              <a:ext cx="2253328" cy="1457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5654878" y="3988304"/>
              <a:ext cx="3669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rgbClr val="00B050"/>
                  </a:solidFill>
                  <a:effectLst/>
                  <a:uLnTx/>
                  <a:uFillTx/>
                  <a:latin typeface="Myriad Pro"/>
                  <a:ea typeface="+mn-ea"/>
                  <a:cs typeface="+mn-cs"/>
                </a:rPr>
                <a:t>3 - Faaliyet </a:t>
              </a:r>
              <a:r>
                <a:rPr kumimoji="0" lang="tr-TR" sz="1200" b="1" i="0" u="none" strike="noStrike" kern="1200" cap="none" spc="0" normalizeH="0" baseline="0" noProof="0" dirty="0">
                  <a:ln>
                    <a:noFill/>
                  </a:ln>
                  <a:solidFill>
                    <a:srgbClr val="00B050"/>
                  </a:solidFill>
                  <a:effectLst/>
                  <a:uLnTx/>
                  <a:uFillTx/>
                  <a:latin typeface="Myriad Pro"/>
                  <a:ea typeface="+mn-ea"/>
                  <a:cs typeface="+mn-cs"/>
                </a:rPr>
                <a:t>‘Önemli Ölçüde Zarar Vermeme’ kriterlerini sağlıyor mu?</a:t>
              </a:r>
            </a:p>
          </p:txBody>
        </p:sp>
        <p:sp>
          <p:nvSpPr>
            <p:cNvPr id="38" name="Oval 37"/>
            <p:cNvSpPr/>
            <p:nvPr/>
          </p:nvSpPr>
          <p:spPr>
            <a:xfrm>
              <a:off x="3407358" y="4551510"/>
              <a:ext cx="682964" cy="61496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FFFFFF"/>
                  </a:solidFill>
                  <a:effectLst/>
                  <a:uLnTx/>
                  <a:uFillTx/>
                  <a:latin typeface="Myriad Pro"/>
                  <a:ea typeface="+mn-ea"/>
                  <a:cs typeface="+mn-cs"/>
                </a:rPr>
                <a:t>Hayır</a:t>
              </a:r>
            </a:p>
          </p:txBody>
        </p:sp>
        <p:sp>
          <p:nvSpPr>
            <p:cNvPr id="51" name="Sol Ayraç 50"/>
            <p:cNvSpPr/>
            <p:nvPr/>
          </p:nvSpPr>
          <p:spPr>
            <a:xfrm>
              <a:off x="2697435" y="3157539"/>
              <a:ext cx="620928" cy="2295413"/>
            </a:xfrm>
            <a:prstGeom prst="leftBrace">
              <a:avLst>
                <a:gd name="adj1" fmla="val 173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Myriad Pro"/>
                <a:ea typeface="+mn-ea"/>
                <a:cs typeface="+mn-cs"/>
              </a:endParaRPr>
            </a:p>
          </p:txBody>
        </p:sp>
        <p:sp>
          <p:nvSpPr>
            <p:cNvPr id="52" name="Metin kutusu 51"/>
            <p:cNvSpPr txBox="1"/>
            <p:nvPr/>
          </p:nvSpPr>
          <p:spPr>
            <a:xfrm>
              <a:off x="1452955" y="4074412"/>
              <a:ext cx="13746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yriad Pro"/>
                  <a:ea typeface="+mn-ea"/>
                  <a:cs typeface="+mn-cs"/>
                </a:rPr>
                <a:t>Taksonomi ile Uyumluluk</a:t>
              </a:r>
            </a:p>
          </p:txBody>
        </p:sp>
        <p:pic>
          <p:nvPicPr>
            <p:cNvPr id="55" name="Resim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981" y="5442012"/>
              <a:ext cx="407036" cy="452761"/>
            </a:xfrm>
            <a:prstGeom prst="rect">
              <a:avLst/>
            </a:prstGeom>
          </p:spPr>
        </p:pic>
        <p:cxnSp>
          <p:nvCxnSpPr>
            <p:cNvPr id="56" name="Düz Bağlayıcı 55"/>
            <p:cNvCxnSpPr/>
            <p:nvPr/>
          </p:nvCxnSpPr>
          <p:spPr>
            <a:xfrm flipH="1">
              <a:off x="6693499" y="5138565"/>
              <a:ext cx="1" cy="29695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6932282" y="5406782"/>
              <a:ext cx="26957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B050"/>
                  </a:solidFill>
                  <a:effectLst/>
                  <a:uLnTx/>
                  <a:uFillTx/>
                  <a:latin typeface="Myriad Pro"/>
                  <a:ea typeface="+mn-ea"/>
                  <a:cs typeface="+mn-cs"/>
                </a:rPr>
                <a:t>Faaliyet taksonomiyle uyumludur.</a:t>
              </a:r>
            </a:p>
          </p:txBody>
        </p:sp>
      </p:grpSp>
      <p:graphicFrame>
        <p:nvGraphicFramePr>
          <p:cNvPr id="28" name="Tablo 27"/>
          <p:cNvGraphicFramePr>
            <a:graphicFrameLocks noGrp="1"/>
          </p:cNvGraphicFramePr>
          <p:nvPr>
            <p:extLst/>
          </p:nvPr>
        </p:nvGraphicFramePr>
        <p:xfrm>
          <a:off x="1346878" y="734873"/>
          <a:ext cx="9482338" cy="335280"/>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24985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cxnSp>
        <p:nvCxnSpPr>
          <p:cNvPr id="33" name="Düz Bağlayıcı 32"/>
          <p:cNvCxnSpPr/>
          <p:nvPr/>
        </p:nvCxnSpPr>
        <p:spPr>
          <a:xfrm flipH="1" flipV="1">
            <a:off x="3702205" y="2611317"/>
            <a:ext cx="1847" cy="251614"/>
          </a:xfrm>
          <a:prstGeom prst="line">
            <a:avLst/>
          </a:prstGeom>
        </p:spPr>
        <p:style>
          <a:lnRef idx="1">
            <a:schemeClr val="accent1"/>
          </a:lnRef>
          <a:fillRef idx="0">
            <a:schemeClr val="accent1"/>
          </a:fillRef>
          <a:effectRef idx="0">
            <a:schemeClr val="accent1"/>
          </a:effectRef>
          <a:fontRef idx="minor">
            <a:schemeClr val="tx1"/>
          </a:fontRef>
        </p:style>
      </p:cxnSp>
      <p:sp>
        <p:nvSpPr>
          <p:cNvPr id="50" name="Metin kutusu 49"/>
          <p:cNvSpPr txBox="1"/>
          <p:nvPr/>
        </p:nvSpPr>
        <p:spPr>
          <a:xfrm>
            <a:off x="3751741" y="4550055"/>
            <a:ext cx="19217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FFFFF">
                    <a:lumMod val="50000"/>
                  </a:srgbClr>
                </a:solidFill>
                <a:effectLst/>
                <a:uLnTx/>
                <a:uFillTx/>
                <a:latin typeface="Myriad Pro"/>
                <a:ea typeface="+mn-ea"/>
                <a:cs typeface="+mn-cs"/>
              </a:rPr>
              <a:t>Faaliyet taksonomiye </a:t>
            </a:r>
            <a:r>
              <a:rPr kumimoji="0" lang="tr-TR" sz="1200" b="0" i="0" u="none" strike="noStrike" kern="1200" cap="none" spc="0" normalizeH="0" baseline="0" noProof="0" dirty="0" smtClean="0">
                <a:ln>
                  <a:noFill/>
                </a:ln>
                <a:solidFill>
                  <a:srgbClr val="FFFFFF">
                    <a:lumMod val="50000"/>
                  </a:srgbClr>
                </a:solidFill>
                <a:effectLst/>
                <a:uLnTx/>
                <a:uFillTx/>
                <a:latin typeface="Myriad Pro"/>
                <a:ea typeface="+mn-ea"/>
                <a:cs typeface="+mn-cs"/>
              </a:rPr>
              <a:t>uyumlu değildir.</a:t>
            </a:r>
            <a:endParaRPr kumimoji="0" lang="tr-TR" sz="1200" b="0" i="0" u="none" strike="noStrike" kern="1200" cap="none" spc="0" normalizeH="0" baseline="0" noProof="0" dirty="0">
              <a:ln>
                <a:noFill/>
              </a:ln>
              <a:solidFill>
                <a:srgbClr val="FFFFFF">
                  <a:lumMod val="50000"/>
                </a:srgbClr>
              </a:solidFill>
              <a:effectLst/>
              <a:uLnTx/>
              <a:uFillTx/>
              <a:latin typeface="Myriad Pro"/>
              <a:ea typeface="+mn-ea"/>
              <a:cs typeface="+mn-cs"/>
            </a:endParaRPr>
          </a:p>
        </p:txBody>
      </p:sp>
      <p:cxnSp>
        <p:nvCxnSpPr>
          <p:cNvPr id="53" name="Düz Bağlayıcı 52"/>
          <p:cNvCxnSpPr>
            <a:endCxn id="38" idx="0"/>
          </p:cNvCxnSpPr>
          <p:nvPr/>
        </p:nvCxnSpPr>
        <p:spPr>
          <a:xfrm>
            <a:off x="3723195" y="4360026"/>
            <a:ext cx="25645" cy="7624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Çarpma 56"/>
          <p:cNvSpPr/>
          <p:nvPr/>
        </p:nvSpPr>
        <p:spPr>
          <a:xfrm>
            <a:off x="3484700" y="4499110"/>
            <a:ext cx="502634" cy="47219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Myriad Pro"/>
              <a:ea typeface="+mn-ea"/>
              <a:cs typeface="+mn-cs"/>
            </a:endParaRPr>
          </a:p>
        </p:txBody>
      </p:sp>
      <p:sp>
        <p:nvSpPr>
          <p:cNvPr id="62" name="Metin kutusu 61"/>
          <p:cNvSpPr txBox="1"/>
          <p:nvPr/>
        </p:nvSpPr>
        <p:spPr>
          <a:xfrm>
            <a:off x="340374" y="2201653"/>
            <a:ext cx="12580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AŞAMA</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3" name="Metin kutusu 62"/>
          <p:cNvSpPr txBox="1"/>
          <p:nvPr/>
        </p:nvSpPr>
        <p:spPr>
          <a:xfrm>
            <a:off x="371365" y="4660847"/>
            <a:ext cx="12580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AŞAMA</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4" name="Düz Bağlayıcı 43"/>
          <p:cNvCxnSpPr/>
          <p:nvPr/>
        </p:nvCxnSpPr>
        <p:spPr>
          <a:xfrm>
            <a:off x="6046352" y="4236942"/>
            <a:ext cx="133159" cy="31311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4" name="Düz Bağlayıcı 53"/>
          <p:cNvCxnSpPr/>
          <p:nvPr/>
        </p:nvCxnSpPr>
        <p:spPr>
          <a:xfrm>
            <a:off x="5904205" y="2587741"/>
            <a:ext cx="208726" cy="50823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40" name="Tablo 39"/>
          <p:cNvGraphicFramePr>
            <a:graphicFrameLocks noGrp="1"/>
          </p:cNvGraphicFramePr>
          <p:nvPr>
            <p:extLst>
              <p:ext uri="{D42A27DB-BD31-4B8C-83A1-F6EECF244321}">
                <p14:modId xmlns:p14="http://schemas.microsoft.com/office/powerpoint/2010/main" val="904562888"/>
              </p:ext>
            </p:extLst>
          </p:nvPr>
        </p:nvGraphicFramePr>
        <p:xfrm>
          <a:off x="2215558" y="140513"/>
          <a:ext cx="7591382" cy="1249680"/>
        </p:xfrm>
        <a:graphic>
          <a:graphicData uri="http://schemas.openxmlformats.org/drawingml/2006/table">
            <a:tbl>
              <a:tblPr firstRow="1" bandRow="1">
                <a:tableStyleId>{5C22544A-7EE6-4342-B048-85BDC9FD1C3A}</a:tableStyleId>
              </a:tblPr>
              <a:tblGrid>
                <a:gridCol w="7591382">
                  <a:extLst>
                    <a:ext uri="{9D8B030D-6E8A-4147-A177-3AD203B41FA5}">
                      <a16:colId xmlns:a16="http://schemas.microsoft.com/office/drawing/2014/main" val="670504641"/>
                    </a:ext>
                  </a:extLst>
                </a:gridCol>
              </a:tblGrid>
              <a:tr h="643577">
                <a:tc>
                  <a:txBody>
                    <a:bodyPr/>
                    <a:lstStyle/>
                    <a:p>
                      <a:pPr algn="ctr">
                        <a:lnSpc>
                          <a:spcPct val="150000"/>
                        </a:lnSpc>
                      </a:pPr>
                      <a:r>
                        <a:rPr lang="tr-TR" dirty="0"/>
                        <a:t>Ulusal Yeşil Taksonomi Beyanlar:</a:t>
                      </a:r>
                      <a:r>
                        <a:rPr lang="tr-TR" baseline="0" dirty="0"/>
                        <a:t> Uygun </a:t>
                      </a:r>
                      <a:r>
                        <a:rPr lang="tr-TR" i="1" baseline="0" dirty="0"/>
                        <a:t>(</a:t>
                      </a:r>
                      <a:r>
                        <a:rPr lang="tr-TR" i="1" baseline="0" dirty="0" err="1"/>
                        <a:t>eligible</a:t>
                      </a:r>
                      <a:r>
                        <a:rPr lang="tr-TR" i="1" baseline="0" dirty="0"/>
                        <a:t>) </a:t>
                      </a:r>
                      <a:r>
                        <a:rPr lang="tr-TR" baseline="0" dirty="0"/>
                        <a:t>ve Uyumlu </a:t>
                      </a:r>
                      <a:r>
                        <a:rPr lang="tr-TR" i="1" baseline="0" dirty="0"/>
                        <a:t>(</a:t>
                      </a:r>
                      <a:r>
                        <a:rPr lang="tr-TR" i="1" baseline="0" dirty="0" err="1"/>
                        <a:t>aligned</a:t>
                      </a:r>
                      <a:r>
                        <a:rPr lang="tr-TR" i="1" baseline="0" dirty="0"/>
                        <a:t>) </a:t>
                      </a:r>
                      <a:r>
                        <a:rPr lang="tr-TR" i="0" baseline="0" dirty="0"/>
                        <a:t>Ekonomik Faaliyet</a:t>
                      </a:r>
                      <a:endParaRPr lang="tr-TR" i="0" dirty="0"/>
                    </a:p>
                  </a:txBody>
                  <a:tcPr/>
                </a:tc>
                <a:extLst>
                  <a:ext uri="{0D108BD9-81ED-4DB2-BD59-A6C34878D82A}">
                    <a16:rowId xmlns:a16="http://schemas.microsoft.com/office/drawing/2014/main" val="3539675443"/>
                  </a:ext>
                </a:extLst>
              </a:tr>
              <a:tr h="24985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pSp>
        <p:nvGrpSpPr>
          <p:cNvPr id="14" name="Grup 13"/>
          <p:cNvGrpSpPr/>
          <p:nvPr/>
        </p:nvGrpSpPr>
        <p:grpSpPr>
          <a:xfrm>
            <a:off x="1657739" y="1200536"/>
            <a:ext cx="9753793" cy="1987068"/>
            <a:chOff x="377608" y="1200536"/>
            <a:chExt cx="11036081" cy="1987068"/>
          </a:xfrm>
        </p:grpSpPr>
        <p:sp>
          <p:nvSpPr>
            <p:cNvPr id="18" name="Oval 17"/>
            <p:cNvSpPr/>
            <p:nvPr/>
          </p:nvSpPr>
          <p:spPr>
            <a:xfrm>
              <a:off x="4683701" y="2000608"/>
              <a:ext cx="682964" cy="614964"/>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FFFFFF"/>
                  </a:solidFill>
                  <a:effectLst/>
                  <a:uLnTx/>
                  <a:uFillTx/>
                  <a:latin typeface="Myriad Pro"/>
                  <a:ea typeface="+mn-ea"/>
                  <a:cs typeface="+mn-cs"/>
                </a:rPr>
                <a:t>Evet</a:t>
              </a:r>
            </a:p>
          </p:txBody>
        </p:sp>
        <p:sp>
          <p:nvSpPr>
            <p:cNvPr id="19" name="Oval 18"/>
            <p:cNvSpPr/>
            <p:nvPr/>
          </p:nvSpPr>
          <p:spPr>
            <a:xfrm>
              <a:off x="2315993" y="2032986"/>
              <a:ext cx="753895" cy="58509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FFFFFF"/>
                  </a:solidFill>
                  <a:effectLst/>
                  <a:uLnTx/>
                  <a:uFillTx/>
                  <a:latin typeface="Myriad Pro"/>
                  <a:ea typeface="+mn-ea"/>
                  <a:cs typeface="+mn-cs"/>
                </a:rPr>
                <a:t>Hayır</a:t>
              </a:r>
            </a:p>
          </p:txBody>
        </p:sp>
        <p:sp>
          <p:nvSpPr>
            <p:cNvPr id="20" name="Metin kutusu 19"/>
            <p:cNvSpPr txBox="1"/>
            <p:nvPr/>
          </p:nvSpPr>
          <p:spPr>
            <a:xfrm>
              <a:off x="2495132" y="1200536"/>
              <a:ext cx="33499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rgbClr val="FFFFFF">
                      <a:lumMod val="50000"/>
                    </a:srgbClr>
                  </a:solidFill>
                  <a:effectLst/>
                  <a:uLnTx/>
                  <a:uFillTx/>
                  <a:latin typeface="Myriad Pro"/>
                  <a:ea typeface="+mn-ea"/>
                  <a:cs typeface="+mn-cs"/>
                </a:rPr>
                <a:t>1 - Ulusal </a:t>
              </a:r>
              <a:r>
                <a:rPr kumimoji="0" lang="tr-TR" sz="1200" b="1" i="0" u="none" strike="noStrike" kern="1200" cap="none" spc="0" normalizeH="0" baseline="0" noProof="0" dirty="0">
                  <a:ln>
                    <a:noFill/>
                  </a:ln>
                  <a:solidFill>
                    <a:srgbClr val="FFFFFF">
                      <a:lumMod val="50000"/>
                    </a:srgbClr>
                  </a:solidFill>
                  <a:effectLst/>
                  <a:uLnTx/>
                  <a:uFillTx/>
                  <a:latin typeface="Myriad Pro"/>
                  <a:ea typeface="+mn-ea"/>
                  <a:cs typeface="+mn-cs"/>
                </a:rPr>
                <a:t>Yeşil Taksonomide kullanıcının gerçekleştirdiği e</a:t>
              </a:r>
              <a:r>
                <a:rPr kumimoji="0" lang="nn-NO" sz="1200" b="1" i="0" u="none" strike="noStrike" kern="1200" cap="none" spc="0" normalizeH="0" baseline="0" noProof="0" dirty="0">
                  <a:ln>
                    <a:noFill/>
                  </a:ln>
                  <a:solidFill>
                    <a:srgbClr val="FFFFFF">
                      <a:lumMod val="50000"/>
                    </a:srgbClr>
                  </a:solidFill>
                  <a:effectLst/>
                  <a:uLnTx/>
                  <a:uFillTx/>
                  <a:latin typeface="Myriad Pro"/>
                  <a:ea typeface="+mn-ea"/>
                  <a:cs typeface="+mn-cs"/>
                </a:rPr>
                <a:t>konomik faaliyet</a:t>
              </a:r>
              <a:r>
                <a:rPr kumimoji="0" lang="tr-TR" sz="1200" b="1" i="0" u="none" strike="noStrike" kern="1200" cap="none" spc="0" normalizeH="0" baseline="0" noProof="0" dirty="0">
                  <a:ln>
                    <a:noFill/>
                  </a:ln>
                  <a:solidFill>
                    <a:srgbClr val="FFFFFF">
                      <a:lumMod val="50000"/>
                    </a:srgbClr>
                  </a:solidFill>
                  <a:effectLst/>
                  <a:uLnTx/>
                  <a:uFillTx/>
                  <a:latin typeface="Myriad Pro"/>
                  <a:ea typeface="+mn-ea"/>
                  <a:cs typeface="+mn-cs"/>
                </a:rPr>
                <a:t> listelenmiş midir?</a:t>
              </a:r>
              <a:r>
                <a:rPr kumimoji="0" lang="nn-NO" sz="1200" b="1" i="0" u="none" strike="noStrike" kern="1200" cap="none" spc="0" normalizeH="0" baseline="0" noProof="0" dirty="0">
                  <a:ln>
                    <a:noFill/>
                  </a:ln>
                  <a:solidFill>
                    <a:srgbClr val="FFFFFF">
                      <a:lumMod val="50000"/>
                    </a:srgbClr>
                  </a:solidFill>
                  <a:effectLst/>
                  <a:uLnTx/>
                  <a:uFillTx/>
                  <a:latin typeface="Myriad Pro"/>
                  <a:ea typeface="+mn-ea"/>
                  <a:cs typeface="+mn-cs"/>
                </a:rPr>
                <a:t> </a:t>
              </a:r>
              <a:endParaRPr kumimoji="0" lang="tr-TR" sz="1200" b="1" i="0" u="none" strike="noStrike" kern="1200" cap="none" spc="0" normalizeH="0" baseline="0" noProof="0" dirty="0">
                <a:ln>
                  <a:noFill/>
                </a:ln>
                <a:solidFill>
                  <a:srgbClr val="FFFFFF">
                    <a:lumMod val="50000"/>
                  </a:srgbClr>
                </a:solidFill>
                <a:effectLst/>
                <a:uLnTx/>
                <a:uFillTx/>
                <a:latin typeface="Myriad Pro"/>
                <a:ea typeface="+mn-ea"/>
                <a:cs typeface="+mn-cs"/>
              </a:endParaRPr>
            </a:p>
          </p:txBody>
        </p:sp>
        <p:cxnSp>
          <p:nvCxnSpPr>
            <p:cNvPr id="24" name="Düz Bağlayıcı 23"/>
            <p:cNvCxnSpPr>
              <a:stCxn id="19" idx="6"/>
              <a:endCxn id="18" idx="2"/>
            </p:cNvCxnSpPr>
            <p:nvPr/>
          </p:nvCxnSpPr>
          <p:spPr>
            <a:xfrm flipV="1">
              <a:off x="3069888" y="2308090"/>
              <a:ext cx="1613813" cy="17441"/>
            </a:xfrm>
            <a:prstGeom prst="line">
              <a:avLst/>
            </a:prstGeom>
          </p:spPr>
          <p:style>
            <a:lnRef idx="1">
              <a:schemeClr val="accent1"/>
            </a:lnRef>
            <a:fillRef idx="0">
              <a:schemeClr val="accent1"/>
            </a:fillRef>
            <a:effectRef idx="0">
              <a:schemeClr val="accent1"/>
            </a:effectRef>
            <a:fontRef idx="minor">
              <a:schemeClr val="tx1"/>
            </a:fontRef>
          </p:style>
        </p:cxnSp>
        <p:sp>
          <p:nvSpPr>
            <p:cNvPr id="5" name="Sol Ayraç 4"/>
            <p:cNvSpPr/>
            <p:nvPr/>
          </p:nvSpPr>
          <p:spPr>
            <a:xfrm>
              <a:off x="1633031" y="1781372"/>
              <a:ext cx="577158" cy="1376167"/>
            </a:xfrm>
            <a:prstGeom prst="leftBrace">
              <a:avLst>
                <a:gd name="adj1" fmla="val 8333"/>
                <a:gd name="adj2" fmla="val 4756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Myriad Pro"/>
                <a:ea typeface="+mn-ea"/>
                <a:cs typeface="+mn-cs"/>
              </a:endParaRPr>
            </a:p>
          </p:txBody>
        </p:sp>
        <p:sp>
          <p:nvSpPr>
            <p:cNvPr id="8" name="Metin kutusu 7"/>
            <p:cNvSpPr txBox="1"/>
            <p:nvPr/>
          </p:nvSpPr>
          <p:spPr>
            <a:xfrm>
              <a:off x="377608" y="2220168"/>
              <a:ext cx="12372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yriad Pro"/>
                  <a:ea typeface="+mn-ea"/>
                  <a:cs typeface="+mn-cs"/>
                </a:rPr>
                <a:t>Taksonomiye Uygunluk</a:t>
              </a:r>
            </a:p>
          </p:txBody>
        </p:sp>
        <p:cxnSp>
          <p:nvCxnSpPr>
            <p:cNvPr id="4" name="Düz Bağlayıcı 3"/>
            <p:cNvCxnSpPr>
              <a:stCxn id="18" idx="6"/>
            </p:cNvCxnSpPr>
            <p:nvPr/>
          </p:nvCxnSpPr>
          <p:spPr>
            <a:xfrm>
              <a:off x="5366665" y="2308090"/>
              <a:ext cx="3262032" cy="2471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6942" y="2082712"/>
              <a:ext cx="408851" cy="450755"/>
            </a:xfrm>
            <a:prstGeom prst="rect">
              <a:avLst/>
            </a:prstGeom>
          </p:spPr>
        </p:pic>
        <p:sp>
          <p:nvSpPr>
            <p:cNvPr id="13" name="Metin kutusu 12"/>
            <p:cNvSpPr txBox="1"/>
            <p:nvPr/>
          </p:nvSpPr>
          <p:spPr>
            <a:xfrm>
              <a:off x="9245935" y="2077768"/>
              <a:ext cx="21677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FFFFFF">
                      <a:lumMod val="50000"/>
                    </a:srgbClr>
                  </a:solidFill>
                  <a:effectLst/>
                  <a:uLnTx/>
                  <a:uFillTx/>
                  <a:latin typeface="Myriad Pro"/>
                  <a:ea typeface="+mn-ea"/>
                  <a:cs typeface="+mn-cs"/>
                </a:rPr>
                <a:t>Faaliyet taksonomiye uygundur.</a:t>
              </a:r>
            </a:p>
          </p:txBody>
        </p:sp>
        <p:sp>
          <p:nvSpPr>
            <p:cNvPr id="31" name="Metin kutusu 30"/>
            <p:cNvSpPr txBox="1"/>
            <p:nvPr/>
          </p:nvSpPr>
          <p:spPr>
            <a:xfrm>
              <a:off x="2648731" y="2725939"/>
              <a:ext cx="21677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FFFFF">
                      <a:lumMod val="50000"/>
                    </a:srgbClr>
                  </a:solidFill>
                  <a:effectLst/>
                  <a:uLnTx/>
                  <a:uFillTx/>
                  <a:latin typeface="Myriad Pro"/>
                  <a:ea typeface="+mn-ea"/>
                  <a:cs typeface="+mn-cs"/>
                </a:rPr>
                <a:t>Faaliyet taksonomiye </a:t>
              </a:r>
              <a:r>
                <a:rPr kumimoji="0" lang="tr-TR" sz="1200" b="0" i="0" u="none" strike="noStrike" kern="1200" cap="none" spc="0" normalizeH="0" baseline="0" noProof="0" dirty="0" smtClean="0">
                  <a:ln>
                    <a:noFill/>
                  </a:ln>
                  <a:solidFill>
                    <a:srgbClr val="FFFFFF">
                      <a:lumMod val="50000"/>
                    </a:srgbClr>
                  </a:solidFill>
                  <a:effectLst/>
                  <a:uLnTx/>
                  <a:uFillTx/>
                  <a:latin typeface="Myriad Pro"/>
                  <a:ea typeface="+mn-ea"/>
                  <a:cs typeface="+mn-cs"/>
                </a:rPr>
                <a:t>uygun değildir.</a:t>
              </a:r>
              <a:endParaRPr kumimoji="0" lang="tr-TR" sz="1200" b="0" i="0" u="none" strike="noStrike" kern="1200" cap="none" spc="0" normalizeH="0" baseline="0" noProof="0" dirty="0">
                <a:ln>
                  <a:noFill/>
                </a:ln>
                <a:solidFill>
                  <a:srgbClr val="FFFFFF">
                    <a:lumMod val="50000"/>
                  </a:srgbClr>
                </a:solidFill>
                <a:effectLst/>
                <a:uLnTx/>
                <a:uFillTx/>
                <a:latin typeface="Myriad Pro"/>
                <a:ea typeface="+mn-ea"/>
                <a:cs typeface="+mn-cs"/>
              </a:endParaRPr>
            </a:p>
          </p:txBody>
        </p:sp>
        <p:sp>
          <p:nvSpPr>
            <p:cNvPr id="10" name="Çarpma 9"/>
            <p:cNvSpPr/>
            <p:nvPr/>
          </p:nvSpPr>
          <p:spPr>
            <a:xfrm>
              <a:off x="2406494" y="2705884"/>
              <a:ext cx="568713" cy="47219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Myriad Pro"/>
                <a:ea typeface="+mn-ea"/>
                <a:cs typeface="+mn-cs"/>
              </a:endParaRPr>
            </a:p>
          </p:txBody>
        </p:sp>
      </p:grpSp>
    </p:spTree>
    <p:extLst>
      <p:ext uri="{BB962C8B-B14F-4D97-AF65-F5344CB8AC3E}">
        <p14:creationId xmlns:p14="http://schemas.microsoft.com/office/powerpoint/2010/main" val="3362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042678197"/>
              </p:ext>
            </p:extLst>
          </p:nvPr>
        </p:nvGraphicFramePr>
        <p:xfrm>
          <a:off x="1330664" y="781236"/>
          <a:ext cx="9482338" cy="10114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dirty="0"/>
                        <a:t>Ulusal Yeşil Taksonomi Mevzuatı Yapısı - 1</a:t>
                      </a:r>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12" name="Diagram 11">
            <a:extLst>
              <a:ext uri="{FF2B5EF4-FFF2-40B4-BE49-F238E27FC236}">
                <a16:creationId xmlns:a16="http://schemas.microsoft.com/office/drawing/2014/main" id="{76BFA3BB-21FC-CD2A-394A-42777EC39619}"/>
              </a:ext>
            </a:extLst>
          </p:cNvPr>
          <p:cNvGraphicFramePr/>
          <p:nvPr>
            <p:extLst>
              <p:ext uri="{D42A27DB-BD31-4B8C-83A1-F6EECF244321}">
                <p14:modId xmlns:p14="http://schemas.microsoft.com/office/powerpoint/2010/main" val="4273564254"/>
              </p:ext>
            </p:extLst>
          </p:nvPr>
        </p:nvGraphicFramePr>
        <p:xfrm>
          <a:off x="1936376" y="1384442"/>
          <a:ext cx="8780930" cy="496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2924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844022653"/>
              </p:ext>
            </p:extLst>
          </p:nvPr>
        </p:nvGraphicFramePr>
        <p:xfrm>
          <a:off x="1330664" y="781236"/>
          <a:ext cx="9482338" cy="12400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sz="2800" dirty="0"/>
                        <a:t>Ulusal Yeşil Taksonomi Mevzuatı Yapısı - 2</a:t>
                      </a:r>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2400" dirty="0"/>
                    </a:p>
                  </a:txBody>
                  <a:tcPr>
                    <a:solidFill>
                      <a:schemeClr val="bg1"/>
                    </a:solidFill>
                  </a:tcPr>
                </a:tc>
                <a:extLst>
                  <a:ext uri="{0D108BD9-81ED-4DB2-BD59-A6C34878D82A}">
                    <a16:rowId xmlns:a16="http://schemas.microsoft.com/office/drawing/2014/main" val="1775467392"/>
                  </a:ext>
                </a:extLst>
              </a:tr>
            </a:tbl>
          </a:graphicData>
        </a:graphic>
      </p:graphicFrame>
      <p:grpSp>
        <p:nvGrpSpPr>
          <p:cNvPr id="2" name="Group 1">
            <a:extLst>
              <a:ext uri="{FF2B5EF4-FFF2-40B4-BE49-F238E27FC236}">
                <a16:creationId xmlns:a16="http://schemas.microsoft.com/office/drawing/2014/main" id="{D46B456D-6C75-BA46-6E03-87DB90FDA7C3}"/>
              </a:ext>
            </a:extLst>
          </p:cNvPr>
          <p:cNvGrpSpPr/>
          <p:nvPr/>
        </p:nvGrpSpPr>
        <p:grpSpPr>
          <a:xfrm>
            <a:off x="1569308" y="1718884"/>
            <a:ext cx="9005050" cy="4299554"/>
            <a:chOff x="1807952" y="1468159"/>
            <a:chExt cx="9005050" cy="4299554"/>
          </a:xfrm>
        </p:grpSpPr>
        <p:sp>
          <p:nvSpPr>
            <p:cNvPr id="5" name="Freeform: Shape 4">
              <a:extLst>
                <a:ext uri="{FF2B5EF4-FFF2-40B4-BE49-F238E27FC236}">
                  <a16:creationId xmlns:a16="http://schemas.microsoft.com/office/drawing/2014/main" id="{FAADBB79-CDD4-98C2-EF46-9649D6CE9421}"/>
                </a:ext>
              </a:extLst>
            </p:cNvPr>
            <p:cNvSpPr/>
            <p:nvPr/>
          </p:nvSpPr>
          <p:spPr>
            <a:xfrm>
              <a:off x="5201366" y="1468159"/>
              <a:ext cx="2025000" cy="1338190"/>
            </a:xfrm>
            <a:custGeom>
              <a:avLst/>
              <a:gdLst>
                <a:gd name="connsiteX0" fmla="*/ 0 w 2025000"/>
                <a:gd name="connsiteY0" fmla="*/ 0 h 1162232"/>
                <a:gd name="connsiteX1" fmla="*/ 2025000 w 2025000"/>
                <a:gd name="connsiteY1" fmla="*/ 0 h 1162232"/>
                <a:gd name="connsiteX2" fmla="*/ 2025000 w 2025000"/>
                <a:gd name="connsiteY2" fmla="*/ 1162232 h 1162232"/>
                <a:gd name="connsiteX3" fmla="*/ 0 w 2025000"/>
                <a:gd name="connsiteY3" fmla="*/ 1162232 h 1162232"/>
                <a:gd name="connsiteX4" fmla="*/ 0 w 2025000"/>
                <a:gd name="connsiteY4" fmla="*/ 0 h 116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00" h="1162232">
                  <a:moveTo>
                    <a:pt x="0" y="0"/>
                  </a:moveTo>
                  <a:lnTo>
                    <a:pt x="2025000" y="0"/>
                  </a:lnTo>
                  <a:lnTo>
                    <a:pt x="2025000" y="1162232"/>
                  </a:lnTo>
                  <a:lnTo>
                    <a:pt x="0" y="1162232"/>
                  </a:lnTo>
                  <a:lnTo>
                    <a:pt x="0" y="0"/>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2400" kern="1200" dirty="0">
                  <a:solidFill>
                    <a:schemeClr val="bg1"/>
                  </a:solidFill>
                </a:rPr>
                <a:t>6 Çevresel Hedef</a:t>
              </a:r>
            </a:p>
          </p:txBody>
        </p:sp>
        <p:sp>
          <p:nvSpPr>
            <p:cNvPr id="6" name="Freeform: Shape 5">
              <a:extLst>
                <a:ext uri="{FF2B5EF4-FFF2-40B4-BE49-F238E27FC236}">
                  <a16:creationId xmlns:a16="http://schemas.microsoft.com/office/drawing/2014/main" id="{B7FFC35D-7B66-50EB-1119-E2BCE046B42A}"/>
                </a:ext>
              </a:extLst>
            </p:cNvPr>
            <p:cNvSpPr/>
            <p:nvPr/>
          </p:nvSpPr>
          <p:spPr>
            <a:xfrm>
              <a:off x="4491999" y="3091766"/>
              <a:ext cx="3443734" cy="1162232"/>
            </a:xfrm>
            <a:custGeom>
              <a:avLst/>
              <a:gdLst>
                <a:gd name="connsiteX0" fmla="*/ 0 w 2700000"/>
                <a:gd name="connsiteY0" fmla="*/ 0 h 1162232"/>
                <a:gd name="connsiteX1" fmla="*/ 2700000 w 2700000"/>
                <a:gd name="connsiteY1" fmla="*/ 0 h 1162232"/>
                <a:gd name="connsiteX2" fmla="*/ 2700000 w 2700000"/>
                <a:gd name="connsiteY2" fmla="*/ 1162232 h 1162232"/>
                <a:gd name="connsiteX3" fmla="*/ 0 w 2700000"/>
                <a:gd name="connsiteY3" fmla="*/ 1162232 h 1162232"/>
                <a:gd name="connsiteX4" fmla="*/ 0 w 2700000"/>
                <a:gd name="connsiteY4" fmla="*/ 0 h 116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000" h="1162232">
                  <a:moveTo>
                    <a:pt x="0" y="0"/>
                  </a:moveTo>
                  <a:lnTo>
                    <a:pt x="2700000" y="0"/>
                  </a:lnTo>
                  <a:lnTo>
                    <a:pt x="2700000" y="1162232"/>
                  </a:lnTo>
                  <a:lnTo>
                    <a:pt x="0" y="1162232"/>
                  </a:lnTo>
                  <a:lnTo>
                    <a:pt x="0" y="0"/>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2400" dirty="0" smtClean="0">
                  <a:solidFill>
                    <a:schemeClr val="bg1"/>
                  </a:solidFill>
                </a:rPr>
                <a:t>144</a:t>
              </a:r>
              <a:r>
                <a:rPr lang="tr-TR" sz="2400" kern="1200" dirty="0" smtClean="0">
                  <a:solidFill>
                    <a:srgbClr val="FF0000"/>
                  </a:solidFill>
                </a:rPr>
                <a:t> </a:t>
              </a:r>
              <a:r>
                <a:rPr lang="tr-TR" sz="2400" kern="1200" dirty="0">
                  <a:solidFill>
                    <a:schemeClr val="bg1"/>
                  </a:solidFill>
                </a:rPr>
                <a:t>Ekonomik Faaliyet</a:t>
              </a:r>
            </a:p>
          </p:txBody>
        </p:sp>
        <p:sp>
          <p:nvSpPr>
            <p:cNvPr id="8" name="Freeform: Shape 7">
              <a:extLst>
                <a:ext uri="{FF2B5EF4-FFF2-40B4-BE49-F238E27FC236}">
                  <a16:creationId xmlns:a16="http://schemas.microsoft.com/office/drawing/2014/main" id="{6D8BE36A-2921-93A0-AE22-78A60BC99674}"/>
                </a:ext>
              </a:extLst>
            </p:cNvPr>
            <p:cNvSpPr/>
            <p:nvPr/>
          </p:nvSpPr>
          <p:spPr>
            <a:xfrm>
              <a:off x="1807952" y="4345472"/>
              <a:ext cx="3870000" cy="1422156"/>
            </a:xfrm>
            <a:custGeom>
              <a:avLst/>
              <a:gdLst>
                <a:gd name="connsiteX0" fmla="*/ 0 w 3870000"/>
                <a:gd name="connsiteY0" fmla="*/ 0 h 1162232"/>
                <a:gd name="connsiteX1" fmla="*/ 3870000 w 3870000"/>
                <a:gd name="connsiteY1" fmla="*/ 0 h 1162232"/>
                <a:gd name="connsiteX2" fmla="*/ 3870000 w 3870000"/>
                <a:gd name="connsiteY2" fmla="*/ 1162232 h 1162232"/>
                <a:gd name="connsiteX3" fmla="*/ 0 w 3870000"/>
                <a:gd name="connsiteY3" fmla="*/ 1162232 h 1162232"/>
                <a:gd name="connsiteX4" fmla="*/ 0 w 3870000"/>
                <a:gd name="connsiteY4" fmla="*/ 0 h 116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0000" h="1162232">
                  <a:moveTo>
                    <a:pt x="0" y="0"/>
                  </a:moveTo>
                  <a:lnTo>
                    <a:pt x="3870000" y="0"/>
                  </a:lnTo>
                  <a:lnTo>
                    <a:pt x="3870000" y="1162232"/>
                  </a:lnTo>
                  <a:lnTo>
                    <a:pt x="0" y="1162232"/>
                  </a:lnTo>
                  <a:lnTo>
                    <a:pt x="0" y="0"/>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2400" kern="1200" dirty="0">
                  <a:solidFill>
                    <a:schemeClr val="bg1"/>
                  </a:solidFill>
                </a:rPr>
                <a:t>Önemli Ölçüde Katkı Sağlama Kriterleri</a:t>
              </a:r>
            </a:p>
          </p:txBody>
        </p:sp>
        <p:sp>
          <p:nvSpPr>
            <p:cNvPr id="9" name="Freeform: Shape 8">
              <a:extLst>
                <a:ext uri="{FF2B5EF4-FFF2-40B4-BE49-F238E27FC236}">
                  <a16:creationId xmlns:a16="http://schemas.microsoft.com/office/drawing/2014/main" id="{0DB6C48B-9F55-126E-8256-4052E11F699A}"/>
                </a:ext>
              </a:extLst>
            </p:cNvPr>
            <p:cNvSpPr/>
            <p:nvPr/>
          </p:nvSpPr>
          <p:spPr>
            <a:xfrm>
              <a:off x="6853002" y="4345472"/>
              <a:ext cx="3960000" cy="1422241"/>
            </a:xfrm>
            <a:custGeom>
              <a:avLst/>
              <a:gdLst>
                <a:gd name="connsiteX0" fmla="*/ 0 w 3960000"/>
                <a:gd name="connsiteY0" fmla="*/ 0 h 1162232"/>
                <a:gd name="connsiteX1" fmla="*/ 3960000 w 3960000"/>
                <a:gd name="connsiteY1" fmla="*/ 0 h 1162232"/>
                <a:gd name="connsiteX2" fmla="*/ 3960000 w 3960000"/>
                <a:gd name="connsiteY2" fmla="*/ 1162232 h 1162232"/>
                <a:gd name="connsiteX3" fmla="*/ 0 w 3960000"/>
                <a:gd name="connsiteY3" fmla="*/ 1162232 h 1162232"/>
                <a:gd name="connsiteX4" fmla="*/ 0 w 3960000"/>
                <a:gd name="connsiteY4" fmla="*/ 0 h 116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000" h="1162232">
                  <a:moveTo>
                    <a:pt x="0" y="0"/>
                  </a:moveTo>
                  <a:lnTo>
                    <a:pt x="3960000" y="0"/>
                  </a:lnTo>
                  <a:lnTo>
                    <a:pt x="3960000" y="1162232"/>
                  </a:lnTo>
                  <a:lnTo>
                    <a:pt x="0" y="1162232"/>
                  </a:lnTo>
                  <a:lnTo>
                    <a:pt x="0" y="0"/>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2400" kern="1200" dirty="0">
                  <a:solidFill>
                    <a:schemeClr val="bg1"/>
                  </a:solidFill>
                </a:rPr>
                <a:t>Önemli Ölçüde Zarar Vermeme Kriterleri</a:t>
              </a:r>
            </a:p>
          </p:txBody>
        </p:sp>
      </p:grpSp>
    </p:spTree>
    <p:extLst>
      <p:ext uri="{BB962C8B-B14F-4D97-AF65-F5344CB8AC3E}">
        <p14:creationId xmlns:p14="http://schemas.microsoft.com/office/powerpoint/2010/main" val="312474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Metin Yer Tutucusu 2"/>
          <p:cNvSpPr>
            <a:spLocks noGrp="1"/>
          </p:cNvSpPr>
          <p:nvPr>
            <p:ph type="body" sz="quarter" idx="10"/>
          </p:nvPr>
        </p:nvSpPr>
        <p:spPr>
          <a:xfrm>
            <a:off x="990901" y="1411271"/>
            <a:ext cx="10431887" cy="5331853"/>
          </a:xfrm>
        </p:spPr>
        <p:txBody>
          <a:bodyPr/>
          <a:lstStyle/>
          <a:p>
            <a:endParaRPr lang="tr-TR" dirty="0" smtClean="0"/>
          </a:p>
          <a:p>
            <a:r>
              <a:rPr lang="tr-TR" dirty="0" smtClean="0"/>
              <a:t>02.05.2024 </a:t>
            </a:r>
            <a:r>
              <a:rPr lang="tr-TR" dirty="0" err="1" smtClean="0"/>
              <a:t>tarhinde</a:t>
            </a:r>
            <a:r>
              <a:rPr lang="tr-TR" dirty="0" smtClean="0"/>
              <a:t> İDUKK üyeleri ile Taksonomi Toplantısı gerçekleştirilmiştir.</a:t>
            </a:r>
          </a:p>
          <a:p>
            <a:pPr marL="0" indent="0">
              <a:buNone/>
            </a:pPr>
            <a:r>
              <a:rPr lang="tr-TR" dirty="0" smtClean="0"/>
              <a:t> Toplantıda;</a:t>
            </a:r>
            <a:endParaRPr lang="tr-TR" dirty="0"/>
          </a:p>
          <a:p>
            <a:r>
              <a:rPr lang="tr-TR" i="1" dirty="0"/>
              <a:t>Taksonomi Yönetmeliği Taslağı ve </a:t>
            </a:r>
            <a:r>
              <a:rPr lang="tr-TR" i="1" dirty="0" smtClean="0"/>
              <a:t>Kapsamı</a:t>
            </a:r>
            <a:endParaRPr lang="tr-TR" dirty="0"/>
          </a:p>
          <a:p>
            <a:r>
              <a:rPr lang="tr-TR" i="1" dirty="0" smtClean="0"/>
              <a:t>Öncelikli </a:t>
            </a:r>
            <a:r>
              <a:rPr lang="tr-TR" i="1" dirty="0"/>
              <a:t>Sektörlerin Değerlendirilmesi </a:t>
            </a:r>
            <a:endParaRPr lang="tr-TR" dirty="0"/>
          </a:p>
          <a:p>
            <a:r>
              <a:rPr lang="tr-TR" i="1" dirty="0" smtClean="0"/>
              <a:t>Teknik </a:t>
            </a:r>
            <a:r>
              <a:rPr lang="tr-TR" i="1" dirty="0"/>
              <a:t>Tarama Kriterleri </a:t>
            </a:r>
            <a:endParaRPr lang="tr-TR" dirty="0"/>
          </a:p>
          <a:p>
            <a:r>
              <a:rPr lang="tr-TR" i="1" dirty="0" smtClean="0"/>
              <a:t>Kriterlerin </a:t>
            </a:r>
            <a:r>
              <a:rPr lang="tr-TR" i="1" dirty="0"/>
              <a:t>Doğrulama Süreci </a:t>
            </a:r>
            <a:endParaRPr lang="tr-TR" dirty="0"/>
          </a:p>
          <a:p>
            <a:r>
              <a:rPr lang="tr-TR" i="1" dirty="0" smtClean="0"/>
              <a:t>Uygulayıcıların </a:t>
            </a:r>
            <a:r>
              <a:rPr lang="tr-TR" i="1" dirty="0"/>
              <a:t>Rolü (Bankalar, Finansal Olmayan Kuruluşlar, Reel sektör…) </a:t>
            </a:r>
            <a:endParaRPr lang="tr-TR" i="1" dirty="0" smtClean="0"/>
          </a:p>
          <a:p>
            <a:pPr marL="0" indent="0">
              <a:buNone/>
            </a:pPr>
            <a:r>
              <a:rPr lang="tr-TR" i="1" dirty="0"/>
              <a:t>k</a:t>
            </a:r>
            <a:r>
              <a:rPr lang="tr-TR" i="1" dirty="0" smtClean="0"/>
              <a:t>onuları görüşülmüştür.</a:t>
            </a:r>
          </a:p>
          <a:p>
            <a:endParaRPr lang="tr-TR" i="1" dirty="0"/>
          </a:p>
          <a:p>
            <a:r>
              <a:rPr lang="tr-TR" i="1" dirty="0" smtClean="0"/>
              <a:t>Yönetmelik kurumların görüşüne açılacaktır.</a:t>
            </a:r>
            <a:endParaRPr lang="tr-TR" dirty="0"/>
          </a:p>
          <a:p>
            <a:endParaRPr lang="tr-TR" dirty="0"/>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891021396"/>
              </p:ext>
            </p:extLst>
          </p:nvPr>
        </p:nvGraphicFramePr>
        <p:xfrm>
          <a:off x="1330664" y="811408"/>
          <a:ext cx="9532408" cy="981277"/>
        </p:xfrm>
        <a:graphic>
          <a:graphicData uri="http://schemas.openxmlformats.org/drawingml/2006/table">
            <a:tbl>
              <a:tblPr firstRow="1" bandRow="1">
                <a:tableStyleId>{5C22544A-7EE6-4342-B048-85BDC9FD1C3A}</a:tableStyleId>
              </a:tblPr>
              <a:tblGrid>
                <a:gridCol w="9532408">
                  <a:extLst>
                    <a:ext uri="{9D8B030D-6E8A-4147-A177-3AD203B41FA5}">
                      <a16:colId xmlns:a16="http://schemas.microsoft.com/office/drawing/2014/main" val="670504641"/>
                    </a:ext>
                  </a:extLst>
                </a:gridCol>
              </a:tblGrid>
              <a:tr h="473080">
                <a:tc>
                  <a:txBody>
                    <a:bodyPr/>
                    <a:lstStyle/>
                    <a:p>
                      <a:pPr algn="ctr">
                        <a:lnSpc>
                          <a:spcPct val="150000"/>
                        </a:lnSpc>
                      </a:pPr>
                      <a:r>
                        <a:rPr lang="tr-TR" dirty="0" smtClean="0"/>
                        <a:t>İklim Finansmanı Çalışma Grubu Toplantısı </a:t>
                      </a:r>
                      <a:endParaRPr lang="tr-TR" dirty="0"/>
                    </a:p>
                  </a:txBody>
                  <a:tcPr/>
                </a:tc>
                <a:extLst>
                  <a:ext uri="{0D108BD9-81ED-4DB2-BD59-A6C34878D82A}">
                    <a16:rowId xmlns:a16="http://schemas.microsoft.com/office/drawing/2014/main" val="3539675443"/>
                  </a:ext>
                </a:extLst>
              </a:tr>
              <a:tr h="478357">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369203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598611891"/>
              </p:ext>
            </p:extLst>
          </p:nvPr>
        </p:nvGraphicFramePr>
        <p:xfrm>
          <a:off x="1568621" y="2734704"/>
          <a:ext cx="9482338" cy="2491268"/>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sz="3200" smtClean="0"/>
                        <a:t>finans@iklim.gov.tr</a:t>
                      </a:r>
                    </a:p>
                    <a:p>
                      <a:pPr algn="ctr">
                        <a:lnSpc>
                          <a:spcPct val="150000"/>
                        </a:lnSpc>
                      </a:pPr>
                      <a:r>
                        <a:rPr lang="tr-TR" sz="3200" smtClean="0"/>
                        <a:t>taksonomi@iklim.gov.tr </a:t>
                      </a:r>
                      <a:endParaRPr lang="tr-TR" sz="3200" dirty="0"/>
                    </a:p>
                  </a:txBody>
                  <a:tcPr/>
                </a:tc>
                <a:extLst>
                  <a:ext uri="{0D108BD9-81ED-4DB2-BD59-A6C34878D82A}">
                    <a16:rowId xmlns:a16="http://schemas.microsoft.com/office/drawing/2014/main" val="3539675443"/>
                  </a:ext>
                </a:extLst>
              </a:tr>
              <a:tr h="936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153308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649141296"/>
              </p:ext>
            </p:extLst>
          </p:nvPr>
        </p:nvGraphicFramePr>
        <p:xfrm>
          <a:off x="1330664" y="781236"/>
          <a:ext cx="9482338" cy="5958840"/>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488945">
                <a:tc>
                  <a:txBody>
                    <a:bodyPr/>
                    <a:lstStyle/>
                    <a:p>
                      <a:pPr algn="ctr">
                        <a:lnSpc>
                          <a:spcPct val="150000"/>
                        </a:lnSpc>
                      </a:pPr>
                      <a:r>
                        <a:rPr lang="tr-TR" dirty="0" smtClean="0"/>
                        <a:t>Taksonomiye Giriş</a:t>
                      </a:r>
                      <a:endParaRPr lang="tr-TR" dirty="0"/>
                    </a:p>
                  </a:txBody>
                  <a:tcPr/>
                </a:tc>
                <a:extLst>
                  <a:ext uri="{0D108BD9-81ED-4DB2-BD59-A6C34878D82A}">
                    <a16:rowId xmlns:a16="http://schemas.microsoft.com/office/drawing/2014/main" val="3539675443"/>
                  </a:ext>
                </a:extLst>
              </a:tr>
              <a:tr h="5067245">
                <a:tc>
                  <a:txBody>
                    <a:bodyPr/>
                    <a:lstStyle/>
                    <a:p>
                      <a:pPr marL="0" indent="0" algn="just">
                        <a:buFont typeface="Arial" panose="020B0604020202020204" pitchFamily="34" charset="0"/>
                        <a:buNone/>
                      </a:pPr>
                      <a:endParaRPr lang="tr-TR" sz="16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     Yeşil Taksonomi Nedir?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tr-TR" sz="1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smtClean="0">
                          <a:ln>
                            <a:noFill/>
                          </a:ln>
                          <a:solidFill>
                            <a:prstClr val="black"/>
                          </a:solidFill>
                          <a:effectLst/>
                          <a:uLnTx/>
                          <a:uFillTx/>
                          <a:latin typeface="+mn-lt"/>
                          <a:ea typeface="+mn-ea"/>
                          <a:cs typeface="+mn-cs"/>
                        </a:rPr>
                        <a:t>Yeşil taksonomiler, genel olarak hangi yatırımların çevresel olarak sürdürülebilir olduğunu tanımlayan ve buna ilişkin ilke ve teknik kriterler belirleyen bir sınıflandırma sistemleridir.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tr-TR" sz="1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kern="1200" dirty="0" smtClean="0">
                          <a:solidFill>
                            <a:schemeClr val="dk1"/>
                          </a:solidFill>
                          <a:effectLst/>
                          <a:latin typeface="+mn-lt"/>
                          <a:ea typeface="+mn-ea"/>
                          <a:cs typeface="+mn-cs"/>
                        </a:rPr>
                        <a:t>Yeşil taksonomiler yatırımcılar, finansal kuruluşlar ve şirketler tarafından çevresel olarak sürdürülebilir kabul edilen ekonomik faaliyetleri tanımlamak için kullanılır.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smtClean="0">
                          <a:ln>
                            <a:noFill/>
                          </a:ln>
                          <a:solidFill>
                            <a:prstClr val="black"/>
                          </a:solidFill>
                          <a:effectLst/>
                          <a:uLnTx/>
                          <a:uFillTx/>
                          <a:latin typeface="+mn-lt"/>
                          <a:ea typeface="+mn-ea"/>
                          <a:cs typeface="+mn-cs"/>
                        </a:rPr>
                        <a:t>Yeşil taksonomilerin hizmet ettiği en önemli amaçlar;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smtClean="0">
                        <a:ln>
                          <a:noFill/>
                        </a:ln>
                        <a:solidFill>
                          <a:prstClr val="black"/>
                        </a:solidFill>
                        <a:effectLst/>
                        <a:uLnTx/>
                        <a:uFillTx/>
                        <a:latin typeface="+mn-lt"/>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smtClean="0">
                          <a:ln>
                            <a:noFill/>
                          </a:ln>
                          <a:solidFill>
                            <a:prstClr val="black"/>
                          </a:solidFill>
                          <a:effectLst/>
                          <a:uLnTx/>
                          <a:uFillTx/>
                          <a:latin typeface="+mn-lt"/>
                          <a:ea typeface="+mn-ea"/>
                          <a:cs typeface="+mn-cs"/>
                        </a:rPr>
                        <a:t>Yatırımcıların yeşil yatırım yapabilmeleri için bir sınıflandırma ve şeffaflık aracı  hizmeti görmek,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smtClean="0">
                          <a:ln>
                            <a:noFill/>
                          </a:ln>
                          <a:solidFill>
                            <a:prstClr val="black"/>
                          </a:solidFill>
                          <a:effectLst/>
                          <a:uLnTx/>
                          <a:uFillTx/>
                          <a:latin typeface="+mn-lt"/>
                          <a:ea typeface="+mn-ea"/>
                          <a:cs typeface="+mn-cs"/>
                        </a:rPr>
                        <a:t>Piyasalarda yeşile boyama riskini azaltmak,</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kern="1200" dirty="0" smtClean="0">
                          <a:solidFill>
                            <a:schemeClr val="dk1"/>
                          </a:solidFill>
                          <a:effectLst/>
                          <a:latin typeface="+mn-lt"/>
                          <a:ea typeface="+mn-ea"/>
                          <a:cs typeface="+mn-cs"/>
                        </a:rPr>
                        <a:t>Finansman kaynaklarına erişim imkanı sağlamaktır.</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smtClean="0">
                        <a:ln>
                          <a:noFill/>
                        </a:ln>
                        <a:solidFill>
                          <a:prstClr val="black"/>
                        </a:solidFill>
                        <a:effectLst/>
                        <a:uLnTx/>
                        <a:uFillTx/>
                        <a:latin typeface="+mn-lt"/>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smtClean="0">
                        <a:ln>
                          <a:noFill/>
                        </a:ln>
                        <a:solidFill>
                          <a:prstClr val="black"/>
                        </a:solidFill>
                        <a:effectLst/>
                        <a:uLnTx/>
                        <a:uFillTx/>
                        <a:latin typeface="+mn-lt"/>
                        <a:ea typeface="+mn-ea"/>
                        <a:cs typeface="+mn-cs"/>
                      </a:endParaRPr>
                    </a:p>
                    <a:p>
                      <a:pPr marL="0" indent="0" algn="just">
                        <a:buFont typeface="Arial" panose="020B0604020202020204" pitchFamily="34" charset="0"/>
                        <a:buNone/>
                      </a:pPr>
                      <a:endParaRPr lang="tr-TR" sz="1600" dirty="0"/>
                    </a:p>
                    <a:p>
                      <a:pPr marL="0" indent="0" algn="just">
                        <a:buFont typeface="Arial" panose="020B0604020202020204" pitchFamily="34" charset="0"/>
                        <a:buNone/>
                      </a:pPr>
                      <a:endParaRPr lang="tr-TR" sz="1600" dirty="0"/>
                    </a:p>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429366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Metin Yer Tutucusu 2"/>
          <p:cNvSpPr>
            <a:spLocks noGrp="1"/>
          </p:cNvSpPr>
          <p:nvPr>
            <p:ph type="body" sz="quarter" idx="10"/>
          </p:nvPr>
        </p:nvSpPr>
        <p:spPr/>
        <p:txBody>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892484152"/>
              </p:ext>
            </p:extLst>
          </p:nvPr>
        </p:nvGraphicFramePr>
        <p:xfrm>
          <a:off x="1116975" y="2524446"/>
          <a:ext cx="9482338" cy="114860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sz="2400" dirty="0" smtClean="0"/>
                        <a:t>Teşekkürler</a:t>
                      </a:r>
                      <a:endParaRPr lang="tr-TR" sz="2400"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2000" dirty="0"/>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390319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409283008"/>
              </p:ext>
            </p:extLst>
          </p:nvPr>
        </p:nvGraphicFramePr>
        <p:xfrm>
          <a:off x="1330664" y="781236"/>
          <a:ext cx="9482338" cy="114860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sz="2400" dirty="0" smtClean="0"/>
                        <a:t>Taksonomi Örnek Özet Aktivite ve Kriterleri</a:t>
                      </a:r>
                      <a:endParaRPr lang="tr-TR" sz="2400"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20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967200328"/>
              </p:ext>
            </p:extLst>
          </p:nvPr>
        </p:nvGraphicFramePr>
        <p:xfrm>
          <a:off x="1330664" y="1735574"/>
          <a:ext cx="9482338" cy="4297680"/>
        </p:xfrm>
        <a:graphic>
          <a:graphicData uri="http://schemas.openxmlformats.org/drawingml/2006/table">
            <a:tbl>
              <a:tblPr firstRow="1" bandRow="1">
                <a:tableStyleId>{5C22544A-7EE6-4342-B048-85BDC9FD1C3A}</a:tableStyleId>
              </a:tblPr>
              <a:tblGrid>
                <a:gridCol w="4263312">
                  <a:extLst>
                    <a:ext uri="{9D8B030D-6E8A-4147-A177-3AD203B41FA5}">
                      <a16:colId xmlns:a16="http://schemas.microsoft.com/office/drawing/2014/main" val="4220144506"/>
                    </a:ext>
                  </a:extLst>
                </a:gridCol>
                <a:gridCol w="5219026">
                  <a:extLst>
                    <a:ext uri="{9D8B030D-6E8A-4147-A177-3AD203B41FA5}">
                      <a16:colId xmlns:a16="http://schemas.microsoft.com/office/drawing/2014/main" val="3584622296"/>
                    </a:ext>
                  </a:extLst>
                </a:gridCol>
              </a:tblGrid>
              <a:tr h="370840">
                <a:tc>
                  <a:txBody>
                    <a:bodyPr/>
                    <a:lstStyle/>
                    <a:p>
                      <a:r>
                        <a:rPr lang="tr-TR" sz="2400" dirty="0"/>
                        <a:t>Çevresel Hedef</a:t>
                      </a:r>
                    </a:p>
                  </a:txBody>
                  <a:tcPr/>
                </a:tc>
                <a:tc>
                  <a:txBody>
                    <a:bodyPr/>
                    <a:lstStyle/>
                    <a:p>
                      <a:r>
                        <a:rPr lang="tr-TR" sz="2400" dirty="0"/>
                        <a:t>Sera Gazı</a:t>
                      </a:r>
                      <a:r>
                        <a:rPr lang="tr-TR" sz="2400" baseline="0" dirty="0"/>
                        <a:t> Emisyonlarının Azaltımı</a:t>
                      </a:r>
                      <a:endParaRPr lang="tr-TR" sz="2400" dirty="0"/>
                    </a:p>
                  </a:txBody>
                  <a:tcPr/>
                </a:tc>
                <a:extLst>
                  <a:ext uri="{0D108BD9-81ED-4DB2-BD59-A6C34878D82A}">
                    <a16:rowId xmlns:a16="http://schemas.microsoft.com/office/drawing/2014/main" val="543811227"/>
                  </a:ext>
                </a:extLst>
              </a:tr>
              <a:tr h="370840">
                <a:tc>
                  <a:txBody>
                    <a:bodyPr/>
                    <a:lstStyle/>
                    <a:p>
                      <a:r>
                        <a:rPr lang="tr-TR" sz="2400" dirty="0"/>
                        <a:t>Sektör</a:t>
                      </a:r>
                    </a:p>
                  </a:txBody>
                  <a:tcPr/>
                </a:tc>
                <a:tc>
                  <a:txBody>
                    <a:bodyPr/>
                    <a:lstStyle/>
                    <a:p>
                      <a:r>
                        <a:rPr lang="tr-TR" sz="1800" dirty="0"/>
                        <a:t>İmalat</a:t>
                      </a:r>
                    </a:p>
                  </a:txBody>
                  <a:tcPr/>
                </a:tc>
                <a:extLst>
                  <a:ext uri="{0D108BD9-81ED-4DB2-BD59-A6C34878D82A}">
                    <a16:rowId xmlns:a16="http://schemas.microsoft.com/office/drawing/2014/main" val="4260420721"/>
                  </a:ext>
                </a:extLst>
              </a:tr>
              <a:tr h="370840">
                <a:tc>
                  <a:txBody>
                    <a:bodyPr/>
                    <a:lstStyle/>
                    <a:p>
                      <a:r>
                        <a:rPr lang="tr-TR" sz="2400" dirty="0"/>
                        <a:t>Ekonomik Faaliyet</a:t>
                      </a:r>
                    </a:p>
                  </a:txBody>
                  <a:tcPr/>
                </a:tc>
                <a:tc>
                  <a:txBody>
                    <a:bodyPr/>
                    <a:lstStyle/>
                    <a:p>
                      <a:r>
                        <a:rPr lang="tr-TR" sz="1800" b="1" dirty="0" smtClean="0"/>
                        <a:t>Çimento İmalatı</a:t>
                      </a:r>
                      <a:endParaRPr lang="tr-TR" sz="1800" b="1" dirty="0"/>
                    </a:p>
                  </a:txBody>
                  <a:tcPr/>
                </a:tc>
                <a:extLst>
                  <a:ext uri="{0D108BD9-81ED-4DB2-BD59-A6C34878D82A}">
                    <a16:rowId xmlns:a16="http://schemas.microsoft.com/office/drawing/2014/main" val="3389846569"/>
                  </a:ext>
                </a:extLst>
              </a:tr>
              <a:tr h="370840">
                <a:tc>
                  <a:txBody>
                    <a:bodyPr/>
                    <a:lstStyle/>
                    <a:p>
                      <a:r>
                        <a:rPr lang="tr-TR" sz="2400" dirty="0"/>
                        <a:t>Faaliyetin Tanımı</a:t>
                      </a:r>
                    </a:p>
                  </a:txBody>
                  <a:tcPr/>
                </a:tc>
                <a:tc>
                  <a:txBody>
                    <a:bodyPr/>
                    <a:lstStyle/>
                    <a:p>
                      <a:r>
                        <a:rPr lang="tr-TR" sz="1800" dirty="0" smtClean="0"/>
                        <a:t>Faaliyet, çimento klinkeri, çimento veya alternatif bağlayıcı imalatını kapsamaktadır.</a:t>
                      </a:r>
                      <a:endParaRPr lang="tr-TR" sz="1800" dirty="0"/>
                    </a:p>
                  </a:txBody>
                  <a:tcPr/>
                </a:tc>
                <a:extLst>
                  <a:ext uri="{0D108BD9-81ED-4DB2-BD59-A6C34878D82A}">
                    <a16:rowId xmlns:a16="http://schemas.microsoft.com/office/drawing/2014/main" val="552627158"/>
                  </a:ext>
                </a:extLst>
              </a:tr>
              <a:tr h="860034">
                <a:tc>
                  <a:txBody>
                    <a:bodyPr/>
                    <a:lstStyle/>
                    <a:p>
                      <a:r>
                        <a:rPr lang="tr-TR" sz="2400" dirty="0"/>
                        <a:t>Önemli Ölçüde Katkı Sağlama kriteri</a:t>
                      </a:r>
                    </a:p>
                  </a:txBody>
                  <a:tcPr/>
                </a:tc>
                <a:tc>
                  <a:txBody>
                    <a:bodyPr/>
                    <a:lstStyle/>
                    <a:p>
                      <a:r>
                        <a:rPr lang="tr-TR" sz="1800" dirty="0" smtClean="0"/>
                        <a:t>Faaliyet aşağıdakilerden birini üretmelidir:</a:t>
                      </a:r>
                    </a:p>
                    <a:p>
                      <a:pPr marL="342900" indent="-342900">
                        <a:buAutoNum type="alphaLcParenBoth"/>
                      </a:pPr>
                      <a:r>
                        <a:rPr lang="tr-TR" sz="1800" dirty="0" smtClean="0"/>
                        <a:t>Sera gazı emisyonları </a:t>
                      </a:r>
                      <a:r>
                        <a:rPr lang="tr-TR" sz="1800" b="1" dirty="0" smtClean="0"/>
                        <a:t>ton gri çimento klinkeri başına 0,722 tCO2e</a:t>
                      </a:r>
                      <a:r>
                        <a:rPr lang="tr-TR" sz="1800" dirty="0" smtClean="0"/>
                        <a:t>'dan düşük olan gri çimento klinkeri;</a:t>
                      </a:r>
                    </a:p>
                    <a:p>
                      <a:pPr marL="342900" indent="-342900">
                        <a:buAutoNum type="alphaLcParenBoth"/>
                      </a:pPr>
                      <a:r>
                        <a:rPr lang="tr-TR" sz="1800" dirty="0" smtClean="0"/>
                        <a:t>Sera gazı emisyonları, üretilen </a:t>
                      </a:r>
                      <a:r>
                        <a:rPr lang="tr-TR" sz="1800" b="1" dirty="0" smtClean="0"/>
                        <a:t>ton çimento başına 0,469 tCO2e</a:t>
                      </a:r>
                      <a:r>
                        <a:rPr lang="tr-TR" sz="1800" dirty="0" smtClean="0"/>
                        <a:t>'dan</a:t>
                      </a:r>
                      <a:r>
                        <a:rPr lang="tr-TR" sz="1800" baseline="0" dirty="0" smtClean="0"/>
                        <a:t> düşük olan gri çimento klinkeri veya alternatif hidrolik bağlayıcıdan elde edilen çimento.</a:t>
                      </a:r>
                      <a:endParaRPr lang="tr-TR" sz="1800" dirty="0"/>
                    </a:p>
                  </a:txBody>
                  <a:tcPr/>
                </a:tc>
                <a:extLst>
                  <a:ext uri="{0D108BD9-81ED-4DB2-BD59-A6C34878D82A}">
                    <a16:rowId xmlns:a16="http://schemas.microsoft.com/office/drawing/2014/main" val="578372946"/>
                  </a:ext>
                </a:extLst>
              </a:tr>
            </a:tbl>
          </a:graphicData>
        </a:graphic>
      </p:graphicFrame>
    </p:spTree>
    <p:extLst>
      <p:ext uri="{BB962C8B-B14F-4D97-AF65-F5344CB8AC3E}">
        <p14:creationId xmlns:p14="http://schemas.microsoft.com/office/powerpoint/2010/main" val="97238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039801861"/>
              </p:ext>
            </p:extLst>
          </p:nvPr>
        </p:nvGraphicFramePr>
        <p:xfrm>
          <a:off x="1330664" y="781236"/>
          <a:ext cx="9482338" cy="10114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dirty="0" smtClean="0"/>
                        <a:t>Önemli Ölçüde Zarar Vermeme Kriterleri</a:t>
                      </a:r>
                      <a:endParaRPr lang="tr-TR"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005204184"/>
              </p:ext>
            </p:extLst>
          </p:nvPr>
        </p:nvGraphicFramePr>
        <p:xfrm>
          <a:off x="1330664" y="1286960"/>
          <a:ext cx="9482338" cy="4450080"/>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4220144506"/>
                    </a:ext>
                  </a:extLst>
                </a:gridCol>
              </a:tblGrid>
              <a:tr h="352109">
                <a:tc>
                  <a:txBody>
                    <a:bodyPr/>
                    <a:lstStyle/>
                    <a:p>
                      <a:endParaRPr lang="tr-TR" sz="2000" dirty="0"/>
                    </a:p>
                  </a:txBody>
                  <a:tcPr/>
                </a:tc>
                <a:extLst>
                  <a:ext uri="{0D108BD9-81ED-4DB2-BD59-A6C34878D82A}">
                    <a16:rowId xmlns:a16="http://schemas.microsoft.com/office/drawing/2014/main" val="543811227"/>
                  </a:ext>
                </a:extLst>
              </a:tr>
              <a:tr h="352109">
                <a:tc>
                  <a:txBody>
                    <a:bodyPr/>
                    <a:lstStyle/>
                    <a:p>
                      <a:r>
                        <a:rPr lang="tr-TR" sz="2000" b="1" dirty="0"/>
                        <a:t>İklim Değişikliğine Uyum için Genel “Önemli Zarar Vermeme” Kriterleri</a:t>
                      </a:r>
                    </a:p>
                    <a:p>
                      <a:endParaRPr lang="tr-TR" sz="2000" dirty="0"/>
                    </a:p>
                    <a:p>
                      <a:r>
                        <a:rPr lang="tr-TR" sz="2000" kern="1200" dirty="0">
                          <a:solidFill>
                            <a:schemeClr val="dk1"/>
                          </a:solidFill>
                          <a:effectLst/>
                          <a:latin typeface="+mn-lt"/>
                          <a:ea typeface="+mn-ea"/>
                          <a:cs typeface="+mn-cs"/>
                        </a:rPr>
                        <a:t>Faaliyet için öncelikli olan fiziksel iklim riskleri, aşağıdaki adımlarla sağlam bir iklim riski ve kırılganlık değerlendirmesi </a:t>
                      </a:r>
                      <a:r>
                        <a:rPr lang="tr-TR" sz="2000" kern="1200" dirty="0" smtClean="0">
                          <a:solidFill>
                            <a:schemeClr val="dk1"/>
                          </a:solidFill>
                          <a:effectLst/>
                          <a:latin typeface="+mn-lt"/>
                          <a:ea typeface="+mn-ea"/>
                          <a:cs typeface="+mn-cs"/>
                        </a:rPr>
                        <a:t>yapılarak belirlenmiştir:</a:t>
                      </a:r>
                    </a:p>
                    <a:p>
                      <a:endParaRPr lang="en-GB" sz="2000" kern="1200" dirty="0">
                        <a:solidFill>
                          <a:schemeClr val="dk1"/>
                        </a:solidFill>
                        <a:effectLst/>
                        <a:latin typeface="+mn-lt"/>
                        <a:ea typeface="+mn-ea"/>
                        <a:cs typeface="+mn-cs"/>
                      </a:endParaRPr>
                    </a:p>
                    <a:p>
                      <a:r>
                        <a:rPr lang="tr-TR" sz="2000" kern="1200" dirty="0">
                          <a:solidFill>
                            <a:schemeClr val="dk1"/>
                          </a:solidFill>
                          <a:effectLst/>
                          <a:latin typeface="+mn-lt"/>
                          <a:ea typeface="+mn-ea"/>
                          <a:cs typeface="+mn-cs"/>
                        </a:rPr>
                        <a:t>(a) Hangi fiziksel iklim risklerinin ekonomik faaliyetin beklenen ömrü boyunca performansını etkileyebileceğini belirlemek için faaliyetin taranması;</a:t>
                      </a:r>
                      <a:endParaRPr lang="en-GB" sz="2000" kern="1200" dirty="0">
                        <a:solidFill>
                          <a:schemeClr val="dk1"/>
                        </a:solidFill>
                        <a:effectLst/>
                        <a:latin typeface="+mn-lt"/>
                        <a:ea typeface="+mn-ea"/>
                        <a:cs typeface="+mn-cs"/>
                      </a:endParaRPr>
                    </a:p>
                    <a:p>
                      <a:r>
                        <a:rPr lang="tr-TR" sz="2000" kern="1200" dirty="0">
                          <a:solidFill>
                            <a:schemeClr val="dk1"/>
                          </a:solidFill>
                          <a:effectLst/>
                          <a:latin typeface="+mn-lt"/>
                          <a:ea typeface="+mn-ea"/>
                          <a:cs typeface="+mn-cs"/>
                        </a:rPr>
                        <a:t>(b) Fiziksel iklim risklerinden bir veya daha fazlasından dolayı risk altında olduğunun değerlendirildiği durumlarda, fiziksel iklim risklerinin ekonomik faaliyet üzerindeki önemliliğini değerlendirmek için bir iklim riski ve kırılganlık değerlendirmesi;</a:t>
                      </a:r>
                      <a:endParaRPr lang="en-GB" sz="2000" kern="1200" dirty="0">
                        <a:solidFill>
                          <a:schemeClr val="dk1"/>
                        </a:solidFill>
                        <a:effectLst/>
                        <a:latin typeface="+mn-lt"/>
                        <a:ea typeface="+mn-ea"/>
                        <a:cs typeface="+mn-cs"/>
                      </a:endParaRPr>
                    </a:p>
                    <a:p>
                      <a:r>
                        <a:rPr lang="tr-TR" sz="2000" kern="1200" dirty="0">
                          <a:solidFill>
                            <a:schemeClr val="dk1"/>
                          </a:solidFill>
                          <a:effectLst/>
                          <a:latin typeface="+mn-lt"/>
                          <a:ea typeface="+mn-ea"/>
                          <a:cs typeface="+mn-cs"/>
                        </a:rPr>
                        <a:t>(c) Belirlenen fiziksel iklim riskini azaltabilecek uyum çözümlerinin değerlendirilmesi ve iklim projeksiyonlarının yapılması </a:t>
                      </a:r>
                      <a:endParaRPr lang="tr-TR" sz="2000" dirty="0"/>
                    </a:p>
                  </a:txBody>
                  <a:tcPr/>
                </a:tc>
                <a:extLst>
                  <a:ext uri="{0D108BD9-81ED-4DB2-BD59-A6C34878D82A}">
                    <a16:rowId xmlns:a16="http://schemas.microsoft.com/office/drawing/2014/main" val="4260420721"/>
                  </a:ext>
                </a:extLst>
              </a:tr>
            </a:tbl>
          </a:graphicData>
        </a:graphic>
      </p:graphicFrame>
    </p:spTree>
    <p:extLst>
      <p:ext uri="{BB962C8B-B14F-4D97-AF65-F5344CB8AC3E}">
        <p14:creationId xmlns:p14="http://schemas.microsoft.com/office/powerpoint/2010/main" val="639379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288106234"/>
              </p:ext>
            </p:extLst>
          </p:nvPr>
        </p:nvGraphicFramePr>
        <p:xfrm>
          <a:off x="1330664" y="781236"/>
          <a:ext cx="9482338" cy="10114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dirty="0" smtClean="0"/>
                        <a:t>Önemli Ölçüde Zarar Vermeme Kriterleri</a:t>
                      </a:r>
                      <a:endParaRPr lang="tr-TR"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070147345"/>
              </p:ext>
            </p:extLst>
          </p:nvPr>
        </p:nvGraphicFramePr>
        <p:xfrm>
          <a:off x="1330664" y="1286960"/>
          <a:ext cx="9482338" cy="4145280"/>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4220144506"/>
                    </a:ext>
                  </a:extLst>
                </a:gridCol>
              </a:tblGrid>
              <a:tr h="352109">
                <a:tc>
                  <a:txBody>
                    <a:bodyPr/>
                    <a:lstStyle/>
                    <a:p>
                      <a:endParaRPr lang="tr-TR" dirty="0"/>
                    </a:p>
                  </a:txBody>
                  <a:tcPr/>
                </a:tc>
                <a:extLst>
                  <a:ext uri="{0D108BD9-81ED-4DB2-BD59-A6C34878D82A}">
                    <a16:rowId xmlns:a16="http://schemas.microsoft.com/office/drawing/2014/main" val="543811227"/>
                  </a:ext>
                </a:extLst>
              </a:tr>
              <a:tr h="352109">
                <a:tc>
                  <a:txBody>
                    <a:bodyPr/>
                    <a:lstStyle/>
                    <a:p>
                      <a:r>
                        <a:rPr lang="tr-TR" sz="1600" b="1" dirty="0"/>
                        <a:t>Su ve Deniz Kaynaklarının Sürdürülebilir Kullanımı ve Korunması için Genel “Önemli Zarar Vermeme” Kriterleri</a:t>
                      </a:r>
                    </a:p>
                    <a:p>
                      <a:endParaRPr lang="tr-TR" sz="1600" b="1" dirty="0"/>
                    </a:p>
                    <a:p>
                      <a:r>
                        <a:rPr lang="tr-TR" sz="1600" dirty="0"/>
                        <a:t>Su kalitesinin korunması ve su stresinden kaçınılması ile ilgili çevresel bozulma riskleri; 2872 sayılı Çevre Kanunu, 3621 sayılı Kıyı Kanunu, 167 sayılı Yeraltı Suları Hakkında Kanun, Dip Tarama Malzemesinin Çevresel Yönetimi Yönetmeliği, Su Kirliliği Kontrolü Yönetmeliği</a:t>
                      </a:r>
                      <a:r>
                        <a:rPr lang="tr-TR" sz="1600" dirty="0" smtClean="0"/>
                        <a:t>, </a:t>
                      </a:r>
                      <a:r>
                        <a:rPr lang="tr-TR" sz="1600" dirty="0"/>
                        <a:t>Kum Çakıl Ve Benzeri Maddelerin Alınması, İşletilmesi ve Kontrolü Yönetmeliği, Kentsel </a:t>
                      </a:r>
                      <a:r>
                        <a:rPr lang="tr-TR" sz="1600" dirty="0" err="1"/>
                        <a:t>Atıksu</a:t>
                      </a:r>
                      <a:r>
                        <a:rPr lang="tr-TR" sz="1600" dirty="0"/>
                        <a:t> Arıtımı Yönetmeliği, Denizlerde Faaliyet Gösteren Balık Çiftliklerinin Çevresel Yönetimi Yönetmeliği, Tersane, Tekne İmal ve Çekek Yerlerinin Çevresel Yönetimi Hakkında Yönetmelik, Sulak Alanların Korunması Yönetmeliği esasları uyarınca belirlenir.</a:t>
                      </a:r>
                    </a:p>
                    <a:p>
                      <a:endParaRPr lang="tr-TR" sz="1600" dirty="0"/>
                    </a:p>
                    <a:p>
                      <a:r>
                        <a:rPr lang="tr-TR" sz="1600" dirty="0"/>
                        <a:t>Çevresel Etki Değerlendirmesi Yönetmeliği uyarınca su üzerindeki etkinin bir değerlendirmesini içerdiği durumlarda, belirlenen risklerin ele alınmış olması koşuluyla, su üzerindeki etkinin ayrıca değerlendirilmesine gerek yoktur.</a:t>
                      </a:r>
                    </a:p>
                    <a:p>
                      <a:endParaRPr lang="tr-TR" dirty="0"/>
                    </a:p>
                  </a:txBody>
                  <a:tcPr/>
                </a:tc>
                <a:extLst>
                  <a:ext uri="{0D108BD9-81ED-4DB2-BD59-A6C34878D82A}">
                    <a16:rowId xmlns:a16="http://schemas.microsoft.com/office/drawing/2014/main" val="4260420721"/>
                  </a:ext>
                </a:extLst>
              </a:tr>
            </a:tbl>
          </a:graphicData>
        </a:graphic>
      </p:graphicFrame>
    </p:spTree>
    <p:extLst>
      <p:ext uri="{BB962C8B-B14F-4D97-AF65-F5344CB8AC3E}">
        <p14:creationId xmlns:p14="http://schemas.microsoft.com/office/powerpoint/2010/main" val="1877326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740821853"/>
              </p:ext>
            </p:extLst>
          </p:nvPr>
        </p:nvGraphicFramePr>
        <p:xfrm>
          <a:off x="1330664" y="781236"/>
          <a:ext cx="9482338" cy="10114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dirty="0" smtClean="0"/>
                        <a:t>Önemli Ölçüde Zarar Vermeme Kriterleri</a:t>
                      </a:r>
                      <a:endParaRPr lang="tr-TR"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4067547357"/>
              </p:ext>
            </p:extLst>
          </p:nvPr>
        </p:nvGraphicFramePr>
        <p:xfrm>
          <a:off x="1330664" y="1286960"/>
          <a:ext cx="9482338" cy="1310640"/>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4220144506"/>
                    </a:ext>
                  </a:extLst>
                </a:gridCol>
              </a:tblGrid>
              <a:tr h="352109">
                <a:tc>
                  <a:txBody>
                    <a:bodyPr/>
                    <a:lstStyle/>
                    <a:p>
                      <a:endParaRPr lang="tr-TR" sz="2000" dirty="0"/>
                    </a:p>
                  </a:txBody>
                  <a:tcPr/>
                </a:tc>
                <a:extLst>
                  <a:ext uri="{0D108BD9-81ED-4DB2-BD59-A6C34878D82A}">
                    <a16:rowId xmlns:a16="http://schemas.microsoft.com/office/drawing/2014/main" val="543811227"/>
                  </a:ext>
                </a:extLst>
              </a:tr>
              <a:tr h="352109">
                <a:tc>
                  <a:txBody>
                    <a:bodyPr/>
                    <a:lstStyle/>
                    <a:p>
                      <a:r>
                        <a:rPr lang="tr-TR" sz="1800" b="1" dirty="0"/>
                        <a:t>Döngüsel Ekonomiye Geçiş için “Önemli Zarar Vermeme” Kriterleri</a:t>
                      </a:r>
                    </a:p>
                    <a:p>
                      <a:endParaRPr lang="tr-TR" sz="1800" b="1" dirty="0"/>
                    </a:p>
                    <a:p>
                      <a:r>
                        <a:rPr lang="tr-TR" sz="1800" dirty="0" smtClean="0"/>
                        <a:t>Tanımlanmamıştır.</a:t>
                      </a:r>
                      <a:endParaRPr lang="tr-TR" sz="1800" dirty="0"/>
                    </a:p>
                  </a:txBody>
                  <a:tcPr/>
                </a:tc>
                <a:extLst>
                  <a:ext uri="{0D108BD9-81ED-4DB2-BD59-A6C34878D82A}">
                    <a16:rowId xmlns:a16="http://schemas.microsoft.com/office/drawing/2014/main" val="4260420721"/>
                  </a:ext>
                </a:extLst>
              </a:tr>
            </a:tbl>
          </a:graphicData>
        </a:graphic>
      </p:graphicFrame>
    </p:spTree>
    <p:extLst>
      <p:ext uri="{BB962C8B-B14F-4D97-AF65-F5344CB8AC3E}">
        <p14:creationId xmlns:p14="http://schemas.microsoft.com/office/powerpoint/2010/main" val="1172545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987452557"/>
              </p:ext>
            </p:extLst>
          </p:nvPr>
        </p:nvGraphicFramePr>
        <p:xfrm>
          <a:off x="1330664" y="781236"/>
          <a:ext cx="9482338" cy="10114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dirty="0" smtClean="0"/>
                        <a:t>Önemli Ölçüde Zarar Vermeme Kriterleri</a:t>
                      </a:r>
                      <a:endParaRPr lang="tr-TR"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480988712"/>
              </p:ext>
            </p:extLst>
          </p:nvPr>
        </p:nvGraphicFramePr>
        <p:xfrm>
          <a:off x="1330664" y="1286960"/>
          <a:ext cx="9482338" cy="4278144"/>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4220144506"/>
                    </a:ext>
                  </a:extLst>
                </a:gridCol>
              </a:tblGrid>
              <a:tr h="282455">
                <a:tc>
                  <a:txBody>
                    <a:bodyPr/>
                    <a:lstStyle/>
                    <a:p>
                      <a:endParaRPr lang="tr-TR" sz="1600" dirty="0"/>
                    </a:p>
                  </a:txBody>
                  <a:tcPr/>
                </a:tc>
                <a:extLst>
                  <a:ext uri="{0D108BD9-81ED-4DB2-BD59-A6C34878D82A}">
                    <a16:rowId xmlns:a16="http://schemas.microsoft.com/office/drawing/2014/main" val="543811227"/>
                  </a:ext>
                </a:extLst>
              </a:tr>
              <a:tr h="3942864">
                <a:tc>
                  <a:txBody>
                    <a:bodyPr/>
                    <a:lstStyle/>
                    <a:p>
                      <a:r>
                        <a:rPr lang="tr-TR" sz="1600" b="1" kern="1200" dirty="0">
                          <a:solidFill>
                            <a:schemeClr val="dk1"/>
                          </a:solidFill>
                          <a:effectLst/>
                          <a:latin typeface="+mn-lt"/>
                          <a:ea typeface="+mn-ea"/>
                          <a:cs typeface="+mn-cs"/>
                        </a:rPr>
                        <a:t>Kirliliğin Önlenmesi ve Kontrolü için Genel “Önemli Zarar Vermeme” </a:t>
                      </a:r>
                      <a:r>
                        <a:rPr lang="tr-TR" sz="1600" b="1" kern="1200" dirty="0" smtClean="0">
                          <a:solidFill>
                            <a:schemeClr val="dk1"/>
                          </a:solidFill>
                          <a:effectLst/>
                          <a:latin typeface="+mn-lt"/>
                          <a:ea typeface="+mn-ea"/>
                          <a:cs typeface="+mn-cs"/>
                        </a:rPr>
                        <a:t>Kriterleri</a:t>
                      </a:r>
                    </a:p>
                    <a:p>
                      <a:endParaRPr lang="en-GB" sz="1600" kern="1200" dirty="0">
                        <a:solidFill>
                          <a:schemeClr val="dk1"/>
                        </a:solidFill>
                        <a:effectLst/>
                        <a:latin typeface="+mn-lt"/>
                        <a:ea typeface="+mn-ea"/>
                        <a:cs typeface="+mn-cs"/>
                      </a:endParaRPr>
                    </a:p>
                    <a:p>
                      <a:r>
                        <a:rPr lang="tr-TR" sz="1600" kern="1200" dirty="0" smtClean="0">
                          <a:solidFill>
                            <a:schemeClr val="dk1"/>
                          </a:solidFill>
                          <a:effectLst/>
                          <a:latin typeface="+mn-lt"/>
                          <a:ea typeface="+mn-ea"/>
                          <a:cs typeface="+mn-cs"/>
                        </a:rPr>
                        <a:t>Faaliyeti yürüten tesis, çimento, kireç ve magnezyum oksit üretimi için Endüstriyel Emisyonların Yönetimi Yönetmeliği kapsamında belirlenen mevcut en iyi tekniklerle ilişkili emisyon seviyelerine (MET-İES) göre en az C seviyesinde olmalıdır.</a:t>
                      </a:r>
                    </a:p>
                    <a:p>
                      <a:endParaRPr lang="tr-TR" sz="1600" kern="1200" dirty="0" smtClean="0">
                        <a:solidFill>
                          <a:schemeClr val="dk1"/>
                        </a:solidFill>
                        <a:effectLst/>
                        <a:latin typeface="+mn-lt"/>
                        <a:ea typeface="+mn-ea"/>
                        <a:cs typeface="+mn-cs"/>
                      </a:endParaRPr>
                    </a:p>
                    <a:p>
                      <a:r>
                        <a:rPr lang="tr-TR" sz="1600" kern="1200" dirty="0" smtClean="0">
                          <a:solidFill>
                            <a:schemeClr val="dk1"/>
                          </a:solidFill>
                          <a:effectLst/>
                          <a:latin typeface="+mn-lt"/>
                          <a:ea typeface="+mn-ea"/>
                          <a:cs typeface="+mn-cs"/>
                        </a:rPr>
                        <a:t>Önemli bir çapraz medya etkisi meydana gelmemelidir.</a:t>
                      </a:r>
                    </a:p>
                    <a:p>
                      <a:endParaRPr lang="tr-TR" sz="1600" kern="1200" dirty="0" smtClean="0">
                        <a:solidFill>
                          <a:schemeClr val="dk1"/>
                        </a:solidFill>
                        <a:effectLst/>
                        <a:latin typeface="+mn-lt"/>
                        <a:ea typeface="+mn-ea"/>
                        <a:cs typeface="+mn-cs"/>
                      </a:endParaRPr>
                    </a:p>
                    <a:p>
                      <a:r>
                        <a:rPr lang="tr-TR" sz="1600" kern="1200" dirty="0" smtClean="0">
                          <a:solidFill>
                            <a:schemeClr val="dk1"/>
                          </a:solidFill>
                          <a:effectLst/>
                          <a:latin typeface="+mn-lt"/>
                          <a:ea typeface="+mn-ea"/>
                          <a:cs typeface="+mn-cs"/>
                        </a:rPr>
                        <a:t>Alternatif yakıt olarak tehlikeli atıkların kullanıldığı çimento üretiminde atıkların Tehlikeli Malların Karayolu ile Uluslararası Taşımacılığına İlişkin Avrupa Anlaşması çerçevesinde güvenli bir şekilde taşınmasını sağlayacak önlemler alınmalıdır.</a:t>
                      </a:r>
                    </a:p>
                    <a:p>
                      <a:endParaRPr lang="tr-TR" sz="1600" dirty="0" smtClean="0"/>
                    </a:p>
                    <a:p>
                      <a:r>
                        <a:rPr lang="tr-TR" sz="1600" dirty="0" smtClean="0"/>
                        <a:t>Bu mevzuatlara uygundur: Kalıcı Organik Kirleticiler Hakkında Yönetmelik, Ozon Tabakasını İncelten Maddelere İlişkin Yönetmelik, Kimyasalların Kaydı, Değerlendirilmesi, İzni Ve Kısıtlanması Hakkında Yönetmelik.</a:t>
                      </a:r>
                      <a:endParaRPr lang="tr-TR" sz="1600" dirty="0"/>
                    </a:p>
                  </a:txBody>
                  <a:tcPr/>
                </a:tc>
                <a:extLst>
                  <a:ext uri="{0D108BD9-81ED-4DB2-BD59-A6C34878D82A}">
                    <a16:rowId xmlns:a16="http://schemas.microsoft.com/office/drawing/2014/main" val="4260420721"/>
                  </a:ext>
                </a:extLst>
              </a:tr>
            </a:tbl>
          </a:graphicData>
        </a:graphic>
      </p:graphicFrame>
    </p:spTree>
    <p:extLst>
      <p:ext uri="{BB962C8B-B14F-4D97-AF65-F5344CB8AC3E}">
        <p14:creationId xmlns:p14="http://schemas.microsoft.com/office/powerpoint/2010/main" val="4190785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4107755842"/>
              </p:ext>
            </p:extLst>
          </p:nvPr>
        </p:nvGraphicFramePr>
        <p:xfrm>
          <a:off x="1330664" y="781236"/>
          <a:ext cx="9482338" cy="10114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dirty="0" smtClean="0"/>
                        <a:t>Önemli Ölçüde Zarar Vermeme Kriterleri</a:t>
                      </a:r>
                      <a:endParaRPr lang="tr-TR"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466075684"/>
              </p:ext>
            </p:extLst>
          </p:nvPr>
        </p:nvGraphicFramePr>
        <p:xfrm>
          <a:off x="1330664" y="1286960"/>
          <a:ext cx="9482338" cy="3749040"/>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4220144506"/>
                    </a:ext>
                  </a:extLst>
                </a:gridCol>
              </a:tblGrid>
              <a:tr h="352109">
                <a:tc>
                  <a:txBody>
                    <a:bodyPr/>
                    <a:lstStyle/>
                    <a:p>
                      <a:endParaRPr lang="tr-TR" sz="1800" dirty="0"/>
                    </a:p>
                  </a:txBody>
                  <a:tcPr/>
                </a:tc>
                <a:extLst>
                  <a:ext uri="{0D108BD9-81ED-4DB2-BD59-A6C34878D82A}">
                    <a16:rowId xmlns:a16="http://schemas.microsoft.com/office/drawing/2014/main" val="543811227"/>
                  </a:ext>
                </a:extLst>
              </a:tr>
              <a:tr h="352109">
                <a:tc>
                  <a:txBody>
                    <a:bodyPr/>
                    <a:lstStyle/>
                    <a:p>
                      <a:r>
                        <a:rPr lang="tr-TR" sz="1800" b="1" dirty="0"/>
                        <a:t>Biyoçeşitliliğin ve Ekosistemlerin Korunması ile Restorasyonu için Genel “Önemli Zarar Vermeme” Kriterleri</a:t>
                      </a:r>
                    </a:p>
                    <a:p>
                      <a:endParaRPr lang="tr-TR" sz="1800" b="1" dirty="0"/>
                    </a:p>
                    <a:p>
                      <a:r>
                        <a:rPr lang="tr-TR" sz="1800" b="0" dirty="0"/>
                        <a:t>Bir ÇED gerçekleştirilmişse, çevrenin korunması için gerekli hafifletme ve telafi önlemleri uygulanır.</a:t>
                      </a:r>
                    </a:p>
                    <a:p>
                      <a:endParaRPr lang="tr-TR" sz="1800" b="0" dirty="0"/>
                    </a:p>
                    <a:p>
                      <a:r>
                        <a:rPr lang="tr-TR" sz="1800" kern="1200" dirty="0">
                          <a:solidFill>
                            <a:schemeClr val="dk1"/>
                          </a:solidFill>
                          <a:effectLst/>
                          <a:latin typeface="+mn-lt"/>
                          <a:ea typeface="+mn-ea"/>
                          <a:cs typeface="+mn-cs"/>
                        </a:rPr>
                        <a:t>Biyoçeşitliliğe duyarlı alanların (Natura 2000 koruma alanları ağı, UNESCO Dünya Mirası alanları ve Önemli Biyoçeşitlilik Alanları ve diğer koruma alanları dahil) içinde veya yakınında bulunan sahalar/operasyonlar için uygun bir değerlendirme yapılmış ve sonuçlarına göre gerekli hafifletici önlemler </a:t>
                      </a:r>
                      <a:r>
                        <a:rPr lang="tr-TR" sz="1800" kern="1200" dirty="0" smtClean="0">
                          <a:solidFill>
                            <a:schemeClr val="dk1"/>
                          </a:solidFill>
                          <a:effectLst/>
                          <a:latin typeface="+mn-lt"/>
                          <a:ea typeface="+mn-ea"/>
                          <a:cs typeface="+mn-cs"/>
                        </a:rPr>
                        <a:t>uygulanmıştır</a:t>
                      </a:r>
                      <a:r>
                        <a:rPr lang="tr-TR" sz="1800" kern="1200" dirty="0">
                          <a:solidFill>
                            <a:schemeClr val="dk1"/>
                          </a:solidFill>
                          <a:effectLst/>
                          <a:latin typeface="+mn-lt"/>
                          <a:ea typeface="+mn-ea"/>
                          <a:cs typeface="+mn-cs"/>
                        </a:rPr>
                        <a:t>.</a:t>
                      </a:r>
                      <a:endParaRPr lang="en-GB" sz="1800" kern="1200" dirty="0">
                        <a:solidFill>
                          <a:schemeClr val="dk1"/>
                        </a:solidFill>
                        <a:effectLst/>
                        <a:latin typeface="+mn-lt"/>
                        <a:ea typeface="+mn-ea"/>
                        <a:cs typeface="+mn-cs"/>
                      </a:endParaRPr>
                    </a:p>
                    <a:p>
                      <a:endParaRPr lang="tr-TR" sz="1800" b="1" dirty="0"/>
                    </a:p>
                    <a:p>
                      <a:endParaRPr lang="tr-TR" sz="1800" dirty="0"/>
                    </a:p>
                  </a:txBody>
                  <a:tcPr/>
                </a:tc>
                <a:extLst>
                  <a:ext uri="{0D108BD9-81ED-4DB2-BD59-A6C34878D82A}">
                    <a16:rowId xmlns:a16="http://schemas.microsoft.com/office/drawing/2014/main" val="4260420721"/>
                  </a:ext>
                </a:extLst>
              </a:tr>
            </a:tbl>
          </a:graphicData>
        </a:graphic>
      </p:graphicFrame>
    </p:spTree>
    <p:extLst>
      <p:ext uri="{BB962C8B-B14F-4D97-AF65-F5344CB8AC3E}">
        <p14:creationId xmlns:p14="http://schemas.microsoft.com/office/powerpoint/2010/main" val="2084775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007196125"/>
              </p:ext>
            </p:extLst>
          </p:nvPr>
        </p:nvGraphicFramePr>
        <p:xfrm>
          <a:off x="1330664" y="781236"/>
          <a:ext cx="9482338" cy="1011449"/>
        </p:xfrm>
        <a:graphic>
          <a:graphicData uri="http://schemas.openxmlformats.org/drawingml/2006/table">
            <a:tbl>
              <a:tblPr firstRow="1" bandRow="1">
                <a:tableStyleId>{5C22544A-7EE6-4342-B048-85BDC9FD1C3A}</a:tableStyleId>
              </a:tblPr>
              <a:tblGrid>
                <a:gridCol w="9482338">
                  <a:extLst>
                    <a:ext uri="{9D8B030D-6E8A-4147-A177-3AD203B41FA5}">
                      <a16:colId xmlns:a16="http://schemas.microsoft.com/office/drawing/2014/main" val="670504641"/>
                    </a:ext>
                  </a:extLst>
                </a:gridCol>
              </a:tblGrid>
              <a:tr h="0">
                <a:tc>
                  <a:txBody>
                    <a:bodyPr/>
                    <a:lstStyle/>
                    <a:p>
                      <a:pPr algn="ctr">
                        <a:lnSpc>
                          <a:spcPct val="150000"/>
                        </a:lnSpc>
                      </a:pPr>
                      <a:r>
                        <a:rPr lang="tr-TR" dirty="0"/>
                        <a:t>Ulusal Yeşil Taksonomi ile İlgili </a:t>
                      </a:r>
                      <a:r>
                        <a:rPr lang="tr-TR" dirty="0" smtClean="0"/>
                        <a:t>Faaliyetlerimiz</a:t>
                      </a:r>
                      <a:endParaRPr lang="tr-TR" dirty="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graphicFrame>
        <p:nvGraphicFramePr>
          <p:cNvPr id="10" name="Diyagram 9"/>
          <p:cNvGraphicFramePr/>
          <p:nvPr>
            <p:extLst>
              <p:ext uri="{D42A27DB-BD31-4B8C-83A1-F6EECF244321}">
                <p14:modId xmlns:p14="http://schemas.microsoft.com/office/powerpoint/2010/main" val="1534685689"/>
              </p:ext>
            </p:extLst>
          </p:nvPr>
        </p:nvGraphicFramePr>
        <p:xfrm>
          <a:off x="1182883" y="1604513"/>
          <a:ext cx="7188509" cy="4646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9174" y="1495600"/>
            <a:ext cx="3469626" cy="4580590"/>
          </a:xfrm>
          <a:prstGeom prst="rect">
            <a:avLst/>
          </a:prstGeom>
        </p:spPr>
      </p:pic>
    </p:spTree>
    <p:extLst>
      <p:ext uri="{BB962C8B-B14F-4D97-AF65-F5344CB8AC3E}">
        <p14:creationId xmlns:p14="http://schemas.microsoft.com/office/powerpoint/2010/main" val="2488615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1861904241"/>
              </p:ext>
            </p:extLst>
          </p:nvPr>
        </p:nvGraphicFramePr>
        <p:xfrm>
          <a:off x="1808651" y="351079"/>
          <a:ext cx="8684089" cy="1013258"/>
        </p:xfrm>
        <a:graphic>
          <a:graphicData uri="http://schemas.openxmlformats.org/drawingml/2006/table">
            <a:tbl>
              <a:tblPr firstRow="1" bandRow="1">
                <a:tableStyleId>{5C22544A-7EE6-4342-B048-85BDC9FD1C3A}</a:tableStyleId>
              </a:tblPr>
              <a:tblGrid>
                <a:gridCol w="8684089">
                  <a:extLst>
                    <a:ext uri="{9D8B030D-6E8A-4147-A177-3AD203B41FA5}">
                      <a16:colId xmlns:a16="http://schemas.microsoft.com/office/drawing/2014/main" val="670504641"/>
                    </a:ext>
                  </a:extLst>
                </a:gridCol>
              </a:tblGrid>
              <a:tr h="235863">
                <a:tc>
                  <a:txBody>
                    <a:bodyPr/>
                    <a:lstStyle/>
                    <a:p>
                      <a:pPr algn="ctr">
                        <a:lnSpc>
                          <a:spcPct val="150000"/>
                        </a:lnSpc>
                      </a:pPr>
                      <a:r>
                        <a:rPr lang="tr-TR" sz="2000" dirty="0" smtClean="0"/>
                        <a:t>Düzenlenmiş</a:t>
                      </a:r>
                      <a:r>
                        <a:rPr lang="tr-TR" sz="2000" baseline="0" dirty="0" smtClean="0"/>
                        <a:t> Taksonomi Sektör Toplantıları</a:t>
                      </a:r>
                      <a:endParaRPr lang="tr-TR" sz="2000" dirty="0"/>
                    </a:p>
                  </a:txBody>
                  <a:tcPr/>
                </a:tc>
                <a:extLst>
                  <a:ext uri="{0D108BD9-81ED-4DB2-BD59-A6C34878D82A}">
                    <a16:rowId xmlns:a16="http://schemas.microsoft.com/office/drawing/2014/main" val="3539675443"/>
                  </a:ext>
                </a:extLst>
              </a:tr>
              <a:tr h="464618">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527159602"/>
              </p:ext>
            </p:extLst>
          </p:nvPr>
        </p:nvGraphicFramePr>
        <p:xfrm>
          <a:off x="681235" y="1052475"/>
          <a:ext cx="10807383" cy="5057246"/>
        </p:xfrm>
        <a:graphic>
          <a:graphicData uri="http://schemas.openxmlformats.org/drawingml/2006/table">
            <a:tbl>
              <a:tblPr firstRow="1" firstCol="1" bandRow="1">
                <a:tableStyleId>{5C22544A-7EE6-4342-B048-85BDC9FD1C3A}</a:tableStyleId>
              </a:tblPr>
              <a:tblGrid>
                <a:gridCol w="1684221">
                  <a:extLst>
                    <a:ext uri="{9D8B030D-6E8A-4147-A177-3AD203B41FA5}">
                      <a16:colId xmlns:a16="http://schemas.microsoft.com/office/drawing/2014/main" val="2032354019"/>
                    </a:ext>
                  </a:extLst>
                </a:gridCol>
                <a:gridCol w="9123162">
                  <a:extLst>
                    <a:ext uri="{9D8B030D-6E8A-4147-A177-3AD203B41FA5}">
                      <a16:colId xmlns:a16="http://schemas.microsoft.com/office/drawing/2014/main" val="4115791354"/>
                    </a:ext>
                  </a:extLst>
                </a:gridCol>
              </a:tblGrid>
              <a:tr h="410686">
                <a:tc>
                  <a:txBody>
                    <a:bodyPr/>
                    <a:lstStyle/>
                    <a:p>
                      <a:pPr algn="ctr">
                        <a:spcAft>
                          <a:spcPts val="0"/>
                        </a:spcAft>
                      </a:pPr>
                      <a:r>
                        <a:rPr lang="tr-TR" sz="1800">
                          <a:effectLst/>
                        </a:rPr>
                        <a:t>Tarih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dirty="0">
                          <a:effectLst/>
                        </a:rPr>
                        <a:t>Sektör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2514089"/>
                  </a:ext>
                </a:extLst>
              </a:tr>
              <a:tr h="290410">
                <a:tc>
                  <a:txBody>
                    <a:bodyPr/>
                    <a:lstStyle/>
                    <a:p>
                      <a:pPr algn="ctr">
                        <a:spcAft>
                          <a:spcPts val="0"/>
                        </a:spcAft>
                      </a:pPr>
                      <a:r>
                        <a:rPr lang="tr-TR" sz="1800">
                          <a:effectLst/>
                        </a:rPr>
                        <a:t>15.01.2024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Çimento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827055"/>
                  </a:ext>
                </a:extLst>
              </a:tr>
              <a:tr h="290410">
                <a:tc>
                  <a:txBody>
                    <a:bodyPr/>
                    <a:lstStyle/>
                    <a:p>
                      <a:pPr algn="ctr">
                        <a:spcAft>
                          <a:spcPts val="0"/>
                        </a:spcAft>
                      </a:pPr>
                      <a:r>
                        <a:rPr lang="tr-TR" sz="1800">
                          <a:effectLst/>
                        </a:rPr>
                        <a:t>17.01.2024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Alüminyum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429207"/>
                  </a:ext>
                </a:extLst>
              </a:tr>
              <a:tr h="290410">
                <a:tc>
                  <a:txBody>
                    <a:bodyPr/>
                    <a:lstStyle/>
                    <a:p>
                      <a:pPr algn="ctr">
                        <a:spcAft>
                          <a:spcPts val="0"/>
                        </a:spcAft>
                      </a:pPr>
                      <a:r>
                        <a:rPr lang="tr-TR" sz="1800">
                          <a:effectLst/>
                        </a:rPr>
                        <a:t>12.02.2024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Demir-Çelik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5342483"/>
                  </a:ext>
                </a:extLst>
              </a:tr>
              <a:tr h="290410">
                <a:tc>
                  <a:txBody>
                    <a:bodyPr/>
                    <a:lstStyle/>
                    <a:p>
                      <a:pPr algn="ctr">
                        <a:spcAft>
                          <a:spcPts val="0"/>
                        </a:spcAft>
                      </a:pPr>
                      <a:r>
                        <a:rPr lang="tr-TR" sz="1800">
                          <a:effectLst/>
                        </a:rPr>
                        <a:t>14.02.2024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Kimya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3464039"/>
                  </a:ext>
                </a:extLst>
              </a:tr>
              <a:tr h="290410">
                <a:tc>
                  <a:txBody>
                    <a:bodyPr/>
                    <a:lstStyle/>
                    <a:p>
                      <a:pPr algn="ctr">
                        <a:spcAft>
                          <a:spcPts val="0"/>
                        </a:spcAft>
                      </a:pPr>
                      <a:r>
                        <a:rPr lang="tr-TR" sz="1800">
                          <a:effectLst/>
                        </a:rPr>
                        <a:t>19.02.2024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Jeotermal ve Atık Isının Değerlendirilmesi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087598"/>
                  </a:ext>
                </a:extLst>
              </a:tr>
              <a:tr h="290410">
                <a:tc>
                  <a:txBody>
                    <a:bodyPr/>
                    <a:lstStyle/>
                    <a:p>
                      <a:pPr algn="ctr">
                        <a:spcAft>
                          <a:spcPts val="0"/>
                        </a:spcAft>
                      </a:pPr>
                      <a:r>
                        <a:rPr lang="tr-TR" sz="1800">
                          <a:effectLst/>
                        </a:rPr>
                        <a:t>21.02.2024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Hidroelektrik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9003139"/>
                  </a:ext>
                </a:extLst>
              </a:tr>
              <a:tr h="290410">
                <a:tc>
                  <a:txBody>
                    <a:bodyPr/>
                    <a:lstStyle/>
                    <a:p>
                      <a:pPr algn="ctr">
                        <a:spcAft>
                          <a:spcPts val="0"/>
                        </a:spcAft>
                      </a:pPr>
                      <a:r>
                        <a:rPr lang="tr-TR" sz="1800">
                          <a:effectLst/>
                        </a:rPr>
                        <a:t>28.02.2024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Hidrojen ve Düşük Karbonlu Teknolojilerin Üretimi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3857513"/>
                  </a:ext>
                </a:extLst>
              </a:tr>
              <a:tr h="290410">
                <a:tc>
                  <a:txBody>
                    <a:bodyPr/>
                    <a:lstStyle/>
                    <a:p>
                      <a:pPr algn="ctr">
                        <a:spcAft>
                          <a:spcPts val="0"/>
                        </a:spcAft>
                      </a:pPr>
                      <a:r>
                        <a:rPr lang="tr-TR" sz="1800">
                          <a:effectLst/>
                        </a:rPr>
                        <a:t>04.03.2024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Yenilenebilir Enerji Teknolojilerinin İmalatı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1053962"/>
                  </a:ext>
                </a:extLst>
              </a:tr>
              <a:tr h="290410">
                <a:tc>
                  <a:txBody>
                    <a:bodyPr/>
                    <a:lstStyle/>
                    <a:p>
                      <a:pPr algn="ctr">
                        <a:spcAft>
                          <a:spcPts val="0"/>
                        </a:spcAft>
                      </a:pPr>
                      <a:r>
                        <a:rPr lang="tr-TR" sz="1800">
                          <a:effectLst/>
                        </a:rPr>
                        <a:t>06.03.2024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Batarya ve Depolama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5406825"/>
                  </a:ext>
                </a:extLst>
              </a:tr>
              <a:tr h="290410">
                <a:tc>
                  <a:txBody>
                    <a:bodyPr/>
                    <a:lstStyle/>
                    <a:p>
                      <a:pPr algn="ctr">
                        <a:spcAft>
                          <a:spcPts val="0"/>
                        </a:spcAft>
                      </a:pPr>
                      <a:r>
                        <a:rPr lang="tr-TR" sz="1800">
                          <a:effectLst/>
                        </a:rPr>
                        <a:t>18.03.2024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İnşaat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2738084"/>
                  </a:ext>
                </a:extLst>
              </a:tr>
              <a:tr h="290410">
                <a:tc>
                  <a:txBody>
                    <a:bodyPr/>
                    <a:lstStyle/>
                    <a:p>
                      <a:pPr algn="ctr">
                        <a:spcAft>
                          <a:spcPts val="0"/>
                        </a:spcAft>
                      </a:pPr>
                      <a:r>
                        <a:rPr lang="tr-TR" sz="1800">
                          <a:effectLst/>
                        </a:rPr>
                        <a:t>20.03.2024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dirty="0">
                          <a:effectLst/>
                        </a:rPr>
                        <a:t>Demiryolları, Düşük Karbonlu Havalimanı </a:t>
                      </a:r>
                      <a:r>
                        <a:rPr lang="tr-TR" sz="1800" dirty="0" smtClean="0">
                          <a:effectLst/>
                        </a:rPr>
                        <a:t>Altyapısı, Taşımacılık</a:t>
                      </a:r>
                      <a:r>
                        <a:rPr lang="tr-TR" sz="1800" dirty="0">
                          <a:effectLst/>
                        </a:rPr>
                        <a:t>, Suyolu Taşımacılığı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6845271"/>
                  </a:ext>
                </a:extLst>
              </a:tr>
              <a:tr h="290410">
                <a:tc>
                  <a:txBody>
                    <a:bodyPr/>
                    <a:lstStyle/>
                    <a:p>
                      <a:pPr algn="ctr">
                        <a:spcAft>
                          <a:spcPts val="0"/>
                        </a:spcAft>
                      </a:pPr>
                      <a:r>
                        <a:rPr lang="tr-TR" sz="1800">
                          <a:effectLst/>
                        </a:rPr>
                        <a:t>25.03.2024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İçme Suyu ve Atıksu Arıtma, Atıkların Toplanması, Taşınması ve Bertarafı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7856234"/>
                  </a:ext>
                </a:extLst>
              </a:tr>
              <a:tr h="290410">
                <a:tc>
                  <a:txBody>
                    <a:bodyPr/>
                    <a:lstStyle/>
                    <a:p>
                      <a:pPr algn="ctr">
                        <a:spcAft>
                          <a:spcPts val="0"/>
                        </a:spcAft>
                      </a:pPr>
                      <a:r>
                        <a:rPr lang="tr-TR" sz="1800" dirty="0">
                          <a:effectLst/>
                        </a:rPr>
                        <a:t>28.03.2024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Nükleer Enerji, Doğalgazdan Enerji Üretimi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7440339"/>
                  </a:ext>
                </a:extLst>
              </a:tr>
              <a:tr h="290410">
                <a:tc>
                  <a:txBody>
                    <a:bodyPr/>
                    <a:lstStyle/>
                    <a:p>
                      <a:pPr algn="ctr">
                        <a:spcAft>
                          <a:spcPts val="0"/>
                        </a:spcAft>
                      </a:pPr>
                      <a:r>
                        <a:rPr lang="tr-TR" sz="1800">
                          <a:effectLst/>
                        </a:rPr>
                        <a:t>01.04.2024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a:effectLst/>
                        </a:rPr>
                        <a:t>Ormancılık, Tarım ve Sulak Alanlar, Karbon Yakalaması ve Teknoloji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8708521"/>
                  </a:ext>
                </a:extLst>
              </a:tr>
              <a:tr h="580820">
                <a:tc>
                  <a:txBody>
                    <a:bodyPr/>
                    <a:lstStyle/>
                    <a:p>
                      <a:pPr algn="ctr">
                        <a:spcAft>
                          <a:spcPts val="0"/>
                        </a:spcAft>
                      </a:pPr>
                      <a:r>
                        <a:rPr lang="tr-TR" sz="1800" dirty="0">
                          <a:effectLst/>
                        </a:rPr>
                        <a:t>03.04.2024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tr-TR" sz="1800" dirty="0">
                          <a:effectLst/>
                        </a:rPr>
                        <a:t>İmalat Sektörü (Döngüsel Ekonomi) Tehlikeli ve Tehlikeli Olmayan Atık, Hizmet Sektörü (Döngüsel Ekonomi), </a:t>
                      </a:r>
                      <a:r>
                        <a:rPr lang="tr-TR" sz="1800" dirty="0" err="1">
                          <a:effectLst/>
                        </a:rPr>
                        <a:t>Farmasötik</a:t>
                      </a:r>
                      <a:r>
                        <a:rPr lang="tr-TR" sz="1800" dirty="0">
                          <a:effectLst/>
                        </a:rPr>
                        <a:t> Bileşen ve Tıbbi Ürün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5185219"/>
                  </a:ext>
                </a:extLst>
              </a:tr>
            </a:tbl>
          </a:graphicData>
        </a:graphic>
      </p:graphicFrame>
    </p:spTree>
    <p:extLst>
      <p:ext uri="{BB962C8B-B14F-4D97-AF65-F5344CB8AC3E}">
        <p14:creationId xmlns:p14="http://schemas.microsoft.com/office/powerpoint/2010/main" val="964529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1800" b="1" dirty="0" smtClean="0"/>
              <a:t>CSRD- </a:t>
            </a:r>
            <a:r>
              <a:rPr lang="tr-TR" sz="1800" b="1" dirty="0"/>
              <a:t>Kurumsal Sürdürülebilirlik Raporlama Direktifi </a:t>
            </a:r>
          </a:p>
        </p:txBody>
      </p:sp>
      <p:sp>
        <p:nvSpPr>
          <p:cNvPr id="3" name="Metin Yer Tutucusu 2"/>
          <p:cNvSpPr>
            <a:spLocks noGrp="1"/>
          </p:cNvSpPr>
          <p:nvPr>
            <p:ph type="body" sz="quarter" idx="10"/>
          </p:nvPr>
        </p:nvSpPr>
        <p:spPr/>
        <p:txBody>
          <a:bodyPr/>
          <a:lstStyle/>
          <a:p>
            <a:pPr algn="just"/>
            <a:r>
              <a:rPr lang="tr-TR" dirty="0"/>
              <a:t>AB üyesi olmayan büyük şirketler veya AB’de listelenmiş iştirakin AB üyesi olmayan nihai ana şirketler (AB’de listelenmemiş, 500’den az çalışanı olan</a:t>
            </a:r>
            <a:r>
              <a:rPr lang="tr-TR" dirty="0" smtClean="0"/>
              <a:t>)</a:t>
            </a:r>
          </a:p>
          <a:p>
            <a:pPr algn="just"/>
            <a:r>
              <a:rPr lang="tr-TR" dirty="0" smtClean="0"/>
              <a:t>Son </a:t>
            </a:r>
            <a:r>
              <a:rPr lang="tr-TR" dirty="0"/>
              <a:t>iki mali yılın her birinde AB’de 150 milyon Euro’dan fazla net ciroya sahip olması durumunda, 2028 mali yılı için raporlama yapmak </a:t>
            </a:r>
            <a:r>
              <a:rPr lang="tr-TR" dirty="0" smtClean="0"/>
              <a:t>zorundadır.</a:t>
            </a:r>
          </a:p>
          <a:p>
            <a:pPr algn="just"/>
            <a:endParaRPr lang="tr-TR" dirty="0" smtClean="0"/>
          </a:p>
          <a:p>
            <a:pPr algn="just"/>
            <a:r>
              <a:rPr lang="tr-TR" dirty="0" smtClean="0"/>
              <a:t>Ulusal Yeşil Taksonomi ve AB Taksonomisi ile uyumu;</a:t>
            </a:r>
          </a:p>
          <a:p>
            <a:pPr marL="0" indent="0" algn="just">
              <a:buNone/>
            </a:pPr>
            <a:endParaRPr lang="tr-TR" dirty="0" smtClean="0"/>
          </a:p>
          <a:p>
            <a:pPr lvl="0"/>
            <a:r>
              <a:rPr lang="tr-TR" dirty="0"/>
              <a:t>AB, yeşil finansman için önemli bir kaynak ve AB ile uyumlu bir taksonomi, Türkiye'nin bu kaynaklardan daha fazla faydalanmasını sağlayacaktır.</a:t>
            </a:r>
          </a:p>
          <a:p>
            <a:pPr lvl="0"/>
            <a:r>
              <a:rPr lang="tr-TR" dirty="0"/>
              <a:t>AB'nin yeşil taksonomisi, uluslararası standartlar haline gelme yolundadır ve AB ile uyumlu bir taksonomi, Türkiye'nin bu standartlara uyum sağlamasına yardımcı olacaktır.</a:t>
            </a:r>
          </a:p>
          <a:p>
            <a:pPr lvl="0"/>
            <a:r>
              <a:rPr lang="tr-TR" dirty="0"/>
              <a:t>AB, Türkiye'nin en önemli ticaret ortağıdır. AB ile uyumlu bir yeşil taksonomi, Türk firmalarının AB'deki yeşil finansman piyasalarına erişimini kolaylaştırarak, yeşil yatırımlar için fon bulmalarını ve AB pazarında daha rekabetçi olmalarını sağlayacaktır.</a:t>
            </a:r>
          </a:p>
          <a:p>
            <a:pPr algn="just"/>
            <a:endParaRPr lang="tr-TR" dirty="0" smtClean="0"/>
          </a:p>
          <a:p>
            <a:pPr algn="just"/>
            <a:endParaRPr lang="tr-TR" dirty="0" smtClean="0"/>
          </a:p>
        </p:txBody>
      </p:sp>
      <p:sp>
        <p:nvSpPr>
          <p:cNvPr id="4" name="Metin kutusu 3"/>
          <p:cNvSpPr txBox="1"/>
          <p:nvPr/>
        </p:nvSpPr>
        <p:spPr>
          <a:xfrm>
            <a:off x="11458805" y="6393023"/>
            <a:ext cx="492564" cy="494687"/>
          </a:xfrm>
          <a:prstGeom prst="rect">
            <a:avLst/>
          </a:prstGeom>
          <a:noFill/>
        </p:spPr>
        <p:txBody>
          <a:bodyPr wrap="square" rtlCol="0">
            <a:spAutoFit/>
          </a:bodyPr>
          <a:lstStyle/>
          <a:p>
            <a:pPr marL="12700">
              <a:lnSpc>
                <a:spcPts val="3540"/>
              </a:lnSpc>
              <a:spcBef>
                <a:spcPts val="100"/>
              </a:spcBef>
              <a:defRPr/>
            </a:pPr>
            <a:r>
              <a:rPr lang="tr-TR" sz="2000" b="1" dirty="0" smtClean="0">
                <a:solidFill>
                  <a:schemeClr val="accent1">
                    <a:lumMod val="75000"/>
                  </a:schemeClr>
                </a:solidFill>
              </a:rPr>
              <a:t>11</a:t>
            </a:r>
            <a:endParaRPr lang="tr-TR" sz="2000" b="1" dirty="0">
              <a:solidFill>
                <a:schemeClr val="accent1">
                  <a:lumMod val="75000"/>
                </a:schemeClr>
              </a:solidFill>
            </a:endParaRPr>
          </a:p>
        </p:txBody>
      </p:sp>
    </p:spTree>
    <p:extLst>
      <p:ext uri="{BB962C8B-B14F-4D97-AF65-F5344CB8AC3E}">
        <p14:creationId xmlns:p14="http://schemas.microsoft.com/office/powerpoint/2010/main" val="353617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Metin Yer Tutucusu 2"/>
          <p:cNvSpPr>
            <a:spLocks noGrp="1"/>
          </p:cNvSpPr>
          <p:nvPr>
            <p:ph type="body" sz="quarter" idx="10"/>
          </p:nvPr>
        </p:nvSpPr>
        <p:spPr/>
        <p:txBody>
          <a:bodyPr/>
          <a:lstStyle/>
          <a:p>
            <a:pPr algn="just">
              <a:lnSpc>
                <a:spcPct val="100000"/>
              </a:lnSpc>
              <a:spcBef>
                <a:spcPts val="0"/>
              </a:spcBef>
              <a:defRPr/>
            </a:pPr>
            <a:endParaRPr lang="tr-TR" sz="1800" dirty="0" smtClean="0"/>
          </a:p>
          <a:p>
            <a:pPr algn="just">
              <a:lnSpc>
                <a:spcPct val="100000"/>
              </a:lnSpc>
              <a:spcBef>
                <a:spcPts val="0"/>
              </a:spcBef>
              <a:defRPr/>
            </a:pPr>
            <a:r>
              <a:rPr lang="tr-TR" sz="1800" dirty="0"/>
              <a:t>İklim </a:t>
            </a:r>
            <a:r>
              <a:rPr lang="tr-TR" sz="1800" dirty="0" smtClean="0"/>
              <a:t>değişikliği ile mücadeleye </a:t>
            </a:r>
            <a:r>
              <a:rPr lang="tr-TR" sz="1800" dirty="0"/>
              <a:t>yönelik artan çabalar, giderek daha fazla </a:t>
            </a:r>
            <a:r>
              <a:rPr lang="tr-TR" sz="1800" dirty="0" smtClean="0"/>
              <a:t>yatırımcının, </a:t>
            </a:r>
            <a:r>
              <a:rPr lang="tr-TR" sz="1800" dirty="0"/>
              <a:t>hükümetin ve şirketin geleneksel finansal yatırım ve faaliyetlerden daha çevre dostu alternatiflere yönelmesine neden oldu. </a:t>
            </a:r>
            <a:endParaRPr lang="tr-TR" sz="1800" dirty="0" smtClean="0"/>
          </a:p>
          <a:p>
            <a:pPr algn="just">
              <a:lnSpc>
                <a:spcPct val="100000"/>
              </a:lnSpc>
              <a:spcBef>
                <a:spcPts val="0"/>
              </a:spcBef>
              <a:defRPr/>
            </a:pPr>
            <a:r>
              <a:rPr lang="tr-TR" sz="1800" dirty="0" smtClean="0"/>
              <a:t>Yatırımcıların ve tüketicilerin, çevresel </a:t>
            </a:r>
            <a:r>
              <a:rPr lang="tr-TR" sz="1800" dirty="0"/>
              <a:t>ve sosyal konulara duyarlı hale gelmesiyle son yıllarda ESG (Çevresel, Sosyal ve </a:t>
            </a:r>
            <a:r>
              <a:rPr lang="tr-TR" sz="1800" dirty="0" err="1" smtClean="0"/>
              <a:t>Kurumal</a:t>
            </a:r>
            <a:r>
              <a:rPr lang="tr-TR" sz="1800" dirty="0" smtClean="0"/>
              <a:t> </a:t>
            </a:r>
            <a:r>
              <a:rPr lang="tr-TR" sz="1800" dirty="0"/>
              <a:t>Yönetişim-</a:t>
            </a:r>
            <a:r>
              <a:rPr lang="tr-TR" sz="1800" dirty="0" err="1"/>
              <a:t>Environmental</a:t>
            </a:r>
            <a:r>
              <a:rPr lang="tr-TR" sz="1800" dirty="0"/>
              <a:t>, </a:t>
            </a:r>
            <a:r>
              <a:rPr lang="tr-TR" sz="1800" dirty="0" err="1"/>
              <a:t>Social</a:t>
            </a:r>
            <a:r>
              <a:rPr lang="tr-TR" sz="1800" dirty="0"/>
              <a:t>, </a:t>
            </a:r>
            <a:r>
              <a:rPr lang="tr-TR" sz="1800" dirty="0" err="1"/>
              <a:t>and</a:t>
            </a:r>
            <a:r>
              <a:rPr lang="tr-TR" sz="1800" dirty="0"/>
              <a:t> </a:t>
            </a:r>
            <a:r>
              <a:rPr lang="tr-TR" sz="1800" dirty="0" err="1"/>
              <a:t>Corporate</a:t>
            </a:r>
            <a:r>
              <a:rPr lang="tr-TR" sz="1800" dirty="0"/>
              <a:t> </a:t>
            </a:r>
            <a:r>
              <a:rPr lang="tr-TR" sz="1800" dirty="0" err="1"/>
              <a:t>Governance</a:t>
            </a:r>
            <a:r>
              <a:rPr lang="tr-TR" sz="1800" dirty="0"/>
              <a:t>) yatırımlarına olan ilgi artmaktadır. </a:t>
            </a:r>
            <a:endParaRPr lang="tr-TR" sz="1800" dirty="0" smtClean="0"/>
          </a:p>
          <a:p>
            <a:pPr marL="0" indent="0" algn="just">
              <a:lnSpc>
                <a:spcPct val="100000"/>
              </a:lnSpc>
              <a:spcBef>
                <a:spcPts val="0"/>
              </a:spcBef>
              <a:buNone/>
              <a:defRPr/>
            </a:pPr>
            <a:endParaRPr lang="tr-TR" sz="1800" dirty="0" smtClean="0"/>
          </a:p>
          <a:p>
            <a:pPr algn="just">
              <a:lnSpc>
                <a:spcPct val="100000"/>
              </a:lnSpc>
              <a:spcBef>
                <a:spcPts val="0"/>
              </a:spcBef>
              <a:defRPr/>
            </a:pPr>
            <a:r>
              <a:rPr lang="tr-TR" sz="1800" dirty="0"/>
              <a:t>2023 yılı güncel verisi ile </a:t>
            </a:r>
            <a:r>
              <a:rPr lang="tr-TR" sz="1800" dirty="0" smtClean="0"/>
              <a:t>ESG 3 </a:t>
            </a:r>
            <a:r>
              <a:rPr lang="tr-TR" sz="1800" dirty="0"/>
              <a:t>trilyon dolara yaklaştığı ve bunun 2.5 trilyon dolarının </a:t>
            </a:r>
            <a:r>
              <a:rPr lang="tr-TR" sz="1800" dirty="0" smtClean="0"/>
              <a:t>AB’ye </a:t>
            </a:r>
            <a:r>
              <a:rPr lang="tr-TR" sz="1800" dirty="0"/>
              <a:t>ait olduğu </a:t>
            </a:r>
            <a:r>
              <a:rPr lang="tr-TR" sz="1800" dirty="0" smtClean="0"/>
              <a:t>söylenebilir.</a:t>
            </a:r>
          </a:p>
          <a:p>
            <a:pPr marL="0" indent="0" algn="just">
              <a:lnSpc>
                <a:spcPct val="100000"/>
              </a:lnSpc>
              <a:spcBef>
                <a:spcPts val="0"/>
              </a:spcBef>
              <a:buNone/>
              <a:defRPr/>
            </a:pPr>
            <a:endParaRPr lang="tr-TR" sz="1800" dirty="0" smtClean="0"/>
          </a:p>
          <a:p>
            <a:pPr algn="just">
              <a:lnSpc>
                <a:spcPct val="100000"/>
              </a:lnSpc>
              <a:spcBef>
                <a:spcPts val="0"/>
              </a:spcBef>
              <a:defRPr/>
            </a:pPr>
            <a:r>
              <a:rPr lang="tr-TR" sz="1800" dirty="0" smtClean="0"/>
              <a:t>ESG </a:t>
            </a:r>
            <a:r>
              <a:rPr lang="tr-TR" sz="1800" dirty="0"/>
              <a:t>odaklı kurumsal yatırımların 2026 yılına kadar 33,9 trilyon dolara ulaşması öngörülüyor</a:t>
            </a:r>
            <a:r>
              <a:rPr lang="tr-TR" sz="1800" dirty="0" smtClean="0"/>
              <a:t>.</a:t>
            </a:r>
          </a:p>
          <a:p>
            <a:pPr marL="0" indent="0" algn="just">
              <a:lnSpc>
                <a:spcPct val="100000"/>
              </a:lnSpc>
              <a:spcBef>
                <a:spcPts val="0"/>
              </a:spcBef>
              <a:buNone/>
              <a:defRPr/>
            </a:pPr>
            <a:endParaRPr lang="tr-TR" sz="1800" dirty="0" smtClean="0"/>
          </a:p>
          <a:p>
            <a:pPr algn="just">
              <a:lnSpc>
                <a:spcPct val="100000"/>
              </a:lnSpc>
              <a:spcBef>
                <a:spcPts val="0"/>
              </a:spcBef>
              <a:defRPr/>
            </a:pPr>
            <a:r>
              <a:rPr lang="tr-TR" sz="1800" dirty="0"/>
              <a:t>Devlet kurumları tarafından yayınlanan ÇSY raporlama hükümlerinin sayısı son dört yılda %74 </a:t>
            </a:r>
            <a:r>
              <a:rPr lang="tr-TR" sz="1800" dirty="0" smtClean="0"/>
              <a:t>arttı.</a:t>
            </a:r>
          </a:p>
          <a:p>
            <a:pPr marL="0" indent="0" algn="just">
              <a:lnSpc>
                <a:spcPct val="100000"/>
              </a:lnSpc>
              <a:spcBef>
                <a:spcPts val="0"/>
              </a:spcBef>
              <a:buNone/>
              <a:defRPr/>
            </a:pPr>
            <a:endParaRPr lang="tr-TR" sz="1800" dirty="0" smtClean="0"/>
          </a:p>
          <a:p>
            <a:pPr algn="just">
              <a:lnSpc>
                <a:spcPct val="100000"/>
              </a:lnSpc>
              <a:spcBef>
                <a:spcPts val="0"/>
              </a:spcBef>
              <a:defRPr/>
            </a:pPr>
            <a:r>
              <a:rPr lang="tr-TR" sz="1800" dirty="0"/>
              <a:t>Taksonomi, ESG kriterlerini somutlaştırır ve yatırımlara uygulanmasını sağlar.</a:t>
            </a:r>
          </a:p>
          <a:p>
            <a:pPr marL="0" indent="0" algn="just">
              <a:lnSpc>
                <a:spcPct val="100000"/>
              </a:lnSpc>
              <a:spcBef>
                <a:spcPts val="0"/>
              </a:spcBef>
              <a:buNone/>
              <a:defRPr/>
            </a:pPr>
            <a:endParaRPr lang="tr-TR" sz="1800" dirty="0"/>
          </a:p>
          <a:p>
            <a:pPr algn="just"/>
            <a:endParaRPr lang="tr-TR" dirty="0"/>
          </a:p>
        </p:txBody>
      </p:sp>
    </p:spTree>
    <p:extLst>
      <p:ext uri="{BB962C8B-B14F-4D97-AF65-F5344CB8AC3E}">
        <p14:creationId xmlns:p14="http://schemas.microsoft.com/office/powerpoint/2010/main" val="150372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Metin Yer Tutucusu 2"/>
          <p:cNvSpPr>
            <a:spLocks noGrp="1"/>
          </p:cNvSpPr>
          <p:nvPr>
            <p:ph type="body" sz="quarter" idx="10"/>
          </p:nvPr>
        </p:nvSpPr>
        <p:spPr/>
        <p:txBody>
          <a:bodyPr/>
          <a:lstStyle/>
          <a:p>
            <a:pPr algn="just"/>
            <a:endParaRPr lang="tr-TR" sz="1800" dirty="0" smtClean="0"/>
          </a:p>
          <a:p>
            <a:pPr algn="just"/>
            <a:r>
              <a:rPr lang="tr-TR" sz="1800" dirty="0" smtClean="0"/>
              <a:t>Taksonomiler </a:t>
            </a:r>
            <a:r>
              <a:rPr lang="tr-TR" sz="1800" dirty="0"/>
              <a:t>genel olarak uluslararası kuruluşlar tarafından veya </a:t>
            </a:r>
            <a:r>
              <a:rPr lang="tr-TR" sz="1800" dirty="0" smtClean="0"/>
              <a:t>ülkeler tarafından </a:t>
            </a:r>
            <a:r>
              <a:rPr lang="tr-TR" sz="1800" dirty="0"/>
              <a:t>geliştirilmektedir. (AB Taksonomisi, Küresel Raporlama Girişimi (GRI) , </a:t>
            </a:r>
            <a:r>
              <a:rPr lang="tr-TR" sz="1800" dirty="0" err="1"/>
              <a:t>GreenFin</a:t>
            </a:r>
            <a:r>
              <a:rPr lang="tr-TR" sz="1800" dirty="0"/>
              <a:t> -Fransa, Yeşil Tahvil Onaylı Proje Kataloğu – Çin,  </a:t>
            </a:r>
            <a:r>
              <a:rPr lang="tr-TR" sz="1800" dirty="0" smtClean="0"/>
              <a:t>)</a:t>
            </a:r>
          </a:p>
          <a:p>
            <a:r>
              <a:rPr lang="tr-TR" sz="1800" b="1" dirty="0" smtClean="0"/>
              <a:t>Farklılıklar:</a:t>
            </a:r>
            <a:endParaRPr lang="tr-TR" sz="1800" dirty="0"/>
          </a:p>
          <a:p>
            <a:r>
              <a:rPr lang="tr-TR" sz="1800" b="1" dirty="0"/>
              <a:t>Zorunlu vs. Gönüllü:</a:t>
            </a:r>
            <a:r>
              <a:rPr lang="tr-TR" sz="1800" dirty="0"/>
              <a:t> Bazı taksonomiler, belirli yatırım türleri veya finansal ürünler için yasal olarak zorunludur. Diğerleri ise şirketler veya yatırımcılar tarafından gönüllü olarak benimsenir.</a:t>
            </a:r>
          </a:p>
          <a:p>
            <a:r>
              <a:rPr lang="tr-TR" sz="1800" b="1" dirty="0"/>
              <a:t>Kapsam:</a:t>
            </a:r>
            <a:r>
              <a:rPr lang="tr-TR" sz="1800" dirty="0"/>
              <a:t> Taksonomiler, yeşil tahviller, ekonomik faaliyetler veya yeşil projeler gibi farklı kapsamları kapsayabilir.</a:t>
            </a:r>
          </a:p>
          <a:p>
            <a:r>
              <a:rPr lang="tr-TR" sz="1800" b="1" dirty="0"/>
              <a:t>Hedefler:</a:t>
            </a:r>
            <a:r>
              <a:rPr lang="tr-TR" sz="1800" dirty="0"/>
              <a:t> Taksonomiler, iklim değişikliği, </a:t>
            </a:r>
            <a:r>
              <a:rPr lang="tr-TR" sz="1800" dirty="0" smtClean="0"/>
              <a:t>çevre ve sosyal </a:t>
            </a:r>
            <a:r>
              <a:rPr lang="tr-TR" sz="1800" dirty="0"/>
              <a:t>gibi farklı hedeflere odaklanabilir.</a:t>
            </a:r>
          </a:p>
          <a:p>
            <a:r>
              <a:rPr lang="tr-TR" sz="1800" b="1" dirty="0"/>
              <a:t>Sınıflandırma Yaklaşımları:</a:t>
            </a:r>
            <a:endParaRPr lang="tr-TR" sz="1800" dirty="0"/>
          </a:p>
          <a:p>
            <a:r>
              <a:rPr lang="tr-TR" sz="1800" b="1" dirty="0"/>
              <a:t>Y</a:t>
            </a:r>
            <a:r>
              <a:rPr lang="tr-TR" sz="1800" b="1" dirty="0" smtClean="0"/>
              <a:t>eşil</a:t>
            </a:r>
            <a:r>
              <a:rPr lang="tr-TR" sz="1800" b="1" dirty="0"/>
              <a:t>:</a:t>
            </a:r>
            <a:r>
              <a:rPr lang="tr-TR" sz="1800" dirty="0"/>
              <a:t> Bu yaklaşım, yalnızca tamamen yeşil olan faaliyetleri ve yatırımları kapsar.</a:t>
            </a:r>
          </a:p>
          <a:p>
            <a:r>
              <a:rPr lang="tr-TR" sz="1800" b="1" dirty="0"/>
              <a:t>Trafik Işığı:</a:t>
            </a:r>
            <a:r>
              <a:rPr lang="tr-TR" sz="1800" dirty="0"/>
              <a:t> Bu yaklaşım, ekonomik faaliyetleri "yeşil", "sarı" ve "kırmızı" kategorilere ayırır. Yeşil kategoride yer alan faaliyetler en sürdürülebilir olanlardır, kırmızı kategoride yer alanlar ise en az sürdürülebilir olanlardır.</a:t>
            </a:r>
          </a:p>
          <a:p>
            <a:pPr algn="just"/>
            <a:endParaRPr lang="tr-TR" sz="1800" dirty="0"/>
          </a:p>
          <a:p>
            <a:pPr marL="0" indent="0" algn="just">
              <a:buNone/>
            </a:pPr>
            <a:endParaRPr lang="tr-TR" sz="1800" dirty="0" smtClean="0"/>
          </a:p>
          <a:p>
            <a:pPr algn="just"/>
            <a:endParaRPr lang="tr-TR" dirty="0"/>
          </a:p>
        </p:txBody>
      </p:sp>
    </p:spTree>
    <p:extLst>
      <p:ext uri="{BB962C8B-B14F-4D97-AF65-F5344CB8AC3E}">
        <p14:creationId xmlns:p14="http://schemas.microsoft.com/office/powerpoint/2010/main" val="92743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681235" y="979728"/>
            <a:ext cx="10548724" cy="5777866"/>
          </a:xfrm>
        </p:spPr>
        <p:txBody>
          <a:bodyPr/>
          <a:lstStyle/>
          <a:p>
            <a:pPr>
              <a:buFont typeface="Wingdings" panose="05000000000000000000" pitchFamily="2" charset="2"/>
              <a:buChar char="Ø"/>
            </a:pPr>
            <a:endParaRPr lang="tr-TR" sz="1600" dirty="0">
              <a:cs typeface="Calibri" panose="020F0502020204030204" pitchFamily="34" charset="0"/>
            </a:endParaRPr>
          </a:p>
          <a:p>
            <a:pPr marL="0" indent="0" algn="just">
              <a:buNone/>
            </a:pPr>
            <a:endParaRPr lang="tr-TR" sz="1600" dirty="0">
              <a:cs typeface="Calibri" panose="020F0502020204030204" pitchFamily="34" charset="0"/>
            </a:endParaRPr>
          </a:p>
          <a:p>
            <a:pPr marL="0" indent="0" algn="just">
              <a:spcAft>
                <a:spcPts val="800"/>
              </a:spcAft>
              <a:buNone/>
            </a:pPr>
            <a:endParaRPr lang="tr-TR" sz="2400" dirty="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759187894"/>
              </p:ext>
            </p:extLst>
          </p:nvPr>
        </p:nvGraphicFramePr>
        <p:xfrm>
          <a:off x="1332973" y="840064"/>
          <a:ext cx="9420371" cy="1011449"/>
        </p:xfrm>
        <a:graphic>
          <a:graphicData uri="http://schemas.openxmlformats.org/drawingml/2006/table">
            <a:tbl>
              <a:tblPr firstRow="1" bandRow="1">
                <a:tableStyleId>{5C22544A-7EE6-4342-B048-85BDC9FD1C3A}</a:tableStyleId>
              </a:tblPr>
              <a:tblGrid>
                <a:gridCol w="9420371">
                  <a:extLst>
                    <a:ext uri="{9D8B030D-6E8A-4147-A177-3AD203B41FA5}">
                      <a16:colId xmlns:a16="http://schemas.microsoft.com/office/drawing/2014/main" val="670504641"/>
                    </a:ext>
                  </a:extLst>
                </a:gridCol>
              </a:tblGrid>
              <a:tr h="44422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1800" b="1" dirty="0" smtClean="0"/>
                        <a:t>Niçin taksonomilere ihtiyaç duyuluyor?</a:t>
                      </a:r>
                      <a:endParaRPr lang="tr-TR" sz="1800" dirty="0" smtClean="0"/>
                    </a:p>
                  </a:txBody>
                  <a:tcPr/>
                </a:tc>
                <a:extLst>
                  <a:ext uri="{0D108BD9-81ED-4DB2-BD59-A6C34878D82A}">
                    <a16:rowId xmlns:a16="http://schemas.microsoft.com/office/drawing/2014/main" val="3539675443"/>
                  </a:ext>
                </a:extLst>
              </a:tr>
              <a:tr h="508529">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
        <p:nvSpPr>
          <p:cNvPr id="4" name="İçerik Yer Tutucusu 2"/>
          <p:cNvSpPr txBox="1">
            <a:spLocks/>
          </p:cNvSpPr>
          <p:nvPr/>
        </p:nvSpPr>
        <p:spPr>
          <a:xfrm>
            <a:off x="440773" y="1419145"/>
            <a:ext cx="5800007" cy="461989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lvl="0"/>
            <a:r>
              <a:rPr lang="tr-TR" sz="1400" dirty="0" smtClean="0"/>
              <a:t>İklim </a:t>
            </a:r>
            <a:r>
              <a:rPr lang="tr-TR" sz="1400" dirty="0"/>
              <a:t>değişikliğin uluslararası toplumun odağına yerleşmesi,</a:t>
            </a:r>
          </a:p>
          <a:p>
            <a:pPr lvl="0"/>
            <a:r>
              <a:rPr lang="tr-TR" sz="1400" dirty="0"/>
              <a:t>Yatırımların çevreye zarar vermemesi, </a:t>
            </a:r>
          </a:p>
          <a:p>
            <a:pPr lvl="0"/>
            <a:r>
              <a:rPr lang="tr-TR" sz="1400" dirty="0"/>
              <a:t>Küresel olarak Çevresel, Sosyal ve Yönetişim (ESG- </a:t>
            </a:r>
            <a:r>
              <a:rPr lang="tr-TR" sz="1400" dirty="0" err="1"/>
              <a:t>Environmental</a:t>
            </a:r>
            <a:r>
              <a:rPr lang="tr-TR" sz="1400" dirty="0"/>
              <a:t>, </a:t>
            </a:r>
            <a:r>
              <a:rPr lang="tr-TR" sz="1400" dirty="0" err="1"/>
              <a:t>Social</a:t>
            </a:r>
            <a:r>
              <a:rPr lang="tr-TR" sz="1400" dirty="0"/>
              <a:t>, </a:t>
            </a:r>
            <a:r>
              <a:rPr lang="tr-TR" sz="1400" dirty="0" err="1"/>
              <a:t>Governance</a:t>
            </a:r>
            <a:r>
              <a:rPr lang="tr-TR" sz="1400" dirty="0"/>
              <a:t>) alanlarına duyarlı yatırımların </a:t>
            </a:r>
            <a:r>
              <a:rPr lang="tr-TR" sz="1400" dirty="0" smtClean="0"/>
              <a:t>artması</a:t>
            </a:r>
            <a:r>
              <a:rPr lang="tr-TR" sz="1400" baseline="30000" dirty="0" smtClean="0"/>
              <a:t>1</a:t>
            </a:r>
            <a:endParaRPr lang="tr-TR" sz="1400" dirty="0"/>
          </a:p>
          <a:p>
            <a:pPr lvl="0"/>
            <a:r>
              <a:rPr lang="tr-TR" sz="1400" dirty="0"/>
              <a:t>Şirketler ve finansal piyasa oyuncuları aktivitelerini etkileyebilecek riskleri yönetmek (fiziksel/itibari/politika (geçiş) riskleri), </a:t>
            </a:r>
          </a:p>
          <a:p>
            <a:pPr lvl="0"/>
            <a:r>
              <a:rPr lang="tr-TR" sz="1400" dirty="0"/>
              <a:t>Çevresel veya sosyal konulara duyarlı yatırımcı ve tüketicilerin taleplerine cevap vermek, </a:t>
            </a:r>
          </a:p>
          <a:p>
            <a:pPr lvl="0"/>
            <a:r>
              <a:rPr lang="tr-TR" sz="1400" dirty="0"/>
              <a:t>Yatırımcı tabanını genişletmek,</a:t>
            </a:r>
          </a:p>
          <a:p>
            <a:pPr lvl="0"/>
            <a:r>
              <a:rPr lang="tr-TR" sz="1400" dirty="0"/>
              <a:t>Ülkeye yatırımcı çekmek, </a:t>
            </a:r>
          </a:p>
          <a:p>
            <a:pPr lvl="0"/>
            <a:r>
              <a:rPr lang="tr-TR" sz="1400" dirty="0"/>
              <a:t>Yeşile boyama riskini azaltmak,</a:t>
            </a:r>
          </a:p>
          <a:p>
            <a:pPr lvl="0"/>
            <a:r>
              <a:rPr lang="tr-TR" sz="1400" dirty="0"/>
              <a:t>Finansmana erişimi kolaylaştırmak,</a:t>
            </a:r>
          </a:p>
          <a:p>
            <a:pPr marL="0" indent="0">
              <a:buNone/>
            </a:pPr>
            <a:r>
              <a:rPr lang="tr-TR" sz="1400" dirty="0"/>
              <a:t>konuları hangi yatırımların sürdürülebilir olduğu konusunda bilimsel ve objektif kriter ve tanımlara dair ihtiyacı ortaya çıkarmıştır</a:t>
            </a:r>
            <a:r>
              <a:rPr lang="tr-TR" sz="1400" dirty="0" smtClean="0"/>
              <a:t>.</a:t>
            </a:r>
          </a:p>
          <a:p>
            <a:pPr marL="0" indent="0">
              <a:buNone/>
            </a:pPr>
            <a:r>
              <a:rPr lang="tr-TR" sz="900" baseline="30000" dirty="0" smtClean="0"/>
              <a:t>1</a:t>
            </a:r>
            <a:r>
              <a:rPr lang="tr-TR" sz="900" dirty="0" smtClean="0"/>
              <a:t> </a:t>
            </a:r>
            <a:r>
              <a:rPr lang="tr-TR" sz="900" dirty="0" err="1" smtClean="0"/>
              <a:t>Morningstar</a:t>
            </a:r>
            <a:r>
              <a:rPr lang="tr-TR" sz="900" dirty="0" smtClean="0"/>
              <a:t>, 2024.</a:t>
            </a:r>
          </a:p>
          <a:p>
            <a:endParaRPr lang="tr-TR" sz="1400" dirty="0"/>
          </a:p>
        </p:txBody>
      </p:sp>
      <p:sp>
        <p:nvSpPr>
          <p:cNvPr id="6" name="Metin kutusu 5"/>
          <p:cNvSpPr txBox="1"/>
          <p:nvPr/>
        </p:nvSpPr>
        <p:spPr>
          <a:xfrm>
            <a:off x="7672506" y="5074267"/>
            <a:ext cx="3695045" cy="276999"/>
          </a:xfrm>
          <a:prstGeom prst="rect">
            <a:avLst/>
          </a:prstGeom>
          <a:noFill/>
        </p:spPr>
        <p:txBody>
          <a:bodyPr wrap="square" rtlCol="0">
            <a:spAutoFit/>
          </a:bodyPr>
          <a:lstStyle/>
          <a:p>
            <a:r>
              <a:rPr lang="tr-TR" sz="1200" dirty="0" smtClean="0">
                <a:solidFill>
                  <a:schemeClr val="tx1">
                    <a:lumMod val="95000"/>
                    <a:lumOff val="5000"/>
                  </a:schemeClr>
                </a:solidFill>
              </a:rPr>
              <a:t>Milyar ABD </a:t>
            </a:r>
            <a:r>
              <a:rPr lang="tr-TR" sz="1200" dirty="0">
                <a:solidFill>
                  <a:schemeClr val="tx1">
                    <a:lumMod val="95000"/>
                    <a:lumOff val="5000"/>
                  </a:schemeClr>
                </a:solidFill>
              </a:rPr>
              <a:t>doları cinsinden küresel ESG varlıkları</a:t>
            </a:r>
            <a:endParaRPr lang="en-US" sz="1200" dirty="0">
              <a:solidFill>
                <a:prstClr val="white"/>
              </a:solidFill>
            </a:endParaRPr>
          </a:p>
        </p:txBody>
      </p:sp>
      <p:pic>
        <p:nvPicPr>
          <p:cNvPr id="9" name="Resim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1242" y="1991177"/>
            <a:ext cx="5505450" cy="3120537"/>
          </a:xfrm>
          <a:prstGeom prst="rect">
            <a:avLst/>
          </a:prstGeom>
          <a:noFill/>
          <a:ln>
            <a:noFill/>
          </a:ln>
        </p:spPr>
      </p:pic>
    </p:spTree>
    <p:extLst>
      <p:ext uri="{BB962C8B-B14F-4D97-AF65-F5344CB8AC3E}">
        <p14:creationId xmlns:p14="http://schemas.microsoft.com/office/powerpoint/2010/main" val="231610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862885" y="1371600"/>
            <a:ext cx="10431887" cy="4913290"/>
          </a:xfrm>
        </p:spPr>
        <p:txBody>
          <a:bodyPr/>
          <a:lstStyle/>
          <a:p>
            <a:pPr marL="285750" lvl="0" indent="-285750" algn="just">
              <a:lnSpc>
                <a:spcPct val="100000"/>
              </a:lnSpc>
              <a:spcBef>
                <a:spcPts val="0"/>
              </a:spcBef>
              <a:defRPr/>
            </a:pPr>
            <a:endParaRPr lang="tr-TR" sz="1800" dirty="0">
              <a:solidFill>
                <a:prstClr val="black"/>
              </a:solidFill>
            </a:endParaRPr>
          </a:p>
          <a:p>
            <a:pPr algn="just">
              <a:lnSpc>
                <a:spcPct val="100000"/>
              </a:lnSpc>
              <a:spcBef>
                <a:spcPts val="0"/>
              </a:spcBef>
              <a:defRPr/>
            </a:pPr>
            <a:r>
              <a:rPr lang="tr-TR" sz="1800" dirty="0" smtClean="0">
                <a:solidFill>
                  <a:prstClr val="black"/>
                </a:solidFill>
              </a:rPr>
              <a:t>AB, </a:t>
            </a:r>
            <a:r>
              <a:rPr lang="tr-TR" sz="1800" dirty="0" smtClean="0"/>
              <a:t>11 </a:t>
            </a:r>
            <a:r>
              <a:rPr lang="tr-TR" sz="1800" dirty="0"/>
              <a:t>Aralık 2019 tarihinde açıkladığı Avrupa Yeşil Mutabakatı (AYM) ile 2050 yılında ilk iklim-nötr kıta olma hedefini ortaya koymuş ve bu hedefe ulaşmak için yeni bir büyüme stratejisi benimseyerek tüm politikalarını iklim değişikliği ekseninde yeniden şekillendireceğini </a:t>
            </a:r>
            <a:r>
              <a:rPr lang="tr-TR" sz="1800" dirty="0" smtClean="0"/>
              <a:t>belirtmiştir.</a:t>
            </a:r>
          </a:p>
          <a:p>
            <a:pPr marL="0" indent="0" algn="just">
              <a:lnSpc>
                <a:spcPct val="100000"/>
              </a:lnSpc>
              <a:spcBef>
                <a:spcPts val="0"/>
              </a:spcBef>
              <a:buNone/>
              <a:defRPr/>
            </a:pPr>
            <a:endParaRPr lang="tr-TR" sz="1800" dirty="0" smtClean="0"/>
          </a:p>
          <a:p>
            <a:pPr algn="just">
              <a:lnSpc>
                <a:spcPct val="100000"/>
              </a:lnSpc>
              <a:spcBef>
                <a:spcPts val="0"/>
              </a:spcBef>
              <a:defRPr/>
            </a:pPr>
            <a:r>
              <a:rPr lang="tr-TR" sz="1800" dirty="0"/>
              <a:t>21 Nisan 2021 tarihinde Avrupa Komisyonu Sürdürülebilir Finans Paketini yayımlamıştır. Paket, AB sürdürülebilir finans çerçevesinin temellerini geliştirmeye ve güçlendirmeye yönelik önlemler içermektedir. </a:t>
            </a:r>
            <a:endParaRPr lang="tr-TR" sz="1800" dirty="0" smtClean="0"/>
          </a:p>
          <a:p>
            <a:pPr algn="just">
              <a:lnSpc>
                <a:spcPct val="100000"/>
              </a:lnSpc>
              <a:spcBef>
                <a:spcPts val="0"/>
              </a:spcBef>
              <a:defRPr/>
            </a:pPr>
            <a:r>
              <a:rPr lang="tr-TR" sz="1800" dirty="0"/>
              <a:t>Söz konusu Paket, sürdürülebilir finans çerçevesinin uygulamasını kolaylaştırmayı ve böylece Avrupa Yeşil Mutabakatı hedeflerine etkin bir şekilde katkıda bulunmayı hedeflemektedir. </a:t>
            </a:r>
          </a:p>
          <a:p>
            <a:pPr algn="just">
              <a:lnSpc>
                <a:spcPct val="100000"/>
              </a:lnSpc>
              <a:spcBef>
                <a:spcPts val="0"/>
              </a:spcBef>
              <a:defRPr/>
            </a:pPr>
            <a:endParaRPr lang="tr-TR" sz="1800" dirty="0"/>
          </a:p>
          <a:p>
            <a:pPr algn="just">
              <a:lnSpc>
                <a:spcPct val="100000"/>
              </a:lnSpc>
              <a:spcBef>
                <a:spcPts val="0"/>
              </a:spcBef>
              <a:defRPr/>
            </a:pPr>
            <a:r>
              <a:rPr lang="tr-TR" sz="1800" dirty="0" smtClean="0"/>
              <a:t>Bu </a:t>
            </a:r>
            <a:r>
              <a:rPr lang="tr-TR" sz="1800" dirty="0"/>
              <a:t>minvalde Komisyon özellikle, AB Taksonomisi ve Çevresel, Sosyal ve Yönetişim (ESG) raporlamasında piyasada şeffaflığı artıracak yeni kurallar önermektedir. </a:t>
            </a:r>
            <a:endParaRPr lang="tr-TR" sz="1800" dirty="0" smtClean="0"/>
          </a:p>
          <a:p>
            <a:pPr marL="0" indent="0" algn="just">
              <a:lnSpc>
                <a:spcPct val="100000"/>
              </a:lnSpc>
              <a:spcBef>
                <a:spcPts val="0"/>
              </a:spcBef>
              <a:buNone/>
              <a:defRPr/>
            </a:pPr>
            <a:endParaRPr lang="tr-TR" sz="1800" dirty="0" smtClean="0"/>
          </a:p>
          <a:p>
            <a:pPr algn="just">
              <a:lnSpc>
                <a:spcPct val="100000"/>
              </a:lnSpc>
              <a:spcBef>
                <a:spcPts val="0"/>
              </a:spcBef>
              <a:defRPr/>
            </a:pPr>
            <a:r>
              <a:rPr lang="tr-TR" sz="1800" dirty="0" smtClean="0"/>
              <a:t>AB’nin </a:t>
            </a:r>
            <a:r>
              <a:rPr lang="tr-TR" sz="1800" dirty="0"/>
              <a:t>sürdürülebilir finans alanındaki en temel düzenlemeleri: AB Taksonomisi (</a:t>
            </a:r>
            <a:r>
              <a:rPr lang="tr-TR" sz="1800" dirty="0" err="1"/>
              <a:t>The</a:t>
            </a:r>
            <a:r>
              <a:rPr lang="tr-TR" sz="1800" dirty="0"/>
              <a:t> EU </a:t>
            </a:r>
            <a:r>
              <a:rPr lang="tr-TR" sz="1800" dirty="0" err="1"/>
              <a:t>Taxonomy</a:t>
            </a:r>
            <a:r>
              <a:rPr lang="tr-TR" sz="1800" dirty="0"/>
              <a:t>) Kurumsal Sürdürülebilirlik Raporlama Direktifi (</a:t>
            </a:r>
            <a:r>
              <a:rPr lang="tr-TR" sz="1800" dirty="0" err="1"/>
              <a:t>Corporate</a:t>
            </a:r>
            <a:r>
              <a:rPr lang="tr-TR" sz="1800" dirty="0"/>
              <a:t> </a:t>
            </a:r>
            <a:r>
              <a:rPr lang="tr-TR" sz="1800" dirty="0" err="1"/>
              <a:t>Sustainability</a:t>
            </a:r>
            <a:r>
              <a:rPr lang="tr-TR" sz="1800" dirty="0"/>
              <a:t> </a:t>
            </a:r>
            <a:r>
              <a:rPr lang="tr-TR" sz="1800" dirty="0" err="1"/>
              <a:t>Reporting</a:t>
            </a:r>
            <a:r>
              <a:rPr lang="tr-TR" sz="1800" dirty="0"/>
              <a:t> Directive) Sürdürülebilir Finans Raporlama Direktifi (</a:t>
            </a:r>
            <a:r>
              <a:rPr lang="tr-TR" sz="1800" dirty="0" err="1"/>
              <a:t>Sustainable</a:t>
            </a:r>
            <a:r>
              <a:rPr lang="tr-TR" sz="1800" dirty="0"/>
              <a:t> Finance </a:t>
            </a:r>
            <a:r>
              <a:rPr lang="tr-TR" sz="1800" dirty="0" err="1"/>
              <a:t>Disclosure</a:t>
            </a:r>
            <a:r>
              <a:rPr lang="tr-TR" sz="1800" dirty="0"/>
              <a:t> </a:t>
            </a:r>
            <a:r>
              <a:rPr lang="tr-TR" sz="1800" dirty="0" err="1"/>
              <a:t>Regulation</a:t>
            </a:r>
            <a:r>
              <a:rPr lang="tr-TR" sz="1800" dirty="0"/>
              <a:t>) olarak özetlenebilir.</a:t>
            </a:r>
          </a:p>
          <a:p>
            <a:pPr marL="285750" lvl="0" indent="-285750" algn="just">
              <a:lnSpc>
                <a:spcPct val="100000"/>
              </a:lnSpc>
              <a:spcBef>
                <a:spcPts val="0"/>
              </a:spcBef>
              <a:defRPr/>
            </a:pPr>
            <a:endParaRPr lang="tr-TR" sz="1800" dirty="0">
              <a:solidFill>
                <a:prstClr val="black"/>
              </a:solidFill>
            </a:endParaRPr>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942664416"/>
              </p:ext>
            </p:extLst>
          </p:nvPr>
        </p:nvGraphicFramePr>
        <p:xfrm>
          <a:off x="1330664" y="781237"/>
          <a:ext cx="9404392" cy="838200"/>
        </p:xfrm>
        <a:graphic>
          <a:graphicData uri="http://schemas.openxmlformats.org/drawingml/2006/table">
            <a:tbl>
              <a:tblPr firstRow="1" bandRow="1">
                <a:tableStyleId>{5C22544A-7EE6-4342-B048-85BDC9FD1C3A}</a:tableStyleId>
              </a:tblPr>
              <a:tblGrid>
                <a:gridCol w="9404392">
                  <a:extLst>
                    <a:ext uri="{9D8B030D-6E8A-4147-A177-3AD203B41FA5}">
                      <a16:colId xmlns:a16="http://schemas.microsoft.com/office/drawing/2014/main" val="670504641"/>
                    </a:ext>
                  </a:extLst>
                </a:gridCol>
              </a:tblGrid>
              <a:tr h="291908">
                <a:tc>
                  <a:txBody>
                    <a:bodyPr/>
                    <a:lstStyle/>
                    <a:p>
                      <a:pPr algn="ctr">
                        <a:lnSpc>
                          <a:spcPct val="150000"/>
                        </a:lnSpc>
                      </a:pPr>
                      <a:r>
                        <a:rPr lang="tr-TR" dirty="0" smtClean="0"/>
                        <a:t>AB</a:t>
                      </a:r>
                      <a:r>
                        <a:rPr lang="tr-TR" baseline="0" dirty="0" smtClean="0"/>
                        <a:t> Taksonomisi</a:t>
                      </a:r>
                      <a:endParaRPr lang="tr-TR" dirty="0"/>
                    </a:p>
                  </a:txBody>
                  <a:tcPr/>
                </a:tc>
                <a:extLst>
                  <a:ext uri="{0D108BD9-81ED-4DB2-BD59-A6C34878D82A}">
                    <a16:rowId xmlns:a16="http://schemas.microsoft.com/office/drawing/2014/main" val="3539675443"/>
                  </a:ext>
                </a:extLst>
              </a:tr>
              <a:tr h="295164">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201276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796749062"/>
              </p:ext>
            </p:extLst>
          </p:nvPr>
        </p:nvGraphicFramePr>
        <p:xfrm>
          <a:off x="1609113" y="438687"/>
          <a:ext cx="8700745" cy="1188720"/>
        </p:xfrm>
        <a:graphic>
          <a:graphicData uri="http://schemas.openxmlformats.org/drawingml/2006/table">
            <a:tbl>
              <a:tblPr firstRow="1" bandRow="1">
                <a:tableStyleId>{5C22544A-7EE6-4342-B048-85BDC9FD1C3A}</a:tableStyleId>
              </a:tblPr>
              <a:tblGrid>
                <a:gridCol w="8700745">
                  <a:extLst>
                    <a:ext uri="{9D8B030D-6E8A-4147-A177-3AD203B41FA5}">
                      <a16:colId xmlns:a16="http://schemas.microsoft.com/office/drawing/2014/main" val="670504641"/>
                    </a:ext>
                  </a:extLst>
                </a:gridCol>
              </a:tblGrid>
              <a:tr h="18431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800" b="1" i="0" u="none" strike="noStrike" kern="1200" cap="none" spc="0" normalizeH="0" baseline="0" noProof="0" dirty="0" smtClean="0">
                          <a:ln>
                            <a:noFill/>
                          </a:ln>
                          <a:solidFill>
                            <a:schemeClr val="bg1"/>
                          </a:solidFill>
                          <a:effectLst/>
                          <a:uLnTx/>
                          <a:uFillTx/>
                          <a:latin typeface="+mn-lt"/>
                          <a:ea typeface="+mn-ea"/>
                          <a:cs typeface="+mn-cs"/>
                        </a:rPr>
                        <a:t>AB Taksonomi Süreci</a:t>
                      </a:r>
                      <a:endParaRPr kumimoji="0" lang="tr-TR" sz="1800" b="1" i="0" u="none" strike="noStrike" kern="1200" cap="none" spc="0" normalizeH="0" baseline="0" noProof="0" dirty="0">
                        <a:ln>
                          <a:noFill/>
                        </a:ln>
                        <a:solidFill>
                          <a:schemeClr val="bg1"/>
                        </a:solidFill>
                        <a:effectLst/>
                        <a:uLnTx/>
                        <a:uFillTx/>
                        <a:latin typeface="+mn-lt"/>
                        <a:ea typeface="+mn-ea"/>
                        <a:cs typeface="+mn-cs"/>
                      </a:endParaRPr>
                    </a:p>
                  </a:txBody>
                  <a:tcPr/>
                </a:tc>
                <a:extLst>
                  <a:ext uri="{0D108BD9-81ED-4DB2-BD59-A6C34878D82A}">
                    <a16:rowId xmlns:a16="http://schemas.microsoft.com/office/drawing/2014/main" val="3539675443"/>
                  </a:ext>
                </a:extLst>
              </a:tr>
              <a:tr h="233851">
                <a:tc>
                  <a:txBody>
                    <a:bodyPr/>
                    <a:lstStyle/>
                    <a:p>
                      <a:pPr marL="0" indent="0" algn="just">
                        <a:buFont typeface="Arial" panose="020B0604020202020204" pitchFamily="34" charset="0"/>
                        <a:buNone/>
                      </a:pPr>
                      <a:endParaRPr lang="tr-TR" sz="1400" dirty="0">
                        <a:solidFill>
                          <a:schemeClr val="tx1"/>
                        </a:solidFill>
                      </a:endParaRPr>
                    </a:p>
                    <a:p>
                      <a:pPr marL="285750" indent="-285750" algn="just">
                        <a:buFont typeface="Arial" panose="020B0604020202020204" pitchFamily="34" charset="0"/>
                        <a:buChar char="•"/>
                      </a:pPr>
                      <a:endParaRPr lang="tr-TR" sz="1400" dirty="0">
                        <a:solidFill>
                          <a:schemeClr val="tx1"/>
                        </a:solidFill>
                      </a:endParaRPr>
                    </a:p>
                  </a:txBody>
                  <a:tcPr>
                    <a:solidFill>
                      <a:schemeClr val="bg1"/>
                    </a:solidFill>
                  </a:tcPr>
                </a:tc>
                <a:extLst>
                  <a:ext uri="{0D108BD9-81ED-4DB2-BD59-A6C34878D82A}">
                    <a16:rowId xmlns:a16="http://schemas.microsoft.com/office/drawing/2014/main" val="1775467392"/>
                  </a:ext>
                </a:extLst>
              </a:tr>
              <a:tr h="137559">
                <a:tc>
                  <a:txBody>
                    <a:bodyPr/>
                    <a:lstStyle/>
                    <a:p>
                      <a:pPr marL="285750" indent="-285750" algn="just">
                        <a:buFont typeface="Arial" panose="020B0604020202020204" pitchFamily="34" charset="0"/>
                        <a:buChar char="•"/>
                      </a:pPr>
                      <a:endParaRPr lang="tr-TR" sz="1400" dirty="0">
                        <a:solidFill>
                          <a:schemeClr val="tx1"/>
                        </a:solidFill>
                      </a:endParaRPr>
                    </a:p>
                  </a:txBody>
                  <a:tcPr>
                    <a:solidFill>
                      <a:schemeClr val="bg1"/>
                    </a:solidFill>
                  </a:tcPr>
                </a:tc>
                <a:extLst>
                  <a:ext uri="{0D108BD9-81ED-4DB2-BD59-A6C34878D82A}">
                    <a16:rowId xmlns:a16="http://schemas.microsoft.com/office/drawing/2014/main" val="1971271470"/>
                  </a:ext>
                </a:extLst>
              </a:tr>
            </a:tbl>
          </a:graphicData>
        </a:graphic>
      </p:graphicFrame>
      <p:sp>
        <p:nvSpPr>
          <p:cNvPr id="3" name="Metin Yer Tutucusu 2"/>
          <p:cNvSpPr>
            <a:spLocks noGrp="1"/>
          </p:cNvSpPr>
          <p:nvPr>
            <p:ph type="body" sz="quarter" idx="10"/>
          </p:nvPr>
        </p:nvSpPr>
        <p:spPr>
          <a:xfrm>
            <a:off x="743543" y="1033047"/>
            <a:ext cx="10431887" cy="5331853"/>
          </a:xfrm>
        </p:spPr>
        <p:txBody>
          <a:bodyPr/>
          <a:lstStyle/>
          <a:p>
            <a:pPr marL="0" indent="0">
              <a:lnSpc>
                <a:spcPct val="120000"/>
              </a:lnSpc>
              <a:buNone/>
            </a:pPr>
            <a:endParaRPr lang="tr-TR" sz="1800" dirty="0" smtClean="0"/>
          </a:p>
          <a:p>
            <a:pPr lvl="1">
              <a:lnSpc>
                <a:spcPct val="150000"/>
              </a:lnSpc>
            </a:pPr>
            <a:r>
              <a:rPr lang="tr-TR" sz="1800" dirty="0" smtClean="0"/>
              <a:t>2018 </a:t>
            </a:r>
            <a:r>
              <a:rPr lang="tr-TR" sz="1800" dirty="0"/>
              <a:t>- </a:t>
            </a:r>
            <a:r>
              <a:rPr lang="tr-TR" sz="1800" dirty="0" smtClean="0"/>
              <a:t>2020</a:t>
            </a:r>
            <a:r>
              <a:rPr lang="tr-TR" sz="1800" dirty="0"/>
              <a:t>: Sürdürülebilir finans konusunda bir Teknik Uzman Grubu (TEG) kurulmuştur. </a:t>
            </a:r>
          </a:p>
          <a:p>
            <a:pPr lvl="1">
              <a:lnSpc>
                <a:spcPct val="150000"/>
              </a:lnSpc>
            </a:pPr>
            <a:r>
              <a:rPr lang="tr-TR" sz="1800" dirty="0" smtClean="0"/>
              <a:t>12 </a:t>
            </a:r>
            <a:r>
              <a:rPr lang="tr-TR" sz="1800" dirty="0"/>
              <a:t>Temmuz 2020: Taksonomi Tüzüğü yürürlüğe girmiştir.</a:t>
            </a:r>
          </a:p>
          <a:p>
            <a:pPr lvl="1">
              <a:lnSpc>
                <a:spcPct val="150000"/>
              </a:lnSpc>
            </a:pPr>
            <a:r>
              <a:rPr lang="tr-TR" sz="1800" dirty="0" smtClean="0"/>
              <a:t>9 </a:t>
            </a:r>
            <a:r>
              <a:rPr lang="tr-TR" sz="1800" dirty="0"/>
              <a:t>Aralık 2021: </a:t>
            </a:r>
            <a:r>
              <a:rPr lang="tr-TR" sz="1800" dirty="0" smtClean="0"/>
              <a:t>Azaltım ve Uyum hedeflerine </a:t>
            </a:r>
            <a:r>
              <a:rPr lang="tr-TR" sz="1800" dirty="0"/>
              <a:t>yönelik sürdürülebilir faaliyetlere ilişkin </a:t>
            </a:r>
            <a:r>
              <a:rPr lang="tr-TR" sz="1800" dirty="0" smtClean="0"/>
              <a:t>Teknik Tarama Kriterleri yayımlanmıştır.</a:t>
            </a:r>
            <a:endParaRPr lang="tr-TR" sz="1800" dirty="0"/>
          </a:p>
          <a:p>
            <a:pPr lvl="1">
              <a:lnSpc>
                <a:spcPct val="150000"/>
              </a:lnSpc>
            </a:pPr>
            <a:r>
              <a:rPr lang="tr-TR" sz="1800" dirty="0" smtClean="0"/>
              <a:t>27 </a:t>
            </a:r>
            <a:r>
              <a:rPr lang="tr-TR" sz="1800" dirty="0"/>
              <a:t>Haziran 2023:  Diğer 4 hedef için Teknik Tarama Kriterleri yayımlanmıştır</a:t>
            </a:r>
            <a:r>
              <a:rPr lang="tr-TR" sz="1800" dirty="0" smtClean="0"/>
              <a:t>.</a:t>
            </a:r>
          </a:p>
          <a:p>
            <a:pPr lvl="1">
              <a:lnSpc>
                <a:spcPct val="150000"/>
              </a:lnSpc>
            </a:pPr>
            <a:r>
              <a:rPr lang="tr-TR" sz="1800" dirty="0" smtClean="0"/>
              <a:t>1 Ocak 2024: Azaltım ve Uyum </a:t>
            </a:r>
            <a:r>
              <a:rPr lang="tr-TR" sz="1800" dirty="0"/>
              <a:t>Teknik Tarama Kriterleri </a:t>
            </a:r>
            <a:r>
              <a:rPr lang="tr-TR" sz="1800" dirty="0" smtClean="0"/>
              <a:t>güncellenmiştir.</a:t>
            </a:r>
          </a:p>
          <a:p>
            <a:pPr lvl="1">
              <a:lnSpc>
                <a:spcPct val="120000"/>
              </a:lnSpc>
              <a:buFont typeface="Courier New" panose="02070309020205020404" pitchFamily="49" charset="0"/>
              <a:buChar char="o"/>
            </a:pPr>
            <a:endParaRPr lang="tr-TR" sz="1800" dirty="0"/>
          </a:p>
          <a:p>
            <a:pPr lvl="1">
              <a:lnSpc>
                <a:spcPct val="120000"/>
              </a:lnSpc>
              <a:buFont typeface="Courier New" panose="02070309020205020404" pitchFamily="49" charset="0"/>
              <a:buChar char="o"/>
            </a:pPr>
            <a:endParaRPr lang="tr-TR" sz="1800" dirty="0" smtClean="0"/>
          </a:p>
          <a:p>
            <a:pPr marL="457200" lvl="1" indent="0">
              <a:lnSpc>
                <a:spcPct val="120000"/>
              </a:lnSpc>
              <a:buNone/>
            </a:pPr>
            <a:endParaRPr lang="tr-TR" sz="1800" dirty="0"/>
          </a:p>
          <a:p>
            <a:pPr marL="457200" lvl="1" indent="0">
              <a:lnSpc>
                <a:spcPct val="120000"/>
              </a:lnSpc>
              <a:buNone/>
            </a:pPr>
            <a:endParaRPr lang="tr-TR" sz="1800" dirty="0" smtClean="0"/>
          </a:p>
          <a:p>
            <a:pPr marL="0" indent="0">
              <a:lnSpc>
                <a:spcPct val="120000"/>
              </a:lnSpc>
              <a:buNone/>
            </a:pPr>
            <a:endParaRPr lang="tr-TR" sz="1000" dirty="0"/>
          </a:p>
        </p:txBody>
      </p:sp>
    </p:spTree>
    <p:extLst>
      <p:ext uri="{BB962C8B-B14F-4D97-AF65-F5344CB8AC3E}">
        <p14:creationId xmlns:p14="http://schemas.microsoft.com/office/powerpoint/2010/main" val="270355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p:txBody>
          <a:bodyPr/>
          <a:lstStyle/>
          <a:p>
            <a:pPr algn="just"/>
            <a:endParaRPr lang="tr-TR" sz="1800" dirty="0" smtClean="0"/>
          </a:p>
          <a:p>
            <a:pPr marL="0" indent="0" algn="just">
              <a:buNone/>
            </a:pPr>
            <a:endParaRPr lang="tr-TR" sz="1800" dirty="0" smtClean="0"/>
          </a:p>
          <a:p>
            <a:pPr algn="just"/>
            <a:r>
              <a:rPr lang="tr-TR" sz="1800" dirty="0" smtClean="0"/>
              <a:t>AB </a:t>
            </a:r>
            <a:r>
              <a:rPr lang="tr-TR" sz="1800" dirty="0"/>
              <a:t>Taksonomisi faaliyetlerinin NACE kod yapısıyla bağlantısı vardır. NACE kodları, ekonomik olarak uygun faaliyetlerin belirlenmesine yardımcı olması için kullanılmaktadır.</a:t>
            </a:r>
            <a:endParaRPr lang="tr-TR" sz="1800" b="1" dirty="0"/>
          </a:p>
          <a:p>
            <a:pPr algn="just"/>
            <a:r>
              <a:rPr lang="tr-TR" sz="1800" dirty="0"/>
              <a:t>Bir ticari faaliyet, eğer bir sınıflandırma faaliyeti ile ilişkilendirilebiliyorsa, </a:t>
            </a:r>
            <a:r>
              <a:rPr lang="tr-TR" sz="1800" b="1" dirty="0"/>
              <a:t>uygun</a:t>
            </a:r>
            <a:r>
              <a:rPr lang="tr-TR" sz="1800" dirty="0"/>
              <a:t> bir ekonomik faaliyet olarak adlandırılabilir.</a:t>
            </a:r>
          </a:p>
          <a:p>
            <a:pPr algn="just"/>
            <a:r>
              <a:rPr lang="tr-TR" sz="1800" dirty="0"/>
              <a:t>Bir ekonomik faaliyetin </a:t>
            </a:r>
            <a:r>
              <a:rPr lang="tr-TR" sz="1800" b="1" dirty="0"/>
              <a:t>çevresel bir hedefe önemli ölçüde katkıda</a:t>
            </a:r>
            <a:r>
              <a:rPr lang="tr-TR" sz="1800" dirty="0"/>
              <a:t> bulunup bulunmadığını belirlemek için Teknik Tarama Kriterleri  adı verilen kriterlerin uygulanması gerekir.</a:t>
            </a:r>
          </a:p>
          <a:p>
            <a:pPr algn="just"/>
            <a:r>
              <a:rPr lang="tr-TR" sz="1800" dirty="0"/>
              <a:t>Bir ekonomik faaliyetin </a:t>
            </a:r>
            <a:r>
              <a:rPr lang="tr-TR" sz="1800" b="1" dirty="0"/>
              <a:t>geri kalan çevresel hedeflerden herhangi birine önemli ölçüde </a:t>
            </a:r>
            <a:r>
              <a:rPr lang="tr-TR" sz="1800" dirty="0"/>
              <a:t>zarar verip vermediğini belirlemek için, Önemli Zarar Vermeme Kriteri (DNSH) olarak adlandırılan kriterlerin uygulanması gerekir. </a:t>
            </a:r>
          </a:p>
          <a:p>
            <a:pPr algn="just"/>
            <a:r>
              <a:rPr lang="tr-TR" sz="1800" dirty="0"/>
              <a:t>Ayrıca ekonomik faaliyetin, herhangi </a:t>
            </a:r>
            <a:r>
              <a:rPr lang="tr-TR" sz="1800" b="1" dirty="0"/>
              <a:t>bir olumsuz sosyal etki yaratmaması için </a:t>
            </a:r>
            <a:r>
              <a:rPr lang="tr-TR" sz="1800" dirty="0"/>
              <a:t>BM İş Dünyası ve İnsan Hakları Yol Gösterici İlkeleri gibi 'asgari önlemleri' karşılaması gerekiyor.</a:t>
            </a:r>
          </a:p>
          <a:p>
            <a:endParaRPr lang="tr-TR" dirty="0"/>
          </a:p>
        </p:txBody>
      </p:sp>
      <p:sp>
        <p:nvSpPr>
          <p:cNvPr id="4" name="Unvan 3"/>
          <p:cNvSpPr>
            <a:spLocks noGrp="1"/>
          </p:cNvSpPr>
          <p:nvPr>
            <p:ph type="title"/>
          </p:nvPr>
        </p:nvSpPr>
        <p:spPr/>
        <p:txBody>
          <a:bodyPr/>
          <a:lstStyle/>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016008830"/>
              </p:ext>
            </p:extLst>
          </p:nvPr>
        </p:nvGraphicFramePr>
        <p:xfrm>
          <a:off x="1330664" y="781237"/>
          <a:ext cx="9404392" cy="838200"/>
        </p:xfrm>
        <a:graphic>
          <a:graphicData uri="http://schemas.openxmlformats.org/drawingml/2006/table">
            <a:tbl>
              <a:tblPr firstRow="1" bandRow="1">
                <a:tableStyleId>{5C22544A-7EE6-4342-B048-85BDC9FD1C3A}</a:tableStyleId>
              </a:tblPr>
              <a:tblGrid>
                <a:gridCol w="9404392">
                  <a:extLst>
                    <a:ext uri="{9D8B030D-6E8A-4147-A177-3AD203B41FA5}">
                      <a16:colId xmlns:a16="http://schemas.microsoft.com/office/drawing/2014/main" val="670504641"/>
                    </a:ext>
                  </a:extLst>
                </a:gridCol>
              </a:tblGrid>
              <a:tr h="291908">
                <a:tc>
                  <a:txBody>
                    <a:bodyPr/>
                    <a:lstStyle/>
                    <a:p>
                      <a:pPr algn="ctr">
                        <a:lnSpc>
                          <a:spcPct val="150000"/>
                        </a:lnSpc>
                      </a:pPr>
                      <a:r>
                        <a:rPr lang="tr-TR" dirty="0" smtClean="0"/>
                        <a:t>AB</a:t>
                      </a:r>
                      <a:r>
                        <a:rPr lang="tr-TR" baseline="0" dirty="0" smtClean="0"/>
                        <a:t> Taksonomisi</a:t>
                      </a:r>
                      <a:endParaRPr lang="tr-TR" dirty="0"/>
                    </a:p>
                  </a:txBody>
                  <a:tcPr/>
                </a:tc>
                <a:extLst>
                  <a:ext uri="{0D108BD9-81ED-4DB2-BD59-A6C34878D82A}">
                    <a16:rowId xmlns:a16="http://schemas.microsoft.com/office/drawing/2014/main" val="3539675443"/>
                  </a:ext>
                </a:extLst>
              </a:tr>
              <a:tr h="295164">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185932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sz="1800" dirty="0"/>
          </a:p>
        </p:txBody>
      </p:sp>
      <p:sp>
        <p:nvSpPr>
          <p:cNvPr id="3" name="Metin Yer Tutucusu 2"/>
          <p:cNvSpPr>
            <a:spLocks noGrp="1"/>
          </p:cNvSpPr>
          <p:nvPr>
            <p:ph type="body" sz="quarter" idx="10"/>
          </p:nvPr>
        </p:nvSpPr>
        <p:spPr/>
        <p:txBody>
          <a:bodyPr/>
          <a:lstStyle/>
          <a:p>
            <a:endParaRPr lang="tr-TR" sz="1800" dirty="0" smtClean="0"/>
          </a:p>
          <a:p>
            <a:endParaRPr lang="tr-TR" sz="1800" dirty="0"/>
          </a:p>
          <a:p>
            <a:r>
              <a:rPr lang="tr-TR" sz="1800" dirty="0" smtClean="0"/>
              <a:t>Bir </a:t>
            </a:r>
            <a:r>
              <a:rPr lang="tr-TR" sz="1800" dirty="0"/>
              <a:t>şirket ekonomik faaliyetlerini değerlendirip uygunluk ve uyum durumunu belirledikten sonra, her </a:t>
            </a:r>
            <a:r>
              <a:rPr lang="tr-TR" sz="1800" dirty="0" smtClean="0"/>
              <a:t>ekonomik </a:t>
            </a:r>
            <a:r>
              <a:rPr lang="tr-TR" sz="1800" dirty="0"/>
              <a:t>faaliyete ilişkin özel </a:t>
            </a:r>
            <a:r>
              <a:rPr lang="tr-TR" sz="1800" dirty="0" smtClean="0"/>
              <a:t>Temel Performans Göstergelerini (KPI) açıklamalıdır</a:t>
            </a:r>
            <a:r>
              <a:rPr lang="tr-TR" sz="1800" dirty="0"/>
              <a:t>.</a:t>
            </a:r>
          </a:p>
          <a:p>
            <a:r>
              <a:rPr lang="tr-TR" sz="1800" dirty="0"/>
              <a:t>Bu, aşağıdaki </a:t>
            </a:r>
            <a:r>
              <a:rPr lang="tr-TR" sz="1800" dirty="0" smtClean="0"/>
              <a:t>üç </a:t>
            </a:r>
            <a:r>
              <a:rPr lang="tr-TR" sz="1800" dirty="0" err="1" smtClean="0"/>
              <a:t>KPI'a</a:t>
            </a:r>
            <a:r>
              <a:rPr lang="tr-TR" sz="1800" dirty="0" smtClean="0"/>
              <a:t> </a:t>
            </a:r>
            <a:r>
              <a:rPr lang="tr-TR" sz="1800" dirty="0"/>
              <a:t>odaklanılarak gerçekleştirilir:</a:t>
            </a:r>
          </a:p>
          <a:p>
            <a:r>
              <a:rPr lang="tr-TR" sz="1800" dirty="0"/>
              <a:t>AB Taksonomisine uygun ve uyumlu ciro </a:t>
            </a:r>
            <a:r>
              <a:rPr lang="tr-TR" sz="1800" dirty="0" smtClean="0"/>
              <a:t>payı (</a:t>
            </a:r>
            <a:r>
              <a:rPr lang="tr-TR" sz="1800" dirty="0"/>
              <a:t>AB Taksonomisine uygun ciro oranını hesaplamak için bir şirketin AB Taksonomisine uygun toplam ciroyu toplam net ciroya bölmesi gerekir</a:t>
            </a:r>
            <a:r>
              <a:rPr lang="tr-TR" sz="1800" dirty="0" smtClean="0"/>
              <a:t>.)</a:t>
            </a:r>
            <a:endParaRPr lang="tr-TR" sz="1800" dirty="0"/>
          </a:p>
          <a:p>
            <a:r>
              <a:rPr lang="tr-TR" sz="1800" dirty="0"/>
              <a:t>AB Taksonomisine uygun ve uyumlu sermaye harcamaları (</a:t>
            </a:r>
            <a:r>
              <a:rPr lang="tr-TR" sz="1800" dirty="0" err="1"/>
              <a:t>CapEx</a:t>
            </a:r>
            <a:r>
              <a:rPr lang="tr-TR" sz="1800" dirty="0"/>
              <a:t>) </a:t>
            </a:r>
            <a:r>
              <a:rPr lang="tr-TR" sz="1800" dirty="0" smtClean="0"/>
              <a:t>payı (</a:t>
            </a:r>
            <a:r>
              <a:rPr lang="tr-TR" sz="1800" dirty="0"/>
              <a:t>AB Taksonomisine uygun faaliyetlerin toplam Sermaye Harcamasını toplam net Sermaye Harcamasına bölmesi gerekir</a:t>
            </a:r>
            <a:r>
              <a:rPr lang="tr-TR" sz="1800" dirty="0" smtClean="0"/>
              <a:t>.)</a:t>
            </a:r>
            <a:endParaRPr lang="tr-TR" sz="1800" dirty="0"/>
          </a:p>
          <a:p>
            <a:r>
              <a:rPr lang="tr-TR" sz="1800" dirty="0"/>
              <a:t>AB Taksonomisine uygun ve uyumlu işletme harcamaları (</a:t>
            </a:r>
            <a:r>
              <a:rPr lang="tr-TR" sz="1800" dirty="0" err="1"/>
              <a:t>OpEx</a:t>
            </a:r>
            <a:r>
              <a:rPr lang="tr-TR" sz="1800" dirty="0"/>
              <a:t>) </a:t>
            </a:r>
            <a:r>
              <a:rPr lang="tr-TR" sz="1800" dirty="0" smtClean="0"/>
              <a:t>payı (</a:t>
            </a:r>
            <a:r>
              <a:rPr lang="tr-TR" sz="1800" dirty="0"/>
              <a:t>maddi duran varlıkların sürekli ve etkin kullanımını sağlamak için gerekli olan maddi duran varlık, tesis ve ekipman varlıklarının günlük bakımıyla ilgili doğrudan harcamalardır (örneğin, araştırma ve geliştirme, bina yenileme önlemleri, kısa vadeli). kiralama, bakım ve onarım).</a:t>
            </a:r>
            <a:endParaRPr lang="tr-TR" sz="1800" dirty="0" smtClean="0"/>
          </a:p>
          <a:p>
            <a:pPr marL="0" indent="0">
              <a:buNone/>
            </a:pPr>
            <a:endParaRPr lang="tr-TR" sz="1800" dirty="0" smtClean="0"/>
          </a:p>
          <a:p>
            <a:pPr marL="0" indent="0">
              <a:buNone/>
            </a:pPr>
            <a:endParaRPr lang="tr-TR" sz="1800" dirty="0"/>
          </a:p>
          <a:p>
            <a:endParaRPr lang="tr-TR" sz="1800" dirty="0"/>
          </a:p>
        </p:txBody>
      </p:sp>
      <p:sp>
        <p:nvSpPr>
          <p:cNvPr id="4" name="Metin kutusu 3"/>
          <p:cNvSpPr txBox="1"/>
          <p:nvPr/>
        </p:nvSpPr>
        <p:spPr>
          <a:xfrm>
            <a:off x="11458805" y="6393023"/>
            <a:ext cx="492564" cy="494687"/>
          </a:xfrm>
          <a:prstGeom prst="rect">
            <a:avLst/>
          </a:prstGeom>
          <a:noFill/>
        </p:spPr>
        <p:txBody>
          <a:bodyPr wrap="square" rtlCol="0">
            <a:spAutoFit/>
          </a:bodyPr>
          <a:lstStyle/>
          <a:p>
            <a:pPr marL="12700">
              <a:lnSpc>
                <a:spcPts val="3540"/>
              </a:lnSpc>
              <a:spcBef>
                <a:spcPts val="100"/>
              </a:spcBef>
              <a:defRPr/>
            </a:pPr>
            <a:r>
              <a:rPr lang="tr-TR" sz="2000" b="1" spc="-15"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8</a:t>
            </a:r>
            <a:endParaRPr lang="tr-TR" sz="2000" b="1" dirty="0">
              <a:solidFill>
                <a:schemeClr val="accent1">
                  <a:lumMod val="75000"/>
                </a:schemeClr>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564226747"/>
              </p:ext>
            </p:extLst>
          </p:nvPr>
        </p:nvGraphicFramePr>
        <p:xfrm>
          <a:off x="1330664" y="781237"/>
          <a:ext cx="9404392" cy="838200"/>
        </p:xfrm>
        <a:graphic>
          <a:graphicData uri="http://schemas.openxmlformats.org/drawingml/2006/table">
            <a:tbl>
              <a:tblPr firstRow="1" bandRow="1">
                <a:tableStyleId>{5C22544A-7EE6-4342-B048-85BDC9FD1C3A}</a:tableStyleId>
              </a:tblPr>
              <a:tblGrid>
                <a:gridCol w="9404392">
                  <a:extLst>
                    <a:ext uri="{9D8B030D-6E8A-4147-A177-3AD203B41FA5}">
                      <a16:colId xmlns:a16="http://schemas.microsoft.com/office/drawing/2014/main" val="670504641"/>
                    </a:ext>
                  </a:extLst>
                </a:gridCol>
              </a:tblGrid>
              <a:tr h="291908">
                <a:tc>
                  <a:txBody>
                    <a:bodyPr/>
                    <a:lstStyle/>
                    <a:p>
                      <a:pPr algn="ctr">
                        <a:lnSpc>
                          <a:spcPct val="150000"/>
                        </a:lnSpc>
                      </a:pPr>
                      <a:r>
                        <a:rPr lang="tr-TR" dirty="0" smtClean="0"/>
                        <a:t>AB</a:t>
                      </a:r>
                      <a:r>
                        <a:rPr lang="tr-TR" baseline="0" dirty="0" smtClean="0"/>
                        <a:t> Taksonomisi</a:t>
                      </a:r>
                      <a:endParaRPr lang="tr-TR" dirty="0"/>
                    </a:p>
                  </a:txBody>
                  <a:tcPr/>
                </a:tc>
                <a:extLst>
                  <a:ext uri="{0D108BD9-81ED-4DB2-BD59-A6C34878D82A}">
                    <a16:rowId xmlns:a16="http://schemas.microsoft.com/office/drawing/2014/main" val="3539675443"/>
                  </a:ext>
                </a:extLst>
              </a:tr>
              <a:tr h="295164">
                <a:tc>
                  <a:txBody>
                    <a:bodyPr/>
                    <a:lstStyle/>
                    <a:p>
                      <a:pPr marL="0" indent="0" algn="just">
                        <a:buFont typeface="Arial" panose="020B0604020202020204" pitchFamily="34" charset="0"/>
                        <a:buNone/>
                      </a:pPr>
                      <a:endParaRPr lang="tr-TR" sz="1600" dirty="0"/>
                    </a:p>
                  </a:txBody>
                  <a:tcPr>
                    <a:solidFill>
                      <a:schemeClr val="bg1"/>
                    </a:solidFill>
                  </a:tcPr>
                </a:tc>
                <a:extLst>
                  <a:ext uri="{0D108BD9-81ED-4DB2-BD59-A6C34878D82A}">
                    <a16:rowId xmlns:a16="http://schemas.microsoft.com/office/drawing/2014/main" val="1775467392"/>
                  </a:ext>
                </a:extLst>
              </a:tr>
            </a:tbl>
          </a:graphicData>
        </a:graphic>
      </p:graphicFrame>
    </p:spTree>
    <p:extLst>
      <p:ext uri="{BB962C8B-B14F-4D97-AF65-F5344CB8AC3E}">
        <p14:creationId xmlns:p14="http://schemas.microsoft.com/office/powerpoint/2010/main" val="2790000775"/>
      </p:ext>
    </p:extLst>
  </p:cSld>
  <p:clrMapOvr>
    <a:masterClrMapping/>
  </p:clrMapOvr>
</p:sld>
</file>

<file path=ppt/theme/theme1.xml><?xml version="1.0" encoding="utf-8"?>
<a:theme xmlns:a="http://schemas.openxmlformats.org/drawingml/2006/main" name="Office Teması">
  <a:themeElements>
    <a:clrScheme name="Özel 1">
      <a:dk1>
        <a:sysClr val="windowText" lastClr="000000"/>
      </a:dk1>
      <a:lt1>
        <a:srgbClr val="FFFFFF"/>
      </a:lt1>
      <a:dk2>
        <a:srgbClr val="1F497D"/>
      </a:dk2>
      <a:lt2>
        <a:srgbClr val="EEECE1"/>
      </a:lt2>
      <a:accent1>
        <a:srgbClr val="17365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İDB 1">
      <a:majorFont>
        <a:latin typeface="FenomenSans-Bold"/>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2654</Words>
  <Application>Microsoft Office PowerPoint</Application>
  <PresentationFormat>Geniş ekran</PresentationFormat>
  <Paragraphs>328</Paragraphs>
  <Slides>29</Slides>
  <Notes>20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Arial</vt:lpstr>
      <vt:lpstr>Calibri</vt:lpstr>
      <vt:lpstr>Corbel</vt:lpstr>
      <vt:lpstr>Courier New</vt:lpstr>
      <vt:lpstr>FenomenSans-Bold</vt:lpstr>
      <vt:lpstr>Myriad Pro</vt:lpstr>
      <vt:lpstr>Times New Roman</vt:lpstr>
      <vt:lpstr>Wingdings</vt:lpstr>
      <vt:lpstr>Office Teması</vt:lpstr>
      <vt:lpstr>   Ulusal Yeşil Taksonomi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CSRD- Kurumsal Sürdürülebilirlik Raporlama Direktifi </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Windows Kullanıcısı</cp:lastModifiedBy>
  <cp:revision>825</cp:revision>
  <dcterms:created xsi:type="dcterms:W3CDTF">2023-05-31T06:59:39Z</dcterms:created>
  <dcterms:modified xsi:type="dcterms:W3CDTF">2024-05-08T07:53:50Z</dcterms:modified>
</cp:coreProperties>
</file>