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Ex1.xml" ContentType="application/vnd.ms-office.chartex+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26" r:id="rId2"/>
  </p:sldMasterIdLst>
  <p:notesMasterIdLst>
    <p:notesMasterId r:id="rId37"/>
  </p:notesMasterIdLst>
  <p:handoutMasterIdLst>
    <p:handoutMasterId r:id="rId38"/>
  </p:handoutMasterIdLst>
  <p:sldIdLst>
    <p:sldId id="2059" r:id="rId3"/>
    <p:sldId id="451" r:id="rId4"/>
    <p:sldId id="1781" r:id="rId5"/>
    <p:sldId id="1782" r:id="rId6"/>
    <p:sldId id="1796" r:id="rId7"/>
    <p:sldId id="1785" r:id="rId8"/>
    <p:sldId id="1788" r:id="rId9"/>
    <p:sldId id="519" r:id="rId10"/>
    <p:sldId id="520" r:id="rId11"/>
    <p:sldId id="517" r:id="rId12"/>
    <p:sldId id="508" r:id="rId13"/>
    <p:sldId id="507" r:id="rId14"/>
    <p:sldId id="2075" r:id="rId15"/>
    <p:sldId id="535" r:id="rId16"/>
    <p:sldId id="2065" r:id="rId17"/>
    <p:sldId id="2066" r:id="rId18"/>
    <p:sldId id="2085" r:id="rId19"/>
    <p:sldId id="2086" r:id="rId20"/>
    <p:sldId id="2087" r:id="rId21"/>
    <p:sldId id="500" r:id="rId22"/>
    <p:sldId id="2055" r:id="rId23"/>
    <p:sldId id="2072" r:id="rId24"/>
    <p:sldId id="2073" r:id="rId25"/>
    <p:sldId id="2084" r:id="rId26"/>
    <p:sldId id="1594" r:id="rId27"/>
    <p:sldId id="2070" r:id="rId28"/>
    <p:sldId id="1791" r:id="rId29"/>
    <p:sldId id="1789" r:id="rId30"/>
    <p:sldId id="2061" r:id="rId31"/>
    <p:sldId id="1605" r:id="rId32"/>
    <p:sldId id="1792" r:id="rId33"/>
    <p:sldId id="1793" r:id="rId34"/>
    <p:sldId id="489" r:id="rId35"/>
    <p:sldId id="2071" r:id="rId36"/>
  </p:sldIdLst>
  <p:sldSz cx="9906000" cy="6858000" type="A4"/>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ammer Kömürcüoğlu" initials="MK" lastIdx="1" clrIdx="0">
    <p:extLst>
      <p:ext uri="{19B8F6BF-5375-455C-9EA6-DF929625EA0E}">
        <p15:presenceInfo xmlns:p15="http://schemas.microsoft.com/office/powerpoint/2012/main" userId="S-1-5-21-2866109778-4197787997-2823296948-17262" providerId="AD"/>
      </p:ext>
    </p:extLst>
  </p:cmAuthor>
  <p:cmAuthor id="2" name="Sinem Sudan" initials="SS" lastIdx="1" clrIdx="1">
    <p:extLst>
      <p:ext uri="{19B8F6BF-5375-455C-9EA6-DF929625EA0E}">
        <p15:presenceInfo xmlns:p15="http://schemas.microsoft.com/office/powerpoint/2012/main" userId="S-1-5-21-2866109778-4197787997-2823296948-21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8C5B"/>
    <a:srgbClr val="DEEBF7"/>
    <a:srgbClr val="4A7AAA"/>
    <a:srgbClr val="E85239"/>
    <a:srgbClr val="477AA9"/>
    <a:srgbClr val="E97F33"/>
    <a:srgbClr val="8F317B"/>
    <a:srgbClr val="1D8C5B"/>
    <a:srgbClr val="003C90"/>
    <a:srgbClr val="2E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94" autoAdjust="0"/>
    <p:restoredTop sz="95226" autoAdjust="0"/>
  </p:normalViewPr>
  <p:slideViewPr>
    <p:cSldViewPr snapToGrid="0">
      <p:cViewPr varScale="1">
        <p:scale>
          <a:sx n="110" d="100"/>
          <a:sy n="110" d="100"/>
        </p:scale>
        <p:origin x="1002" y="108"/>
      </p:cViewPr>
      <p:guideLst/>
    </p:cSldViewPr>
  </p:slideViewPr>
  <p:outlineViewPr>
    <p:cViewPr>
      <p:scale>
        <a:sx n="33" d="100"/>
        <a:sy n="33" d="100"/>
      </p:scale>
      <p:origin x="0" y="-106"/>
    </p:cViewPr>
  </p:outlineViewPr>
  <p:notesTextViewPr>
    <p:cViewPr>
      <p:scale>
        <a:sx n="3" d="2"/>
        <a:sy n="3" d="2"/>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D:\Users\s-piskin\Desktop\Sakarya%20Veril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D:\Users\s-piskin\Desktop\GSYH%20Paylar&#305;%20Sakarya.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D:\Users\s-piskin\Desktop\Sakarya%20Bilgi%20Notu\Sakarya%20Veriler.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oleObject" Target="file:///\\tkb.local\file\Kurumsal\INVESTMENTBANKING\Capital%20Markets\Reports\DCM\Weekly\2024\20240104\TSPB%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tkb.local\file\Kurumsal\INVESTMENTBANKING\Capital%20Markets\Reports\DCM\Weekly\2024\20240104\TSPB%20Data.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658892654053645E-2"/>
          <c:y val="4.1239977876966802E-2"/>
          <c:w val="0.83697074074074074"/>
          <c:h val="0.7462569401364878"/>
        </c:manualLayout>
      </c:layout>
      <c:barChart>
        <c:barDir val="col"/>
        <c:grouping val="clustered"/>
        <c:varyColors val="0"/>
        <c:ser>
          <c:idx val="0"/>
          <c:order val="0"/>
          <c:tx>
            <c:strRef>
              <c:f>TL_yıllık!$J$61</c:f>
              <c:strCache>
                <c:ptCount val="1"/>
                <c:pt idx="0">
                  <c:v>Net Sıfır Emisyon Hedefine Ulaşmak İçin Gereken Yatırım Harcaması</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TL_yıllık!$L$3:$U$3</c:f>
              <c:numCache>
                <c:formatCode>General</c:formatCode>
                <c:ptCount val="10"/>
                <c:pt idx="0">
                  <c:v>2024</c:v>
                </c:pt>
                <c:pt idx="1">
                  <c:v>2025</c:v>
                </c:pt>
                <c:pt idx="2">
                  <c:v>2026</c:v>
                </c:pt>
                <c:pt idx="3">
                  <c:v>2027</c:v>
                </c:pt>
                <c:pt idx="4">
                  <c:v>2028</c:v>
                </c:pt>
                <c:pt idx="5">
                  <c:v>2029</c:v>
                </c:pt>
                <c:pt idx="6">
                  <c:v>2030</c:v>
                </c:pt>
                <c:pt idx="7">
                  <c:v>2031</c:v>
                </c:pt>
                <c:pt idx="8">
                  <c:v>2032</c:v>
                </c:pt>
                <c:pt idx="9">
                  <c:v>2033</c:v>
                </c:pt>
              </c:numCache>
            </c:numRef>
          </c:cat>
          <c:val>
            <c:numRef>
              <c:f>TL_yıllık!$L$11:$U$11</c:f>
              <c:numCache>
                <c:formatCode>0</c:formatCode>
                <c:ptCount val="10"/>
                <c:pt idx="0">
                  <c:v>22.079999999999973</c:v>
                </c:pt>
                <c:pt idx="1">
                  <c:v>22.079999999999973</c:v>
                </c:pt>
                <c:pt idx="2">
                  <c:v>22.85279999999997</c:v>
                </c:pt>
                <c:pt idx="3">
                  <c:v>23.652647999999967</c:v>
                </c:pt>
                <c:pt idx="4">
                  <c:v>24.480490679999964</c:v>
                </c:pt>
                <c:pt idx="5">
                  <c:v>25.33730785379996</c:v>
                </c:pt>
                <c:pt idx="6">
                  <c:v>26.224113628682957</c:v>
                </c:pt>
                <c:pt idx="7">
                  <c:v>27.141957605686859</c:v>
                </c:pt>
                <c:pt idx="8">
                  <c:v>28.091926121885898</c:v>
                </c:pt>
                <c:pt idx="9">
                  <c:v>29.075143536151902</c:v>
                </c:pt>
              </c:numCache>
            </c:numRef>
          </c:val>
          <c:extLst>
            <c:ext xmlns:c16="http://schemas.microsoft.com/office/drawing/2014/chart" uri="{C3380CC4-5D6E-409C-BE32-E72D297353CC}">
              <c16:uniqueId val="{00000000-FEE3-4360-87F3-31003739C8F6}"/>
            </c:ext>
          </c:extLst>
        </c:ser>
        <c:dLbls>
          <c:showLegendKey val="0"/>
          <c:showVal val="0"/>
          <c:showCatName val="0"/>
          <c:showSerName val="0"/>
          <c:showPercent val="0"/>
          <c:showBubbleSize val="0"/>
        </c:dLbls>
        <c:gapWidth val="150"/>
        <c:axId val="2009825504"/>
        <c:axId val="2009827584"/>
      </c:barChart>
      <c:catAx>
        <c:axId val="20098255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tr-TR"/>
          </a:p>
        </c:txPr>
        <c:crossAx val="2009827584"/>
        <c:crosses val="autoZero"/>
        <c:auto val="1"/>
        <c:lblAlgn val="ctr"/>
        <c:lblOffset val="100"/>
        <c:noMultiLvlLbl val="0"/>
      </c:catAx>
      <c:valAx>
        <c:axId val="2009827584"/>
        <c:scaling>
          <c:orientation val="minMax"/>
          <c:max val="30"/>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crossAx val="2009825504"/>
        <c:crosses val="autoZero"/>
        <c:crossBetween val="between"/>
      </c:valAx>
      <c:spPr>
        <a:noFill/>
        <a:ln>
          <a:noFill/>
        </a:ln>
        <a:effectLst/>
      </c:spPr>
    </c:plotArea>
    <c:legend>
      <c:legendPos val="b"/>
      <c:layout>
        <c:manualLayout>
          <c:xMode val="edge"/>
          <c:yMode val="edge"/>
          <c:x val="0.1908126405757985"/>
          <c:y val="0.91641126028462205"/>
          <c:w val="0.55124696356275305"/>
          <c:h val="7.615979943031142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tx1"/>
          </a:solidFill>
        </a:defRPr>
      </a:pPr>
      <a:endParaRPr lang="tr-TR"/>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TL_yıllık!$J$5</c:f>
              <c:strCache>
                <c:ptCount val="1"/>
                <c:pt idx="0">
                  <c:v>Krediler (milyar Dolar)</c:v>
                </c:pt>
              </c:strCache>
            </c:strRef>
          </c:tx>
          <c:spPr>
            <a:solidFill>
              <a:schemeClr val="tx2"/>
            </a:solidFill>
            <a:ln>
              <a:noFill/>
            </a:ln>
            <a:effectLst/>
          </c:spPr>
          <c:invertIfNegative val="0"/>
          <c:dPt>
            <c:idx val="3"/>
            <c:invertIfNegative val="0"/>
            <c:bubble3D val="0"/>
            <c:spPr>
              <a:solidFill>
                <a:schemeClr val="tx2"/>
              </a:solidFill>
              <a:ln>
                <a:noFill/>
              </a:ln>
              <a:effectLst/>
            </c:spPr>
            <c:extLst>
              <c:ext xmlns:c16="http://schemas.microsoft.com/office/drawing/2014/chart" uri="{C3380CC4-5D6E-409C-BE32-E72D297353CC}">
                <c16:uniqueId val="{00000001-D9A2-49C0-90D3-4FE4E342BC0B}"/>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TL_yıllık!$L$3:$U$3</c:f>
              <c:numCache>
                <c:formatCode>General</c:formatCode>
                <c:ptCount val="10"/>
                <c:pt idx="0">
                  <c:v>2024</c:v>
                </c:pt>
                <c:pt idx="1">
                  <c:v>2025</c:v>
                </c:pt>
                <c:pt idx="2">
                  <c:v>2026</c:v>
                </c:pt>
                <c:pt idx="3">
                  <c:v>2027</c:v>
                </c:pt>
                <c:pt idx="4">
                  <c:v>2028</c:v>
                </c:pt>
                <c:pt idx="5">
                  <c:v>2029</c:v>
                </c:pt>
                <c:pt idx="6">
                  <c:v>2030</c:v>
                </c:pt>
                <c:pt idx="7">
                  <c:v>2031</c:v>
                </c:pt>
                <c:pt idx="8">
                  <c:v>2032</c:v>
                </c:pt>
                <c:pt idx="9">
                  <c:v>2033</c:v>
                </c:pt>
              </c:numCache>
            </c:numRef>
          </c:cat>
          <c:val>
            <c:numRef>
              <c:f>TL_yıllık!$L$5:$U$5</c:f>
              <c:numCache>
                <c:formatCode>0</c:formatCode>
                <c:ptCount val="10"/>
                <c:pt idx="0">
                  <c:v>357.48537173168984</c:v>
                </c:pt>
                <c:pt idx="1">
                  <c:v>356.46235305140448</c:v>
                </c:pt>
                <c:pt idx="2">
                  <c:v>371.12088380793551</c:v>
                </c:pt>
                <c:pt idx="3">
                  <c:v>388.00915587676599</c:v>
                </c:pt>
                <c:pt idx="4">
                  <c:v>409.89417045833159</c:v>
                </c:pt>
                <c:pt idx="5">
                  <c:v>436.50445295419371</c:v>
                </c:pt>
                <c:pt idx="6">
                  <c:v>468.8294187020233</c:v>
                </c:pt>
                <c:pt idx="7">
                  <c:v>508.12617574014433</c:v>
                </c:pt>
                <c:pt idx="8">
                  <c:v>554.04297933040493</c:v>
                </c:pt>
                <c:pt idx="9">
                  <c:v>607.83629662594842</c:v>
                </c:pt>
              </c:numCache>
            </c:numRef>
          </c:val>
          <c:extLst>
            <c:ext xmlns:c16="http://schemas.microsoft.com/office/drawing/2014/chart" uri="{C3380CC4-5D6E-409C-BE32-E72D297353CC}">
              <c16:uniqueId val="{00000002-D9A2-49C0-90D3-4FE4E342BC0B}"/>
            </c:ext>
          </c:extLst>
        </c:ser>
        <c:dLbls>
          <c:showLegendKey val="0"/>
          <c:showVal val="0"/>
          <c:showCatName val="0"/>
          <c:showSerName val="0"/>
          <c:showPercent val="0"/>
          <c:showBubbleSize val="0"/>
        </c:dLbls>
        <c:gapWidth val="150"/>
        <c:overlap val="100"/>
        <c:axId val="2009825504"/>
        <c:axId val="2009827584"/>
      </c:barChart>
      <c:catAx>
        <c:axId val="20098255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crossAx val="2009827584"/>
        <c:crosses val="autoZero"/>
        <c:auto val="1"/>
        <c:lblAlgn val="ctr"/>
        <c:lblOffset val="100"/>
        <c:noMultiLvlLbl val="0"/>
      </c:catAx>
      <c:valAx>
        <c:axId val="2009827584"/>
        <c:scaling>
          <c:orientation val="minMax"/>
          <c:max val="650"/>
          <c:min val="0"/>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crossAx val="200982550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1"/>
          <c:order val="0"/>
          <c:tx>
            <c:strRef>
              <c:f>TL_yıllık!$J$30</c:f>
              <c:strCache>
                <c:ptCount val="1"/>
                <c:pt idx="0">
                  <c:v>Bankacılık Sektörü Finansmanı</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TL_yıllık!$L$26:$U$26</c:f>
              <c:numCache>
                <c:formatCode>General</c:formatCode>
                <c:ptCount val="10"/>
                <c:pt idx="0">
                  <c:v>2024</c:v>
                </c:pt>
                <c:pt idx="1">
                  <c:v>2025</c:v>
                </c:pt>
                <c:pt idx="2">
                  <c:v>2026</c:v>
                </c:pt>
                <c:pt idx="3">
                  <c:v>2027</c:v>
                </c:pt>
                <c:pt idx="4">
                  <c:v>2028</c:v>
                </c:pt>
                <c:pt idx="5">
                  <c:v>2029</c:v>
                </c:pt>
                <c:pt idx="6">
                  <c:v>2030</c:v>
                </c:pt>
                <c:pt idx="7">
                  <c:v>2031</c:v>
                </c:pt>
                <c:pt idx="8">
                  <c:v>2032</c:v>
                </c:pt>
                <c:pt idx="9">
                  <c:v>2033</c:v>
                </c:pt>
              </c:numCache>
            </c:numRef>
          </c:cat>
          <c:val>
            <c:numRef>
              <c:f>TL_yıllık!$L$30:$U$30</c:f>
              <c:numCache>
                <c:formatCode>0</c:formatCode>
                <c:ptCount val="10"/>
                <c:pt idx="0">
                  <c:v>15.45599999999998</c:v>
                </c:pt>
                <c:pt idx="1">
                  <c:v>15.45599999999998</c:v>
                </c:pt>
                <c:pt idx="2">
                  <c:v>15.996959999999978</c:v>
                </c:pt>
                <c:pt idx="3">
                  <c:v>16.556853599999975</c:v>
                </c:pt>
                <c:pt idx="4">
                  <c:v>17.136343475999972</c:v>
                </c:pt>
                <c:pt idx="5">
                  <c:v>17.73611549765997</c:v>
                </c:pt>
                <c:pt idx="6">
                  <c:v>18.356879540078069</c:v>
                </c:pt>
                <c:pt idx="7">
                  <c:v>18.999370323980799</c:v>
                </c:pt>
                <c:pt idx="8">
                  <c:v>19.664348285320127</c:v>
                </c:pt>
                <c:pt idx="9">
                  <c:v>20.352600475306332</c:v>
                </c:pt>
              </c:numCache>
            </c:numRef>
          </c:val>
          <c:extLst>
            <c:ext xmlns:c16="http://schemas.microsoft.com/office/drawing/2014/chart" uri="{C3380CC4-5D6E-409C-BE32-E72D297353CC}">
              <c16:uniqueId val="{00000000-CCAE-4095-BFE6-E21E4EE32C10}"/>
            </c:ext>
          </c:extLst>
        </c:ser>
        <c:ser>
          <c:idx val="3"/>
          <c:order val="1"/>
          <c:tx>
            <c:strRef>
              <c:f>TL_yıllık!$J$36</c:f>
              <c:strCache>
                <c:ptCount val="1"/>
                <c:pt idx="0">
                  <c:v> Bankacılık Dışı Finansman</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TL_yıllık!$L$26:$U$26</c:f>
              <c:numCache>
                <c:formatCode>General</c:formatCode>
                <c:ptCount val="10"/>
                <c:pt idx="0">
                  <c:v>2024</c:v>
                </c:pt>
                <c:pt idx="1">
                  <c:v>2025</c:v>
                </c:pt>
                <c:pt idx="2">
                  <c:v>2026</c:v>
                </c:pt>
                <c:pt idx="3">
                  <c:v>2027</c:v>
                </c:pt>
                <c:pt idx="4">
                  <c:v>2028</c:v>
                </c:pt>
                <c:pt idx="5">
                  <c:v>2029</c:v>
                </c:pt>
                <c:pt idx="6">
                  <c:v>2030</c:v>
                </c:pt>
                <c:pt idx="7">
                  <c:v>2031</c:v>
                </c:pt>
                <c:pt idx="8">
                  <c:v>2032</c:v>
                </c:pt>
                <c:pt idx="9">
                  <c:v>2033</c:v>
                </c:pt>
              </c:numCache>
            </c:numRef>
          </c:cat>
          <c:val>
            <c:numRef>
              <c:f>TL_yıllık!$L$36:$U$36</c:f>
              <c:numCache>
                <c:formatCode>0</c:formatCode>
                <c:ptCount val="10"/>
                <c:pt idx="0">
                  <c:v>6.6239999999999934</c:v>
                </c:pt>
                <c:pt idx="1">
                  <c:v>6.6239999999999934</c:v>
                </c:pt>
                <c:pt idx="2">
                  <c:v>6.8558399999999917</c:v>
                </c:pt>
                <c:pt idx="3">
                  <c:v>7.095794399999992</c:v>
                </c:pt>
                <c:pt idx="4">
                  <c:v>7.3441472039999915</c:v>
                </c:pt>
                <c:pt idx="5">
                  <c:v>7.6011923561399897</c:v>
                </c:pt>
                <c:pt idx="6">
                  <c:v>7.8672340886048886</c:v>
                </c:pt>
                <c:pt idx="7">
                  <c:v>8.1425872817060601</c:v>
                </c:pt>
                <c:pt idx="8">
                  <c:v>8.4275778365657708</c:v>
                </c:pt>
                <c:pt idx="9">
                  <c:v>8.7225430608455703</c:v>
                </c:pt>
              </c:numCache>
            </c:numRef>
          </c:val>
          <c:extLst>
            <c:ext xmlns:c16="http://schemas.microsoft.com/office/drawing/2014/chart" uri="{C3380CC4-5D6E-409C-BE32-E72D297353CC}">
              <c16:uniqueId val="{00000001-CCAE-4095-BFE6-E21E4EE32C10}"/>
            </c:ext>
          </c:extLst>
        </c:ser>
        <c:dLbls>
          <c:showLegendKey val="0"/>
          <c:showVal val="0"/>
          <c:showCatName val="0"/>
          <c:showSerName val="0"/>
          <c:showPercent val="0"/>
          <c:showBubbleSize val="0"/>
        </c:dLbls>
        <c:gapWidth val="150"/>
        <c:overlap val="100"/>
        <c:axId val="2009825504"/>
        <c:axId val="2009827584"/>
      </c:barChart>
      <c:catAx>
        <c:axId val="20098255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crossAx val="2009827584"/>
        <c:crosses val="autoZero"/>
        <c:auto val="1"/>
        <c:lblAlgn val="ctr"/>
        <c:lblOffset val="100"/>
        <c:noMultiLvlLbl val="0"/>
      </c:catAx>
      <c:valAx>
        <c:axId val="2009827584"/>
        <c:scaling>
          <c:orientation val="minMax"/>
          <c:max val="30"/>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crossAx val="200982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tx1"/>
          </a:solidFill>
        </a:defRPr>
      </a:pPr>
      <a:endParaRPr lang="tr-T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solidFill>
                <a:latin typeface="+mn-lt"/>
                <a:ea typeface="+mn-ea"/>
                <a:cs typeface="+mn-cs"/>
              </a:defRPr>
            </a:pPr>
            <a:r>
              <a:rPr lang="tr-TR" sz="900" dirty="0"/>
              <a:t>İlin Türkiye </a:t>
            </a:r>
            <a:r>
              <a:rPr lang="en-US" sz="900" dirty="0"/>
              <a:t>GSYH</a:t>
            </a:r>
            <a:r>
              <a:rPr lang="tr-TR" sz="900" dirty="0"/>
              <a:t>’sindeki </a:t>
            </a:r>
            <a:r>
              <a:rPr lang="en-US" sz="900" dirty="0" err="1"/>
              <a:t>Payı</a:t>
            </a:r>
            <a:endParaRPr lang="en-US" sz="900" dirty="0"/>
          </a:p>
        </c:rich>
      </c:tx>
      <c:overlay val="0"/>
      <c:spPr>
        <a:noFill/>
        <a:ln>
          <a:noFill/>
        </a:ln>
        <a:effectLst/>
      </c:spPr>
      <c:txPr>
        <a:bodyPr rot="0" spcFirstLastPara="1" vertOverflow="ellipsis" vert="horz" wrap="square" anchor="ctr" anchorCtr="1"/>
        <a:lstStyle/>
        <a:p>
          <a:pPr>
            <a:defRPr sz="900" b="1" i="0" u="none" strike="noStrike" kern="1200" spc="0" baseline="0">
              <a:solidFill>
                <a:schemeClr val="tx1"/>
              </a:solidFill>
              <a:latin typeface="+mn-lt"/>
              <a:ea typeface="+mn-ea"/>
              <a:cs typeface="+mn-cs"/>
            </a:defRPr>
          </a:pPr>
          <a:endParaRPr lang="tr-TR"/>
        </a:p>
      </c:txPr>
    </c:title>
    <c:autoTitleDeleted val="0"/>
    <c:plotArea>
      <c:layout>
        <c:manualLayout>
          <c:layoutTarget val="inner"/>
          <c:xMode val="edge"/>
          <c:yMode val="edge"/>
          <c:x val="5.8901878409151759E-2"/>
          <c:y val="0.28213425925925928"/>
          <c:w val="0.88219624318169654"/>
          <c:h val="0.4491560185185185"/>
        </c:manualLayout>
      </c:layout>
      <c:barChart>
        <c:barDir val="col"/>
        <c:grouping val="clustered"/>
        <c:varyColors val="0"/>
        <c:ser>
          <c:idx val="0"/>
          <c:order val="0"/>
          <c:tx>
            <c:strRef>
              <c:f>Gaziantep!$M$5</c:f>
              <c:strCache>
                <c:ptCount val="1"/>
                <c:pt idx="0">
                  <c:v>GSYH Payı</c:v>
                </c:pt>
              </c:strCache>
            </c:strRef>
          </c:tx>
          <c:spPr>
            <a:solidFill>
              <a:srgbClr val="222A35"/>
            </a:solidFill>
            <a:ln>
              <a:noFill/>
            </a:ln>
            <a:effectLst/>
          </c:spPr>
          <c:invertIfNegative val="0"/>
          <c:dLbls>
            <c:spPr>
              <a:solidFill>
                <a:srgbClr val="0070C0"/>
              </a:solid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Gaziantep!$N$2:$R$2</c:f>
              <c:strCache>
                <c:ptCount val="5"/>
                <c:pt idx="0">
                  <c:v>Tarım</c:v>
                </c:pt>
                <c:pt idx="1">
                  <c:v>Sanayi</c:v>
                </c:pt>
                <c:pt idx="2">
                  <c:v>İnşaat</c:v>
                </c:pt>
                <c:pt idx="3">
                  <c:v>Hizmetler</c:v>
                </c:pt>
                <c:pt idx="4">
                  <c:v>GSYH</c:v>
                </c:pt>
              </c:strCache>
            </c:strRef>
          </c:cat>
          <c:val>
            <c:numRef>
              <c:f>Gaziantep!$N$5:$R$5</c:f>
              <c:numCache>
                <c:formatCode>0.0%</c:formatCode>
                <c:ptCount val="5"/>
                <c:pt idx="0">
                  <c:v>1.0154310485386635E-2</c:v>
                </c:pt>
                <c:pt idx="1">
                  <c:v>1.8145714552483514E-2</c:v>
                </c:pt>
                <c:pt idx="2">
                  <c:v>8.5220625532639975E-3</c:v>
                </c:pt>
                <c:pt idx="3">
                  <c:v>8.9753378108536376E-3</c:v>
                </c:pt>
                <c:pt idx="4">
                  <c:v>1.1268566900894235E-2</c:v>
                </c:pt>
              </c:numCache>
            </c:numRef>
          </c:val>
          <c:extLst>
            <c:ext xmlns:c16="http://schemas.microsoft.com/office/drawing/2014/chart" uri="{C3380CC4-5D6E-409C-BE32-E72D297353CC}">
              <c16:uniqueId val="{00000000-7E12-40F4-9DA9-7BB652D3AC24}"/>
            </c:ext>
          </c:extLst>
        </c:ser>
        <c:dLbls>
          <c:showLegendKey val="0"/>
          <c:showVal val="0"/>
          <c:showCatName val="0"/>
          <c:showSerName val="0"/>
          <c:showPercent val="0"/>
          <c:showBubbleSize val="0"/>
        </c:dLbls>
        <c:gapWidth val="219"/>
        <c:overlap val="-27"/>
        <c:axId val="820580159"/>
        <c:axId val="820582239"/>
      </c:barChart>
      <c:catAx>
        <c:axId val="82058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tr-TR"/>
          </a:p>
        </c:txPr>
        <c:crossAx val="820582239"/>
        <c:crosses val="autoZero"/>
        <c:auto val="1"/>
        <c:lblAlgn val="ctr"/>
        <c:lblOffset val="100"/>
        <c:noMultiLvlLbl val="0"/>
      </c:catAx>
      <c:valAx>
        <c:axId val="820582239"/>
        <c:scaling>
          <c:orientation val="minMax"/>
        </c:scaling>
        <c:delete val="1"/>
        <c:axPos val="l"/>
        <c:numFmt formatCode="0.0%" sourceLinked="1"/>
        <c:majorTickMark val="none"/>
        <c:minorTickMark val="none"/>
        <c:tickLblPos val="nextTo"/>
        <c:crossAx val="820580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spc="0" baseline="0">
                <a:solidFill>
                  <a:schemeClr val="tx1"/>
                </a:solidFill>
                <a:latin typeface="+mn-lt"/>
                <a:ea typeface="+mn-ea"/>
                <a:cs typeface="+mn-cs"/>
              </a:defRPr>
            </a:pPr>
            <a:r>
              <a:rPr lang="tr-TR" sz="900" b="1" dirty="0"/>
              <a:t>Sakarya Ekonomisinde </a:t>
            </a:r>
            <a:r>
              <a:rPr lang="tr-TR" sz="900" b="1" dirty="0" err="1"/>
              <a:t>Sektörel</a:t>
            </a:r>
            <a:r>
              <a:rPr lang="tr-TR" sz="900" b="1" dirty="0"/>
              <a:t> Paylar</a:t>
            </a:r>
          </a:p>
        </c:rich>
      </c:tx>
      <c:overlay val="0"/>
      <c:spPr>
        <a:noFill/>
        <a:ln w="25400">
          <a:noFill/>
        </a:ln>
      </c:spPr>
    </c:title>
    <c:autoTitleDeleted val="0"/>
    <c:plotArea>
      <c:layout/>
      <c:doughnutChart>
        <c:varyColors val="1"/>
        <c:ser>
          <c:idx val="0"/>
          <c:order val="0"/>
          <c:dPt>
            <c:idx val="0"/>
            <c:bubble3D val="0"/>
            <c:spPr>
              <a:solidFill>
                <a:srgbClr val="222A35"/>
              </a:solidFill>
              <a:ln w="19050">
                <a:solidFill>
                  <a:schemeClr val="lt1"/>
                </a:solidFill>
              </a:ln>
              <a:effectLst/>
            </c:spPr>
            <c:extLst>
              <c:ext xmlns:c16="http://schemas.microsoft.com/office/drawing/2014/chart" uri="{C3380CC4-5D6E-409C-BE32-E72D297353CC}">
                <c16:uniqueId val="{00000001-7504-41DB-B218-1EB39F3FB68A}"/>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7504-41DB-B218-1EB39F3FB68A}"/>
              </c:ext>
            </c:extLst>
          </c:dPt>
          <c:dPt>
            <c:idx val="2"/>
            <c:bubble3D val="0"/>
            <c:spPr>
              <a:solidFill>
                <a:srgbClr val="BDD7EE"/>
              </a:solidFill>
              <a:ln w="19050">
                <a:solidFill>
                  <a:schemeClr val="lt1"/>
                </a:solidFill>
              </a:ln>
              <a:effectLst/>
            </c:spPr>
            <c:extLst>
              <c:ext xmlns:c16="http://schemas.microsoft.com/office/drawing/2014/chart" uri="{C3380CC4-5D6E-409C-BE32-E72D297353CC}">
                <c16:uniqueId val="{00000005-7504-41DB-B218-1EB39F3FB6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504-41DB-B218-1EB39F3FB6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504-41DB-B218-1EB39F3FB68A}"/>
              </c:ext>
            </c:extLst>
          </c:dPt>
          <c:dLbls>
            <c:dLbl>
              <c:idx val="0"/>
              <c:layout>
                <c:manualLayout>
                  <c:x val="4.0717592592592486E-2"/>
                  <c:y val="-9.5504861111111117E-2"/>
                </c:manualLayout>
              </c:layout>
              <c:showLegendKey val="0"/>
              <c:showVal val="1"/>
              <c:showCatName val="1"/>
              <c:showSerName val="0"/>
              <c:showPercent val="0"/>
              <c:showBubbleSize val="0"/>
              <c:extLst>
                <c:ext xmlns:c15="http://schemas.microsoft.com/office/drawing/2012/chart" uri="{CE6537A1-D6FC-4f65-9D91-7224C49458BB}">
                  <c15:layout>
                    <c:manualLayout>
                      <c:w val="0.17459583333333334"/>
                      <c:h val="0.13246805555555552"/>
                    </c:manualLayout>
                  </c15:layout>
                </c:ext>
                <c:ext xmlns:c16="http://schemas.microsoft.com/office/drawing/2014/chart" uri="{C3380CC4-5D6E-409C-BE32-E72D297353CC}">
                  <c16:uniqueId val="{00000001-7504-41DB-B218-1EB39F3FB68A}"/>
                </c:ext>
              </c:extLst>
            </c:dLbl>
            <c:dLbl>
              <c:idx val="1"/>
              <c:layout>
                <c:manualLayout>
                  <c:x val="0.14180555555555543"/>
                  <c:y val="2.334814814814814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04-41DB-B218-1EB39F3FB68A}"/>
                </c:ext>
              </c:extLst>
            </c:dLbl>
            <c:dLbl>
              <c:idx val="2"/>
              <c:layout>
                <c:manualLayout>
                  <c:x val="-5.7361111111111113E-2"/>
                  <c:y val="0.1019226851851851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04-41DB-B218-1EB39F3FB68A}"/>
                </c:ext>
              </c:extLst>
            </c:dLbl>
            <c:dLbl>
              <c:idx val="3"/>
              <c:layout>
                <c:manualLayout>
                  <c:x val="-0.10212986111111111"/>
                  <c:y val="-0.12507314814814816"/>
                </c:manualLayout>
              </c:layout>
              <c:showLegendKey val="0"/>
              <c:showVal val="1"/>
              <c:showCatName val="1"/>
              <c:showSerName val="0"/>
              <c:showPercent val="0"/>
              <c:showBubbleSize val="0"/>
              <c:extLst>
                <c:ext xmlns:c15="http://schemas.microsoft.com/office/drawing/2012/chart" uri="{CE6537A1-D6FC-4f65-9D91-7224C49458BB}">
                  <c15:layout>
                    <c:manualLayout>
                      <c:w val="0.25203009259259251"/>
                      <c:h val="0.18988287037037038"/>
                    </c:manualLayout>
                  </c15:layout>
                </c:ext>
                <c:ext xmlns:c16="http://schemas.microsoft.com/office/drawing/2014/chart" uri="{C3380CC4-5D6E-409C-BE32-E72D297353CC}">
                  <c16:uniqueId val="{00000007-7504-41DB-B218-1EB39F3FB68A}"/>
                </c:ext>
              </c:extLst>
            </c:dLbl>
            <c:dLbl>
              <c:idx val="4"/>
              <c:layout>
                <c:manualLayout>
                  <c:x val="-0.11388888888888891"/>
                  <c:y val="-8.33912439193884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504-41DB-B218-1EB39F3FB68A}"/>
                </c:ext>
              </c:extLst>
            </c:dLbl>
            <c:spPr>
              <a:noFill/>
              <a:ln w="25400">
                <a:noFill/>
              </a:ln>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tr-TR"/>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Sheet1!$B$6:$B$10</c:f>
              <c:strCache>
                <c:ptCount val="4"/>
                <c:pt idx="0">
                  <c:v>Tarım </c:v>
                </c:pt>
                <c:pt idx="1">
                  <c:v>Sanayi </c:v>
                </c:pt>
                <c:pt idx="2">
                  <c:v>İnşaat</c:v>
                </c:pt>
                <c:pt idx="3">
                  <c:v>Hizmetler</c:v>
                </c:pt>
              </c:strCache>
            </c:strRef>
          </c:cat>
          <c:val>
            <c:numRef>
              <c:f>Sheet1!$C$6:$C$10</c:f>
              <c:numCache>
                <c:formatCode>0.0%</c:formatCode>
                <c:ptCount val="5"/>
                <c:pt idx="0">
                  <c:v>6.5205964394564053E-2</c:v>
                </c:pt>
                <c:pt idx="1">
                  <c:v>0.47515467554098767</c:v>
                </c:pt>
                <c:pt idx="2">
                  <c:v>4.1251026960076868E-2</c:v>
                </c:pt>
                <c:pt idx="3">
                  <c:v>0.4183883331043714</c:v>
                </c:pt>
              </c:numCache>
            </c:numRef>
          </c:val>
          <c:extLst>
            <c:ext xmlns:c16="http://schemas.microsoft.com/office/drawing/2014/chart" uri="{C3380CC4-5D6E-409C-BE32-E72D297353CC}">
              <c16:uniqueId val="{0000000A-7504-41DB-B218-1EB39F3FB68A}"/>
            </c:ext>
          </c:extLst>
        </c:ser>
        <c:dLbls>
          <c:showLegendKey val="0"/>
          <c:showVal val="0"/>
          <c:showCatName val="0"/>
          <c:showSerName val="0"/>
          <c:showPercent val="0"/>
          <c:showBubbleSize val="0"/>
          <c:showLeaderLines val="0"/>
        </c:dLbls>
        <c:firstSliceAng val="0"/>
        <c:holeSize val="75"/>
      </c:doughnutChart>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defRPr>
      </a:pPr>
      <a:endParaRPr lang="tr-T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69216874888818E-2"/>
          <c:y val="9.1724430003488205E-2"/>
          <c:w val="0.94026156625022239"/>
          <c:h val="0.41124537724899196"/>
        </c:manualLayout>
      </c:layout>
      <c:barChart>
        <c:barDir val="col"/>
        <c:grouping val="clustered"/>
        <c:varyColors val="0"/>
        <c:ser>
          <c:idx val="0"/>
          <c:order val="0"/>
          <c:spPr>
            <a:solidFill>
              <a:srgbClr val="222A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Gaziantep!$A$25:$A$34</c:f>
              <c:strCache>
                <c:ptCount val="10"/>
                <c:pt idx="0">
                  <c:v>Motorlu Kara Taşıtları</c:v>
                </c:pt>
                <c:pt idx="1">
                  <c:v>Gıda</c:v>
                </c:pt>
                <c:pt idx="2">
                  <c:v>Ana Metal</c:v>
                </c:pt>
                <c:pt idx="3">
                  <c:v>Fabrikasyon Metal</c:v>
                </c:pt>
                <c:pt idx="4">
                  <c:v>Makine</c:v>
                </c:pt>
                <c:pt idx="5">
                  <c:v>Kauçuk&amp;Plastik</c:v>
                </c:pt>
                <c:pt idx="6">
                  <c:v>Kimya</c:v>
                </c:pt>
                <c:pt idx="7">
                  <c:v>Tekstil</c:v>
                </c:pt>
                <c:pt idx="8">
                  <c:v>Ağaç Ürünleri</c:v>
                </c:pt>
                <c:pt idx="9">
                  <c:v>İçecek</c:v>
                </c:pt>
              </c:strCache>
            </c:strRef>
          </c:cat>
          <c:val>
            <c:numRef>
              <c:f>Gaziantep!$B$25:$B$34</c:f>
              <c:numCache>
                <c:formatCode>#,##0</c:formatCode>
                <c:ptCount val="10"/>
                <c:pt idx="0">
                  <c:v>3665.6173634612587</c:v>
                </c:pt>
                <c:pt idx="1">
                  <c:v>1748.9633605147815</c:v>
                </c:pt>
                <c:pt idx="2">
                  <c:v>1528.2266145161741</c:v>
                </c:pt>
                <c:pt idx="3">
                  <c:v>1149.0531481609501</c:v>
                </c:pt>
                <c:pt idx="4">
                  <c:v>855.98803418981595</c:v>
                </c:pt>
                <c:pt idx="5">
                  <c:v>590.55611778482785</c:v>
                </c:pt>
                <c:pt idx="6">
                  <c:v>544.90089777169408</c:v>
                </c:pt>
                <c:pt idx="7">
                  <c:v>481.19814959176892</c:v>
                </c:pt>
                <c:pt idx="8">
                  <c:v>375.42932327136003</c:v>
                </c:pt>
                <c:pt idx="9">
                  <c:v>309.70852399115847</c:v>
                </c:pt>
              </c:numCache>
            </c:numRef>
          </c:val>
          <c:extLst>
            <c:ext xmlns:c16="http://schemas.microsoft.com/office/drawing/2014/chart" uri="{C3380CC4-5D6E-409C-BE32-E72D297353CC}">
              <c16:uniqueId val="{00000000-82C3-4F71-8B26-DEC193EAE15D}"/>
            </c:ext>
          </c:extLst>
        </c:ser>
        <c:dLbls>
          <c:showLegendKey val="0"/>
          <c:showVal val="0"/>
          <c:showCatName val="0"/>
          <c:showSerName val="0"/>
          <c:showPercent val="0"/>
          <c:showBubbleSize val="0"/>
        </c:dLbls>
        <c:gapWidth val="150"/>
        <c:overlap val="-27"/>
        <c:axId val="678510896"/>
        <c:axId val="678515888"/>
      </c:barChart>
      <c:catAx>
        <c:axId val="67851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1" i="0" u="none" strike="noStrike" kern="1200" baseline="0">
                <a:solidFill>
                  <a:sysClr val="windowText" lastClr="000000"/>
                </a:solidFill>
                <a:latin typeface="+mn-lt"/>
                <a:ea typeface="+mn-ea"/>
                <a:cs typeface="+mn-cs"/>
              </a:defRPr>
            </a:pPr>
            <a:endParaRPr lang="tr-TR"/>
          </a:p>
        </c:txPr>
        <c:crossAx val="678515888"/>
        <c:crosses val="autoZero"/>
        <c:auto val="1"/>
        <c:lblAlgn val="ctr"/>
        <c:lblOffset val="100"/>
        <c:noMultiLvlLbl val="0"/>
      </c:catAx>
      <c:valAx>
        <c:axId val="678515888"/>
        <c:scaling>
          <c:orientation val="minMax"/>
        </c:scaling>
        <c:delete val="1"/>
        <c:axPos val="l"/>
        <c:numFmt formatCode="#,##0" sourceLinked="1"/>
        <c:majorTickMark val="none"/>
        <c:minorTickMark val="none"/>
        <c:tickLblPos val="nextTo"/>
        <c:crossAx val="678510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tr-TR"/>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ÖSBA İhraç Adeti</a:t>
            </a: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dLbls>
          <c:dLblPos val="outEnd"/>
          <c:showLegendKey val="0"/>
          <c:showVal val="1"/>
          <c:showCatName val="0"/>
          <c:showSerName val="0"/>
          <c:showPercent val="0"/>
          <c:showBubbleSize val="0"/>
        </c:dLbls>
        <c:gapWidth val="219"/>
        <c:overlap val="-27"/>
        <c:axId val="669161616"/>
        <c:axId val="669152048"/>
      </c:barChart>
      <c:catAx>
        <c:axId val="669161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tr-TR"/>
          </a:p>
        </c:txPr>
        <c:crossAx val="669152048"/>
        <c:crosses val="autoZero"/>
        <c:auto val="1"/>
        <c:lblAlgn val="ctr"/>
        <c:lblOffset val="100"/>
        <c:noMultiLvlLbl val="0"/>
      </c:catAx>
      <c:valAx>
        <c:axId val="669152048"/>
        <c:scaling>
          <c:orientation val="minMax"/>
        </c:scaling>
        <c:delete val="1"/>
        <c:axPos val="l"/>
        <c:numFmt formatCode="General" sourceLinked="1"/>
        <c:majorTickMark val="out"/>
        <c:minorTickMark val="none"/>
        <c:tickLblPos val="nextTo"/>
        <c:crossAx val="66916161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tr-TR" sz="1200" b="1" dirty="0">
                <a:solidFill>
                  <a:schemeClr val="tx1"/>
                </a:solidFill>
              </a:rPr>
              <a:t>İhraç</a:t>
            </a:r>
            <a:r>
              <a:rPr lang="tr-TR" sz="1200" b="1" baseline="0" dirty="0">
                <a:solidFill>
                  <a:schemeClr val="tx1"/>
                </a:solidFill>
              </a:rPr>
              <a:t> Sayısı</a:t>
            </a:r>
            <a:endParaRPr lang="tr-TR"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'ÖSBA Aylık İhraçları'!$B$2:$M$2</c:f>
              <c:strCache>
                <c:ptCount val="12"/>
                <c:pt idx="0">
                  <c:v>2023/01</c:v>
                </c:pt>
                <c:pt idx="1">
                  <c:v>2023/02</c:v>
                </c:pt>
                <c:pt idx="2">
                  <c:v>2023/03</c:v>
                </c:pt>
                <c:pt idx="3">
                  <c:v>2023/04</c:v>
                </c:pt>
                <c:pt idx="4">
                  <c:v>2023/05</c:v>
                </c:pt>
                <c:pt idx="5">
                  <c:v>2023/06</c:v>
                </c:pt>
                <c:pt idx="6">
                  <c:v>2023/07</c:v>
                </c:pt>
                <c:pt idx="7">
                  <c:v>2023/08</c:v>
                </c:pt>
                <c:pt idx="8">
                  <c:v>2023/9</c:v>
                </c:pt>
                <c:pt idx="9">
                  <c:v>2023/10</c:v>
                </c:pt>
                <c:pt idx="10">
                  <c:v>2023/11</c:v>
                </c:pt>
                <c:pt idx="11">
                  <c:v>2023/12</c:v>
                </c:pt>
              </c:strCache>
            </c:strRef>
          </c:cat>
          <c:val>
            <c:numRef>
              <c:f>'ÖSBA Aylık İhraçları'!$B$3:$M$3</c:f>
              <c:numCache>
                <c:formatCode>General</c:formatCode>
                <c:ptCount val="12"/>
                <c:pt idx="0">
                  <c:v>210</c:v>
                </c:pt>
                <c:pt idx="1">
                  <c:v>82</c:v>
                </c:pt>
                <c:pt idx="2">
                  <c:v>161</c:v>
                </c:pt>
                <c:pt idx="3">
                  <c:v>156</c:v>
                </c:pt>
                <c:pt idx="4">
                  <c:v>105</c:v>
                </c:pt>
                <c:pt idx="5">
                  <c:v>108</c:v>
                </c:pt>
                <c:pt idx="6">
                  <c:v>171</c:v>
                </c:pt>
                <c:pt idx="7">
                  <c:v>159</c:v>
                </c:pt>
                <c:pt idx="8">
                  <c:v>195</c:v>
                </c:pt>
                <c:pt idx="9">
                  <c:v>162</c:v>
                </c:pt>
                <c:pt idx="10">
                  <c:v>152</c:v>
                </c:pt>
                <c:pt idx="11">
                  <c:v>155</c:v>
                </c:pt>
              </c:numCache>
            </c:numRef>
          </c:val>
          <c:extLst>
            <c:ext xmlns:c16="http://schemas.microsoft.com/office/drawing/2014/chart" uri="{C3380CC4-5D6E-409C-BE32-E72D297353CC}">
              <c16:uniqueId val="{00000000-FF39-4DD7-BC4F-8A0165C47A3F}"/>
            </c:ext>
          </c:extLst>
        </c:ser>
        <c:dLbls>
          <c:dLblPos val="outEnd"/>
          <c:showLegendKey val="0"/>
          <c:showVal val="1"/>
          <c:showCatName val="0"/>
          <c:showSerName val="0"/>
          <c:showPercent val="0"/>
          <c:showBubbleSize val="0"/>
        </c:dLbls>
        <c:gapWidth val="219"/>
        <c:overlap val="-27"/>
        <c:axId val="669161616"/>
        <c:axId val="669152048"/>
      </c:barChart>
      <c:catAx>
        <c:axId val="669161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669152048"/>
        <c:crosses val="autoZero"/>
        <c:auto val="1"/>
        <c:lblAlgn val="ctr"/>
        <c:lblOffset val="100"/>
        <c:noMultiLvlLbl val="0"/>
      </c:catAx>
      <c:valAx>
        <c:axId val="669152048"/>
        <c:scaling>
          <c:orientation val="minMax"/>
        </c:scaling>
        <c:delete val="1"/>
        <c:axPos val="l"/>
        <c:numFmt formatCode="General" sourceLinked="1"/>
        <c:majorTickMark val="out"/>
        <c:minorTickMark val="none"/>
        <c:tickLblPos val="nextTo"/>
        <c:crossAx val="66916161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tr-TR" sz="1200" b="1" dirty="0">
                <a:solidFill>
                  <a:schemeClr val="tx1"/>
                </a:solidFill>
              </a:rPr>
              <a:t>İhraç Tutarı</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'ÖSBA Aylık İhraçları'!$B$6:$M$6</c:f>
              <c:strCache>
                <c:ptCount val="12"/>
                <c:pt idx="0">
                  <c:v>2023/01</c:v>
                </c:pt>
                <c:pt idx="1">
                  <c:v>2023/02</c:v>
                </c:pt>
                <c:pt idx="2">
                  <c:v>2023/03</c:v>
                </c:pt>
                <c:pt idx="3">
                  <c:v>2023/04</c:v>
                </c:pt>
                <c:pt idx="4">
                  <c:v>2023/05</c:v>
                </c:pt>
                <c:pt idx="5">
                  <c:v>2023/06</c:v>
                </c:pt>
                <c:pt idx="6">
                  <c:v>2023/07</c:v>
                </c:pt>
                <c:pt idx="7">
                  <c:v>2023/08</c:v>
                </c:pt>
                <c:pt idx="8">
                  <c:v>2023/9</c:v>
                </c:pt>
                <c:pt idx="9">
                  <c:v>2023/10</c:v>
                </c:pt>
                <c:pt idx="10">
                  <c:v>2023/11</c:v>
                </c:pt>
                <c:pt idx="11">
                  <c:v>2023/12</c:v>
                </c:pt>
              </c:strCache>
            </c:strRef>
          </c:cat>
          <c:val>
            <c:numRef>
              <c:f>'ÖSBA Aylık İhraçları'!$B$7:$M$7</c:f>
              <c:numCache>
                <c:formatCode>_-* #,##0\ _T_L_-;\-* #,##0\ _T_L_-;_-* "-"??\ _T_L_-;_-@_-</c:formatCode>
                <c:ptCount val="12"/>
                <c:pt idx="0">
                  <c:v>59357</c:v>
                </c:pt>
                <c:pt idx="1">
                  <c:v>27260</c:v>
                </c:pt>
                <c:pt idx="2">
                  <c:v>35739</c:v>
                </c:pt>
                <c:pt idx="3">
                  <c:v>31254</c:v>
                </c:pt>
                <c:pt idx="4">
                  <c:v>19085</c:v>
                </c:pt>
                <c:pt idx="5">
                  <c:v>25709</c:v>
                </c:pt>
                <c:pt idx="6">
                  <c:v>46011</c:v>
                </c:pt>
                <c:pt idx="7">
                  <c:v>35189</c:v>
                </c:pt>
                <c:pt idx="8">
                  <c:v>44868</c:v>
                </c:pt>
                <c:pt idx="9">
                  <c:v>54139</c:v>
                </c:pt>
                <c:pt idx="10">
                  <c:v>41040</c:v>
                </c:pt>
                <c:pt idx="11">
                  <c:v>41427</c:v>
                </c:pt>
              </c:numCache>
            </c:numRef>
          </c:val>
          <c:extLst>
            <c:ext xmlns:c16="http://schemas.microsoft.com/office/drawing/2014/chart" uri="{C3380CC4-5D6E-409C-BE32-E72D297353CC}">
              <c16:uniqueId val="{00000000-8BD0-4E0B-AE82-05FD6514C645}"/>
            </c:ext>
          </c:extLst>
        </c:ser>
        <c:dLbls>
          <c:showLegendKey val="0"/>
          <c:showVal val="0"/>
          <c:showCatName val="0"/>
          <c:showSerName val="0"/>
          <c:showPercent val="0"/>
          <c:showBubbleSize val="0"/>
        </c:dLbls>
        <c:gapWidth val="219"/>
        <c:overlap val="-27"/>
        <c:axId val="431958096"/>
        <c:axId val="431952688"/>
      </c:barChart>
      <c:catAx>
        <c:axId val="4319580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431952688"/>
        <c:crosses val="autoZero"/>
        <c:auto val="1"/>
        <c:lblAlgn val="ctr"/>
        <c:lblOffset val="100"/>
        <c:noMultiLvlLbl val="0"/>
      </c:catAx>
      <c:valAx>
        <c:axId val="431952688"/>
        <c:scaling>
          <c:orientation val="minMax"/>
        </c:scaling>
        <c:delete val="1"/>
        <c:axPos val="l"/>
        <c:numFmt formatCode="_-* #,##0\ _T_L_-;\-* #,##0\ _T_L_-;_-* &quot;-&quot;??\ _T_L_-;_-@_-" sourceLinked="1"/>
        <c:majorTickMark val="out"/>
        <c:minorTickMark val="none"/>
        <c:tickLblPos val="nextTo"/>
        <c:crossAx val="431958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Sheet1!$A$2:$C$16</cx:f>
        <cx:lvl ptCount="15">
          <cx:pt idx="0"> 3.044 </cx:pt>
          <cx:pt idx="1"> 1.992 </cx:pt>
        </cx:lvl>
        <cx:lvl ptCount="15"/>
        <cx:lvl ptCount="15">
          <cx:pt idx="0">USD</cx:pt>
          <cx:pt idx="1">EUR</cx:pt>
        </cx:lvl>
      </cx:strDim>
      <cx:numDim type="size">
        <cx:f>Sheet1!$D$2:$D$16</cx:f>
        <cx:lvl ptCount="15" formatCode="_-* #.##0_-;\-* #.##0_-;_-* &quot;-&quot;??_-;_-@_-">
          <cx:pt idx="0">3044</cx:pt>
          <cx:pt idx="1">1992</cx:pt>
        </cx:lvl>
      </cx:numDim>
    </cx:data>
  </cx:chartData>
  <cx:chart>
    <cx:plotArea>
      <cx:plotAreaRegion>
        <cx:series layoutId="treemap" uniqueId="{B8507475-7727-4E7B-BF02-C6D3062A4B2D}">
          <cx:tx>
            <cx:txData>
              <cx:f>Sheet1!$D$1</cx:f>
              <cx:v>Series1</cx:v>
            </cx:txData>
          </cx:tx>
          <cx:dataPt idx="0">
            <cx:spPr>
              <a:solidFill>
                <a:srgbClr val="333F50"/>
              </a:solidFill>
            </cx:spPr>
          </cx:dataPt>
          <cx:dataPt idx="3">
            <cx:spPr>
              <a:solidFill>
                <a:srgbClr val="349585"/>
              </a:solidFill>
            </cx:spPr>
          </cx:dataPt>
          <cx:dataId val="0"/>
          <cx:layoutPr>
            <cx:parentLabelLayout val="overlapping"/>
          </cx:layoutPr>
        </cx:series>
      </cx:plotAreaRegion>
    </cx:plotArea>
  </cx:chart>
  <cx:spPr>
    <a:ln>
      <a:noFill/>
    </a:ln>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bg1"/>
    </cs:fontRef>
    <cs:defRPr sz="1197"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91200D-E1B5-4F53-B1EF-6BBEB32CA996}" type="doc">
      <dgm:prSet loTypeId="urn:microsoft.com/office/officeart/2005/8/layout/radial5" loCatId="cycle" qsTypeId="urn:microsoft.com/office/officeart/2005/8/quickstyle/3d1" qsCatId="3D" csTypeId="urn:microsoft.com/office/officeart/2005/8/colors/accent0_3" csCatId="mainScheme" phldr="1"/>
      <dgm:spPr/>
      <dgm:t>
        <a:bodyPr/>
        <a:lstStyle/>
        <a:p>
          <a:endParaRPr lang="en-US"/>
        </a:p>
      </dgm:t>
    </dgm:pt>
    <dgm:pt modelId="{685F78ED-269F-4D14-B3A8-E086CBF0C6E0}">
      <dgm:prSet phldrT="[Text]" custT="1"/>
      <dgm:spPr>
        <a:solidFill>
          <a:schemeClr val="accent6">
            <a:lumMod val="20000"/>
            <a:lumOff val="80000"/>
          </a:schemeClr>
        </a:solidFill>
        <a:ln w="28575">
          <a:solidFill>
            <a:schemeClr val="accent6">
              <a:lumMod val="50000"/>
            </a:schemeClr>
          </a:solidFill>
        </a:ln>
        <a:scene3d>
          <a:camera prst="orthographicFront"/>
          <a:lightRig rig="flat" dir="t"/>
        </a:scene3d>
        <a:sp3d prstMaterial="plastic">
          <a:bevelB w="88900" h="31750" prst="angle"/>
        </a:sp3d>
      </dgm:spPr>
      <dgm:t>
        <a:bodyPr/>
        <a:lstStyle/>
        <a:p>
          <a:r>
            <a:rPr lang="tr-TR" sz="950" b="1" dirty="0">
              <a:solidFill>
                <a:schemeClr val="accent5">
                  <a:lumMod val="50000"/>
                </a:schemeClr>
              </a:solidFill>
            </a:rPr>
            <a:t>Yenilenebilir Enerji</a:t>
          </a:r>
          <a:endParaRPr lang="en-US" sz="950" b="1" dirty="0">
            <a:solidFill>
              <a:schemeClr val="accent5">
                <a:lumMod val="50000"/>
              </a:schemeClr>
            </a:solidFill>
          </a:endParaRPr>
        </a:p>
      </dgm:t>
    </dgm:pt>
    <dgm:pt modelId="{50D64C4A-1C51-47A8-AA1C-9A435BED904E}" type="parTrans" cxnId="{7514642D-5831-4180-8BC4-0B50B45C2DA4}">
      <dgm:prSet custT="1"/>
      <dgm:spPr>
        <a:scene3d>
          <a:camera prst="orthographicFront"/>
          <a:lightRig rig="flat" dir="t"/>
        </a:scene3d>
        <a:sp3d/>
      </dgm:spPr>
      <dgm:t>
        <a:bodyPr/>
        <a:lstStyle/>
        <a:p>
          <a:endParaRPr lang="en-US" sz="2000" b="1"/>
        </a:p>
      </dgm:t>
    </dgm:pt>
    <dgm:pt modelId="{7C8B9CCF-A606-4F17-943F-1B5CB0A20AE4}" type="sibTrans" cxnId="{7514642D-5831-4180-8BC4-0B50B45C2DA4}">
      <dgm:prSet/>
      <dgm:spPr>
        <a:scene3d>
          <a:camera prst="orthographicFront"/>
          <a:lightRig rig="flat" dir="t"/>
        </a:scene3d>
        <a:sp3d z="-80000" prstMaterial="plastic">
          <a:bevelB w="25400" h="25400" prst="angle"/>
        </a:sp3d>
      </dgm:spPr>
      <dgm:t>
        <a:bodyPr/>
        <a:lstStyle/>
        <a:p>
          <a:endParaRPr lang="en-US" sz="2000" b="1"/>
        </a:p>
      </dgm:t>
    </dgm:pt>
    <dgm:pt modelId="{BBBF163C-FA54-45B7-A60C-AF160387E5D5}">
      <dgm:prSet phldrT="[Text]" custT="1"/>
      <dgm:spPr>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gm:spPr>
      <dgm:t>
        <a:bodyPr spcFirstLastPara="0" vert="horz" wrap="square" lIns="12700" tIns="12700" rIns="12700" bIns="12700" numCol="1" spcCol="1270" anchor="ctr" anchorCtr="0"/>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Temiz Ulaşım</a:t>
          </a:r>
          <a:endParaRPr lang="en-US" sz="950" b="1" kern="1200" dirty="0">
            <a:solidFill>
              <a:srgbClr val="4472C4">
                <a:lumMod val="50000"/>
              </a:srgbClr>
            </a:solidFill>
            <a:latin typeface="Calibri" panose="020F0502020204030204"/>
            <a:ea typeface="+mn-ea"/>
            <a:cs typeface="+mn-cs"/>
          </a:endParaRPr>
        </a:p>
      </dgm:t>
    </dgm:pt>
    <dgm:pt modelId="{C1E7A472-E6C0-47E1-BBC7-D45CA1E8331B}" type="parTrans" cxnId="{B474905E-F077-4E25-9859-2F29793CA79E}">
      <dgm:prSet custT="1"/>
      <dgm:spPr>
        <a:scene3d>
          <a:camera prst="orthographicFront"/>
          <a:lightRig rig="flat" dir="t"/>
        </a:scene3d>
        <a:sp3d/>
      </dgm:spPr>
      <dgm:t>
        <a:bodyPr/>
        <a:lstStyle/>
        <a:p>
          <a:endParaRPr lang="en-US" sz="2000" b="1"/>
        </a:p>
      </dgm:t>
    </dgm:pt>
    <dgm:pt modelId="{7312F4D4-5C87-4526-B3CE-486C56306A89}" type="sibTrans" cxnId="{B474905E-F077-4E25-9859-2F29793CA79E}">
      <dgm:prSet/>
      <dgm:spPr>
        <a:scene3d>
          <a:camera prst="orthographicFront"/>
          <a:lightRig rig="flat" dir="t"/>
        </a:scene3d>
        <a:sp3d z="-80000" prstMaterial="plastic">
          <a:bevelB w="25400" h="25400" prst="angle"/>
        </a:sp3d>
      </dgm:spPr>
      <dgm:t>
        <a:bodyPr/>
        <a:lstStyle/>
        <a:p>
          <a:endParaRPr lang="en-US" sz="2000" b="1"/>
        </a:p>
      </dgm:t>
    </dgm:pt>
    <dgm:pt modelId="{AEC6D6D0-6581-4B58-B9C2-D9E24E4248E5}">
      <dgm:prSet phldrT="[Text]" custT="1"/>
      <dgm:spPr>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gm:spPr>
      <dgm:t>
        <a:bodyPr spcFirstLastPara="0" vert="horz" wrap="square" lIns="12700" tIns="12700" rIns="12700" bIns="12700" numCol="1" spcCol="1270" anchor="ctr" anchorCtr="0"/>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Depolama Tesisleri</a:t>
          </a:r>
          <a:endParaRPr lang="en-US" sz="950" b="1" kern="1200" dirty="0">
            <a:solidFill>
              <a:srgbClr val="4472C4">
                <a:lumMod val="50000"/>
              </a:srgbClr>
            </a:solidFill>
            <a:latin typeface="Calibri" panose="020F0502020204030204"/>
            <a:ea typeface="+mn-ea"/>
            <a:cs typeface="+mn-cs"/>
          </a:endParaRPr>
        </a:p>
      </dgm:t>
    </dgm:pt>
    <dgm:pt modelId="{EBEC35E6-9407-4BF2-9CF6-ED9353823B6C}" type="parTrans" cxnId="{3C7699D0-362F-4951-A296-7DAFA178CCAA}">
      <dgm:prSet custT="1"/>
      <dgm:spPr>
        <a:scene3d>
          <a:camera prst="orthographicFront"/>
          <a:lightRig rig="flat" dir="t"/>
        </a:scene3d>
        <a:sp3d/>
      </dgm:spPr>
      <dgm:t>
        <a:bodyPr/>
        <a:lstStyle/>
        <a:p>
          <a:endParaRPr lang="en-US" sz="2000" b="1"/>
        </a:p>
      </dgm:t>
    </dgm:pt>
    <dgm:pt modelId="{D2DE8C61-0595-4470-8BF7-49079DC17863}" type="sibTrans" cxnId="{3C7699D0-362F-4951-A296-7DAFA178CCAA}">
      <dgm:prSet/>
      <dgm:spPr>
        <a:scene3d>
          <a:camera prst="orthographicFront"/>
          <a:lightRig rig="flat" dir="t"/>
        </a:scene3d>
        <a:sp3d z="-80000" prstMaterial="plastic">
          <a:bevelB w="25400" h="25400" prst="angle"/>
        </a:sp3d>
      </dgm:spPr>
      <dgm:t>
        <a:bodyPr/>
        <a:lstStyle/>
        <a:p>
          <a:endParaRPr lang="en-US" sz="2000" b="1"/>
        </a:p>
      </dgm:t>
    </dgm:pt>
    <dgm:pt modelId="{95D4834D-50F4-40A1-BE2F-A5E817EC801D}">
      <dgm:prSet phldrT="[Text]" custT="1"/>
      <dgm:spPr>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gm:spPr>
      <dgm:t>
        <a:bodyPr spcFirstLastPara="0" vert="horz" wrap="square" lIns="12700" tIns="12700" rIns="12700" bIns="12700" numCol="1" spcCol="1270" anchor="ctr" anchorCtr="0"/>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Yeşil Sanayi</a:t>
          </a:r>
          <a:endParaRPr lang="en-US" sz="950" b="1" kern="1200" dirty="0">
            <a:solidFill>
              <a:srgbClr val="4472C4">
                <a:lumMod val="50000"/>
              </a:srgbClr>
            </a:solidFill>
            <a:latin typeface="Calibri" panose="020F0502020204030204"/>
            <a:ea typeface="+mn-ea"/>
            <a:cs typeface="+mn-cs"/>
          </a:endParaRPr>
        </a:p>
      </dgm:t>
    </dgm:pt>
    <dgm:pt modelId="{0602F333-7B78-4018-BB8A-C0CD70B7C120}" type="parTrans" cxnId="{276AA90E-ED9D-4D59-9214-0D6B16A90927}">
      <dgm:prSet custT="1"/>
      <dgm:spPr>
        <a:scene3d>
          <a:camera prst="orthographicFront"/>
          <a:lightRig rig="flat" dir="t"/>
        </a:scene3d>
        <a:sp3d/>
      </dgm:spPr>
      <dgm:t>
        <a:bodyPr/>
        <a:lstStyle/>
        <a:p>
          <a:endParaRPr lang="en-US" sz="2000" b="1"/>
        </a:p>
      </dgm:t>
    </dgm:pt>
    <dgm:pt modelId="{BE175932-F2A1-473A-8346-2EE820ADD7DF}" type="sibTrans" cxnId="{276AA90E-ED9D-4D59-9214-0D6B16A90927}">
      <dgm:prSet/>
      <dgm:spPr>
        <a:scene3d>
          <a:camera prst="orthographicFront"/>
          <a:lightRig rig="flat" dir="t"/>
        </a:scene3d>
        <a:sp3d z="-80000" prstMaterial="plastic">
          <a:bevelB w="25400" h="25400" prst="angle"/>
        </a:sp3d>
      </dgm:spPr>
      <dgm:t>
        <a:bodyPr/>
        <a:lstStyle/>
        <a:p>
          <a:endParaRPr lang="en-US" sz="2000" b="1"/>
        </a:p>
      </dgm:t>
    </dgm:pt>
    <dgm:pt modelId="{AC92A8EE-8518-4F71-875E-2034CD11B44E}">
      <dgm:prSet custT="1"/>
      <dgm:spPr>
        <a:solidFill>
          <a:schemeClr val="accent6">
            <a:lumMod val="20000"/>
            <a:lumOff val="80000"/>
          </a:schemeClr>
        </a:solidFill>
        <a:ln w="28575">
          <a:solidFill>
            <a:schemeClr val="accent6">
              <a:lumMod val="50000"/>
            </a:schemeClr>
          </a:solidFill>
        </a:ln>
        <a:scene3d>
          <a:camera prst="orthographicFront"/>
          <a:lightRig rig="flat" dir="t"/>
        </a:scene3d>
        <a:sp3d prstMaterial="plastic">
          <a:bevelB w="88900" h="31750" prst="angle"/>
        </a:sp3d>
      </dgm:spPr>
      <dgm:t>
        <a:bodyPr/>
        <a:lstStyle/>
        <a:p>
          <a:r>
            <a:rPr lang="tr-TR" sz="1050" b="1" dirty="0">
              <a:solidFill>
                <a:schemeClr val="accent5">
                  <a:lumMod val="50000"/>
                </a:schemeClr>
              </a:solidFill>
            </a:rPr>
            <a:t>Atık Yönetimi</a:t>
          </a:r>
          <a:endParaRPr lang="en-US" sz="1050" b="1" dirty="0">
            <a:solidFill>
              <a:schemeClr val="accent5">
                <a:lumMod val="50000"/>
              </a:schemeClr>
            </a:solidFill>
          </a:endParaRPr>
        </a:p>
      </dgm:t>
    </dgm:pt>
    <dgm:pt modelId="{407F5AFE-703B-4890-918A-E84B839EC90D}" type="parTrans" cxnId="{68004F07-C00E-4C1E-87F8-883E5CF6D75E}">
      <dgm:prSet custT="1"/>
      <dgm:spPr>
        <a:scene3d>
          <a:camera prst="orthographicFront"/>
          <a:lightRig rig="flat" dir="t"/>
        </a:scene3d>
        <a:sp3d/>
      </dgm:spPr>
      <dgm:t>
        <a:bodyPr/>
        <a:lstStyle/>
        <a:p>
          <a:endParaRPr lang="en-US" sz="2000" b="1"/>
        </a:p>
      </dgm:t>
    </dgm:pt>
    <dgm:pt modelId="{590099D4-5580-45B9-AE44-7726EFA6A16B}" type="sibTrans" cxnId="{68004F07-C00E-4C1E-87F8-883E5CF6D75E}">
      <dgm:prSet/>
      <dgm:spPr>
        <a:scene3d>
          <a:camera prst="orthographicFront"/>
          <a:lightRig rig="flat" dir="t"/>
        </a:scene3d>
        <a:sp3d z="-80000" prstMaterial="plastic">
          <a:bevelB w="25400" h="25400" prst="angle"/>
        </a:sp3d>
      </dgm:spPr>
      <dgm:t>
        <a:bodyPr/>
        <a:lstStyle/>
        <a:p>
          <a:endParaRPr lang="en-US" sz="2000" b="1"/>
        </a:p>
      </dgm:t>
    </dgm:pt>
    <dgm:pt modelId="{723F63F8-5C38-4AC6-B1F7-A8DD65A8D3A9}">
      <dgm:prSet custT="1"/>
      <dgm:spPr>
        <a:solidFill>
          <a:schemeClr val="accent6">
            <a:lumMod val="20000"/>
            <a:lumOff val="80000"/>
          </a:schemeClr>
        </a:solidFill>
        <a:ln w="28575">
          <a:solidFill>
            <a:schemeClr val="accent6">
              <a:lumMod val="50000"/>
            </a:schemeClr>
          </a:solidFill>
        </a:ln>
        <a:scene3d>
          <a:camera prst="orthographicFront"/>
          <a:lightRig rig="flat" dir="t"/>
        </a:scene3d>
        <a:sp3d prstMaterial="plastic">
          <a:bevelB w="88900" h="31750" prst="angle"/>
        </a:sp3d>
      </dgm:spPr>
      <dgm:t>
        <a:bodyPr/>
        <a:lstStyle/>
        <a:p>
          <a:r>
            <a:rPr lang="tr-TR" sz="1050" b="1" dirty="0">
              <a:solidFill>
                <a:schemeClr val="accent5">
                  <a:lumMod val="50000"/>
                </a:schemeClr>
              </a:solidFill>
            </a:rPr>
            <a:t>Su Kaynağı Yönetimi</a:t>
          </a:r>
          <a:endParaRPr lang="en-US" sz="1050" b="1" dirty="0">
            <a:solidFill>
              <a:schemeClr val="accent5">
                <a:lumMod val="50000"/>
              </a:schemeClr>
            </a:solidFill>
          </a:endParaRPr>
        </a:p>
      </dgm:t>
    </dgm:pt>
    <dgm:pt modelId="{FE92B396-1EBD-4004-BD8D-1F2F7F4E8319}" type="parTrans" cxnId="{F628059B-2C79-4F92-B2EA-95402D58B9B2}">
      <dgm:prSet custT="1"/>
      <dgm:spPr>
        <a:scene3d>
          <a:camera prst="orthographicFront"/>
          <a:lightRig rig="flat" dir="t"/>
        </a:scene3d>
        <a:sp3d/>
      </dgm:spPr>
      <dgm:t>
        <a:bodyPr/>
        <a:lstStyle/>
        <a:p>
          <a:endParaRPr lang="en-US" sz="2000" b="1"/>
        </a:p>
      </dgm:t>
    </dgm:pt>
    <dgm:pt modelId="{495C5E44-B99C-496D-A945-67703824452A}" type="sibTrans" cxnId="{F628059B-2C79-4F92-B2EA-95402D58B9B2}">
      <dgm:prSet/>
      <dgm:spPr>
        <a:scene3d>
          <a:camera prst="orthographicFront"/>
          <a:lightRig rig="flat" dir="t"/>
        </a:scene3d>
        <a:sp3d z="-80000" prstMaterial="plastic">
          <a:bevelB w="25400" h="25400" prst="angle"/>
        </a:sp3d>
      </dgm:spPr>
      <dgm:t>
        <a:bodyPr/>
        <a:lstStyle/>
        <a:p>
          <a:endParaRPr lang="en-US" sz="2000" b="1"/>
        </a:p>
      </dgm:t>
    </dgm:pt>
    <dgm:pt modelId="{BC72034A-5D86-4E9B-B9C4-038A61040656}">
      <dgm:prSet custT="1"/>
      <dgm:spPr>
        <a:solidFill>
          <a:schemeClr val="accent6">
            <a:lumMod val="20000"/>
            <a:lumOff val="80000"/>
          </a:schemeClr>
        </a:solidFill>
        <a:ln w="28575">
          <a:solidFill>
            <a:schemeClr val="accent6">
              <a:lumMod val="50000"/>
            </a:schemeClr>
          </a:solidFill>
        </a:ln>
        <a:scene3d>
          <a:camera prst="orthographicFront"/>
          <a:lightRig rig="flat" dir="t"/>
        </a:scene3d>
        <a:sp3d prstMaterial="plastic">
          <a:bevelB w="88900" h="31750" prst="angle"/>
        </a:sp3d>
      </dgm:spPr>
      <dgm:t>
        <a:bodyPr/>
        <a:lstStyle/>
        <a:p>
          <a:r>
            <a:rPr lang="tr-TR" sz="900" b="1" dirty="0">
              <a:solidFill>
                <a:schemeClr val="accent5">
                  <a:lumMod val="50000"/>
                </a:schemeClr>
              </a:solidFill>
            </a:rPr>
            <a:t>Arazi Kullanımı  Ormancılık</a:t>
          </a:r>
          <a:endParaRPr lang="en-US" sz="900" b="1" dirty="0">
            <a:solidFill>
              <a:schemeClr val="accent5">
                <a:lumMod val="50000"/>
              </a:schemeClr>
            </a:solidFill>
          </a:endParaRPr>
        </a:p>
      </dgm:t>
    </dgm:pt>
    <dgm:pt modelId="{0438E9CA-4234-4FAC-9F31-D556FFE799E4}" type="parTrans" cxnId="{E75F1510-39EC-45CA-8E98-FAAB18B9D701}">
      <dgm:prSet custT="1"/>
      <dgm:spPr>
        <a:scene3d>
          <a:camera prst="orthographicFront"/>
          <a:lightRig rig="flat" dir="t"/>
        </a:scene3d>
        <a:sp3d/>
      </dgm:spPr>
      <dgm:t>
        <a:bodyPr/>
        <a:lstStyle/>
        <a:p>
          <a:endParaRPr lang="en-US" sz="2000" b="1"/>
        </a:p>
      </dgm:t>
    </dgm:pt>
    <dgm:pt modelId="{0175A75A-2302-4430-859C-AD929E52B334}" type="sibTrans" cxnId="{E75F1510-39EC-45CA-8E98-FAAB18B9D701}">
      <dgm:prSet/>
      <dgm:spPr>
        <a:scene3d>
          <a:camera prst="orthographicFront"/>
          <a:lightRig rig="flat" dir="t"/>
        </a:scene3d>
        <a:sp3d z="-80000" prstMaterial="plastic">
          <a:bevelB w="25400" h="25400" prst="angle"/>
        </a:sp3d>
      </dgm:spPr>
      <dgm:t>
        <a:bodyPr/>
        <a:lstStyle/>
        <a:p>
          <a:endParaRPr lang="en-US" sz="2000" b="1"/>
        </a:p>
      </dgm:t>
    </dgm:pt>
    <dgm:pt modelId="{231D22E4-ED03-4A3E-B165-B20B169BD0D2}">
      <dgm:prSet custT="1"/>
      <dgm:spPr>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gm:spPr>
      <dgm:t>
        <a:bodyPr spcFirstLastPara="0" vert="horz" wrap="square" lIns="12700" tIns="12700" rIns="12700" bIns="12700" numCol="1" spcCol="1270" anchor="ctr" anchorCtr="0"/>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Binalarda Enerji Verimliliği</a:t>
          </a:r>
          <a:endParaRPr lang="en-US" sz="950" b="1" kern="1200" dirty="0">
            <a:solidFill>
              <a:srgbClr val="4472C4">
                <a:lumMod val="50000"/>
              </a:srgbClr>
            </a:solidFill>
            <a:latin typeface="Calibri" panose="020F0502020204030204"/>
            <a:ea typeface="+mn-ea"/>
            <a:cs typeface="+mn-cs"/>
          </a:endParaRPr>
        </a:p>
      </dgm:t>
    </dgm:pt>
    <dgm:pt modelId="{0753BDFA-64E5-487B-BB4D-455CDCDCD8EB}" type="parTrans" cxnId="{F6A6945D-4BB9-46D6-8C8C-72A8FC8CDCF5}">
      <dgm:prSet custT="1"/>
      <dgm:spPr>
        <a:scene3d>
          <a:camera prst="orthographicFront"/>
          <a:lightRig rig="flat" dir="t"/>
        </a:scene3d>
        <a:sp3d/>
      </dgm:spPr>
      <dgm:t>
        <a:bodyPr/>
        <a:lstStyle/>
        <a:p>
          <a:endParaRPr lang="en-US" sz="2000" b="1"/>
        </a:p>
      </dgm:t>
    </dgm:pt>
    <dgm:pt modelId="{7E044CA3-4CC2-432F-BF7B-292D8C540C37}" type="sibTrans" cxnId="{F6A6945D-4BB9-46D6-8C8C-72A8FC8CDCF5}">
      <dgm:prSet/>
      <dgm:spPr>
        <a:scene3d>
          <a:camera prst="orthographicFront"/>
          <a:lightRig rig="flat" dir="t"/>
        </a:scene3d>
        <a:sp3d z="-80000" prstMaterial="plastic">
          <a:bevelB w="25400" h="25400" prst="angle"/>
        </a:sp3d>
      </dgm:spPr>
      <dgm:t>
        <a:bodyPr/>
        <a:lstStyle/>
        <a:p>
          <a:endParaRPr lang="en-US" sz="2000" b="1"/>
        </a:p>
      </dgm:t>
    </dgm:pt>
    <dgm:pt modelId="{839AF153-0EEA-497F-92B3-381ACFDAEA14}">
      <dgm:prSet custT="1"/>
      <dgm:spPr>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gm:spPr>
      <dgm:t>
        <a:bodyPr spcFirstLastPara="0" vert="horz" wrap="square" lIns="12700" tIns="12700" rIns="12700" bIns="12700" numCol="1" spcCol="1270" anchor="ctr" anchorCtr="0"/>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Temiz Hidrojen</a:t>
          </a:r>
          <a:endParaRPr lang="en-US" sz="950" b="1" kern="1200" dirty="0">
            <a:solidFill>
              <a:srgbClr val="4472C4">
                <a:lumMod val="50000"/>
              </a:srgbClr>
            </a:solidFill>
            <a:latin typeface="Calibri" panose="020F0502020204030204"/>
            <a:ea typeface="+mn-ea"/>
            <a:cs typeface="+mn-cs"/>
          </a:endParaRPr>
        </a:p>
      </dgm:t>
    </dgm:pt>
    <dgm:pt modelId="{36FB96B3-131B-43C0-8991-A0C5B955085D}" type="sibTrans" cxnId="{6B01ADB6-FB5D-47B7-9D9C-D6417123DFB2}">
      <dgm:prSet/>
      <dgm:spPr>
        <a:scene3d>
          <a:camera prst="orthographicFront"/>
          <a:lightRig rig="flat" dir="t"/>
        </a:scene3d>
        <a:sp3d z="-80000" prstMaterial="plastic">
          <a:bevelB w="25400" h="25400" prst="angle"/>
        </a:sp3d>
      </dgm:spPr>
      <dgm:t>
        <a:bodyPr/>
        <a:lstStyle/>
        <a:p>
          <a:endParaRPr lang="en-US" sz="2000" b="1"/>
        </a:p>
      </dgm:t>
    </dgm:pt>
    <dgm:pt modelId="{3CF3FD2B-4163-4F8D-8E78-30CE82D52403}" type="parTrans" cxnId="{6B01ADB6-FB5D-47B7-9D9C-D6417123DFB2}">
      <dgm:prSet custT="1"/>
      <dgm:spPr>
        <a:scene3d>
          <a:camera prst="orthographicFront"/>
          <a:lightRig rig="flat" dir="t"/>
        </a:scene3d>
        <a:sp3d/>
      </dgm:spPr>
      <dgm:t>
        <a:bodyPr/>
        <a:lstStyle/>
        <a:p>
          <a:endParaRPr lang="en-US" sz="2000" b="1"/>
        </a:p>
      </dgm:t>
    </dgm:pt>
    <dgm:pt modelId="{737EF52C-6FFA-421A-A699-663CFADB2A24}">
      <dgm:prSet phldrT="[Text]" custT="1"/>
      <dgm:spPr>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gm:spPr>
      <dgm:t>
        <a:bodyPr spcFirstLastPara="0" vert="horz" wrap="square" lIns="12700" tIns="12700" rIns="12700" bIns="12700" numCol="1" spcCol="1270" anchor="ctr" anchorCtr="0"/>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1,5°C </a:t>
          </a:r>
          <a:endParaRPr lang="en-US" sz="950" b="1" kern="1200" dirty="0">
            <a:solidFill>
              <a:srgbClr val="4472C4">
                <a:lumMod val="50000"/>
              </a:srgbClr>
            </a:solidFill>
            <a:latin typeface="Calibri" panose="020F0502020204030204"/>
            <a:ea typeface="+mn-ea"/>
            <a:cs typeface="+mn-cs"/>
          </a:endParaRPr>
        </a:p>
      </dgm:t>
    </dgm:pt>
    <dgm:pt modelId="{A52DB833-55F7-4EBC-BE26-F533963A95B3}" type="sibTrans" cxnId="{DCAFB192-0AA0-44D4-A265-BBCEA5EB2F5F}">
      <dgm:prSet/>
      <dgm:spPr/>
      <dgm:t>
        <a:bodyPr/>
        <a:lstStyle/>
        <a:p>
          <a:endParaRPr lang="en-US" sz="2000" b="1"/>
        </a:p>
      </dgm:t>
    </dgm:pt>
    <dgm:pt modelId="{A08EDB2B-5824-4073-8C7F-6F9BCAE47263}" type="parTrans" cxnId="{DCAFB192-0AA0-44D4-A265-BBCEA5EB2F5F}">
      <dgm:prSet/>
      <dgm:spPr/>
      <dgm:t>
        <a:bodyPr/>
        <a:lstStyle/>
        <a:p>
          <a:endParaRPr lang="en-US" sz="2000" b="1"/>
        </a:p>
      </dgm:t>
    </dgm:pt>
    <dgm:pt modelId="{715923E5-344A-455B-9385-E011CC5A65D0}" type="pres">
      <dgm:prSet presAssocID="{EF91200D-E1B5-4F53-B1EF-6BBEB32CA996}" presName="Name0" presStyleCnt="0">
        <dgm:presLayoutVars>
          <dgm:chMax val="1"/>
          <dgm:dir/>
          <dgm:animLvl val="ctr"/>
          <dgm:resizeHandles val="exact"/>
        </dgm:presLayoutVars>
      </dgm:prSet>
      <dgm:spPr/>
    </dgm:pt>
    <dgm:pt modelId="{F12DB5C5-76B7-4F61-ADB6-7773EFE47163}" type="pres">
      <dgm:prSet presAssocID="{737EF52C-6FFA-421A-A699-663CFADB2A24}" presName="centerShape" presStyleLbl="node0" presStyleIdx="0" presStyleCnt="1" custScaleX="155327" custScaleY="149043"/>
      <dgm:spPr>
        <a:xfrm>
          <a:off x="3589389" y="1460651"/>
          <a:ext cx="1145786" cy="1099431"/>
        </a:xfrm>
        <a:prstGeom prst="ellipse">
          <a:avLst/>
        </a:prstGeom>
      </dgm:spPr>
    </dgm:pt>
    <dgm:pt modelId="{3F4E59F8-2A32-4FB4-B4D1-EFE05ED793A3}" type="pres">
      <dgm:prSet presAssocID="{50D64C4A-1C51-47A8-AA1C-9A435BED904E}" presName="parTrans" presStyleLbl="sibTrans2D1" presStyleIdx="0" presStyleCnt="9"/>
      <dgm:spPr/>
    </dgm:pt>
    <dgm:pt modelId="{117C9BD6-D139-4A2B-A7B2-A37EC3B8CB6F}" type="pres">
      <dgm:prSet presAssocID="{50D64C4A-1C51-47A8-AA1C-9A435BED904E}" presName="connectorText" presStyleLbl="sibTrans2D1" presStyleIdx="0" presStyleCnt="9"/>
      <dgm:spPr/>
    </dgm:pt>
    <dgm:pt modelId="{052303D9-9EEB-42BD-8184-4A54A9047475}" type="pres">
      <dgm:prSet presAssocID="{685F78ED-269F-4D14-B3A8-E086CBF0C6E0}" presName="node" presStyleLbl="node1" presStyleIdx="0" presStyleCnt="9" custScaleX="114285" custScaleY="112246" custRadScaleRad="163381" custRadScaleInc="261723">
        <dgm:presLayoutVars>
          <dgm:bulletEnabled val="1"/>
        </dgm:presLayoutVars>
      </dgm:prSet>
      <dgm:spPr/>
    </dgm:pt>
    <dgm:pt modelId="{4C54C1F5-CD7E-48AC-AAC0-6501CA1039A7}" type="pres">
      <dgm:prSet presAssocID="{3CF3FD2B-4163-4F8D-8E78-30CE82D52403}" presName="parTrans" presStyleLbl="sibTrans2D1" presStyleIdx="1" presStyleCnt="9"/>
      <dgm:spPr/>
    </dgm:pt>
    <dgm:pt modelId="{28C891E4-52E1-4CA1-848B-2E893741ED1B}" type="pres">
      <dgm:prSet presAssocID="{3CF3FD2B-4163-4F8D-8E78-30CE82D52403}" presName="connectorText" presStyleLbl="sibTrans2D1" presStyleIdx="1" presStyleCnt="9"/>
      <dgm:spPr/>
    </dgm:pt>
    <dgm:pt modelId="{8E2313DB-1388-4D63-9E29-8EAD5678C842}" type="pres">
      <dgm:prSet presAssocID="{839AF153-0EEA-497F-92B3-381ACFDAEA14}" presName="node" presStyleLbl="node1" presStyleIdx="1" presStyleCnt="9" custRadScaleRad="104476" custRadScaleInc="-204185">
        <dgm:presLayoutVars>
          <dgm:bulletEnabled val="1"/>
        </dgm:presLayoutVars>
      </dgm:prSet>
      <dgm:spPr>
        <a:xfrm>
          <a:off x="3728656" y="0"/>
          <a:ext cx="819622" cy="819622"/>
        </a:xfrm>
        <a:prstGeom prst="ellipse">
          <a:avLst/>
        </a:prstGeom>
      </dgm:spPr>
    </dgm:pt>
    <dgm:pt modelId="{5D57A42A-9F64-4046-92C5-B04C0A9A7A20}" type="pres">
      <dgm:prSet presAssocID="{407F5AFE-703B-4890-918A-E84B839EC90D}" presName="parTrans" presStyleLbl="sibTrans2D1" presStyleIdx="2" presStyleCnt="9"/>
      <dgm:spPr/>
    </dgm:pt>
    <dgm:pt modelId="{280ABBC8-64D5-4452-AAAA-D738D6729FD0}" type="pres">
      <dgm:prSet presAssocID="{407F5AFE-703B-4890-918A-E84B839EC90D}" presName="connectorText" presStyleLbl="sibTrans2D1" presStyleIdx="2" presStyleCnt="9"/>
      <dgm:spPr/>
    </dgm:pt>
    <dgm:pt modelId="{88856E11-069A-4459-8F11-978C2D71B475}" type="pres">
      <dgm:prSet presAssocID="{AC92A8EE-8518-4F71-875E-2034CD11B44E}" presName="node" presStyleLbl="node1" presStyleIdx="2" presStyleCnt="9" custRadScaleRad="172937" custRadScaleInc="-6993">
        <dgm:presLayoutVars>
          <dgm:bulletEnabled val="1"/>
        </dgm:presLayoutVars>
      </dgm:prSet>
      <dgm:spPr/>
    </dgm:pt>
    <dgm:pt modelId="{5E484DD6-8326-4B62-B401-71C9B39AE512}" type="pres">
      <dgm:prSet presAssocID="{FE92B396-1EBD-4004-BD8D-1F2F7F4E8319}" presName="parTrans" presStyleLbl="sibTrans2D1" presStyleIdx="3" presStyleCnt="9"/>
      <dgm:spPr/>
    </dgm:pt>
    <dgm:pt modelId="{D708E22A-27C4-44E1-96CD-4E97B3E9083A}" type="pres">
      <dgm:prSet presAssocID="{FE92B396-1EBD-4004-BD8D-1F2F7F4E8319}" presName="connectorText" presStyleLbl="sibTrans2D1" presStyleIdx="3" presStyleCnt="9"/>
      <dgm:spPr/>
    </dgm:pt>
    <dgm:pt modelId="{218E98EB-FA93-4F66-8C3B-B67BCB84503F}" type="pres">
      <dgm:prSet presAssocID="{723F63F8-5C38-4AC6-B1F7-A8DD65A8D3A9}" presName="node" presStyleLbl="node1" presStyleIdx="3" presStyleCnt="9" custRadScaleRad="159183" custRadScaleInc="-81938">
        <dgm:presLayoutVars>
          <dgm:bulletEnabled val="1"/>
        </dgm:presLayoutVars>
      </dgm:prSet>
      <dgm:spPr/>
    </dgm:pt>
    <dgm:pt modelId="{5A37890A-A01B-4AB8-B527-65A728E24E8B}" type="pres">
      <dgm:prSet presAssocID="{0438E9CA-4234-4FAC-9F31-D556FFE799E4}" presName="parTrans" presStyleLbl="sibTrans2D1" presStyleIdx="4" presStyleCnt="9"/>
      <dgm:spPr/>
    </dgm:pt>
    <dgm:pt modelId="{96AE0D37-7C5A-4853-B480-F9FB00DCD1D5}" type="pres">
      <dgm:prSet presAssocID="{0438E9CA-4234-4FAC-9F31-D556FFE799E4}" presName="connectorText" presStyleLbl="sibTrans2D1" presStyleIdx="4" presStyleCnt="9"/>
      <dgm:spPr/>
    </dgm:pt>
    <dgm:pt modelId="{FFF58593-6841-4AEF-80F1-DE72970C1F49}" type="pres">
      <dgm:prSet presAssocID="{BC72034A-5D86-4E9B-B9C4-038A61040656}" presName="node" presStyleLbl="node1" presStyleIdx="4" presStyleCnt="9" custRadScaleRad="110494" custRadScaleInc="-132385">
        <dgm:presLayoutVars>
          <dgm:bulletEnabled val="1"/>
        </dgm:presLayoutVars>
      </dgm:prSet>
      <dgm:spPr/>
    </dgm:pt>
    <dgm:pt modelId="{32BFF7EE-92B2-4BE6-8823-D1C5140C40E1}" type="pres">
      <dgm:prSet presAssocID="{0753BDFA-64E5-487B-BB4D-455CDCDCD8EB}" presName="parTrans" presStyleLbl="sibTrans2D1" presStyleIdx="5" presStyleCnt="9"/>
      <dgm:spPr/>
    </dgm:pt>
    <dgm:pt modelId="{1CCC7CB7-5E8E-453D-A45F-206FE8F1A071}" type="pres">
      <dgm:prSet presAssocID="{0753BDFA-64E5-487B-BB4D-455CDCDCD8EB}" presName="connectorText" presStyleLbl="sibTrans2D1" presStyleIdx="5" presStyleCnt="9"/>
      <dgm:spPr/>
    </dgm:pt>
    <dgm:pt modelId="{607D934F-EDBB-4DE1-BCB7-FF1CE6B84FB3}" type="pres">
      <dgm:prSet presAssocID="{231D22E4-ED03-4A3E-B165-B20B169BD0D2}" presName="node" presStyleLbl="node1" presStyleIdx="5" presStyleCnt="9" custRadScaleRad="110836" custRadScaleInc="135956">
        <dgm:presLayoutVars>
          <dgm:bulletEnabled val="1"/>
        </dgm:presLayoutVars>
      </dgm:prSet>
      <dgm:spPr>
        <a:xfrm>
          <a:off x="2483688" y="2775822"/>
          <a:ext cx="819622" cy="819622"/>
        </a:xfrm>
        <a:prstGeom prst="ellipse">
          <a:avLst/>
        </a:prstGeom>
      </dgm:spPr>
    </dgm:pt>
    <dgm:pt modelId="{1F8289B0-282F-4DC4-AA67-EC71802E873D}" type="pres">
      <dgm:prSet presAssocID="{C1E7A472-E6C0-47E1-BBC7-D45CA1E8331B}" presName="parTrans" presStyleLbl="sibTrans2D1" presStyleIdx="6" presStyleCnt="9"/>
      <dgm:spPr/>
    </dgm:pt>
    <dgm:pt modelId="{F0BCB0A7-3BE4-4BA4-A1F3-DA959F0F5636}" type="pres">
      <dgm:prSet presAssocID="{C1E7A472-E6C0-47E1-BBC7-D45CA1E8331B}" presName="connectorText" presStyleLbl="sibTrans2D1" presStyleIdx="6" presStyleCnt="9"/>
      <dgm:spPr/>
    </dgm:pt>
    <dgm:pt modelId="{7F740013-183C-47EA-8887-D18D2E33C6C9}" type="pres">
      <dgm:prSet presAssocID="{BBBF163C-FA54-45B7-A60C-AF160387E5D5}" presName="node" presStyleLbl="node1" presStyleIdx="6" presStyleCnt="9" custRadScaleRad="166387" custRadScaleInc="88936">
        <dgm:presLayoutVars>
          <dgm:bulletEnabled val="1"/>
        </dgm:presLayoutVars>
      </dgm:prSet>
      <dgm:spPr>
        <a:xfrm>
          <a:off x="1214949" y="2149780"/>
          <a:ext cx="819622" cy="819622"/>
        </a:xfrm>
        <a:prstGeom prst="ellipse">
          <a:avLst/>
        </a:prstGeom>
      </dgm:spPr>
    </dgm:pt>
    <dgm:pt modelId="{3E9C5A94-C87F-4842-AEDE-9A08EE5C02BF}" type="pres">
      <dgm:prSet presAssocID="{EBEC35E6-9407-4BF2-9CF6-ED9353823B6C}" presName="parTrans" presStyleLbl="sibTrans2D1" presStyleIdx="7" presStyleCnt="9"/>
      <dgm:spPr/>
    </dgm:pt>
    <dgm:pt modelId="{DC802DD7-753E-4449-8D8E-CDE679FB2089}" type="pres">
      <dgm:prSet presAssocID="{EBEC35E6-9407-4BF2-9CF6-ED9353823B6C}" presName="connectorText" presStyleLbl="sibTrans2D1" presStyleIdx="7" presStyleCnt="9"/>
      <dgm:spPr/>
    </dgm:pt>
    <dgm:pt modelId="{DAA1143B-A000-440D-89C9-CDDDF401D690}" type="pres">
      <dgm:prSet presAssocID="{AEC6D6D0-6581-4B58-B9C2-D9E24E4248E5}" presName="node" presStyleLbl="node1" presStyleIdx="7" presStyleCnt="9" custScaleX="111623" custScaleY="106529" custRadScaleRad="176723" custRadScaleInc="5397">
        <dgm:presLayoutVars>
          <dgm:bulletEnabled val="1"/>
        </dgm:presLayoutVars>
      </dgm:prSet>
      <dgm:spPr>
        <a:xfrm>
          <a:off x="998674" y="1043881"/>
          <a:ext cx="914887" cy="873136"/>
        </a:xfrm>
        <a:prstGeom prst="ellipse">
          <a:avLst/>
        </a:prstGeom>
      </dgm:spPr>
    </dgm:pt>
    <dgm:pt modelId="{A15C1BBA-CA19-421C-816E-C0C0CFE3E03E}" type="pres">
      <dgm:prSet presAssocID="{0602F333-7B78-4018-BB8A-C0CD70B7C120}" presName="parTrans" presStyleLbl="sibTrans2D1" presStyleIdx="8" presStyleCnt="9"/>
      <dgm:spPr/>
    </dgm:pt>
    <dgm:pt modelId="{9D69EC42-BB4A-4568-93A8-90C855E58524}" type="pres">
      <dgm:prSet presAssocID="{0602F333-7B78-4018-BB8A-C0CD70B7C120}" presName="connectorText" presStyleLbl="sibTrans2D1" presStyleIdx="8" presStyleCnt="9"/>
      <dgm:spPr/>
    </dgm:pt>
    <dgm:pt modelId="{09420043-995F-44AF-842E-AAC281DFDA9B}" type="pres">
      <dgm:prSet presAssocID="{95D4834D-50F4-40A1-BE2F-A5E817EC801D}" presName="node" presStyleLbl="node1" presStyleIdx="8" presStyleCnt="9" custRadScaleRad="151848" custRadScaleInc="-59404">
        <dgm:presLayoutVars>
          <dgm:bulletEnabled val="1"/>
        </dgm:presLayoutVars>
      </dgm:prSet>
      <dgm:spPr>
        <a:xfrm>
          <a:off x="1888386" y="137917"/>
          <a:ext cx="819622" cy="819622"/>
        </a:xfrm>
        <a:prstGeom prst="ellipse">
          <a:avLst/>
        </a:prstGeom>
      </dgm:spPr>
    </dgm:pt>
  </dgm:ptLst>
  <dgm:cxnLst>
    <dgm:cxn modelId="{68004F07-C00E-4C1E-87F8-883E5CF6D75E}" srcId="{737EF52C-6FFA-421A-A699-663CFADB2A24}" destId="{AC92A8EE-8518-4F71-875E-2034CD11B44E}" srcOrd="2" destOrd="0" parTransId="{407F5AFE-703B-4890-918A-E84B839EC90D}" sibTransId="{590099D4-5580-45B9-AE44-7726EFA6A16B}"/>
    <dgm:cxn modelId="{D4A5D507-8A87-4770-B472-05BEE3299423}" type="presOf" srcId="{95D4834D-50F4-40A1-BE2F-A5E817EC801D}" destId="{09420043-995F-44AF-842E-AAC281DFDA9B}" srcOrd="0" destOrd="0" presId="urn:microsoft.com/office/officeart/2005/8/layout/radial5"/>
    <dgm:cxn modelId="{92FB8C08-8CF4-4175-9B48-CE0027D501A9}" type="presOf" srcId="{FE92B396-1EBD-4004-BD8D-1F2F7F4E8319}" destId="{5E484DD6-8326-4B62-B401-71C9B39AE512}" srcOrd="0" destOrd="0" presId="urn:microsoft.com/office/officeart/2005/8/layout/radial5"/>
    <dgm:cxn modelId="{AE8DA00B-D6FD-4B29-A79E-697B73EE0C2F}" type="presOf" srcId="{BC72034A-5D86-4E9B-B9C4-038A61040656}" destId="{FFF58593-6841-4AEF-80F1-DE72970C1F49}" srcOrd="0" destOrd="0" presId="urn:microsoft.com/office/officeart/2005/8/layout/radial5"/>
    <dgm:cxn modelId="{276AA90E-ED9D-4D59-9214-0D6B16A90927}" srcId="{737EF52C-6FFA-421A-A699-663CFADB2A24}" destId="{95D4834D-50F4-40A1-BE2F-A5E817EC801D}" srcOrd="8" destOrd="0" parTransId="{0602F333-7B78-4018-BB8A-C0CD70B7C120}" sibTransId="{BE175932-F2A1-473A-8346-2EE820ADD7DF}"/>
    <dgm:cxn modelId="{E75F1510-39EC-45CA-8E98-FAAB18B9D701}" srcId="{737EF52C-6FFA-421A-A699-663CFADB2A24}" destId="{BC72034A-5D86-4E9B-B9C4-038A61040656}" srcOrd="4" destOrd="0" parTransId="{0438E9CA-4234-4FAC-9F31-D556FFE799E4}" sibTransId="{0175A75A-2302-4430-859C-AD929E52B334}"/>
    <dgm:cxn modelId="{6CF4BA11-2FFE-40DC-9041-C3A094CD1AEB}" type="presOf" srcId="{0753BDFA-64E5-487B-BB4D-455CDCDCD8EB}" destId="{32BFF7EE-92B2-4BE6-8823-D1C5140C40E1}" srcOrd="0" destOrd="0" presId="urn:microsoft.com/office/officeart/2005/8/layout/radial5"/>
    <dgm:cxn modelId="{35ACCF17-BDFA-4B0A-89AD-04E33912AAA5}" type="presOf" srcId="{723F63F8-5C38-4AC6-B1F7-A8DD65A8D3A9}" destId="{218E98EB-FA93-4F66-8C3B-B67BCB84503F}" srcOrd="0" destOrd="0" presId="urn:microsoft.com/office/officeart/2005/8/layout/radial5"/>
    <dgm:cxn modelId="{7514642D-5831-4180-8BC4-0B50B45C2DA4}" srcId="{737EF52C-6FFA-421A-A699-663CFADB2A24}" destId="{685F78ED-269F-4D14-B3A8-E086CBF0C6E0}" srcOrd="0" destOrd="0" parTransId="{50D64C4A-1C51-47A8-AA1C-9A435BED904E}" sibTransId="{7C8B9CCF-A606-4F17-943F-1B5CB0A20AE4}"/>
    <dgm:cxn modelId="{F6A6945D-4BB9-46D6-8C8C-72A8FC8CDCF5}" srcId="{737EF52C-6FFA-421A-A699-663CFADB2A24}" destId="{231D22E4-ED03-4A3E-B165-B20B169BD0D2}" srcOrd="5" destOrd="0" parTransId="{0753BDFA-64E5-487B-BB4D-455CDCDCD8EB}" sibTransId="{7E044CA3-4CC2-432F-BF7B-292D8C540C37}"/>
    <dgm:cxn modelId="{B474905E-F077-4E25-9859-2F29793CA79E}" srcId="{737EF52C-6FFA-421A-A699-663CFADB2A24}" destId="{BBBF163C-FA54-45B7-A60C-AF160387E5D5}" srcOrd="6" destOrd="0" parTransId="{C1E7A472-E6C0-47E1-BBC7-D45CA1E8331B}" sibTransId="{7312F4D4-5C87-4526-B3CE-486C56306A89}"/>
    <dgm:cxn modelId="{97E29745-76AA-46E6-A882-8FDA526AD4DA}" type="presOf" srcId="{0602F333-7B78-4018-BB8A-C0CD70B7C120}" destId="{9D69EC42-BB4A-4568-93A8-90C855E58524}" srcOrd="1" destOrd="0" presId="urn:microsoft.com/office/officeart/2005/8/layout/radial5"/>
    <dgm:cxn modelId="{1485AB6B-8A66-4146-B582-F7E56CCD3600}" type="presOf" srcId="{407F5AFE-703B-4890-918A-E84B839EC90D}" destId="{280ABBC8-64D5-4452-AAAA-D738D6729FD0}" srcOrd="1" destOrd="0" presId="urn:microsoft.com/office/officeart/2005/8/layout/radial5"/>
    <dgm:cxn modelId="{567DA74F-74FC-4CF8-97A8-50C405453B11}" type="presOf" srcId="{0753BDFA-64E5-487B-BB4D-455CDCDCD8EB}" destId="{1CCC7CB7-5E8E-453D-A45F-206FE8F1A071}" srcOrd="1" destOrd="0" presId="urn:microsoft.com/office/officeart/2005/8/layout/radial5"/>
    <dgm:cxn modelId="{D7982574-D543-41AE-B131-DFEE7DDC03A9}" type="presOf" srcId="{C1E7A472-E6C0-47E1-BBC7-D45CA1E8331B}" destId="{1F8289B0-282F-4DC4-AA67-EC71802E873D}" srcOrd="0" destOrd="0" presId="urn:microsoft.com/office/officeart/2005/8/layout/radial5"/>
    <dgm:cxn modelId="{D214DE54-1504-424A-B5F2-1040F3204B85}" type="presOf" srcId="{BBBF163C-FA54-45B7-A60C-AF160387E5D5}" destId="{7F740013-183C-47EA-8887-D18D2E33C6C9}" srcOrd="0" destOrd="0" presId="urn:microsoft.com/office/officeart/2005/8/layout/radial5"/>
    <dgm:cxn modelId="{87102576-B045-44F2-8CFA-C5AC555F4E18}" type="presOf" srcId="{685F78ED-269F-4D14-B3A8-E086CBF0C6E0}" destId="{052303D9-9EEB-42BD-8184-4A54A9047475}" srcOrd="0" destOrd="0" presId="urn:microsoft.com/office/officeart/2005/8/layout/radial5"/>
    <dgm:cxn modelId="{1750BB56-AB1F-4174-A2CC-A5E2B776746A}" type="presOf" srcId="{FE92B396-1EBD-4004-BD8D-1F2F7F4E8319}" destId="{D708E22A-27C4-44E1-96CD-4E97B3E9083A}" srcOrd="1" destOrd="0" presId="urn:microsoft.com/office/officeart/2005/8/layout/radial5"/>
    <dgm:cxn modelId="{7336A17D-DA69-477A-AA26-13C5F6302620}" type="presOf" srcId="{3CF3FD2B-4163-4F8D-8E78-30CE82D52403}" destId="{28C891E4-52E1-4CA1-848B-2E893741ED1B}" srcOrd="1" destOrd="0" presId="urn:microsoft.com/office/officeart/2005/8/layout/radial5"/>
    <dgm:cxn modelId="{40912C82-A7D3-4412-948B-1FE69689F8F5}" type="presOf" srcId="{231D22E4-ED03-4A3E-B165-B20B169BD0D2}" destId="{607D934F-EDBB-4DE1-BCB7-FF1CE6B84FB3}" srcOrd="0" destOrd="0" presId="urn:microsoft.com/office/officeart/2005/8/layout/radial5"/>
    <dgm:cxn modelId="{96AA4986-B648-4E16-82DB-91C87BB2976B}" type="presOf" srcId="{50D64C4A-1C51-47A8-AA1C-9A435BED904E}" destId="{3F4E59F8-2A32-4FB4-B4D1-EFE05ED793A3}" srcOrd="0" destOrd="0" presId="urn:microsoft.com/office/officeart/2005/8/layout/radial5"/>
    <dgm:cxn modelId="{F9F0A386-FBF2-493C-B328-32E17DED66BB}" type="presOf" srcId="{C1E7A472-E6C0-47E1-BBC7-D45CA1E8331B}" destId="{F0BCB0A7-3BE4-4BA4-A1F3-DA959F0F5636}" srcOrd="1" destOrd="0" presId="urn:microsoft.com/office/officeart/2005/8/layout/radial5"/>
    <dgm:cxn modelId="{7F649787-9CF4-42AF-8C6E-C18638C0747F}" type="presOf" srcId="{839AF153-0EEA-497F-92B3-381ACFDAEA14}" destId="{8E2313DB-1388-4D63-9E29-8EAD5678C842}" srcOrd="0" destOrd="0" presId="urn:microsoft.com/office/officeart/2005/8/layout/radial5"/>
    <dgm:cxn modelId="{32EDA690-F8D3-46DC-AE37-5A5CCD620F48}" type="presOf" srcId="{0438E9CA-4234-4FAC-9F31-D556FFE799E4}" destId="{5A37890A-A01B-4AB8-B527-65A728E24E8B}" srcOrd="0" destOrd="0" presId="urn:microsoft.com/office/officeart/2005/8/layout/radial5"/>
    <dgm:cxn modelId="{DCAFB192-0AA0-44D4-A265-BBCEA5EB2F5F}" srcId="{EF91200D-E1B5-4F53-B1EF-6BBEB32CA996}" destId="{737EF52C-6FFA-421A-A699-663CFADB2A24}" srcOrd="0" destOrd="0" parTransId="{A08EDB2B-5824-4073-8C7F-6F9BCAE47263}" sibTransId="{A52DB833-55F7-4EBC-BE26-F533963A95B3}"/>
    <dgm:cxn modelId="{C02CA994-E12E-463E-9FA4-5D59230B9439}" type="presOf" srcId="{50D64C4A-1C51-47A8-AA1C-9A435BED904E}" destId="{117C9BD6-D139-4A2B-A7B2-A37EC3B8CB6F}" srcOrd="1" destOrd="0" presId="urn:microsoft.com/office/officeart/2005/8/layout/radial5"/>
    <dgm:cxn modelId="{F628059B-2C79-4F92-B2EA-95402D58B9B2}" srcId="{737EF52C-6FFA-421A-A699-663CFADB2A24}" destId="{723F63F8-5C38-4AC6-B1F7-A8DD65A8D3A9}" srcOrd="3" destOrd="0" parTransId="{FE92B396-1EBD-4004-BD8D-1F2F7F4E8319}" sibTransId="{495C5E44-B99C-496D-A945-67703824452A}"/>
    <dgm:cxn modelId="{282A30A3-9A4A-4BA1-9CC3-217BA7EC8536}" type="presOf" srcId="{AEC6D6D0-6581-4B58-B9C2-D9E24E4248E5}" destId="{DAA1143B-A000-440D-89C9-CDDDF401D690}" srcOrd="0" destOrd="0" presId="urn:microsoft.com/office/officeart/2005/8/layout/radial5"/>
    <dgm:cxn modelId="{A444A6AC-1CA8-45B6-951E-3E46F4936F97}" type="presOf" srcId="{EBEC35E6-9407-4BF2-9CF6-ED9353823B6C}" destId="{3E9C5A94-C87F-4842-AEDE-9A08EE5C02BF}" srcOrd="0" destOrd="0" presId="urn:microsoft.com/office/officeart/2005/8/layout/radial5"/>
    <dgm:cxn modelId="{6B01ADB6-FB5D-47B7-9D9C-D6417123DFB2}" srcId="{737EF52C-6FFA-421A-A699-663CFADB2A24}" destId="{839AF153-0EEA-497F-92B3-381ACFDAEA14}" srcOrd="1" destOrd="0" parTransId="{3CF3FD2B-4163-4F8D-8E78-30CE82D52403}" sibTransId="{36FB96B3-131B-43C0-8991-A0C5B955085D}"/>
    <dgm:cxn modelId="{2FEE88B9-B6EE-435E-BD39-25339E5A73FF}" type="presOf" srcId="{3CF3FD2B-4163-4F8D-8E78-30CE82D52403}" destId="{4C54C1F5-CD7E-48AC-AAC0-6501CA1039A7}" srcOrd="0" destOrd="0" presId="urn:microsoft.com/office/officeart/2005/8/layout/radial5"/>
    <dgm:cxn modelId="{E82F3DC4-35D2-42D9-B120-40A788CA8EC6}" type="presOf" srcId="{407F5AFE-703B-4890-918A-E84B839EC90D}" destId="{5D57A42A-9F64-4046-92C5-B04C0A9A7A20}" srcOrd="0" destOrd="0" presId="urn:microsoft.com/office/officeart/2005/8/layout/radial5"/>
    <dgm:cxn modelId="{966414CA-783C-48BB-9178-16F72FB293AA}" type="presOf" srcId="{737EF52C-6FFA-421A-A699-663CFADB2A24}" destId="{F12DB5C5-76B7-4F61-ADB6-7773EFE47163}" srcOrd="0" destOrd="0" presId="urn:microsoft.com/office/officeart/2005/8/layout/radial5"/>
    <dgm:cxn modelId="{3C7699D0-362F-4951-A296-7DAFA178CCAA}" srcId="{737EF52C-6FFA-421A-A699-663CFADB2A24}" destId="{AEC6D6D0-6581-4B58-B9C2-D9E24E4248E5}" srcOrd="7" destOrd="0" parTransId="{EBEC35E6-9407-4BF2-9CF6-ED9353823B6C}" sibTransId="{D2DE8C61-0595-4470-8BF7-49079DC17863}"/>
    <dgm:cxn modelId="{295BF9D4-0F4D-4512-8A59-C17AFDB50972}" type="presOf" srcId="{0438E9CA-4234-4FAC-9F31-D556FFE799E4}" destId="{96AE0D37-7C5A-4853-B480-F9FB00DCD1D5}" srcOrd="1" destOrd="0" presId="urn:microsoft.com/office/officeart/2005/8/layout/radial5"/>
    <dgm:cxn modelId="{FC09C6D5-4C0C-4609-8B69-D8AE2DD03DDF}" type="presOf" srcId="{0602F333-7B78-4018-BB8A-C0CD70B7C120}" destId="{A15C1BBA-CA19-421C-816E-C0C0CFE3E03E}" srcOrd="0" destOrd="0" presId="urn:microsoft.com/office/officeart/2005/8/layout/radial5"/>
    <dgm:cxn modelId="{E0A4F9D7-4A29-466B-9E70-889CBF21EDC7}" type="presOf" srcId="{AC92A8EE-8518-4F71-875E-2034CD11B44E}" destId="{88856E11-069A-4459-8F11-978C2D71B475}" srcOrd="0" destOrd="0" presId="urn:microsoft.com/office/officeart/2005/8/layout/radial5"/>
    <dgm:cxn modelId="{A7FCAEDE-D624-4567-AD08-D58B122EB474}" type="presOf" srcId="{EBEC35E6-9407-4BF2-9CF6-ED9353823B6C}" destId="{DC802DD7-753E-4449-8D8E-CDE679FB2089}" srcOrd="1" destOrd="0" presId="urn:microsoft.com/office/officeart/2005/8/layout/radial5"/>
    <dgm:cxn modelId="{FBAF43EA-1692-4141-93F6-33B6971BFFAC}" type="presOf" srcId="{EF91200D-E1B5-4F53-B1EF-6BBEB32CA996}" destId="{715923E5-344A-455B-9385-E011CC5A65D0}" srcOrd="0" destOrd="0" presId="urn:microsoft.com/office/officeart/2005/8/layout/radial5"/>
    <dgm:cxn modelId="{03200462-A99C-4608-8C17-AB025EFBB630}" type="presParOf" srcId="{715923E5-344A-455B-9385-E011CC5A65D0}" destId="{F12DB5C5-76B7-4F61-ADB6-7773EFE47163}" srcOrd="0" destOrd="0" presId="urn:microsoft.com/office/officeart/2005/8/layout/radial5"/>
    <dgm:cxn modelId="{A137464D-2741-442A-8749-08D7376FB6D3}" type="presParOf" srcId="{715923E5-344A-455B-9385-E011CC5A65D0}" destId="{3F4E59F8-2A32-4FB4-B4D1-EFE05ED793A3}" srcOrd="1" destOrd="0" presId="urn:microsoft.com/office/officeart/2005/8/layout/radial5"/>
    <dgm:cxn modelId="{35C6FA3C-A16A-4462-B7BA-E16DD1875A6D}" type="presParOf" srcId="{3F4E59F8-2A32-4FB4-B4D1-EFE05ED793A3}" destId="{117C9BD6-D139-4A2B-A7B2-A37EC3B8CB6F}" srcOrd="0" destOrd="0" presId="urn:microsoft.com/office/officeart/2005/8/layout/radial5"/>
    <dgm:cxn modelId="{DD22C03E-CBF6-4D13-9329-8F742157463F}" type="presParOf" srcId="{715923E5-344A-455B-9385-E011CC5A65D0}" destId="{052303D9-9EEB-42BD-8184-4A54A9047475}" srcOrd="2" destOrd="0" presId="urn:microsoft.com/office/officeart/2005/8/layout/radial5"/>
    <dgm:cxn modelId="{AD88510A-6457-47E6-AB16-3F0671678BE0}" type="presParOf" srcId="{715923E5-344A-455B-9385-E011CC5A65D0}" destId="{4C54C1F5-CD7E-48AC-AAC0-6501CA1039A7}" srcOrd="3" destOrd="0" presId="urn:microsoft.com/office/officeart/2005/8/layout/radial5"/>
    <dgm:cxn modelId="{464F37B6-39E0-4AE6-A706-F49A2BB047B9}" type="presParOf" srcId="{4C54C1F5-CD7E-48AC-AAC0-6501CA1039A7}" destId="{28C891E4-52E1-4CA1-848B-2E893741ED1B}" srcOrd="0" destOrd="0" presId="urn:microsoft.com/office/officeart/2005/8/layout/radial5"/>
    <dgm:cxn modelId="{97D97DF9-53E8-40A8-80C3-B3F34D6A27D0}" type="presParOf" srcId="{715923E5-344A-455B-9385-E011CC5A65D0}" destId="{8E2313DB-1388-4D63-9E29-8EAD5678C842}" srcOrd="4" destOrd="0" presId="urn:microsoft.com/office/officeart/2005/8/layout/radial5"/>
    <dgm:cxn modelId="{474F9130-DA63-42E2-811F-EFB8EBFC36F7}" type="presParOf" srcId="{715923E5-344A-455B-9385-E011CC5A65D0}" destId="{5D57A42A-9F64-4046-92C5-B04C0A9A7A20}" srcOrd="5" destOrd="0" presId="urn:microsoft.com/office/officeart/2005/8/layout/radial5"/>
    <dgm:cxn modelId="{124241AA-01E3-4B98-A31D-7C6FCB87B598}" type="presParOf" srcId="{5D57A42A-9F64-4046-92C5-B04C0A9A7A20}" destId="{280ABBC8-64D5-4452-AAAA-D738D6729FD0}" srcOrd="0" destOrd="0" presId="urn:microsoft.com/office/officeart/2005/8/layout/radial5"/>
    <dgm:cxn modelId="{34FCDDA6-DA19-431F-9658-774313BCC749}" type="presParOf" srcId="{715923E5-344A-455B-9385-E011CC5A65D0}" destId="{88856E11-069A-4459-8F11-978C2D71B475}" srcOrd="6" destOrd="0" presId="urn:microsoft.com/office/officeart/2005/8/layout/radial5"/>
    <dgm:cxn modelId="{70457ECD-2E4C-4E57-B756-EDF0AA7ACD93}" type="presParOf" srcId="{715923E5-344A-455B-9385-E011CC5A65D0}" destId="{5E484DD6-8326-4B62-B401-71C9B39AE512}" srcOrd="7" destOrd="0" presId="urn:microsoft.com/office/officeart/2005/8/layout/radial5"/>
    <dgm:cxn modelId="{50B80893-7996-4456-A7AF-AC34BBA47461}" type="presParOf" srcId="{5E484DD6-8326-4B62-B401-71C9B39AE512}" destId="{D708E22A-27C4-44E1-96CD-4E97B3E9083A}" srcOrd="0" destOrd="0" presId="urn:microsoft.com/office/officeart/2005/8/layout/radial5"/>
    <dgm:cxn modelId="{EBC64C20-5F51-475E-B4E6-C259E8C7040C}" type="presParOf" srcId="{715923E5-344A-455B-9385-E011CC5A65D0}" destId="{218E98EB-FA93-4F66-8C3B-B67BCB84503F}" srcOrd="8" destOrd="0" presId="urn:microsoft.com/office/officeart/2005/8/layout/radial5"/>
    <dgm:cxn modelId="{ACA4A867-1F59-499A-BA16-D91A5CDD0970}" type="presParOf" srcId="{715923E5-344A-455B-9385-E011CC5A65D0}" destId="{5A37890A-A01B-4AB8-B527-65A728E24E8B}" srcOrd="9" destOrd="0" presId="urn:microsoft.com/office/officeart/2005/8/layout/radial5"/>
    <dgm:cxn modelId="{D00D8176-3C5D-40A8-B4FB-79943E17287D}" type="presParOf" srcId="{5A37890A-A01B-4AB8-B527-65A728E24E8B}" destId="{96AE0D37-7C5A-4853-B480-F9FB00DCD1D5}" srcOrd="0" destOrd="0" presId="urn:microsoft.com/office/officeart/2005/8/layout/radial5"/>
    <dgm:cxn modelId="{60821202-E5FF-421F-A9BC-BE4747ADF97B}" type="presParOf" srcId="{715923E5-344A-455B-9385-E011CC5A65D0}" destId="{FFF58593-6841-4AEF-80F1-DE72970C1F49}" srcOrd="10" destOrd="0" presId="urn:microsoft.com/office/officeart/2005/8/layout/radial5"/>
    <dgm:cxn modelId="{4B131C9A-7F27-4066-94D8-CC3201AA9412}" type="presParOf" srcId="{715923E5-344A-455B-9385-E011CC5A65D0}" destId="{32BFF7EE-92B2-4BE6-8823-D1C5140C40E1}" srcOrd="11" destOrd="0" presId="urn:microsoft.com/office/officeart/2005/8/layout/radial5"/>
    <dgm:cxn modelId="{FA244203-8531-4625-9B4B-1EAF467962F5}" type="presParOf" srcId="{32BFF7EE-92B2-4BE6-8823-D1C5140C40E1}" destId="{1CCC7CB7-5E8E-453D-A45F-206FE8F1A071}" srcOrd="0" destOrd="0" presId="urn:microsoft.com/office/officeart/2005/8/layout/radial5"/>
    <dgm:cxn modelId="{8795F2C2-FA10-468B-AA88-4B9E9CFDBC18}" type="presParOf" srcId="{715923E5-344A-455B-9385-E011CC5A65D0}" destId="{607D934F-EDBB-4DE1-BCB7-FF1CE6B84FB3}" srcOrd="12" destOrd="0" presId="urn:microsoft.com/office/officeart/2005/8/layout/radial5"/>
    <dgm:cxn modelId="{B6305A62-1BFA-4E1B-9167-798CBFD35B51}" type="presParOf" srcId="{715923E5-344A-455B-9385-E011CC5A65D0}" destId="{1F8289B0-282F-4DC4-AA67-EC71802E873D}" srcOrd="13" destOrd="0" presId="urn:microsoft.com/office/officeart/2005/8/layout/radial5"/>
    <dgm:cxn modelId="{409BEFE4-8BBC-4D51-88C7-142CEF008D35}" type="presParOf" srcId="{1F8289B0-282F-4DC4-AA67-EC71802E873D}" destId="{F0BCB0A7-3BE4-4BA4-A1F3-DA959F0F5636}" srcOrd="0" destOrd="0" presId="urn:microsoft.com/office/officeart/2005/8/layout/radial5"/>
    <dgm:cxn modelId="{E00F3730-F3B6-4734-88E0-576428F32E69}" type="presParOf" srcId="{715923E5-344A-455B-9385-E011CC5A65D0}" destId="{7F740013-183C-47EA-8887-D18D2E33C6C9}" srcOrd="14" destOrd="0" presId="urn:microsoft.com/office/officeart/2005/8/layout/radial5"/>
    <dgm:cxn modelId="{83C10A5D-E22F-4FBD-AF39-39ED2CC6AE8C}" type="presParOf" srcId="{715923E5-344A-455B-9385-E011CC5A65D0}" destId="{3E9C5A94-C87F-4842-AEDE-9A08EE5C02BF}" srcOrd="15" destOrd="0" presId="urn:microsoft.com/office/officeart/2005/8/layout/radial5"/>
    <dgm:cxn modelId="{4AB7FE5E-1490-4EED-A5F4-07F11B950C13}" type="presParOf" srcId="{3E9C5A94-C87F-4842-AEDE-9A08EE5C02BF}" destId="{DC802DD7-753E-4449-8D8E-CDE679FB2089}" srcOrd="0" destOrd="0" presId="urn:microsoft.com/office/officeart/2005/8/layout/radial5"/>
    <dgm:cxn modelId="{1F4A60D7-8EBA-4253-890E-93D5A3F8A6DE}" type="presParOf" srcId="{715923E5-344A-455B-9385-E011CC5A65D0}" destId="{DAA1143B-A000-440D-89C9-CDDDF401D690}" srcOrd="16" destOrd="0" presId="urn:microsoft.com/office/officeart/2005/8/layout/radial5"/>
    <dgm:cxn modelId="{334BDDBF-D5B2-46BC-93B0-C058A1791224}" type="presParOf" srcId="{715923E5-344A-455B-9385-E011CC5A65D0}" destId="{A15C1BBA-CA19-421C-816E-C0C0CFE3E03E}" srcOrd="17" destOrd="0" presId="urn:microsoft.com/office/officeart/2005/8/layout/radial5"/>
    <dgm:cxn modelId="{72B5599D-655E-4F50-9897-C6AE55159BC2}" type="presParOf" srcId="{A15C1BBA-CA19-421C-816E-C0C0CFE3E03E}" destId="{9D69EC42-BB4A-4568-93A8-90C855E58524}" srcOrd="0" destOrd="0" presId="urn:microsoft.com/office/officeart/2005/8/layout/radial5"/>
    <dgm:cxn modelId="{619B41F6-8120-463E-879F-F262AD4B3E39}" type="presParOf" srcId="{715923E5-344A-455B-9385-E011CC5A65D0}" destId="{09420043-995F-44AF-842E-AAC281DFDA9B}"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572597-82B6-43FA-A090-880529DA9C86}" type="doc">
      <dgm:prSet loTypeId="urn:microsoft.com/office/officeart/2005/8/layout/vList2" loCatId="list" qsTypeId="urn:microsoft.com/office/officeart/2005/8/quickstyle/simple2" qsCatId="simple" csTypeId="urn:microsoft.com/office/officeart/2005/8/colors/accent0_2" csCatId="mainScheme" phldr="1"/>
      <dgm:spPr/>
      <dgm:t>
        <a:bodyPr/>
        <a:lstStyle/>
        <a:p>
          <a:endParaRPr lang="tr-TR"/>
        </a:p>
      </dgm:t>
    </dgm:pt>
    <dgm:pt modelId="{59203AE2-E84B-4029-8CFF-7FA1040615BA}">
      <dgm:prSet phldrT="[Text]" custT="1"/>
      <dgm:spPr>
        <a:ln>
          <a:solidFill>
            <a:srgbClr val="00B0F0"/>
          </a:solidFill>
        </a:ln>
      </dgm:spPr>
      <dgm:t>
        <a:bodyPr/>
        <a:lstStyle/>
        <a:p>
          <a:pPr algn="ctr">
            <a:buFont typeface="Symbol" panose="05050102010706020507" pitchFamily="18" charset="2"/>
            <a:buChar char=""/>
          </a:pPr>
          <a:r>
            <a:rPr lang="tr-TR" sz="1100" b="1" noProof="0" dirty="0"/>
            <a:t>Yenilenebilir Enerji </a:t>
          </a:r>
          <a:r>
            <a:rPr lang="en-US" sz="1100" b="1" noProof="0" dirty="0"/>
            <a:t>(</a:t>
          </a:r>
          <a:r>
            <a:rPr lang="tr-TR" sz="1100" b="1" noProof="0" dirty="0"/>
            <a:t>Rüzgar</a:t>
          </a:r>
          <a:r>
            <a:rPr lang="en-US" sz="1100" b="1" noProof="0" dirty="0"/>
            <a:t>, </a:t>
          </a:r>
          <a:r>
            <a:rPr lang="tr-TR" sz="1100" b="1" noProof="0" dirty="0"/>
            <a:t>Güneş</a:t>
          </a:r>
          <a:r>
            <a:rPr lang="en-US" sz="1100" b="1" noProof="0" dirty="0"/>
            <a:t>, </a:t>
          </a:r>
          <a:r>
            <a:rPr lang="tr-TR" sz="1100" b="1" noProof="0" dirty="0"/>
            <a:t>Jeotermal</a:t>
          </a:r>
          <a:r>
            <a:rPr lang="en-US" sz="1100" b="1" noProof="0" dirty="0"/>
            <a:t>, B</a:t>
          </a:r>
          <a:r>
            <a:rPr lang="tr-TR" sz="1100" b="1" noProof="0" dirty="0" err="1"/>
            <a:t>iyokütle</a:t>
          </a:r>
          <a:r>
            <a:rPr lang="tr-TR" sz="1100" b="1" noProof="0" dirty="0"/>
            <a:t> ve Diğer</a:t>
          </a:r>
          <a:r>
            <a:rPr lang="en-US" sz="1100" b="1" noProof="0" dirty="0"/>
            <a:t>)</a:t>
          </a:r>
        </a:p>
      </dgm:t>
    </dgm:pt>
    <dgm:pt modelId="{8014BD23-B0C6-4223-B3DB-EFF6E9C34113}" type="parTrans" cxnId="{6B5A764A-61D2-49D8-87D4-CA3AA3F77232}">
      <dgm:prSet/>
      <dgm:spPr/>
      <dgm:t>
        <a:bodyPr/>
        <a:lstStyle/>
        <a:p>
          <a:pPr algn="ctr"/>
          <a:endParaRPr lang="en-US" sz="1100" b="1" noProof="0" dirty="0">
            <a:solidFill>
              <a:schemeClr val="tx1"/>
            </a:solidFill>
          </a:endParaRPr>
        </a:p>
      </dgm:t>
    </dgm:pt>
    <dgm:pt modelId="{440E6A87-8248-4F79-B272-E4ACEF1D1926}" type="sibTrans" cxnId="{6B5A764A-61D2-49D8-87D4-CA3AA3F77232}">
      <dgm:prSet/>
      <dgm:spPr/>
      <dgm:t>
        <a:bodyPr/>
        <a:lstStyle/>
        <a:p>
          <a:pPr algn="ctr"/>
          <a:endParaRPr lang="en-US" sz="1100" b="1" noProof="0" dirty="0">
            <a:solidFill>
              <a:schemeClr val="tx1"/>
            </a:solidFill>
          </a:endParaRPr>
        </a:p>
      </dgm:t>
    </dgm:pt>
    <dgm:pt modelId="{ABFB42E3-7B92-4B11-9A01-4DABEA69F976}">
      <dgm:prSet phldrT="[Text]" custT="1"/>
      <dgm:spPr>
        <a:ln>
          <a:solidFill>
            <a:srgbClr val="00B0F0"/>
          </a:solidFill>
        </a:ln>
      </dgm:spPr>
      <dgm:t>
        <a:bodyPr/>
        <a:lstStyle/>
        <a:p>
          <a:pPr algn="ctr">
            <a:buFont typeface="Symbol" panose="05050102010706020507" pitchFamily="18" charset="2"/>
            <a:buChar char=""/>
          </a:pPr>
          <a:r>
            <a:rPr lang="tr-TR" sz="1100" b="1" noProof="0"/>
            <a:t>Enerji Verimliliği</a:t>
          </a:r>
          <a:endParaRPr lang="en-US" sz="1100" b="1" noProof="0" dirty="0"/>
        </a:p>
      </dgm:t>
    </dgm:pt>
    <dgm:pt modelId="{354B208B-DEBF-4408-BAF6-BAE510DC56C1}" type="parTrans" cxnId="{F2F93503-27CD-4E00-B0F9-D048AA527ABE}">
      <dgm:prSet/>
      <dgm:spPr/>
      <dgm:t>
        <a:bodyPr/>
        <a:lstStyle/>
        <a:p>
          <a:pPr algn="ctr"/>
          <a:endParaRPr lang="en-US" sz="1100" b="1" noProof="0" dirty="0">
            <a:solidFill>
              <a:schemeClr val="tx1"/>
            </a:solidFill>
          </a:endParaRPr>
        </a:p>
      </dgm:t>
    </dgm:pt>
    <dgm:pt modelId="{1D4801E9-BF17-4078-9FAD-B70A77DC1961}" type="sibTrans" cxnId="{F2F93503-27CD-4E00-B0F9-D048AA527ABE}">
      <dgm:prSet/>
      <dgm:spPr/>
      <dgm:t>
        <a:bodyPr/>
        <a:lstStyle/>
        <a:p>
          <a:pPr algn="ctr"/>
          <a:endParaRPr lang="en-US" sz="1100" b="1" noProof="0" dirty="0">
            <a:solidFill>
              <a:schemeClr val="tx1"/>
            </a:solidFill>
          </a:endParaRPr>
        </a:p>
      </dgm:t>
    </dgm:pt>
    <dgm:pt modelId="{719B1A10-82ED-47A7-AC9F-4CCF32EC2329}">
      <dgm:prSet phldrT="[Text]" custT="1"/>
      <dgm:spPr>
        <a:ln>
          <a:solidFill>
            <a:srgbClr val="00B0F0"/>
          </a:solidFill>
        </a:ln>
      </dgm:spPr>
      <dgm:t>
        <a:bodyPr/>
        <a:lstStyle/>
        <a:p>
          <a:pPr algn="ctr">
            <a:buFont typeface="Symbol" panose="05050102010706020507" pitchFamily="18" charset="2"/>
            <a:buChar char=""/>
          </a:pPr>
          <a:r>
            <a:rPr lang="tr-TR" sz="1100" b="1" noProof="0" dirty="0"/>
            <a:t>İşletme Kredileri (Küçük, Büyük, Orta İşletmeler)</a:t>
          </a:r>
          <a:endParaRPr lang="en-US" sz="1100" b="1" noProof="0" dirty="0"/>
        </a:p>
      </dgm:t>
    </dgm:pt>
    <dgm:pt modelId="{9B18488F-AED0-4E7D-BC9E-E24561293F8A}" type="parTrans" cxnId="{1FD48F1F-AA59-40E5-A3C3-08C26AAD3E64}">
      <dgm:prSet/>
      <dgm:spPr/>
      <dgm:t>
        <a:bodyPr/>
        <a:lstStyle/>
        <a:p>
          <a:pPr algn="ctr"/>
          <a:endParaRPr lang="en-US" sz="1100" b="1" noProof="0" dirty="0">
            <a:solidFill>
              <a:schemeClr val="tx1"/>
            </a:solidFill>
          </a:endParaRPr>
        </a:p>
      </dgm:t>
    </dgm:pt>
    <dgm:pt modelId="{F2DD9C8C-E759-4C3D-AE93-A94DE559FF3A}" type="sibTrans" cxnId="{1FD48F1F-AA59-40E5-A3C3-08C26AAD3E64}">
      <dgm:prSet/>
      <dgm:spPr/>
      <dgm:t>
        <a:bodyPr/>
        <a:lstStyle/>
        <a:p>
          <a:pPr algn="ctr"/>
          <a:endParaRPr lang="en-US" sz="1100" b="1" noProof="0" dirty="0">
            <a:solidFill>
              <a:schemeClr val="tx1"/>
            </a:solidFill>
          </a:endParaRPr>
        </a:p>
      </dgm:t>
    </dgm:pt>
    <dgm:pt modelId="{90112895-C2C5-4F25-82BE-530C0B59F79B}">
      <dgm:prSet phldrT="[Text]" custT="1"/>
      <dgm:spPr>
        <a:solidFill>
          <a:srgbClr val="D31820"/>
        </a:solidFill>
        <a:ln>
          <a:solidFill>
            <a:srgbClr val="00B0F0"/>
          </a:solidFill>
        </a:ln>
      </dgm:spPr>
      <dgm:t>
        <a:bodyPr/>
        <a:lstStyle/>
        <a:p>
          <a:pPr marL="0" lvl="0" indent="0" algn="ctr" defTabSz="488950">
            <a:lnSpc>
              <a:spcPct val="90000"/>
            </a:lnSpc>
            <a:spcBef>
              <a:spcPct val="0"/>
            </a:spcBef>
            <a:spcAft>
              <a:spcPct val="35000"/>
            </a:spcAft>
            <a:buFont typeface="Symbol" panose="05050102010706020507" pitchFamily="18" charset="2"/>
            <a:buNone/>
          </a:pPr>
          <a:r>
            <a:rPr lang="tr-TR" sz="1400" b="1" kern="1200" noProof="0" dirty="0">
              <a:solidFill>
                <a:schemeClr val="bg1"/>
              </a:solidFill>
              <a:latin typeface="Calibri" panose="020F0502020204030204"/>
              <a:ea typeface="+mn-ea"/>
              <a:cs typeface="+mn-cs"/>
            </a:rPr>
            <a:t>Son 4 Yılda Toplam 2,5 Milyar USD</a:t>
          </a:r>
          <a:endParaRPr lang="en-US" sz="1400" b="1" kern="1200" noProof="0" dirty="0">
            <a:solidFill>
              <a:schemeClr val="bg1"/>
            </a:solidFill>
            <a:latin typeface="Calibri" panose="020F0502020204030204"/>
            <a:ea typeface="+mn-ea"/>
            <a:cs typeface="+mn-cs"/>
          </a:endParaRPr>
        </a:p>
      </dgm:t>
    </dgm:pt>
    <dgm:pt modelId="{23AB9713-442E-4B92-8FF7-525820AC89A0}" type="parTrans" cxnId="{3F2B8879-8F87-439F-9135-74DBDF2B2153}">
      <dgm:prSet/>
      <dgm:spPr/>
      <dgm:t>
        <a:bodyPr/>
        <a:lstStyle/>
        <a:p>
          <a:pPr algn="ctr"/>
          <a:endParaRPr lang="en-US" sz="1100" b="1" noProof="0" dirty="0">
            <a:solidFill>
              <a:schemeClr val="tx1"/>
            </a:solidFill>
          </a:endParaRPr>
        </a:p>
      </dgm:t>
    </dgm:pt>
    <dgm:pt modelId="{A807509C-4A49-4804-AC23-33E385049C8D}" type="sibTrans" cxnId="{3F2B8879-8F87-439F-9135-74DBDF2B2153}">
      <dgm:prSet/>
      <dgm:spPr/>
      <dgm:t>
        <a:bodyPr/>
        <a:lstStyle/>
        <a:p>
          <a:pPr algn="ctr"/>
          <a:endParaRPr lang="en-US" sz="1100" b="1" noProof="0" dirty="0">
            <a:solidFill>
              <a:schemeClr val="tx1"/>
            </a:solidFill>
          </a:endParaRPr>
        </a:p>
      </dgm:t>
    </dgm:pt>
    <dgm:pt modelId="{AF176788-8F73-4D79-B7D2-F2E11D78446B}">
      <dgm:prSet phldrT="[Text]" custT="1"/>
      <dgm:spPr>
        <a:ln>
          <a:solidFill>
            <a:srgbClr val="00B0F0"/>
          </a:solidFill>
        </a:ln>
      </dgm:spPr>
      <dgm:t>
        <a:bodyPr/>
        <a:lstStyle/>
        <a:p>
          <a:pPr algn="ctr">
            <a:buFont typeface="Symbol" panose="05050102010706020507" pitchFamily="18" charset="2"/>
            <a:buChar char=""/>
          </a:pPr>
          <a:r>
            <a:rPr lang="tr-TR" sz="1100" b="1" noProof="0"/>
            <a:t>İstihdam Yaratma</a:t>
          </a:r>
          <a:endParaRPr lang="en-US" sz="1100" b="1" noProof="0" dirty="0"/>
        </a:p>
      </dgm:t>
    </dgm:pt>
    <dgm:pt modelId="{B8EAE726-BD89-42C6-9CAB-F4DE0EF5CE68}" type="parTrans" cxnId="{FCEA1FB5-B662-462C-A933-CA02889BEBA1}">
      <dgm:prSet/>
      <dgm:spPr/>
      <dgm:t>
        <a:bodyPr/>
        <a:lstStyle/>
        <a:p>
          <a:pPr algn="ctr"/>
          <a:endParaRPr lang="en-US" sz="1100" b="1" noProof="0" dirty="0">
            <a:solidFill>
              <a:schemeClr val="tx1"/>
            </a:solidFill>
          </a:endParaRPr>
        </a:p>
      </dgm:t>
    </dgm:pt>
    <dgm:pt modelId="{CFA776AA-2FBA-48B9-A2B5-02DFDEF5EF15}" type="sibTrans" cxnId="{FCEA1FB5-B662-462C-A933-CA02889BEBA1}">
      <dgm:prSet/>
      <dgm:spPr/>
      <dgm:t>
        <a:bodyPr/>
        <a:lstStyle/>
        <a:p>
          <a:pPr algn="ctr"/>
          <a:endParaRPr lang="en-US" sz="1100" b="1" noProof="0" dirty="0">
            <a:solidFill>
              <a:schemeClr val="tx1"/>
            </a:solidFill>
          </a:endParaRPr>
        </a:p>
      </dgm:t>
    </dgm:pt>
    <dgm:pt modelId="{602C641E-4B66-4019-A2AB-8653AA8D23CD}">
      <dgm:prSet phldrT="[Text]" custT="1"/>
      <dgm:spPr>
        <a:ln>
          <a:solidFill>
            <a:srgbClr val="00B0F0"/>
          </a:solidFill>
        </a:ln>
      </dgm:spPr>
      <dgm:t>
        <a:bodyPr/>
        <a:lstStyle/>
        <a:p>
          <a:pPr algn="ctr">
            <a:buFont typeface="Symbol" panose="05050102010706020507" pitchFamily="18" charset="2"/>
            <a:buChar char=""/>
          </a:pPr>
          <a:r>
            <a:rPr lang="tr-TR" sz="1100" b="1" noProof="0" dirty="0"/>
            <a:t>İmalat Sanayii</a:t>
          </a:r>
          <a:endParaRPr lang="en-US" sz="1100" b="1" noProof="0" dirty="0"/>
        </a:p>
      </dgm:t>
    </dgm:pt>
    <dgm:pt modelId="{17159A67-E323-4E75-BCCF-90F71EFAE10C}" type="parTrans" cxnId="{D1ECEC85-DCFC-4DDE-8B73-1011D2D3EADE}">
      <dgm:prSet/>
      <dgm:spPr/>
      <dgm:t>
        <a:bodyPr/>
        <a:lstStyle/>
        <a:p>
          <a:pPr algn="ctr"/>
          <a:endParaRPr lang="en-US" sz="1100" b="1" noProof="0" dirty="0">
            <a:solidFill>
              <a:schemeClr val="tx1"/>
            </a:solidFill>
          </a:endParaRPr>
        </a:p>
      </dgm:t>
    </dgm:pt>
    <dgm:pt modelId="{2E6D971A-7FE5-4A3E-982B-524E9A2E7C44}" type="sibTrans" cxnId="{D1ECEC85-DCFC-4DDE-8B73-1011D2D3EADE}">
      <dgm:prSet/>
      <dgm:spPr/>
      <dgm:t>
        <a:bodyPr/>
        <a:lstStyle/>
        <a:p>
          <a:pPr algn="ctr"/>
          <a:endParaRPr lang="en-US" sz="1100" b="1" noProof="0" dirty="0">
            <a:solidFill>
              <a:schemeClr val="tx1"/>
            </a:solidFill>
          </a:endParaRPr>
        </a:p>
      </dgm:t>
    </dgm:pt>
    <dgm:pt modelId="{052BF47D-4A48-46AC-BF60-70FB4FD603AF}">
      <dgm:prSet phldrT="[Text]" custT="1"/>
      <dgm:spPr>
        <a:ln>
          <a:solidFill>
            <a:srgbClr val="00B0F0"/>
          </a:solidFill>
        </a:ln>
      </dgm:spPr>
      <dgm:t>
        <a:bodyPr/>
        <a:lstStyle/>
        <a:p>
          <a:pPr algn="ctr">
            <a:lnSpc>
              <a:spcPct val="100000"/>
            </a:lnSpc>
            <a:spcAft>
              <a:spcPts val="0"/>
            </a:spcAft>
            <a:buFont typeface="Symbol" panose="05050102010706020507" pitchFamily="18" charset="2"/>
            <a:buChar char=""/>
          </a:pPr>
          <a:r>
            <a:rPr lang="en-US" sz="1100" b="1" noProof="0" dirty="0"/>
            <a:t>APEX</a:t>
          </a:r>
        </a:p>
      </dgm:t>
    </dgm:pt>
    <dgm:pt modelId="{94235768-B66A-4289-B0DD-F6DD79671FD0}" type="parTrans" cxnId="{3394725C-6898-4B05-906C-AEFD7737C76D}">
      <dgm:prSet/>
      <dgm:spPr/>
      <dgm:t>
        <a:bodyPr/>
        <a:lstStyle/>
        <a:p>
          <a:pPr algn="ctr"/>
          <a:endParaRPr lang="en-US" sz="1100" b="1" noProof="0" dirty="0">
            <a:solidFill>
              <a:schemeClr val="tx1"/>
            </a:solidFill>
          </a:endParaRPr>
        </a:p>
      </dgm:t>
    </dgm:pt>
    <dgm:pt modelId="{15BB1DCD-79C2-4028-90A5-F466BA673FF8}" type="sibTrans" cxnId="{3394725C-6898-4B05-906C-AEFD7737C76D}">
      <dgm:prSet/>
      <dgm:spPr/>
      <dgm:t>
        <a:bodyPr/>
        <a:lstStyle/>
        <a:p>
          <a:pPr algn="ctr"/>
          <a:endParaRPr lang="en-US" sz="1100" b="1" noProof="0" dirty="0">
            <a:solidFill>
              <a:schemeClr val="tx1"/>
            </a:solidFill>
          </a:endParaRPr>
        </a:p>
      </dgm:t>
    </dgm:pt>
    <dgm:pt modelId="{6211DDC7-54DC-4F4F-A828-7B7C04F2EAD4}" type="pres">
      <dgm:prSet presAssocID="{F6572597-82B6-43FA-A090-880529DA9C86}" presName="linear" presStyleCnt="0">
        <dgm:presLayoutVars>
          <dgm:animLvl val="lvl"/>
          <dgm:resizeHandles val="exact"/>
        </dgm:presLayoutVars>
      </dgm:prSet>
      <dgm:spPr/>
    </dgm:pt>
    <dgm:pt modelId="{DE068E5B-8CD1-46D0-8F5A-3DCE65020B80}" type="pres">
      <dgm:prSet presAssocID="{59203AE2-E84B-4029-8CFF-7FA1040615BA}" presName="parentText" presStyleLbl="node1" presStyleIdx="0" presStyleCnt="7">
        <dgm:presLayoutVars>
          <dgm:chMax val="0"/>
          <dgm:bulletEnabled val="1"/>
        </dgm:presLayoutVars>
      </dgm:prSet>
      <dgm:spPr/>
    </dgm:pt>
    <dgm:pt modelId="{8367C374-0A59-4F08-91ED-4CB9869E2B8A}" type="pres">
      <dgm:prSet presAssocID="{440E6A87-8248-4F79-B272-E4ACEF1D1926}" presName="spacer" presStyleCnt="0"/>
      <dgm:spPr/>
    </dgm:pt>
    <dgm:pt modelId="{143266E4-79FE-4119-ADF2-3296ADB15EA5}" type="pres">
      <dgm:prSet presAssocID="{ABFB42E3-7B92-4B11-9A01-4DABEA69F976}" presName="parentText" presStyleLbl="node1" presStyleIdx="1" presStyleCnt="7">
        <dgm:presLayoutVars>
          <dgm:chMax val="0"/>
          <dgm:bulletEnabled val="1"/>
        </dgm:presLayoutVars>
      </dgm:prSet>
      <dgm:spPr/>
    </dgm:pt>
    <dgm:pt modelId="{D63D67CB-FA11-42EB-BD53-148769986658}" type="pres">
      <dgm:prSet presAssocID="{1D4801E9-BF17-4078-9FAD-B70A77DC1961}" presName="spacer" presStyleCnt="0"/>
      <dgm:spPr/>
    </dgm:pt>
    <dgm:pt modelId="{845A8B49-97E9-43C3-B35D-5CBC5E8256BC}" type="pres">
      <dgm:prSet presAssocID="{719B1A10-82ED-47A7-AC9F-4CCF32EC2329}" presName="parentText" presStyleLbl="node1" presStyleIdx="2" presStyleCnt="7">
        <dgm:presLayoutVars>
          <dgm:chMax val="0"/>
          <dgm:bulletEnabled val="1"/>
        </dgm:presLayoutVars>
      </dgm:prSet>
      <dgm:spPr/>
    </dgm:pt>
    <dgm:pt modelId="{BED85FA8-BB0F-443B-BAED-1317B68950AF}" type="pres">
      <dgm:prSet presAssocID="{F2DD9C8C-E759-4C3D-AE93-A94DE559FF3A}" presName="spacer" presStyleCnt="0"/>
      <dgm:spPr/>
    </dgm:pt>
    <dgm:pt modelId="{1EE66B32-91D3-40B2-A793-F6277672D52A}" type="pres">
      <dgm:prSet presAssocID="{AF176788-8F73-4D79-B7D2-F2E11D78446B}" presName="parentText" presStyleLbl="node1" presStyleIdx="3" presStyleCnt="7">
        <dgm:presLayoutVars>
          <dgm:chMax val="0"/>
          <dgm:bulletEnabled val="1"/>
        </dgm:presLayoutVars>
      </dgm:prSet>
      <dgm:spPr/>
    </dgm:pt>
    <dgm:pt modelId="{8221F5A1-C0CC-4D0D-B074-3C83AB6D4DFB}" type="pres">
      <dgm:prSet presAssocID="{CFA776AA-2FBA-48B9-A2B5-02DFDEF5EF15}" presName="spacer" presStyleCnt="0"/>
      <dgm:spPr/>
    </dgm:pt>
    <dgm:pt modelId="{C2B89BE5-933A-475E-8683-7FB94DECAD31}" type="pres">
      <dgm:prSet presAssocID="{602C641E-4B66-4019-A2AB-8653AA8D23CD}" presName="parentText" presStyleLbl="node1" presStyleIdx="4" presStyleCnt="7">
        <dgm:presLayoutVars>
          <dgm:chMax val="0"/>
          <dgm:bulletEnabled val="1"/>
        </dgm:presLayoutVars>
      </dgm:prSet>
      <dgm:spPr/>
    </dgm:pt>
    <dgm:pt modelId="{410B64E8-23E7-4709-B7E4-8CFE986B5C39}" type="pres">
      <dgm:prSet presAssocID="{2E6D971A-7FE5-4A3E-982B-524E9A2E7C44}" presName="spacer" presStyleCnt="0"/>
      <dgm:spPr/>
    </dgm:pt>
    <dgm:pt modelId="{92AA0AEB-9F6D-43CF-A8CB-58F06F01F967}" type="pres">
      <dgm:prSet presAssocID="{052BF47D-4A48-46AC-BF60-70FB4FD603AF}" presName="parentText" presStyleLbl="node1" presStyleIdx="5" presStyleCnt="7">
        <dgm:presLayoutVars>
          <dgm:chMax val="0"/>
          <dgm:bulletEnabled val="1"/>
        </dgm:presLayoutVars>
      </dgm:prSet>
      <dgm:spPr/>
    </dgm:pt>
    <dgm:pt modelId="{EC1C3C99-AD09-471A-BF2A-6B6EACA6DF11}" type="pres">
      <dgm:prSet presAssocID="{15BB1DCD-79C2-4028-90A5-F466BA673FF8}" presName="spacer" presStyleCnt="0"/>
      <dgm:spPr/>
    </dgm:pt>
    <dgm:pt modelId="{B9AA0AF8-D3D9-410E-9090-8FC54EA0C864}" type="pres">
      <dgm:prSet presAssocID="{90112895-C2C5-4F25-82BE-530C0B59F79B}" presName="parentText" presStyleLbl="node1" presStyleIdx="6" presStyleCnt="7">
        <dgm:presLayoutVars>
          <dgm:chMax val="0"/>
          <dgm:bulletEnabled val="1"/>
        </dgm:presLayoutVars>
      </dgm:prSet>
      <dgm:spPr/>
    </dgm:pt>
  </dgm:ptLst>
  <dgm:cxnLst>
    <dgm:cxn modelId="{F2F93503-27CD-4E00-B0F9-D048AA527ABE}" srcId="{F6572597-82B6-43FA-A090-880529DA9C86}" destId="{ABFB42E3-7B92-4B11-9A01-4DABEA69F976}" srcOrd="1" destOrd="0" parTransId="{354B208B-DEBF-4408-BAF6-BAE510DC56C1}" sibTransId="{1D4801E9-BF17-4078-9FAD-B70A77DC1961}"/>
    <dgm:cxn modelId="{1FD48F1F-AA59-40E5-A3C3-08C26AAD3E64}" srcId="{F6572597-82B6-43FA-A090-880529DA9C86}" destId="{719B1A10-82ED-47A7-AC9F-4CCF32EC2329}" srcOrd="2" destOrd="0" parTransId="{9B18488F-AED0-4E7D-BC9E-E24561293F8A}" sibTransId="{F2DD9C8C-E759-4C3D-AE93-A94DE559FF3A}"/>
    <dgm:cxn modelId="{3394725C-6898-4B05-906C-AEFD7737C76D}" srcId="{F6572597-82B6-43FA-A090-880529DA9C86}" destId="{052BF47D-4A48-46AC-BF60-70FB4FD603AF}" srcOrd="5" destOrd="0" parTransId="{94235768-B66A-4289-B0DD-F6DD79671FD0}" sibTransId="{15BB1DCD-79C2-4028-90A5-F466BA673FF8}"/>
    <dgm:cxn modelId="{21BF4B63-721C-4D96-AFDA-A72C9D67BFF0}" type="presOf" srcId="{719B1A10-82ED-47A7-AC9F-4CCF32EC2329}" destId="{845A8B49-97E9-43C3-B35D-5CBC5E8256BC}" srcOrd="0" destOrd="0" presId="urn:microsoft.com/office/officeart/2005/8/layout/vList2"/>
    <dgm:cxn modelId="{B6696A44-6790-41A1-A3BE-66B294D38B90}" type="presOf" srcId="{AF176788-8F73-4D79-B7D2-F2E11D78446B}" destId="{1EE66B32-91D3-40B2-A793-F6277672D52A}" srcOrd="0" destOrd="0" presId="urn:microsoft.com/office/officeart/2005/8/layout/vList2"/>
    <dgm:cxn modelId="{6B5A764A-61D2-49D8-87D4-CA3AA3F77232}" srcId="{F6572597-82B6-43FA-A090-880529DA9C86}" destId="{59203AE2-E84B-4029-8CFF-7FA1040615BA}" srcOrd="0" destOrd="0" parTransId="{8014BD23-B0C6-4223-B3DB-EFF6E9C34113}" sibTransId="{440E6A87-8248-4F79-B272-E4ACEF1D1926}"/>
    <dgm:cxn modelId="{6964106E-7B94-4D47-B44C-03AC19D17161}" type="presOf" srcId="{90112895-C2C5-4F25-82BE-530C0B59F79B}" destId="{B9AA0AF8-D3D9-410E-9090-8FC54EA0C864}" srcOrd="0" destOrd="0" presId="urn:microsoft.com/office/officeart/2005/8/layout/vList2"/>
    <dgm:cxn modelId="{3F2B8879-8F87-439F-9135-74DBDF2B2153}" srcId="{F6572597-82B6-43FA-A090-880529DA9C86}" destId="{90112895-C2C5-4F25-82BE-530C0B59F79B}" srcOrd="6" destOrd="0" parTransId="{23AB9713-442E-4B92-8FF7-525820AC89A0}" sibTransId="{A807509C-4A49-4804-AC23-33E385049C8D}"/>
    <dgm:cxn modelId="{D1ECEC85-DCFC-4DDE-8B73-1011D2D3EADE}" srcId="{F6572597-82B6-43FA-A090-880529DA9C86}" destId="{602C641E-4B66-4019-A2AB-8653AA8D23CD}" srcOrd="4" destOrd="0" parTransId="{17159A67-E323-4E75-BCCF-90F71EFAE10C}" sibTransId="{2E6D971A-7FE5-4A3E-982B-524E9A2E7C44}"/>
    <dgm:cxn modelId="{71BB0586-E9C8-4067-B9EB-3A4917BA0081}" type="presOf" srcId="{052BF47D-4A48-46AC-BF60-70FB4FD603AF}" destId="{92AA0AEB-9F6D-43CF-A8CB-58F06F01F967}" srcOrd="0" destOrd="0" presId="urn:microsoft.com/office/officeart/2005/8/layout/vList2"/>
    <dgm:cxn modelId="{FCEA1FB5-B662-462C-A933-CA02889BEBA1}" srcId="{F6572597-82B6-43FA-A090-880529DA9C86}" destId="{AF176788-8F73-4D79-B7D2-F2E11D78446B}" srcOrd="3" destOrd="0" parTransId="{B8EAE726-BD89-42C6-9CAB-F4DE0EF5CE68}" sibTransId="{CFA776AA-2FBA-48B9-A2B5-02DFDEF5EF15}"/>
    <dgm:cxn modelId="{0FD4E1C5-8C82-448E-AE72-0153725EB411}" type="presOf" srcId="{F6572597-82B6-43FA-A090-880529DA9C86}" destId="{6211DDC7-54DC-4F4F-A828-7B7C04F2EAD4}" srcOrd="0" destOrd="0" presId="urn:microsoft.com/office/officeart/2005/8/layout/vList2"/>
    <dgm:cxn modelId="{42E30FD1-9966-4694-A498-2D371035C4ED}" type="presOf" srcId="{602C641E-4B66-4019-A2AB-8653AA8D23CD}" destId="{C2B89BE5-933A-475E-8683-7FB94DECAD31}" srcOrd="0" destOrd="0" presId="urn:microsoft.com/office/officeart/2005/8/layout/vList2"/>
    <dgm:cxn modelId="{39BD5BE1-3130-464F-A04F-6B57E8F085F2}" type="presOf" srcId="{59203AE2-E84B-4029-8CFF-7FA1040615BA}" destId="{DE068E5B-8CD1-46D0-8F5A-3DCE65020B80}" srcOrd="0" destOrd="0" presId="urn:microsoft.com/office/officeart/2005/8/layout/vList2"/>
    <dgm:cxn modelId="{201BB8EB-7310-4057-B330-31D15EB0E172}" type="presOf" srcId="{ABFB42E3-7B92-4B11-9A01-4DABEA69F976}" destId="{143266E4-79FE-4119-ADF2-3296ADB15EA5}" srcOrd="0" destOrd="0" presId="urn:microsoft.com/office/officeart/2005/8/layout/vList2"/>
    <dgm:cxn modelId="{625CD427-DA1A-426B-A60D-2E00F965F8F3}" type="presParOf" srcId="{6211DDC7-54DC-4F4F-A828-7B7C04F2EAD4}" destId="{DE068E5B-8CD1-46D0-8F5A-3DCE65020B80}" srcOrd="0" destOrd="0" presId="urn:microsoft.com/office/officeart/2005/8/layout/vList2"/>
    <dgm:cxn modelId="{BA5811D4-57B9-4CE4-9E4F-0D4C25643271}" type="presParOf" srcId="{6211DDC7-54DC-4F4F-A828-7B7C04F2EAD4}" destId="{8367C374-0A59-4F08-91ED-4CB9869E2B8A}" srcOrd="1" destOrd="0" presId="urn:microsoft.com/office/officeart/2005/8/layout/vList2"/>
    <dgm:cxn modelId="{4AD6B7A6-5307-4B66-B7B4-92D4340CF1BD}" type="presParOf" srcId="{6211DDC7-54DC-4F4F-A828-7B7C04F2EAD4}" destId="{143266E4-79FE-4119-ADF2-3296ADB15EA5}" srcOrd="2" destOrd="0" presId="urn:microsoft.com/office/officeart/2005/8/layout/vList2"/>
    <dgm:cxn modelId="{CF9D1A7D-DD77-45A7-AC62-12886127F76C}" type="presParOf" srcId="{6211DDC7-54DC-4F4F-A828-7B7C04F2EAD4}" destId="{D63D67CB-FA11-42EB-BD53-148769986658}" srcOrd="3" destOrd="0" presId="urn:microsoft.com/office/officeart/2005/8/layout/vList2"/>
    <dgm:cxn modelId="{16743BC1-F160-4735-8637-FEA1CD4B7B65}" type="presParOf" srcId="{6211DDC7-54DC-4F4F-A828-7B7C04F2EAD4}" destId="{845A8B49-97E9-43C3-B35D-5CBC5E8256BC}" srcOrd="4" destOrd="0" presId="urn:microsoft.com/office/officeart/2005/8/layout/vList2"/>
    <dgm:cxn modelId="{03D97A86-FBDE-4EAA-9461-9A5D2DD27D27}" type="presParOf" srcId="{6211DDC7-54DC-4F4F-A828-7B7C04F2EAD4}" destId="{BED85FA8-BB0F-443B-BAED-1317B68950AF}" srcOrd="5" destOrd="0" presId="urn:microsoft.com/office/officeart/2005/8/layout/vList2"/>
    <dgm:cxn modelId="{A6AE6A5B-067E-46A7-B47E-241EA9E6C333}" type="presParOf" srcId="{6211DDC7-54DC-4F4F-A828-7B7C04F2EAD4}" destId="{1EE66B32-91D3-40B2-A793-F6277672D52A}" srcOrd="6" destOrd="0" presId="urn:microsoft.com/office/officeart/2005/8/layout/vList2"/>
    <dgm:cxn modelId="{A927D6BD-A880-4BE0-8AC0-C1EDA4AFE0AD}" type="presParOf" srcId="{6211DDC7-54DC-4F4F-A828-7B7C04F2EAD4}" destId="{8221F5A1-C0CC-4D0D-B074-3C83AB6D4DFB}" srcOrd="7" destOrd="0" presId="urn:microsoft.com/office/officeart/2005/8/layout/vList2"/>
    <dgm:cxn modelId="{343506C6-6496-44D0-9A05-8A26A14CA969}" type="presParOf" srcId="{6211DDC7-54DC-4F4F-A828-7B7C04F2EAD4}" destId="{C2B89BE5-933A-475E-8683-7FB94DECAD31}" srcOrd="8" destOrd="0" presId="urn:microsoft.com/office/officeart/2005/8/layout/vList2"/>
    <dgm:cxn modelId="{F345C3AE-B864-43BA-8278-6C3C20DFDEBF}" type="presParOf" srcId="{6211DDC7-54DC-4F4F-A828-7B7C04F2EAD4}" destId="{410B64E8-23E7-4709-B7E4-8CFE986B5C39}" srcOrd="9" destOrd="0" presId="urn:microsoft.com/office/officeart/2005/8/layout/vList2"/>
    <dgm:cxn modelId="{E3AA4220-4069-4CF6-9243-EBF3D35FD123}" type="presParOf" srcId="{6211DDC7-54DC-4F4F-A828-7B7C04F2EAD4}" destId="{92AA0AEB-9F6D-43CF-A8CB-58F06F01F967}" srcOrd="10" destOrd="0" presId="urn:microsoft.com/office/officeart/2005/8/layout/vList2"/>
    <dgm:cxn modelId="{2BA75A90-485A-4480-8EA2-BF5BCFE61BD9}" type="presParOf" srcId="{6211DDC7-54DC-4F4F-A828-7B7C04F2EAD4}" destId="{EC1C3C99-AD09-471A-BF2A-6B6EACA6DF11}" srcOrd="11" destOrd="0" presId="urn:microsoft.com/office/officeart/2005/8/layout/vList2"/>
    <dgm:cxn modelId="{97048402-79D5-4C17-A76B-AF0E45894B13}" type="presParOf" srcId="{6211DDC7-54DC-4F4F-A828-7B7C04F2EAD4}" destId="{B9AA0AF8-D3D9-410E-9090-8FC54EA0C864}" srcOrd="12" destOrd="0" presId="urn:microsoft.com/office/officeart/2005/8/layout/vList2"/>
  </dgm:cxnLst>
  <dgm:bg>
    <a:noFill/>
  </dgm:bg>
  <dgm:whole>
    <a:ln>
      <a:prstDash val="dash"/>
    </a:ln>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DB5C5-76B7-4F61-ADB6-7773EFE47163}">
      <dsp:nvSpPr>
        <dsp:cNvPr id="0" name=""/>
        <dsp:cNvSpPr/>
      </dsp:nvSpPr>
      <dsp:spPr>
        <a:xfrm>
          <a:off x="3589389" y="1460651"/>
          <a:ext cx="1145786" cy="1099431"/>
        </a:xfrm>
        <a:prstGeom prst="ellipse">
          <a:avLst/>
        </a:prstGeom>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1,5°C </a:t>
          </a:r>
          <a:endParaRPr lang="en-US" sz="950" b="1" kern="1200" dirty="0">
            <a:solidFill>
              <a:srgbClr val="4472C4">
                <a:lumMod val="50000"/>
              </a:srgbClr>
            </a:solidFill>
            <a:latin typeface="Calibri" panose="020F0502020204030204"/>
            <a:ea typeface="+mn-ea"/>
            <a:cs typeface="+mn-cs"/>
          </a:endParaRPr>
        </a:p>
      </dsp:txBody>
      <dsp:txXfrm>
        <a:off x="3757185" y="1621659"/>
        <a:ext cx="810194" cy="777415"/>
      </dsp:txXfrm>
    </dsp:sp>
    <dsp:sp modelId="{3F4E59F8-2A32-4FB4-B4D1-EFE05ED793A3}">
      <dsp:nvSpPr>
        <dsp:cNvPr id="0" name=""/>
        <dsp:cNvSpPr/>
      </dsp:nvSpPr>
      <dsp:spPr>
        <a:xfrm rot="19340676">
          <a:off x="4789599" y="1041253"/>
          <a:ext cx="805752"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4800483" y="1142842"/>
        <a:ext cx="701250" cy="209003"/>
      </dsp:txXfrm>
    </dsp:sp>
    <dsp:sp modelId="{052303D9-9EEB-42BD-8184-4A54A9047475}">
      <dsp:nvSpPr>
        <dsp:cNvPr id="0" name=""/>
        <dsp:cNvSpPr/>
      </dsp:nvSpPr>
      <dsp:spPr>
        <a:xfrm>
          <a:off x="5712266" y="-7069"/>
          <a:ext cx="936706" cy="919993"/>
        </a:xfrm>
        <a:prstGeom prst="ellipse">
          <a:avLst/>
        </a:prstGeom>
        <a:solidFill>
          <a:schemeClr val="accent6">
            <a:lumMod val="20000"/>
            <a:lumOff val="80000"/>
          </a:schemeClr>
        </a:solidFill>
        <a:ln w="28575">
          <a:solidFill>
            <a:schemeClr val="accent6">
              <a:lumMod val="50000"/>
            </a:scheme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chemeClr val="accent5">
                  <a:lumMod val="50000"/>
                </a:schemeClr>
              </a:solidFill>
            </a:rPr>
            <a:t>Yenilenebilir Enerji</a:t>
          </a:r>
          <a:endParaRPr lang="en-US" sz="950" b="1" kern="1200" dirty="0">
            <a:solidFill>
              <a:schemeClr val="accent5">
                <a:lumMod val="50000"/>
              </a:schemeClr>
            </a:solidFill>
          </a:endParaRPr>
        </a:p>
      </dsp:txBody>
      <dsp:txXfrm>
        <a:off x="5849443" y="127661"/>
        <a:ext cx="662352" cy="650533"/>
      </dsp:txXfrm>
    </dsp:sp>
    <dsp:sp modelId="{4C54C1F5-CD7E-48AC-AAC0-6501CA1039A7}">
      <dsp:nvSpPr>
        <dsp:cNvPr id="0" name=""/>
        <dsp:cNvSpPr/>
      </dsp:nvSpPr>
      <dsp:spPr>
        <a:xfrm rot="16148855">
          <a:off x="3979559" y="975589"/>
          <a:ext cx="339836"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rot="10800000">
        <a:off x="4031293" y="1096227"/>
        <a:ext cx="237885" cy="209003"/>
      </dsp:txXfrm>
    </dsp:sp>
    <dsp:sp modelId="{8E2313DB-1388-4D63-9E29-8EAD5678C842}">
      <dsp:nvSpPr>
        <dsp:cNvPr id="0" name=""/>
        <dsp:cNvSpPr/>
      </dsp:nvSpPr>
      <dsp:spPr>
        <a:xfrm>
          <a:off x="3728656" y="0"/>
          <a:ext cx="819622" cy="819622"/>
        </a:xfrm>
        <a:prstGeom prst="ellipse">
          <a:avLst/>
        </a:prstGeom>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Temiz Hidrojen</a:t>
          </a:r>
          <a:endParaRPr lang="en-US" sz="950" b="1" kern="1200" dirty="0">
            <a:solidFill>
              <a:srgbClr val="4472C4">
                <a:lumMod val="50000"/>
              </a:srgbClr>
            </a:solidFill>
            <a:latin typeface="Calibri" panose="020F0502020204030204"/>
            <a:ea typeface="+mn-ea"/>
            <a:cs typeface="+mn-cs"/>
          </a:endParaRPr>
        </a:p>
      </dsp:txBody>
      <dsp:txXfrm>
        <a:off x="3848687" y="120031"/>
        <a:ext cx="579560" cy="579560"/>
      </dsp:txXfrm>
    </dsp:sp>
    <dsp:sp modelId="{5D57A42A-9F64-4046-92C5-B04C0A9A7A20}">
      <dsp:nvSpPr>
        <dsp:cNvPr id="0" name=""/>
        <dsp:cNvSpPr/>
      </dsp:nvSpPr>
      <dsp:spPr>
        <a:xfrm rot="20916084">
          <a:off x="5084193" y="1558611"/>
          <a:ext cx="909872"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5085224" y="1638606"/>
        <a:ext cx="805370" cy="209003"/>
      </dsp:txXfrm>
    </dsp:sp>
    <dsp:sp modelId="{88856E11-069A-4459-8F11-978C2D71B475}">
      <dsp:nvSpPr>
        <dsp:cNvPr id="0" name=""/>
        <dsp:cNvSpPr/>
      </dsp:nvSpPr>
      <dsp:spPr>
        <a:xfrm>
          <a:off x="6397729" y="1067245"/>
          <a:ext cx="819622" cy="819622"/>
        </a:xfrm>
        <a:prstGeom prst="ellipse">
          <a:avLst/>
        </a:prstGeom>
        <a:solidFill>
          <a:schemeClr val="accent6">
            <a:lumMod val="20000"/>
            <a:lumOff val="80000"/>
          </a:schemeClr>
        </a:solidFill>
        <a:ln w="28575">
          <a:solidFill>
            <a:schemeClr val="accent6">
              <a:lumMod val="50000"/>
            </a:scheme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chemeClr val="accent5">
                  <a:lumMod val="50000"/>
                </a:schemeClr>
              </a:solidFill>
            </a:rPr>
            <a:t>Atık Yönetimi</a:t>
          </a:r>
          <a:endParaRPr lang="en-US" sz="1050" b="1" kern="1200" dirty="0">
            <a:solidFill>
              <a:schemeClr val="accent5">
                <a:lumMod val="50000"/>
              </a:schemeClr>
            </a:solidFill>
          </a:endParaRPr>
        </a:p>
      </dsp:txBody>
      <dsp:txXfrm>
        <a:off x="6517760" y="1187276"/>
        <a:ext cx="579560" cy="579560"/>
      </dsp:txXfrm>
    </dsp:sp>
    <dsp:sp modelId="{5E484DD6-8326-4B62-B401-71C9B39AE512}">
      <dsp:nvSpPr>
        <dsp:cNvPr id="0" name=""/>
        <dsp:cNvSpPr/>
      </dsp:nvSpPr>
      <dsp:spPr>
        <a:xfrm rot="816744">
          <a:off x="5027845" y="2142215"/>
          <a:ext cx="796338"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5029313" y="2199586"/>
        <a:ext cx="691836" cy="209003"/>
      </dsp:txXfrm>
    </dsp:sp>
    <dsp:sp modelId="{218E98EB-FA93-4F66-8C3B-B67BCB84503F}">
      <dsp:nvSpPr>
        <dsp:cNvPr id="0" name=""/>
        <dsp:cNvSpPr/>
      </dsp:nvSpPr>
      <dsp:spPr>
        <a:xfrm>
          <a:off x="6166567" y="2185140"/>
          <a:ext cx="819622" cy="819622"/>
        </a:xfrm>
        <a:prstGeom prst="ellipse">
          <a:avLst/>
        </a:prstGeom>
        <a:solidFill>
          <a:schemeClr val="accent6">
            <a:lumMod val="20000"/>
            <a:lumOff val="80000"/>
          </a:schemeClr>
        </a:solidFill>
        <a:ln w="28575">
          <a:solidFill>
            <a:schemeClr val="accent6">
              <a:lumMod val="50000"/>
            </a:scheme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chemeClr val="accent5">
                  <a:lumMod val="50000"/>
                </a:schemeClr>
              </a:solidFill>
            </a:rPr>
            <a:t>Su Kaynağı Yönetimi</a:t>
          </a:r>
          <a:endParaRPr lang="en-US" sz="1050" b="1" kern="1200" dirty="0">
            <a:solidFill>
              <a:schemeClr val="accent5">
                <a:lumMod val="50000"/>
              </a:schemeClr>
            </a:solidFill>
          </a:endParaRPr>
        </a:p>
      </dsp:txBody>
      <dsp:txXfrm>
        <a:off x="6286598" y="2305171"/>
        <a:ext cx="579560" cy="579560"/>
      </dsp:txXfrm>
    </dsp:sp>
    <dsp:sp modelId="{5A37890A-A01B-4AB8-B527-65A728E24E8B}">
      <dsp:nvSpPr>
        <dsp:cNvPr id="0" name=""/>
        <dsp:cNvSpPr/>
      </dsp:nvSpPr>
      <dsp:spPr>
        <a:xfrm rot="2611380">
          <a:off x="4634701" y="2474324"/>
          <a:ext cx="398972"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a:off x="4649065" y="2508010"/>
        <a:ext cx="294470" cy="209003"/>
      </dsp:txXfrm>
    </dsp:sp>
    <dsp:sp modelId="{FFF58593-6841-4AEF-80F1-DE72970C1F49}">
      <dsp:nvSpPr>
        <dsp:cNvPr id="0" name=""/>
        <dsp:cNvSpPr/>
      </dsp:nvSpPr>
      <dsp:spPr>
        <a:xfrm>
          <a:off x="5002635" y="2787871"/>
          <a:ext cx="819622" cy="819622"/>
        </a:xfrm>
        <a:prstGeom prst="ellipse">
          <a:avLst/>
        </a:prstGeom>
        <a:solidFill>
          <a:schemeClr val="accent6">
            <a:lumMod val="20000"/>
            <a:lumOff val="80000"/>
          </a:schemeClr>
        </a:solidFill>
        <a:ln w="28575">
          <a:solidFill>
            <a:schemeClr val="accent6">
              <a:lumMod val="50000"/>
            </a:scheme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dirty="0">
              <a:solidFill>
                <a:schemeClr val="accent5">
                  <a:lumMod val="50000"/>
                </a:schemeClr>
              </a:solidFill>
            </a:rPr>
            <a:t>Arazi Kullanımı  Ormancılık</a:t>
          </a:r>
          <a:endParaRPr lang="en-US" sz="900" b="1" kern="1200" dirty="0">
            <a:solidFill>
              <a:schemeClr val="accent5">
                <a:lumMod val="50000"/>
              </a:schemeClr>
            </a:solidFill>
          </a:endParaRPr>
        </a:p>
      </dsp:txBody>
      <dsp:txXfrm>
        <a:off x="5122666" y="2907902"/>
        <a:ext cx="579560" cy="579560"/>
      </dsp:txXfrm>
    </dsp:sp>
    <dsp:sp modelId="{32BFF7EE-92B2-4BE6-8823-D1C5140C40E1}">
      <dsp:nvSpPr>
        <dsp:cNvPr id="0" name=""/>
        <dsp:cNvSpPr/>
      </dsp:nvSpPr>
      <dsp:spPr>
        <a:xfrm rot="8231472">
          <a:off x="3279643" y="2467759"/>
          <a:ext cx="401647"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rot="10800000">
        <a:off x="3370227" y="2501920"/>
        <a:ext cx="297145" cy="209003"/>
      </dsp:txXfrm>
    </dsp:sp>
    <dsp:sp modelId="{607D934F-EDBB-4DE1-BCB7-FF1CE6B84FB3}">
      <dsp:nvSpPr>
        <dsp:cNvPr id="0" name=""/>
        <dsp:cNvSpPr/>
      </dsp:nvSpPr>
      <dsp:spPr>
        <a:xfrm>
          <a:off x="2483688" y="2775822"/>
          <a:ext cx="819622" cy="819622"/>
        </a:xfrm>
        <a:prstGeom prst="ellipse">
          <a:avLst/>
        </a:prstGeom>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Binalarda Enerji Verimliliği</a:t>
          </a:r>
          <a:endParaRPr lang="en-US" sz="950" b="1" kern="1200" dirty="0">
            <a:solidFill>
              <a:srgbClr val="4472C4">
                <a:lumMod val="50000"/>
              </a:srgbClr>
            </a:solidFill>
            <a:latin typeface="Calibri" panose="020F0502020204030204"/>
            <a:ea typeface="+mn-ea"/>
            <a:cs typeface="+mn-cs"/>
          </a:endParaRPr>
        </a:p>
      </dsp:txBody>
      <dsp:txXfrm>
        <a:off x="2603719" y="2895853"/>
        <a:ext cx="579560" cy="579560"/>
      </dsp:txXfrm>
    </dsp:sp>
    <dsp:sp modelId="{1F8289B0-282F-4DC4-AA67-EC71802E873D}">
      <dsp:nvSpPr>
        <dsp:cNvPr id="0" name=""/>
        <dsp:cNvSpPr/>
      </dsp:nvSpPr>
      <dsp:spPr>
        <a:xfrm rot="10067232">
          <a:off x="2410147" y="2122819"/>
          <a:ext cx="855777"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rot="10800000">
        <a:off x="2513466" y="2181434"/>
        <a:ext cx="751275" cy="209003"/>
      </dsp:txXfrm>
    </dsp:sp>
    <dsp:sp modelId="{7F740013-183C-47EA-8887-D18D2E33C6C9}">
      <dsp:nvSpPr>
        <dsp:cNvPr id="0" name=""/>
        <dsp:cNvSpPr/>
      </dsp:nvSpPr>
      <dsp:spPr>
        <a:xfrm>
          <a:off x="1214949" y="2149780"/>
          <a:ext cx="819622" cy="819622"/>
        </a:xfrm>
        <a:prstGeom prst="ellipse">
          <a:avLst/>
        </a:prstGeom>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Temiz Ulaşım</a:t>
          </a:r>
          <a:endParaRPr lang="en-US" sz="950" b="1" kern="1200" dirty="0">
            <a:solidFill>
              <a:srgbClr val="4472C4">
                <a:lumMod val="50000"/>
              </a:srgbClr>
            </a:solidFill>
            <a:latin typeface="Calibri" panose="020F0502020204030204"/>
            <a:ea typeface="+mn-ea"/>
            <a:cs typeface="+mn-cs"/>
          </a:endParaRPr>
        </a:p>
      </dsp:txBody>
      <dsp:txXfrm>
        <a:off x="1334980" y="2269811"/>
        <a:ext cx="579560" cy="579560"/>
      </dsp:txXfrm>
    </dsp:sp>
    <dsp:sp modelId="{3E9C5A94-C87F-4842-AEDE-9A08EE5C02BF}">
      <dsp:nvSpPr>
        <dsp:cNvPr id="0" name=""/>
        <dsp:cNvSpPr/>
      </dsp:nvSpPr>
      <dsp:spPr>
        <a:xfrm rot="11464764">
          <a:off x="2319870" y="1565137"/>
          <a:ext cx="916346"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rot="10800000">
        <a:off x="2423398" y="1644846"/>
        <a:ext cx="811844" cy="209003"/>
      </dsp:txXfrm>
    </dsp:sp>
    <dsp:sp modelId="{DAA1143B-A000-440D-89C9-CDDDF401D690}">
      <dsp:nvSpPr>
        <dsp:cNvPr id="0" name=""/>
        <dsp:cNvSpPr/>
      </dsp:nvSpPr>
      <dsp:spPr>
        <a:xfrm>
          <a:off x="998674" y="1043881"/>
          <a:ext cx="914887" cy="873136"/>
        </a:xfrm>
        <a:prstGeom prst="ellipse">
          <a:avLst/>
        </a:prstGeom>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Depolama Tesisleri</a:t>
          </a:r>
          <a:endParaRPr lang="en-US" sz="950" b="1" kern="1200" dirty="0">
            <a:solidFill>
              <a:srgbClr val="4472C4">
                <a:lumMod val="50000"/>
              </a:srgbClr>
            </a:solidFill>
            <a:latin typeface="Calibri" panose="020F0502020204030204"/>
            <a:ea typeface="+mn-ea"/>
            <a:cs typeface="+mn-cs"/>
          </a:endParaRPr>
        </a:p>
      </dsp:txBody>
      <dsp:txXfrm>
        <a:off x="1132656" y="1171749"/>
        <a:ext cx="646923" cy="617400"/>
      </dsp:txXfrm>
    </dsp:sp>
    <dsp:sp modelId="{A15C1BBA-CA19-421C-816E-C0C0CFE3E03E}">
      <dsp:nvSpPr>
        <dsp:cNvPr id="0" name=""/>
        <dsp:cNvSpPr/>
      </dsp:nvSpPr>
      <dsp:spPr>
        <a:xfrm rot="13087152">
          <a:off x="2816261" y="1070299"/>
          <a:ext cx="739817" cy="348339"/>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b="1" kern="1200"/>
        </a:p>
      </dsp:txBody>
      <dsp:txXfrm rot="10800000">
        <a:off x="2909619" y="1172222"/>
        <a:ext cx="635315" cy="209003"/>
      </dsp:txXfrm>
    </dsp:sp>
    <dsp:sp modelId="{09420043-995F-44AF-842E-AAC281DFDA9B}">
      <dsp:nvSpPr>
        <dsp:cNvPr id="0" name=""/>
        <dsp:cNvSpPr/>
      </dsp:nvSpPr>
      <dsp:spPr>
        <a:xfrm>
          <a:off x="1888386" y="137917"/>
          <a:ext cx="819622" cy="819622"/>
        </a:xfrm>
        <a:prstGeom prst="ellipse">
          <a:avLst/>
        </a:prstGeom>
        <a:solidFill>
          <a:srgbClr val="70AD47">
            <a:lumMod val="20000"/>
            <a:lumOff val="80000"/>
          </a:srgbClr>
        </a:solidFill>
        <a:ln w="28575">
          <a:solidFill>
            <a:srgbClr val="70AD47">
              <a:lumMod val="50000"/>
            </a:srgbClr>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4472C4">
                  <a:lumMod val="50000"/>
                </a:srgbClr>
              </a:solidFill>
              <a:latin typeface="Calibri" panose="020F0502020204030204"/>
              <a:ea typeface="+mn-ea"/>
              <a:cs typeface="+mn-cs"/>
            </a:rPr>
            <a:t>Yeşil Sanayi</a:t>
          </a:r>
          <a:endParaRPr lang="en-US" sz="950" b="1" kern="1200" dirty="0">
            <a:solidFill>
              <a:srgbClr val="4472C4">
                <a:lumMod val="50000"/>
              </a:srgbClr>
            </a:solidFill>
            <a:latin typeface="Calibri" panose="020F0502020204030204"/>
            <a:ea typeface="+mn-ea"/>
            <a:cs typeface="+mn-cs"/>
          </a:endParaRPr>
        </a:p>
      </dsp:txBody>
      <dsp:txXfrm>
        <a:off x="2008417" y="257948"/>
        <a:ext cx="579560" cy="579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68E5B-8CD1-46D0-8F5A-3DCE65020B80}">
      <dsp:nvSpPr>
        <dsp:cNvPr id="0" name=""/>
        <dsp:cNvSpPr/>
      </dsp:nvSpPr>
      <dsp:spPr>
        <a:xfrm>
          <a:off x="0" y="45898"/>
          <a:ext cx="3729869" cy="449280"/>
        </a:xfrm>
        <a:prstGeom prst="roundRect">
          <a:avLst/>
        </a:prstGeom>
        <a:solidFill>
          <a:schemeClr val="lt1">
            <a:hueOff val="0"/>
            <a:satOff val="0"/>
            <a:lumOff val="0"/>
            <a:alphaOff val="0"/>
          </a:scheme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tr-TR" sz="1100" b="1" kern="1200" noProof="0" dirty="0"/>
            <a:t>Yenilenebilir Enerji </a:t>
          </a:r>
          <a:r>
            <a:rPr lang="en-US" sz="1100" b="1" kern="1200" noProof="0" dirty="0"/>
            <a:t>(</a:t>
          </a:r>
          <a:r>
            <a:rPr lang="tr-TR" sz="1100" b="1" kern="1200" noProof="0" dirty="0"/>
            <a:t>Rüzgar</a:t>
          </a:r>
          <a:r>
            <a:rPr lang="en-US" sz="1100" b="1" kern="1200" noProof="0" dirty="0"/>
            <a:t>, </a:t>
          </a:r>
          <a:r>
            <a:rPr lang="tr-TR" sz="1100" b="1" kern="1200" noProof="0" dirty="0"/>
            <a:t>Güneş</a:t>
          </a:r>
          <a:r>
            <a:rPr lang="en-US" sz="1100" b="1" kern="1200" noProof="0" dirty="0"/>
            <a:t>, </a:t>
          </a:r>
          <a:r>
            <a:rPr lang="tr-TR" sz="1100" b="1" kern="1200" noProof="0" dirty="0"/>
            <a:t>Jeotermal</a:t>
          </a:r>
          <a:r>
            <a:rPr lang="en-US" sz="1100" b="1" kern="1200" noProof="0" dirty="0"/>
            <a:t>, B</a:t>
          </a:r>
          <a:r>
            <a:rPr lang="tr-TR" sz="1100" b="1" kern="1200" noProof="0" dirty="0" err="1"/>
            <a:t>iyokütle</a:t>
          </a:r>
          <a:r>
            <a:rPr lang="tr-TR" sz="1100" b="1" kern="1200" noProof="0" dirty="0"/>
            <a:t> ve Diğer</a:t>
          </a:r>
          <a:r>
            <a:rPr lang="en-US" sz="1100" b="1" kern="1200" noProof="0" dirty="0"/>
            <a:t>)</a:t>
          </a:r>
        </a:p>
      </dsp:txBody>
      <dsp:txXfrm>
        <a:off x="21932" y="67830"/>
        <a:ext cx="3686005" cy="405416"/>
      </dsp:txXfrm>
    </dsp:sp>
    <dsp:sp modelId="{143266E4-79FE-4119-ADF2-3296ADB15EA5}">
      <dsp:nvSpPr>
        <dsp:cNvPr id="0" name=""/>
        <dsp:cNvSpPr/>
      </dsp:nvSpPr>
      <dsp:spPr>
        <a:xfrm>
          <a:off x="0" y="564298"/>
          <a:ext cx="3729869" cy="449280"/>
        </a:xfrm>
        <a:prstGeom prst="roundRect">
          <a:avLst/>
        </a:prstGeom>
        <a:solidFill>
          <a:schemeClr val="lt1">
            <a:hueOff val="0"/>
            <a:satOff val="0"/>
            <a:lumOff val="0"/>
            <a:alphaOff val="0"/>
          </a:scheme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tr-TR" sz="1100" b="1" kern="1200" noProof="0"/>
            <a:t>Enerji Verimliliği</a:t>
          </a:r>
          <a:endParaRPr lang="en-US" sz="1100" b="1" kern="1200" noProof="0" dirty="0"/>
        </a:p>
      </dsp:txBody>
      <dsp:txXfrm>
        <a:off x="21932" y="586230"/>
        <a:ext cx="3686005" cy="405416"/>
      </dsp:txXfrm>
    </dsp:sp>
    <dsp:sp modelId="{845A8B49-97E9-43C3-B35D-5CBC5E8256BC}">
      <dsp:nvSpPr>
        <dsp:cNvPr id="0" name=""/>
        <dsp:cNvSpPr/>
      </dsp:nvSpPr>
      <dsp:spPr>
        <a:xfrm>
          <a:off x="0" y="1082698"/>
          <a:ext cx="3729869" cy="449280"/>
        </a:xfrm>
        <a:prstGeom prst="roundRect">
          <a:avLst/>
        </a:prstGeom>
        <a:solidFill>
          <a:schemeClr val="lt1">
            <a:hueOff val="0"/>
            <a:satOff val="0"/>
            <a:lumOff val="0"/>
            <a:alphaOff val="0"/>
          </a:scheme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tr-TR" sz="1100" b="1" kern="1200" noProof="0" dirty="0"/>
            <a:t>İşletme Kredileri (Küçük, Büyük, Orta İşletmeler)</a:t>
          </a:r>
          <a:endParaRPr lang="en-US" sz="1100" b="1" kern="1200" noProof="0" dirty="0"/>
        </a:p>
      </dsp:txBody>
      <dsp:txXfrm>
        <a:off x="21932" y="1104630"/>
        <a:ext cx="3686005" cy="405416"/>
      </dsp:txXfrm>
    </dsp:sp>
    <dsp:sp modelId="{1EE66B32-91D3-40B2-A793-F6277672D52A}">
      <dsp:nvSpPr>
        <dsp:cNvPr id="0" name=""/>
        <dsp:cNvSpPr/>
      </dsp:nvSpPr>
      <dsp:spPr>
        <a:xfrm>
          <a:off x="0" y="1601098"/>
          <a:ext cx="3729869" cy="449280"/>
        </a:xfrm>
        <a:prstGeom prst="roundRect">
          <a:avLst/>
        </a:prstGeom>
        <a:solidFill>
          <a:schemeClr val="lt1">
            <a:hueOff val="0"/>
            <a:satOff val="0"/>
            <a:lumOff val="0"/>
            <a:alphaOff val="0"/>
          </a:scheme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tr-TR" sz="1100" b="1" kern="1200" noProof="0"/>
            <a:t>İstihdam Yaratma</a:t>
          </a:r>
          <a:endParaRPr lang="en-US" sz="1100" b="1" kern="1200" noProof="0" dirty="0"/>
        </a:p>
      </dsp:txBody>
      <dsp:txXfrm>
        <a:off x="21932" y="1623030"/>
        <a:ext cx="3686005" cy="405416"/>
      </dsp:txXfrm>
    </dsp:sp>
    <dsp:sp modelId="{C2B89BE5-933A-475E-8683-7FB94DECAD31}">
      <dsp:nvSpPr>
        <dsp:cNvPr id="0" name=""/>
        <dsp:cNvSpPr/>
      </dsp:nvSpPr>
      <dsp:spPr>
        <a:xfrm>
          <a:off x="0" y="2119499"/>
          <a:ext cx="3729869" cy="449280"/>
        </a:xfrm>
        <a:prstGeom prst="roundRect">
          <a:avLst/>
        </a:prstGeom>
        <a:solidFill>
          <a:schemeClr val="lt1">
            <a:hueOff val="0"/>
            <a:satOff val="0"/>
            <a:lumOff val="0"/>
            <a:alphaOff val="0"/>
          </a:scheme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tr-TR" sz="1100" b="1" kern="1200" noProof="0" dirty="0"/>
            <a:t>İmalat Sanayii</a:t>
          </a:r>
          <a:endParaRPr lang="en-US" sz="1100" b="1" kern="1200" noProof="0" dirty="0"/>
        </a:p>
      </dsp:txBody>
      <dsp:txXfrm>
        <a:off x="21932" y="2141431"/>
        <a:ext cx="3686005" cy="405416"/>
      </dsp:txXfrm>
    </dsp:sp>
    <dsp:sp modelId="{92AA0AEB-9F6D-43CF-A8CB-58F06F01F967}">
      <dsp:nvSpPr>
        <dsp:cNvPr id="0" name=""/>
        <dsp:cNvSpPr/>
      </dsp:nvSpPr>
      <dsp:spPr>
        <a:xfrm>
          <a:off x="0" y="2637899"/>
          <a:ext cx="3729869" cy="449280"/>
        </a:xfrm>
        <a:prstGeom prst="roundRect">
          <a:avLst/>
        </a:prstGeom>
        <a:solidFill>
          <a:schemeClr val="lt1">
            <a:hueOff val="0"/>
            <a:satOff val="0"/>
            <a:lumOff val="0"/>
            <a:alphaOff val="0"/>
          </a:scheme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Font typeface="Symbol" panose="05050102010706020507" pitchFamily="18" charset="2"/>
            <a:buNone/>
          </a:pPr>
          <a:r>
            <a:rPr lang="en-US" sz="1100" b="1" kern="1200" noProof="0" dirty="0"/>
            <a:t>APEX</a:t>
          </a:r>
        </a:p>
      </dsp:txBody>
      <dsp:txXfrm>
        <a:off x="21932" y="2659831"/>
        <a:ext cx="3686005" cy="405416"/>
      </dsp:txXfrm>
    </dsp:sp>
    <dsp:sp modelId="{B9AA0AF8-D3D9-410E-9090-8FC54EA0C864}">
      <dsp:nvSpPr>
        <dsp:cNvPr id="0" name=""/>
        <dsp:cNvSpPr/>
      </dsp:nvSpPr>
      <dsp:spPr>
        <a:xfrm>
          <a:off x="0" y="3156299"/>
          <a:ext cx="3729869" cy="449280"/>
        </a:xfrm>
        <a:prstGeom prst="roundRect">
          <a:avLst/>
        </a:prstGeom>
        <a:solidFill>
          <a:srgbClr val="D31820"/>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tr-TR" sz="1400" b="1" kern="1200" noProof="0" dirty="0">
              <a:solidFill>
                <a:schemeClr val="bg1"/>
              </a:solidFill>
              <a:latin typeface="Calibri" panose="020F0502020204030204"/>
              <a:ea typeface="+mn-ea"/>
              <a:cs typeface="+mn-cs"/>
            </a:rPr>
            <a:t>Son 4 Yılda Toplam 2,5 Milyar USD</a:t>
          </a:r>
          <a:endParaRPr lang="en-US" sz="1400" b="1" kern="1200" noProof="0" dirty="0">
            <a:solidFill>
              <a:schemeClr val="bg1"/>
            </a:solidFill>
            <a:latin typeface="Calibri" panose="020F0502020204030204"/>
            <a:ea typeface="+mn-ea"/>
            <a:cs typeface="+mn-cs"/>
          </a:endParaRPr>
        </a:p>
      </dsp:txBody>
      <dsp:txXfrm>
        <a:off x="21932" y="3178231"/>
        <a:ext cx="3686005" cy="40541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0.86318</cdr:x>
      <cdr:y>0.30747</cdr:y>
    </cdr:from>
    <cdr:to>
      <cdr:x>0.99318</cdr:x>
      <cdr:y>0.48157</cdr:y>
    </cdr:to>
    <cdr:sp macro="" textlink="">
      <cdr:nvSpPr>
        <cdr:cNvPr id="2" name="TextBox 1">
          <a:extLst xmlns:a="http://schemas.openxmlformats.org/drawingml/2006/main">
            <a:ext uri="{FF2B5EF4-FFF2-40B4-BE49-F238E27FC236}">
              <a16:creationId xmlns:a16="http://schemas.microsoft.com/office/drawing/2014/main" id="{CBF35C06-8FEF-4036-83DC-9324A8276984}"/>
            </a:ext>
          </a:extLst>
        </cdr:cNvPr>
        <cdr:cNvSpPr txBox="1"/>
      </cdr:nvSpPr>
      <cdr:spPr>
        <a:xfrm xmlns:a="http://schemas.openxmlformats.org/drawingml/2006/main">
          <a:off x="9322376" y="1208015"/>
          <a:ext cx="1404000" cy="684000"/>
        </a:xfrm>
        <a:prstGeom xmlns:a="http://schemas.openxmlformats.org/drawingml/2006/main" prst="rect">
          <a:avLst/>
        </a:prstGeom>
        <a:solidFill xmlns:a="http://schemas.openxmlformats.org/drawingml/2006/main">
          <a:srgbClr val="C00000"/>
        </a:solidFill>
      </cdr:spPr>
      <cdr:txBody>
        <a:bodyPr xmlns:a="http://schemas.openxmlformats.org/drawingml/2006/main" vertOverflow="clip" wrap="square" rtlCol="0"/>
        <a:lstStyle xmlns:a="http://schemas.openxmlformats.org/drawingml/2006/main"/>
        <a:p xmlns:a="http://schemas.openxmlformats.org/drawingml/2006/main">
          <a:pPr algn="ctr"/>
          <a:r>
            <a:rPr lang="tr-TR" sz="1200" b="1" dirty="0">
              <a:solidFill>
                <a:schemeClr val="bg1"/>
              </a:solidFill>
            </a:rPr>
            <a:t>2033-2053 Toplam: 851 milyar dolar</a:t>
          </a:r>
        </a:p>
      </cdr:txBody>
    </cdr:sp>
  </cdr:relSizeAnchor>
  <cdr:relSizeAnchor xmlns:cdr="http://schemas.openxmlformats.org/drawingml/2006/chartDrawing">
    <cdr:from>
      <cdr:x>0.33352</cdr:x>
      <cdr:y>0.02753</cdr:y>
    </cdr:from>
    <cdr:to>
      <cdr:x>0.65966</cdr:x>
      <cdr:y>0.10083</cdr:y>
    </cdr:to>
    <cdr:sp macro="" textlink="">
      <cdr:nvSpPr>
        <cdr:cNvPr id="3" name="TextBox 2">
          <a:extLst xmlns:a="http://schemas.openxmlformats.org/drawingml/2006/main">
            <a:ext uri="{FF2B5EF4-FFF2-40B4-BE49-F238E27FC236}">
              <a16:creationId xmlns:a16="http://schemas.microsoft.com/office/drawing/2014/main" id="{613EC6D1-1DCC-4069-AF24-734970096596}"/>
            </a:ext>
          </a:extLst>
        </cdr:cNvPr>
        <cdr:cNvSpPr txBox="1"/>
      </cdr:nvSpPr>
      <cdr:spPr>
        <a:xfrm xmlns:a="http://schemas.openxmlformats.org/drawingml/2006/main">
          <a:off x="3602055" y="108160"/>
          <a:ext cx="3522266" cy="288000"/>
        </a:xfrm>
        <a:prstGeom xmlns:a="http://schemas.openxmlformats.org/drawingml/2006/main" prst="rect">
          <a:avLst/>
        </a:prstGeom>
        <a:solidFill xmlns:a="http://schemas.openxmlformats.org/drawingml/2006/main">
          <a:srgbClr val="C00000"/>
        </a:solidFill>
      </cdr:spPr>
      <cdr:txBody>
        <a:bodyPr xmlns:a="http://schemas.openxmlformats.org/drawingml/2006/main" vertOverflow="clip" wrap="square" rtlCol="0"/>
        <a:lstStyle xmlns:a="http://schemas.openxmlformats.org/drawingml/2006/main"/>
        <a:p xmlns:a="http://schemas.openxmlformats.org/drawingml/2006/main">
          <a:pPr algn="ctr"/>
          <a:r>
            <a:rPr lang="tr-TR" sz="1200" b="1" dirty="0">
              <a:solidFill>
                <a:schemeClr val="bg1"/>
              </a:solidFill>
            </a:rPr>
            <a:t>Önümüzdeki 10 Yıl: 251 milyar dolar</a:t>
          </a:r>
        </a:p>
      </cdr:txBody>
    </cdr:sp>
  </cdr:relSizeAnchor>
  <cdr:relSizeAnchor xmlns:cdr="http://schemas.openxmlformats.org/drawingml/2006/chartDrawing">
    <cdr:from>
      <cdr:x>0.86005</cdr:x>
      <cdr:y>0</cdr:y>
    </cdr:from>
    <cdr:to>
      <cdr:x>0.86005</cdr:x>
      <cdr:y>0.77956</cdr:y>
    </cdr:to>
    <cdr:cxnSp macro="">
      <cdr:nvCxnSpPr>
        <cdr:cNvPr id="5" name="Straight Connector 4">
          <a:extLst xmlns:a="http://schemas.openxmlformats.org/drawingml/2006/main">
            <a:ext uri="{FF2B5EF4-FFF2-40B4-BE49-F238E27FC236}">
              <a16:creationId xmlns:a16="http://schemas.microsoft.com/office/drawing/2014/main" id="{C840E3B0-4226-4B9E-BA1E-B9FE5C84767F}"/>
            </a:ext>
          </a:extLst>
        </cdr:cNvPr>
        <cdr:cNvCxnSpPr/>
      </cdr:nvCxnSpPr>
      <cdr:spPr>
        <a:xfrm xmlns:a="http://schemas.openxmlformats.org/drawingml/2006/main">
          <a:off x="9288548" y="0"/>
          <a:ext cx="0" cy="2665379"/>
        </a:xfrm>
        <a:prstGeom xmlns:a="http://schemas.openxmlformats.org/drawingml/2006/main" prst="line">
          <a:avLst/>
        </a:prstGeom>
        <a:ln xmlns:a="http://schemas.openxmlformats.org/drawingml/2006/main" w="25400">
          <a:solidFill>
            <a:srgbClr val="C0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0.02966</cdr:x>
      <cdr:y>0</cdr:y>
    </cdr:from>
    <cdr:to>
      <cdr:x>0.12177</cdr:x>
      <cdr:y>1</cdr:y>
    </cdr:to>
    <cdr:sp macro="" textlink="">
      <cdr:nvSpPr>
        <cdr:cNvPr id="2" name="Rectangle 1">
          <a:extLst xmlns:a="http://schemas.openxmlformats.org/drawingml/2006/main">
            <a:ext uri="{FF2B5EF4-FFF2-40B4-BE49-F238E27FC236}">
              <a16:creationId xmlns:a16="http://schemas.microsoft.com/office/drawing/2014/main" id="{CE993305-24E9-42ED-AEE3-1EB5B836800C}"/>
            </a:ext>
          </a:extLst>
        </cdr:cNvPr>
        <cdr:cNvSpPr/>
      </cdr:nvSpPr>
      <cdr:spPr>
        <a:xfrm xmlns:a="http://schemas.openxmlformats.org/drawingml/2006/main">
          <a:off x="147098" y="0"/>
          <a:ext cx="456815" cy="2765729"/>
        </a:xfrm>
        <a:prstGeom xmlns:a="http://schemas.openxmlformats.org/drawingml/2006/main" prst="rect">
          <a:avLst/>
        </a:prstGeom>
        <a:noFill xmlns:a="http://schemas.openxmlformats.org/drawingml/2006/main"/>
        <a:ln xmlns:a="http://schemas.openxmlformats.org/drawingml/2006/main" w="28575">
          <a:solidFill>
            <a:srgbClr val="0070C0"/>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tr-TR" sz="1463"/>
        </a:p>
      </cdr:txBody>
    </cdr:sp>
  </cdr:relSizeAnchor>
</c:userShapes>
</file>

<file path=ppt/drawings/drawing3.xml><?xml version="1.0" encoding="utf-8"?>
<c:userShapes xmlns:c="http://schemas.openxmlformats.org/drawingml/2006/chart">
  <cdr:relSizeAnchor xmlns:cdr="http://schemas.openxmlformats.org/drawingml/2006/chartDrawing">
    <cdr:from>
      <cdr:x>0.84264</cdr:x>
      <cdr:y>0.9089</cdr:y>
    </cdr:from>
    <cdr:to>
      <cdr:x>1</cdr:x>
      <cdr:y>1</cdr:y>
    </cdr:to>
    <cdr:sp macro="" textlink="">
      <cdr:nvSpPr>
        <cdr:cNvPr id="2" name="TextBox 1">
          <a:extLst xmlns:a="http://schemas.openxmlformats.org/drawingml/2006/main">
            <a:ext uri="{FF2B5EF4-FFF2-40B4-BE49-F238E27FC236}">
              <a16:creationId xmlns:a16="http://schemas.microsoft.com/office/drawing/2014/main" id="{98B66B28-556C-4F8B-A2D4-9947F297210B}"/>
            </a:ext>
          </a:extLst>
        </cdr:cNvPr>
        <cdr:cNvSpPr txBox="1"/>
      </cdr:nvSpPr>
      <cdr:spPr>
        <a:xfrm xmlns:a="http://schemas.openxmlformats.org/drawingml/2006/main">
          <a:off x="3916757" y="2410185"/>
          <a:ext cx="731443" cy="241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tr-TR" sz="1000" b="1" dirty="0">
              <a:solidFill>
                <a:schemeClr val="tx1"/>
              </a:solidFill>
            </a:rPr>
            <a:t>(</a:t>
          </a:r>
          <a:r>
            <a:rPr lang="tr-TR" sz="1000" b="1" dirty="0" err="1">
              <a:solidFill>
                <a:schemeClr val="tx1"/>
              </a:solidFill>
            </a:rPr>
            <a:t>mn</a:t>
          </a:r>
          <a:r>
            <a:rPr lang="tr-TR" sz="1000" b="1" dirty="0">
              <a:solidFill>
                <a:schemeClr val="tx1"/>
              </a:solidFill>
            </a:rPr>
            <a:t> TL)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tr-TR"/>
          </a:p>
        </p:txBody>
      </p:sp>
      <p:sp>
        <p:nvSpPr>
          <p:cNvPr id="3" name="Date Placeholder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8D4FA666-F3D0-4D12-99B4-97FD0DE30046}" type="datetimeFigureOut">
              <a:rPr lang="tr-TR" smtClean="0"/>
              <a:t>7.02.2024</a:t>
            </a:fld>
            <a:endParaRPr lang="tr-TR"/>
          </a:p>
        </p:txBody>
      </p:sp>
      <p:sp>
        <p:nvSpPr>
          <p:cNvPr id="4" name="Footer Placeholder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tr-TR"/>
          </a:p>
        </p:txBody>
      </p:sp>
      <p:sp>
        <p:nvSpPr>
          <p:cNvPr id="5" name="Slide Number Placeholder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B60BC2C2-212F-4948-9B6E-B9BA6EC23ECB}" type="slidenum">
              <a:rPr lang="tr-TR" smtClean="0"/>
              <a:t>‹#›</a:t>
            </a:fld>
            <a:endParaRPr lang="tr-TR"/>
          </a:p>
        </p:txBody>
      </p:sp>
    </p:spTree>
    <p:extLst>
      <p:ext uri="{BB962C8B-B14F-4D97-AF65-F5344CB8AC3E}">
        <p14:creationId xmlns:p14="http://schemas.microsoft.com/office/powerpoint/2010/main" val="3076868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AU"/>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98E7320D-B762-46E5-B5E2-E49B3195854C}" type="datetimeFigureOut">
              <a:rPr lang="en-AU" smtClean="0"/>
              <a:t>7/02/2024</a:t>
            </a:fld>
            <a:endParaRPr lang="en-AU"/>
          </a:p>
        </p:txBody>
      </p:sp>
      <p:sp>
        <p:nvSpPr>
          <p:cNvPr id="4" name="Slide Image Placeholder 3"/>
          <p:cNvSpPr>
            <a:spLocks noGrp="1" noRot="1" noChangeAspect="1"/>
          </p:cNvSpPr>
          <p:nvPr>
            <p:ph type="sldImg" idx="2"/>
          </p:nvPr>
        </p:nvSpPr>
        <p:spPr>
          <a:xfrm>
            <a:off x="1057275" y="1279525"/>
            <a:ext cx="4989513" cy="3454400"/>
          </a:xfrm>
          <a:prstGeom prst="rect">
            <a:avLst/>
          </a:prstGeom>
          <a:noFill/>
          <a:ln w="12700">
            <a:solidFill>
              <a:prstClr val="black"/>
            </a:solidFill>
          </a:ln>
        </p:spPr>
        <p:txBody>
          <a:bodyPr vert="horz" lIns="99075" tIns="49538" rIns="99075" bIns="49538"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F77DF16-16A6-46D6-829F-FB5081EBCDC6}" type="slidenum">
              <a:rPr lang="en-AU" smtClean="0"/>
              <a:t>‹#›</a:t>
            </a:fld>
            <a:endParaRPr lang="en-AU"/>
          </a:p>
        </p:txBody>
      </p:sp>
    </p:spTree>
    <p:extLst>
      <p:ext uri="{BB962C8B-B14F-4D97-AF65-F5344CB8AC3E}">
        <p14:creationId xmlns:p14="http://schemas.microsoft.com/office/powerpoint/2010/main" val="3025194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300" dirty="0"/>
          </a:p>
        </p:txBody>
      </p:sp>
      <p:sp>
        <p:nvSpPr>
          <p:cNvPr id="4" name="Slide Number Placeholder 3"/>
          <p:cNvSpPr>
            <a:spLocks noGrp="1"/>
          </p:cNvSpPr>
          <p:nvPr>
            <p:ph type="sldNum" sz="quarter" idx="10"/>
          </p:nvPr>
        </p:nvSpPr>
        <p:spPr/>
        <p:txBody>
          <a:bodyPr/>
          <a:lstStyle/>
          <a:p>
            <a:fld id="{AF77DF16-16A6-46D6-829F-FB5081EBCDC6}" type="slidenum">
              <a:rPr lang="en-AU" smtClean="0"/>
              <a:t>11</a:t>
            </a:fld>
            <a:endParaRPr lang="en-AU"/>
          </a:p>
        </p:txBody>
      </p:sp>
    </p:spTree>
    <p:extLst>
      <p:ext uri="{BB962C8B-B14F-4D97-AF65-F5344CB8AC3E}">
        <p14:creationId xmlns:p14="http://schemas.microsoft.com/office/powerpoint/2010/main" val="338426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Yeşil/Sürdürülebilir ihraçların şirketlere pek çok faydası bulunmaktadır. Bunlardan bazıları;</a:t>
            </a:r>
          </a:p>
          <a:p>
            <a:pPr defTabSz="990752">
              <a:defRPr/>
            </a:pPr>
            <a:r>
              <a:rPr lang="tr-TR" sz="1300" dirty="0">
                <a:solidFill>
                  <a:srgbClr val="000000"/>
                </a:solidFill>
                <a:latin typeface="Calibri" panose="020F0502020204030204" pitchFamily="34" charset="0"/>
              </a:rPr>
              <a:t>- İhraççının sürdürülebilirlik stratejisiyle ilgilenen yeni yatırımcıları çekme ve yatırımcı tabanını çeşitlendirme</a:t>
            </a:r>
          </a:p>
          <a:p>
            <a:pPr defTabSz="990752">
              <a:defRPr/>
            </a:pPr>
            <a:r>
              <a:rPr lang="tr-TR" sz="1300" dirty="0">
                <a:solidFill>
                  <a:srgbClr val="000000"/>
                </a:solidFill>
                <a:latin typeface="Calibri" panose="020F0502020204030204" pitchFamily="34" charset="0"/>
              </a:rPr>
              <a:t>- Daha düşük riskle sürdürülebilir ürün ve hizmetlerini finanse edebilme</a:t>
            </a:r>
          </a:p>
          <a:p>
            <a:pPr defTabSz="990752">
              <a:defRPr/>
            </a:pPr>
            <a:r>
              <a:rPr lang="tr-TR" sz="1300" dirty="0">
                <a:solidFill>
                  <a:srgbClr val="000000"/>
                </a:solidFill>
                <a:latin typeface="Calibri" panose="020F0502020204030204" pitchFamily="34" charset="0"/>
              </a:rPr>
              <a:t>- Çevresel, sosyal ve </a:t>
            </a:r>
            <a:r>
              <a:rPr lang="tr-TR" sz="1300" dirty="0" err="1">
                <a:solidFill>
                  <a:srgbClr val="000000"/>
                </a:solidFill>
                <a:latin typeface="Calibri" panose="020F0502020204030204" pitchFamily="34" charset="0"/>
              </a:rPr>
              <a:t>yönetişimsel</a:t>
            </a:r>
            <a:r>
              <a:rPr lang="tr-TR" sz="1300" dirty="0">
                <a:solidFill>
                  <a:srgbClr val="000000"/>
                </a:solidFill>
                <a:latin typeface="Calibri" panose="020F0502020204030204" pitchFamily="34" charset="0"/>
              </a:rPr>
              <a:t> (ESG) fayda sağlayan projeleri ön plana çıkarma</a:t>
            </a:r>
          </a:p>
          <a:p>
            <a:pPr defTabSz="990752">
              <a:defRPr/>
            </a:pPr>
            <a:r>
              <a:rPr lang="tr-TR" sz="1300" dirty="0">
                <a:solidFill>
                  <a:srgbClr val="000000"/>
                </a:solidFill>
                <a:latin typeface="Calibri" panose="020F0502020204030204" pitchFamily="34" charset="0"/>
              </a:rPr>
              <a:t>- Şirketin sürdürülebilirlik taahhüdünü ve liderliğini pekiştirme</a:t>
            </a:r>
          </a:p>
          <a:p>
            <a:pPr defTabSz="990752">
              <a:defRPr/>
            </a:pPr>
            <a:r>
              <a:rPr lang="tr-TR" sz="1300" dirty="0">
                <a:solidFill>
                  <a:srgbClr val="000000"/>
                </a:solidFill>
                <a:latin typeface="Calibri" panose="020F0502020204030204" pitchFamily="34" charset="0"/>
              </a:rPr>
              <a:t>- İklim krizi, çevresel kirlilik, işsizlik, sağlık ve eğitim hizmetlerine erişimde eşitsizlik başta olmak üzere sürdürülebilirlik konularına   yönelik paydaşlarla iletişimde etkili bir araçtan faydalanma</a:t>
            </a:r>
          </a:p>
          <a:p>
            <a:pPr defTabSz="990752">
              <a:defRPr/>
            </a:pPr>
            <a:r>
              <a:rPr lang="tr-TR" sz="1300" dirty="0">
                <a:solidFill>
                  <a:srgbClr val="000000"/>
                </a:solidFill>
                <a:latin typeface="Calibri" panose="020F0502020204030204" pitchFamily="34" charset="0"/>
              </a:rPr>
              <a:t>- Yatırım riskleri olarak görülmeye başlanan iklim değişikliğinin risklerine karşı </a:t>
            </a:r>
            <a:r>
              <a:rPr lang="tr-TR" sz="1300" dirty="0" err="1">
                <a:solidFill>
                  <a:srgbClr val="000000"/>
                </a:solidFill>
                <a:latin typeface="Calibri" panose="020F0502020204030204" pitchFamily="34" charset="0"/>
              </a:rPr>
              <a:t>proaktif</a:t>
            </a:r>
            <a:r>
              <a:rPr lang="tr-TR" sz="1300" dirty="0">
                <a:solidFill>
                  <a:srgbClr val="000000"/>
                </a:solidFill>
                <a:latin typeface="Calibri" panose="020F0502020204030204" pitchFamily="34" charset="0"/>
              </a:rPr>
              <a:t> yaklaşımda bulunma</a:t>
            </a:r>
          </a:p>
          <a:p>
            <a:pPr defTabSz="990752">
              <a:defRPr/>
            </a:pPr>
            <a:r>
              <a:rPr lang="tr-TR" sz="1300" dirty="0">
                <a:solidFill>
                  <a:srgbClr val="000000"/>
                </a:solidFill>
                <a:latin typeface="Calibri" panose="020F0502020204030204" pitchFamily="34" charset="0"/>
              </a:rPr>
              <a:t>- İhraç raporlama gereksinimlerine istinaden artan şeffaflık ve hesap verilebilirlikle şirketin itibarına ve marka değerine olumlu katkı sunma</a:t>
            </a:r>
          </a:p>
          <a:p>
            <a:pPr defTabSz="990752">
              <a:defRPr/>
            </a:pPr>
            <a:r>
              <a:rPr lang="tr-TR" sz="1300" dirty="0">
                <a:solidFill>
                  <a:srgbClr val="000000"/>
                </a:solidFill>
                <a:latin typeface="Calibri" panose="020F0502020204030204" pitchFamily="34" charset="0"/>
              </a:rPr>
              <a:t>- Ulusal ve uluslararası düzenlemeler (Paris İklim Anlaşması, Avrupa Yeşil Mutabakatı vb.) karşısında şirketin özellikle ihracattaki rekabet edebilirliğini güçlendirmedir.</a:t>
            </a:r>
          </a:p>
          <a:p>
            <a:pPr defTabSz="990752">
              <a:defRPr/>
            </a:pPr>
            <a:endParaRPr lang="tr-TR" sz="1300" dirty="0">
              <a:solidFill>
                <a:srgbClr val="000000"/>
              </a:solidFill>
              <a:latin typeface="Calibri" panose="020F0502020204030204" pitchFamily="34" charset="0"/>
            </a:endParaRPr>
          </a:p>
          <a:p>
            <a:pPr defTabSz="990752">
              <a:defRPr/>
            </a:pPr>
            <a:endParaRPr lang="tr-TR" sz="1300" dirty="0">
              <a:solidFill>
                <a:srgbClr val="000000"/>
              </a:solidFill>
              <a:latin typeface="Calibri" panose="020F0502020204030204" pitchFamily="34" charset="0"/>
            </a:endParaRPr>
          </a:p>
          <a:p>
            <a:pPr defTabSz="990752">
              <a:defRPr/>
            </a:pPr>
            <a:endParaRPr lang="tr-TR" sz="1300" dirty="0">
              <a:solidFill>
                <a:srgbClr val="000000"/>
              </a:solidFill>
              <a:latin typeface="Calibri" panose="020F0502020204030204" pitchFamily="34" charset="0"/>
            </a:endParaRPr>
          </a:p>
          <a:p>
            <a:pPr defTabSz="990752">
              <a:defRPr/>
            </a:pPr>
            <a:endParaRPr lang="tr-TR" sz="1300" dirty="0">
              <a:solidFill>
                <a:srgbClr val="000000"/>
              </a:solidFill>
              <a:latin typeface="Calibri" panose="020F0502020204030204" pitchFamily="34" charset="0"/>
            </a:endParaRPr>
          </a:p>
          <a:p>
            <a:pPr defTabSz="990752">
              <a:defRPr/>
            </a:pPr>
            <a:endParaRPr lang="tr-TR" sz="1300" dirty="0">
              <a:solidFill>
                <a:srgbClr val="000000"/>
              </a:solidFill>
              <a:latin typeface="Calibri" panose="020F0502020204030204" pitchFamily="34" charset="0"/>
            </a:endParaRPr>
          </a:p>
          <a:p>
            <a:pPr defTabSz="990752">
              <a:defRPr/>
            </a:pPr>
            <a:endParaRPr lang="tr-TR" sz="1300" dirty="0">
              <a:solidFill>
                <a:srgbClr val="000000"/>
              </a:solidFill>
              <a:latin typeface="Calibri" panose="020F0502020204030204" pitchFamily="34" charset="0"/>
            </a:endParaRPr>
          </a:p>
          <a:p>
            <a:endParaRPr lang="tr-TR" dirty="0"/>
          </a:p>
          <a:p>
            <a:endParaRPr lang="tr-TR" dirty="0"/>
          </a:p>
        </p:txBody>
      </p:sp>
      <p:sp>
        <p:nvSpPr>
          <p:cNvPr id="4" name="Slide Number Placeholder 3"/>
          <p:cNvSpPr>
            <a:spLocks noGrp="1"/>
          </p:cNvSpPr>
          <p:nvPr>
            <p:ph type="sldNum" sz="quarter" idx="5"/>
          </p:nvPr>
        </p:nvSpPr>
        <p:spPr/>
        <p:txBody>
          <a:bodyPr/>
          <a:lstStyle/>
          <a:p>
            <a:fld id="{D3BBE47A-008A-4AE4-9C9A-69CCEDBD1182}" type="slidenum">
              <a:rPr lang="tr-TR" smtClean="0"/>
              <a:t>25</a:t>
            </a:fld>
            <a:endParaRPr lang="tr-TR"/>
          </a:p>
        </p:txBody>
      </p:sp>
    </p:spTree>
    <p:extLst>
      <p:ext uri="{BB962C8B-B14F-4D97-AF65-F5344CB8AC3E}">
        <p14:creationId xmlns:p14="http://schemas.microsoft.com/office/powerpoint/2010/main" val="158269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n-lt"/>
              </a:rPr>
              <a:t>Şirketlerin ihraç ettiği ve vade tarihinde veya vade tarihine kadar taksitler halinde yatırımcıya geri ödenmesi taahhüdünü içeren, 1 yıldan kısa vadeli borçlanma araçları bono, 1 yıldan uzun vadeli borçlanma araçları tahvil olarak adlandırılmaktadır. </a:t>
            </a:r>
            <a:r>
              <a:rPr lang="tr-TR" sz="1200" dirty="0">
                <a:solidFill>
                  <a:schemeClr val="tx1"/>
                </a:solidFill>
                <a:latin typeface="+mn-lt"/>
              </a:rPr>
              <a:t>Bono/Tahvil i</a:t>
            </a:r>
            <a:r>
              <a:rPr kumimoji="0" lang="tr-TR" sz="1200" i="0" u="none" strike="noStrike" kern="0" cap="none" spc="0" normalizeH="0" noProof="0" dirty="0" err="1">
                <a:ln>
                  <a:noFill/>
                </a:ln>
                <a:solidFill>
                  <a:prstClr val="black"/>
                </a:solidFill>
                <a:effectLst/>
                <a:uLnTx/>
                <a:uFillTx/>
                <a:cs typeface="Arial" panose="020B0604020202020204" pitchFamily="34" charset="0"/>
              </a:rPr>
              <a:t>hraç</a:t>
            </a:r>
            <a:r>
              <a:rPr kumimoji="0" lang="tr-TR" sz="1200" i="0" u="none" strike="noStrike" kern="0" cap="none" spc="0" normalizeH="0" noProof="0" dirty="0">
                <a:ln>
                  <a:noFill/>
                </a:ln>
                <a:solidFill>
                  <a:prstClr val="black"/>
                </a:solidFill>
                <a:effectLst/>
                <a:uLnTx/>
                <a:uFillTx/>
                <a:cs typeface="Arial" panose="020B0604020202020204" pitchFamily="34" charset="0"/>
              </a:rPr>
              <a:t> tavanı; h</a:t>
            </a:r>
            <a:r>
              <a:rPr lang="tr-TR" sz="1200" kern="0" dirty="0" err="1">
                <a:solidFill>
                  <a:prstClr val="black"/>
                </a:solidFill>
                <a:cs typeface="Arial" panose="020B0604020202020204" pitchFamily="34" charset="0"/>
              </a:rPr>
              <a:t>alka</a:t>
            </a:r>
            <a:r>
              <a:rPr lang="tr-TR" sz="1200" kern="0" dirty="0">
                <a:solidFill>
                  <a:prstClr val="black"/>
                </a:solidFill>
                <a:cs typeface="Arial" panose="020B0604020202020204" pitchFamily="34" charset="0"/>
              </a:rPr>
              <a:t> açık ortaklıklar için ana ortaklığa ait öz kaynak tutarının 5 katı, h</a:t>
            </a:r>
            <a:r>
              <a:rPr kumimoji="0" lang="tr-TR" sz="1200" i="0" u="none" strike="noStrike" kern="0" cap="none" spc="0" normalizeH="0" noProof="0" dirty="0" err="1">
                <a:ln>
                  <a:noFill/>
                </a:ln>
                <a:solidFill>
                  <a:prstClr val="black"/>
                </a:solidFill>
                <a:effectLst/>
                <a:uLnTx/>
                <a:uFillTx/>
                <a:cs typeface="Arial" panose="020B0604020202020204" pitchFamily="34" charset="0"/>
              </a:rPr>
              <a:t>alka</a:t>
            </a:r>
            <a:r>
              <a:rPr kumimoji="0" lang="tr-TR" sz="1200" i="0" u="none" strike="noStrike" kern="0" cap="none" spc="0" normalizeH="0" noProof="0" dirty="0">
                <a:ln>
                  <a:noFill/>
                </a:ln>
                <a:solidFill>
                  <a:prstClr val="black"/>
                </a:solidFill>
                <a:effectLst/>
                <a:uLnTx/>
                <a:uFillTx/>
                <a:cs typeface="Arial" panose="020B0604020202020204" pitchFamily="34" charset="0"/>
              </a:rPr>
              <a:t> açık olmayan ortaklıklar için ise ana ortaklığa ait öz kaynak tutarının 3 katı olarak uygulanmaktadır.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i="0" u="none" strike="noStrike" kern="0" cap="none" spc="0" normalizeH="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Her türlü varlık ve hakkın </a:t>
            </a:r>
            <a:r>
              <a:rPr lang="tr-TR" b="0" dirty="0"/>
              <a:t>finansmanını sağlamak amacıyla varlık kiralama şirketi tarafından ihraç edilen ve sahiplerinin bu varlık veya haktan elde edilen gelirlerden payları oranında hak sahibi olmalarını sağlayan menkul kıymetler kira sertifikası olarak adlandırılmaktadır. Yönetim sözleşmesine dayalı yapıda, dayanak varlık olarak bir varlık havuzu oluşturulabileceği gibi, ihraç gelirinin faizsiz finansman prensiplerine göre değerlendirileceği hususunun sözleşmeye bağlanmasıyla, dayanak varlığı olmayan basit yapılı ihraçlar oluşturulabilmektedir. Fon Kullanıcısı, getirilerini (hukuki olarak mülkiyetini devretmeden) VKŞ lehine vekil sıfatıyla yönetir, ilgili varlık ve hakların vade boyunca VKŞ lehine yönetilmesi neticesinde elde edilen gelirleri sözleşme hükümleri çerçevesinde </a:t>
            </a:r>
            <a:r>
              <a:rPr lang="tr-TR" b="0" dirty="0" err="1"/>
              <a:t>VKŞ’ye</a:t>
            </a:r>
            <a:r>
              <a:rPr lang="tr-TR" b="0" dirty="0"/>
              <a:t> aktarır. </a:t>
            </a:r>
            <a:r>
              <a:rPr lang="tr-TR" sz="1200" b="0" kern="0" dirty="0">
                <a:cs typeface="Arial" panose="020B0604020202020204" pitchFamily="34" charset="0"/>
              </a:rPr>
              <a:t>Sukuk, </a:t>
            </a:r>
            <a:r>
              <a:rPr lang="tr-TR" sz="1200" kern="0" dirty="0">
                <a:cs typeface="Arial" panose="020B0604020202020204" pitchFamily="34" charset="0"/>
              </a:rPr>
              <a:t>dayanak varlık ve haklar üzerine ihraç edildiğinden, ihraç limiti konusunda, borçlanma araçlarında olduğu şekilde, mevzuat tarafından belirlenmiş bir ihraç tavanı sınırlaması bulunmamaktadır.</a:t>
            </a:r>
            <a:endParaRPr kumimoji="0" lang="tr-TR" sz="1200" i="0" u="none" strike="noStrike" kern="0" cap="none" spc="0" normalizeH="0" noProof="0" dirty="0">
              <a:ln>
                <a:noFill/>
              </a:ln>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i="0" u="none" strike="noStrike" kern="0" cap="none" spc="0" normalizeH="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mn-lt"/>
            </a:endParaRPr>
          </a:p>
          <a:p>
            <a:endParaRPr lang="tr-TR" dirty="0"/>
          </a:p>
        </p:txBody>
      </p:sp>
      <p:sp>
        <p:nvSpPr>
          <p:cNvPr id="4" name="Slide Number Placeholder 3"/>
          <p:cNvSpPr>
            <a:spLocks noGrp="1"/>
          </p:cNvSpPr>
          <p:nvPr>
            <p:ph type="sldNum" sz="quarter" idx="5"/>
          </p:nvPr>
        </p:nvSpPr>
        <p:spPr/>
        <p:txBody>
          <a:bodyPr/>
          <a:lstStyle/>
          <a:p>
            <a:fld id="{D3BBE47A-008A-4AE4-9C9A-69CCEDBD1182}" type="slidenum">
              <a:rPr lang="tr-TR" smtClean="0"/>
              <a:t>26</a:t>
            </a:fld>
            <a:endParaRPr lang="tr-TR"/>
          </a:p>
        </p:txBody>
      </p:sp>
    </p:spTree>
    <p:extLst>
      <p:ext uri="{BB962C8B-B14F-4D97-AF65-F5344CB8AC3E}">
        <p14:creationId xmlns:p14="http://schemas.microsoft.com/office/powerpoint/2010/main" val="271274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tr-TR" sz="1300" dirty="0"/>
              <a:t>Şirketlerin raporlama kalitesine, SPK’nın ve ilgili olabilecek diğer düzenleyici kurumların iş takvimine, alt danışmanların çalışma hızına göre değişmekle birlikte, genel olarak bono/tahvil ve </a:t>
            </a:r>
            <a:r>
              <a:rPr lang="tr-TR" sz="1300" dirty="0" err="1"/>
              <a:t>sukuk</a:t>
            </a:r>
            <a:r>
              <a:rPr lang="tr-TR" sz="1300" dirty="0"/>
              <a:t> ihracı süreçleri 2-3 ay arasında değişmektedir. </a:t>
            </a:r>
          </a:p>
          <a:p>
            <a:endParaRPr lang="tr-TR" dirty="0"/>
          </a:p>
        </p:txBody>
      </p:sp>
      <p:sp>
        <p:nvSpPr>
          <p:cNvPr id="4" name="Slide Number Placeholder 3"/>
          <p:cNvSpPr>
            <a:spLocks noGrp="1"/>
          </p:cNvSpPr>
          <p:nvPr>
            <p:ph type="sldNum" sz="quarter" idx="5"/>
          </p:nvPr>
        </p:nvSpPr>
        <p:spPr/>
        <p:txBody>
          <a:bodyPr/>
          <a:lstStyle/>
          <a:p>
            <a:fld id="{D3BBE47A-008A-4AE4-9C9A-69CCEDBD1182}" type="slidenum">
              <a:rPr lang="tr-TR" smtClean="0"/>
              <a:t>27</a:t>
            </a:fld>
            <a:endParaRPr lang="tr-TR"/>
          </a:p>
        </p:txBody>
      </p:sp>
    </p:spTree>
    <p:extLst>
      <p:ext uri="{BB962C8B-B14F-4D97-AF65-F5344CB8AC3E}">
        <p14:creationId xmlns:p14="http://schemas.microsoft.com/office/powerpoint/2010/main" val="245356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tr-TR" dirty="0"/>
              <a:t>Sermaye piyasalarının dinamiklerini ve inceliklerini iyi bilen ekibimizle şirketlerin sürdürülebilir bono/tahvil ve </a:t>
            </a:r>
            <a:r>
              <a:rPr lang="tr-TR" dirty="0" err="1"/>
              <a:t>sukuk</a:t>
            </a:r>
            <a:r>
              <a:rPr lang="tr-TR" dirty="0"/>
              <a:t> ihraçlarında ürün dizaynından yapının kurulmasına, alt danışman seçimlerinden satışın tamamlanmasına tüm süreçte danışmanlık ve aracılık hizmeti sunuyoruz. Bu kapsamda gerçekleştirdiğimiz projelerden ilki </a:t>
            </a:r>
            <a:r>
              <a:rPr lang="tr-TR" dirty="0" err="1"/>
              <a:t>Palgaz</a:t>
            </a:r>
            <a:r>
              <a:rPr lang="tr-TR" dirty="0"/>
              <a:t> </a:t>
            </a:r>
            <a:r>
              <a:rPr lang="tr-TR" dirty="0" err="1"/>
              <a:t>Doğalgaz’ın</a:t>
            </a:r>
            <a:r>
              <a:rPr lang="tr-TR" dirty="0"/>
              <a:t> 200 milyon TL tutarlı, 2 yıl vadeli, Türkiye’nin ilk </a:t>
            </a:r>
            <a:r>
              <a:rPr lang="tr-TR" dirty="0" err="1"/>
              <a:t>transition</a:t>
            </a:r>
            <a:r>
              <a:rPr lang="tr-TR" dirty="0"/>
              <a:t> yani düşük karbonlu ekonomiye geçiş tahvili ihracı. İkincisi </a:t>
            </a:r>
            <a:r>
              <a:rPr lang="tr-TR" dirty="0" err="1"/>
              <a:t>Bankamız’ın</a:t>
            </a:r>
            <a:r>
              <a:rPr lang="tr-TR" dirty="0"/>
              <a:t> fon kullanıcısı olduğu 50 milyon TL tutarlı Türkiye’nin ilk sosyal </a:t>
            </a:r>
            <a:r>
              <a:rPr lang="tr-TR" dirty="0" err="1"/>
              <a:t>sukuk</a:t>
            </a:r>
            <a:r>
              <a:rPr lang="tr-TR" dirty="0"/>
              <a:t> ihracı. Bir diğeri de 2 tertip halinde gerçekleştirilen toplam 100 milyon TL tutarlı, SPK Rehberi’ne uygun gerçekleştirilen ilk ihraçlardan olan </a:t>
            </a:r>
            <a:r>
              <a:rPr lang="tr-TR" dirty="0" err="1"/>
              <a:t>Biotrend’in</a:t>
            </a:r>
            <a:r>
              <a:rPr lang="tr-TR" dirty="0"/>
              <a:t> sürdürülebilir </a:t>
            </a:r>
            <a:r>
              <a:rPr lang="tr-TR" dirty="0" err="1"/>
              <a:t>sukuk</a:t>
            </a:r>
            <a:r>
              <a:rPr lang="tr-TR" dirty="0"/>
              <a:t> ihraçlarıdır.</a:t>
            </a:r>
          </a:p>
          <a:p>
            <a:endParaRPr lang="tr-TR" dirty="0"/>
          </a:p>
        </p:txBody>
      </p:sp>
      <p:sp>
        <p:nvSpPr>
          <p:cNvPr id="4" name="Slide Number Placeholder 3"/>
          <p:cNvSpPr>
            <a:spLocks noGrp="1"/>
          </p:cNvSpPr>
          <p:nvPr>
            <p:ph type="sldNum" sz="quarter" idx="5"/>
          </p:nvPr>
        </p:nvSpPr>
        <p:spPr/>
        <p:txBody>
          <a:bodyPr/>
          <a:lstStyle/>
          <a:p>
            <a:fld id="{D3BBE47A-008A-4AE4-9C9A-69CCEDBD1182}" type="slidenum">
              <a:rPr lang="tr-TR" smtClean="0"/>
              <a:t>28</a:t>
            </a:fld>
            <a:endParaRPr lang="tr-TR"/>
          </a:p>
        </p:txBody>
      </p:sp>
    </p:spTree>
    <p:extLst>
      <p:ext uri="{BB962C8B-B14F-4D97-AF65-F5344CB8AC3E}">
        <p14:creationId xmlns:p14="http://schemas.microsoft.com/office/powerpoint/2010/main" val="189101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21D7725-A1AA-4646-A5E5-4AE95D9AEFF9}"/>
              </a:ext>
            </a:extLst>
          </p:cNvPr>
          <p:cNvSpPr>
            <a:spLocks noGrp="1" noRot="1" noChangeAspect="1" noChangeArrowheads="1" noTextEdit="1"/>
          </p:cNvSpPr>
          <p:nvPr>
            <p:ph type="sldImg"/>
          </p:nvPr>
        </p:nvSpPr>
        <p:spPr bwMode="auto">
          <a:xfrm>
            <a:off x="1057275" y="1279525"/>
            <a:ext cx="4989513"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893484E-C979-4ECB-86EA-128A9CD6BE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tr-TR" altLang="tr-TR" dirty="0"/>
              <a:t>Bono/Tahvil ihracında aracı kurum komisyonlarına ek olarak SPK, Borsa İstanbul, MKK, Takasbank gibi düzenleyici kurum maliyetleri ve sürdürülebilir ihraç özelinde hazırlanan çerçeve belge, ikinci taraf görüş raporu gibi ESG danışmanı masrafları oluşmaktadır. 100 milyon TL tutarlı 360 gün vadeli sürdürülebilir bir bono ihraç ettiğinizde yaklaşık olarak 1.8 milyon TL gibi bir maliyet çıkmakta, bu da oransal olarak % 1.8’e denk gelmektedir.</a:t>
            </a:r>
          </a:p>
        </p:txBody>
      </p:sp>
      <p:sp>
        <p:nvSpPr>
          <p:cNvPr id="13316" name="Slide Number Placeholder 3">
            <a:extLst>
              <a:ext uri="{FF2B5EF4-FFF2-40B4-BE49-F238E27FC236}">
                <a16:creationId xmlns:a16="http://schemas.microsoft.com/office/drawing/2014/main" id="{A2AFD0EF-A952-4F4A-B6FE-18403FB09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04986" indent="-309610">
              <a:defRPr>
                <a:solidFill>
                  <a:schemeClr val="tx1"/>
                </a:solidFill>
                <a:latin typeface="Calibri" panose="020F0502020204030204" pitchFamily="34" charset="0"/>
              </a:defRPr>
            </a:lvl2pPr>
            <a:lvl3pPr marL="1238441" indent="-247688">
              <a:defRPr>
                <a:solidFill>
                  <a:schemeClr val="tx1"/>
                </a:solidFill>
                <a:latin typeface="Calibri" panose="020F0502020204030204" pitchFamily="34" charset="0"/>
              </a:defRPr>
            </a:lvl3pPr>
            <a:lvl4pPr marL="1733817" indent="-247688">
              <a:defRPr>
                <a:solidFill>
                  <a:schemeClr val="tx1"/>
                </a:solidFill>
                <a:latin typeface="Calibri" panose="020F0502020204030204" pitchFamily="34" charset="0"/>
              </a:defRPr>
            </a:lvl4pPr>
            <a:lvl5pPr marL="2229193" indent="-247688">
              <a:defRPr>
                <a:solidFill>
                  <a:schemeClr val="tx1"/>
                </a:solidFill>
                <a:latin typeface="Calibri" panose="020F0502020204030204" pitchFamily="34" charset="0"/>
              </a:defRPr>
            </a:lvl5pPr>
            <a:lvl6pPr marL="2724569" indent="-247688" fontAlgn="base">
              <a:spcBef>
                <a:spcPct val="0"/>
              </a:spcBef>
              <a:spcAft>
                <a:spcPct val="0"/>
              </a:spcAft>
              <a:defRPr>
                <a:solidFill>
                  <a:schemeClr val="tx1"/>
                </a:solidFill>
                <a:latin typeface="Calibri" panose="020F0502020204030204" pitchFamily="34" charset="0"/>
              </a:defRPr>
            </a:lvl6pPr>
            <a:lvl7pPr marL="3219945" indent="-247688" fontAlgn="base">
              <a:spcBef>
                <a:spcPct val="0"/>
              </a:spcBef>
              <a:spcAft>
                <a:spcPct val="0"/>
              </a:spcAft>
              <a:defRPr>
                <a:solidFill>
                  <a:schemeClr val="tx1"/>
                </a:solidFill>
                <a:latin typeface="Calibri" panose="020F0502020204030204" pitchFamily="34" charset="0"/>
              </a:defRPr>
            </a:lvl7pPr>
            <a:lvl8pPr marL="3715322" indent="-247688" fontAlgn="base">
              <a:spcBef>
                <a:spcPct val="0"/>
              </a:spcBef>
              <a:spcAft>
                <a:spcPct val="0"/>
              </a:spcAft>
              <a:defRPr>
                <a:solidFill>
                  <a:schemeClr val="tx1"/>
                </a:solidFill>
                <a:latin typeface="Calibri" panose="020F0502020204030204" pitchFamily="34" charset="0"/>
              </a:defRPr>
            </a:lvl8pPr>
            <a:lvl9pPr marL="4210698" indent="-247688" fontAlgn="base">
              <a:spcBef>
                <a:spcPct val="0"/>
              </a:spcBef>
              <a:spcAft>
                <a:spcPct val="0"/>
              </a:spcAft>
              <a:defRPr>
                <a:solidFill>
                  <a:schemeClr val="tx1"/>
                </a:solidFill>
                <a:latin typeface="Calibri" panose="020F0502020204030204" pitchFamily="34" charset="0"/>
              </a:defRPr>
            </a:lvl9pPr>
          </a:lstStyle>
          <a:p>
            <a:pPr defTabSz="990752" fontAlgn="base">
              <a:spcBef>
                <a:spcPct val="0"/>
              </a:spcBef>
              <a:spcAft>
                <a:spcPct val="0"/>
              </a:spcAft>
              <a:defRPr/>
            </a:pPr>
            <a:fld id="{28FCA1B3-402C-471B-BACC-4B136D6D8C6E}" type="slidenum">
              <a:rPr lang="tr-TR" altLang="tr-TR">
                <a:solidFill>
                  <a:srgbClr val="000000"/>
                </a:solidFill>
              </a:rPr>
              <a:pPr defTabSz="990752" fontAlgn="base">
                <a:spcBef>
                  <a:spcPct val="0"/>
                </a:spcBef>
                <a:spcAft>
                  <a:spcPct val="0"/>
                </a:spcAft>
                <a:defRPr/>
              </a:pPr>
              <a:t>29</a:t>
            </a:fld>
            <a:endParaRPr lang="tr-TR" altLang="tr-TR" dirty="0">
              <a:solidFill>
                <a:srgbClr val="000000"/>
              </a:solidFill>
            </a:endParaRPr>
          </a:p>
        </p:txBody>
      </p:sp>
    </p:spTree>
    <p:extLst>
      <p:ext uri="{BB962C8B-B14F-4D97-AF65-F5344CB8AC3E}">
        <p14:creationId xmlns:p14="http://schemas.microsoft.com/office/powerpoint/2010/main" val="338698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21D7725-A1AA-4646-A5E5-4AE95D9AEFF9}"/>
              </a:ext>
            </a:extLst>
          </p:cNvPr>
          <p:cNvSpPr>
            <a:spLocks noGrp="1" noRot="1" noChangeAspect="1" noChangeArrowheads="1" noTextEdit="1"/>
          </p:cNvSpPr>
          <p:nvPr>
            <p:ph type="sldImg"/>
          </p:nvPr>
        </p:nvSpPr>
        <p:spPr bwMode="auto">
          <a:xfrm>
            <a:off x="1057275" y="1279525"/>
            <a:ext cx="4989513"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893484E-C979-4ECB-86EA-128A9CD6BE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752">
              <a:spcBef>
                <a:spcPct val="0"/>
              </a:spcBef>
              <a:defRPr/>
            </a:pPr>
            <a:r>
              <a:rPr lang="tr-TR" altLang="tr-TR" dirty="0"/>
              <a:t>Sukuk ihracında ise bono/tahvil ihracına ek olarak hukuki durum raporu için hukuk bürosu ve icazet belgesi için danışma komitesi ile çalışılmaktadır. Hukuk bürosu ve danışma komitesinin ek masraflarıyla 100 milyon TL tutarlı 360 gün vadeli sürdürülebilir bir </a:t>
            </a:r>
            <a:r>
              <a:rPr lang="tr-TR" altLang="tr-TR" dirty="0" err="1"/>
              <a:t>sukuk</a:t>
            </a:r>
            <a:r>
              <a:rPr lang="tr-TR" altLang="tr-TR" dirty="0"/>
              <a:t> ihraç ettiğinizde yaklaşık olarak 2.2 milyon TL gibi bir maliyet çıkmakta, bu da oransal olarak % 2.2’ye denk gelmektedir.</a:t>
            </a:r>
          </a:p>
          <a:p>
            <a:pPr>
              <a:spcBef>
                <a:spcPct val="0"/>
              </a:spcBef>
            </a:pPr>
            <a:endParaRPr lang="tr-TR" altLang="tr-TR" dirty="0"/>
          </a:p>
        </p:txBody>
      </p:sp>
      <p:sp>
        <p:nvSpPr>
          <p:cNvPr id="13316" name="Slide Number Placeholder 3">
            <a:extLst>
              <a:ext uri="{FF2B5EF4-FFF2-40B4-BE49-F238E27FC236}">
                <a16:creationId xmlns:a16="http://schemas.microsoft.com/office/drawing/2014/main" id="{A2AFD0EF-A952-4F4A-B6FE-18403FB09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04986" indent="-309610">
              <a:defRPr>
                <a:solidFill>
                  <a:schemeClr val="tx1"/>
                </a:solidFill>
                <a:latin typeface="Calibri" panose="020F0502020204030204" pitchFamily="34" charset="0"/>
              </a:defRPr>
            </a:lvl2pPr>
            <a:lvl3pPr marL="1238441" indent="-247688">
              <a:defRPr>
                <a:solidFill>
                  <a:schemeClr val="tx1"/>
                </a:solidFill>
                <a:latin typeface="Calibri" panose="020F0502020204030204" pitchFamily="34" charset="0"/>
              </a:defRPr>
            </a:lvl3pPr>
            <a:lvl4pPr marL="1733817" indent="-247688">
              <a:defRPr>
                <a:solidFill>
                  <a:schemeClr val="tx1"/>
                </a:solidFill>
                <a:latin typeface="Calibri" panose="020F0502020204030204" pitchFamily="34" charset="0"/>
              </a:defRPr>
            </a:lvl4pPr>
            <a:lvl5pPr marL="2229193" indent="-247688">
              <a:defRPr>
                <a:solidFill>
                  <a:schemeClr val="tx1"/>
                </a:solidFill>
                <a:latin typeface="Calibri" panose="020F0502020204030204" pitchFamily="34" charset="0"/>
              </a:defRPr>
            </a:lvl5pPr>
            <a:lvl6pPr marL="2724569" indent="-247688" fontAlgn="base">
              <a:spcBef>
                <a:spcPct val="0"/>
              </a:spcBef>
              <a:spcAft>
                <a:spcPct val="0"/>
              </a:spcAft>
              <a:defRPr>
                <a:solidFill>
                  <a:schemeClr val="tx1"/>
                </a:solidFill>
                <a:latin typeface="Calibri" panose="020F0502020204030204" pitchFamily="34" charset="0"/>
              </a:defRPr>
            </a:lvl6pPr>
            <a:lvl7pPr marL="3219945" indent="-247688" fontAlgn="base">
              <a:spcBef>
                <a:spcPct val="0"/>
              </a:spcBef>
              <a:spcAft>
                <a:spcPct val="0"/>
              </a:spcAft>
              <a:defRPr>
                <a:solidFill>
                  <a:schemeClr val="tx1"/>
                </a:solidFill>
                <a:latin typeface="Calibri" panose="020F0502020204030204" pitchFamily="34" charset="0"/>
              </a:defRPr>
            </a:lvl7pPr>
            <a:lvl8pPr marL="3715322" indent="-247688" fontAlgn="base">
              <a:spcBef>
                <a:spcPct val="0"/>
              </a:spcBef>
              <a:spcAft>
                <a:spcPct val="0"/>
              </a:spcAft>
              <a:defRPr>
                <a:solidFill>
                  <a:schemeClr val="tx1"/>
                </a:solidFill>
                <a:latin typeface="Calibri" panose="020F0502020204030204" pitchFamily="34" charset="0"/>
              </a:defRPr>
            </a:lvl8pPr>
            <a:lvl9pPr marL="4210698" indent="-247688" fontAlgn="base">
              <a:spcBef>
                <a:spcPct val="0"/>
              </a:spcBef>
              <a:spcAft>
                <a:spcPct val="0"/>
              </a:spcAft>
              <a:defRPr>
                <a:solidFill>
                  <a:schemeClr val="tx1"/>
                </a:solidFill>
                <a:latin typeface="Calibri" panose="020F0502020204030204" pitchFamily="34" charset="0"/>
              </a:defRPr>
            </a:lvl9pPr>
          </a:lstStyle>
          <a:p>
            <a:pPr defTabSz="990752" fontAlgn="base">
              <a:spcBef>
                <a:spcPct val="0"/>
              </a:spcBef>
              <a:spcAft>
                <a:spcPct val="0"/>
              </a:spcAft>
              <a:defRPr/>
            </a:pPr>
            <a:fld id="{28FCA1B3-402C-471B-BACC-4B136D6D8C6E}" type="slidenum">
              <a:rPr lang="tr-TR" altLang="tr-TR">
                <a:solidFill>
                  <a:srgbClr val="000000"/>
                </a:solidFill>
              </a:rPr>
              <a:pPr defTabSz="990752" fontAlgn="base">
                <a:spcBef>
                  <a:spcPct val="0"/>
                </a:spcBef>
                <a:spcAft>
                  <a:spcPct val="0"/>
                </a:spcAft>
                <a:defRPr/>
              </a:pPr>
              <a:t>30</a:t>
            </a:fld>
            <a:endParaRPr lang="tr-TR" altLang="tr-TR" dirty="0">
              <a:solidFill>
                <a:srgbClr val="000000"/>
              </a:solidFill>
            </a:endParaRPr>
          </a:p>
        </p:txBody>
      </p:sp>
    </p:spTree>
    <p:extLst>
      <p:ext uri="{BB962C8B-B14F-4D97-AF65-F5344CB8AC3E}">
        <p14:creationId xmlns:p14="http://schemas.microsoft.com/office/powerpoint/2010/main" val="202788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21D7725-A1AA-4646-A5E5-4AE95D9AEFF9}"/>
              </a:ext>
            </a:extLst>
          </p:cNvPr>
          <p:cNvSpPr>
            <a:spLocks noGrp="1" noRot="1" noChangeAspect="1" noChangeArrowheads="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893484E-C979-4ECB-86EA-128A9CD6BE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altLang="tr-TR" b="0" dirty="0"/>
              <a:t>2023 yılında 566’sı bankaların, 874’ü finansal kurumların, 447’si reel sektörün olmak üzere toplamda 1.887 ihraç gerçekleştirilmiştir. Gerçekleştirilen ihraçların üçte ikisi bono ihracı olup ihraçların ortalama vadesi 164 gündür. Ağırlıklı olarak 100 milyon TL civarında gerçekleştirilen ihraçların </a:t>
            </a:r>
            <a:r>
              <a:rPr lang="tr-TR" altLang="tr-TR" sz="1200" b="0" dirty="0"/>
              <a:t>i</a:t>
            </a:r>
            <a:r>
              <a:rPr lang="tr-TR" sz="1200" b="0" dirty="0"/>
              <a:t>hraç tarihine, vadesi ve ihraççı/fon kullanıcı şirkete göre değişmekle birlikte ortalama getiri oranı %35.5 olarak hesaplanmaktadır.</a:t>
            </a:r>
          </a:p>
        </p:txBody>
      </p:sp>
      <p:sp>
        <p:nvSpPr>
          <p:cNvPr id="13316" name="Slide Number Placeholder 3">
            <a:extLst>
              <a:ext uri="{FF2B5EF4-FFF2-40B4-BE49-F238E27FC236}">
                <a16:creationId xmlns:a16="http://schemas.microsoft.com/office/drawing/2014/main" id="{A2AFD0EF-A952-4F4A-B6FE-18403FB09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FCA1B3-402C-471B-BACC-4B136D6D8C6E}" type="slidenum">
              <a:rPr kumimoji="0" lang="tr-TR" altLang="tr-T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tr-TR" altLang="tr-T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21166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21D7725-A1AA-4646-A5E5-4AE95D9AEFF9}"/>
              </a:ext>
            </a:extLst>
          </p:cNvPr>
          <p:cNvSpPr>
            <a:spLocks noGrp="1" noRot="1" noChangeAspect="1" noChangeArrowheads="1" noTextEdit="1"/>
          </p:cNvSpPr>
          <p:nvPr>
            <p:ph type="sldImg"/>
          </p:nvPr>
        </p:nvSpPr>
        <p:spPr bwMode="auto">
          <a:xfrm>
            <a:off x="1200150" y="1143000"/>
            <a:ext cx="44577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4893484E-C979-4ECB-86EA-128A9CD6BE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altLang="tr-TR" b="0" dirty="0"/>
              <a:t>2023 yılında toplam 3 milyar 920 milyon TL tutarlı 9 adet yeşil/sürdürülebilir ihraç gerçekleştirilmiştir. Gerçekleştirilen yeşil/sürdürülebilir ihraçların ağırlıklı olarak </a:t>
            </a:r>
            <a:r>
              <a:rPr lang="tr-TR" altLang="tr-TR" b="0" dirty="0" err="1"/>
              <a:t>sukuk</a:t>
            </a:r>
            <a:r>
              <a:rPr lang="tr-TR" altLang="tr-TR" b="0" dirty="0"/>
              <a:t> olarak ihraç edildiği görülmektedir.</a:t>
            </a:r>
            <a:endParaRPr lang="tr-TR" sz="1200" b="0" dirty="0"/>
          </a:p>
        </p:txBody>
      </p:sp>
      <p:sp>
        <p:nvSpPr>
          <p:cNvPr id="13316" name="Slide Number Placeholder 3">
            <a:extLst>
              <a:ext uri="{FF2B5EF4-FFF2-40B4-BE49-F238E27FC236}">
                <a16:creationId xmlns:a16="http://schemas.microsoft.com/office/drawing/2014/main" id="{A2AFD0EF-A952-4F4A-B6FE-18403FB09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FCA1B3-402C-471B-BACC-4B136D6D8C6E}" type="slidenum">
              <a:rPr kumimoji="0" lang="tr-TR" altLang="tr-T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tr-TR" altLang="tr-T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58743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AE348-1A46-420F-86A1-CEA27154ADDC}" type="slidenum">
              <a:rPr lang="en-AU" smtClean="0"/>
              <a:pPr/>
              <a:t>‹#›</a:t>
            </a:fld>
            <a:endParaRPr lang="en-AU"/>
          </a:p>
        </p:txBody>
      </p:sp>
    </p:spTree>
    <p:extLst>
      <p:ext uri="{BB962C8B-B14F-4D97-AF65-F5344CB8AC3E}">
        <p14:creationId xmlns:p14="http://schemas.microsoft.com/office/powerpoint/2010/main" val="237727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369703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152420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9255073" y="6612403"/>
            <a:ext cx="380093" cy="254563"/>
          </a:xfrm>
          <a:prstGeom prst="rect">
            <a:avLst/>
          </a:prstGeom>
        </p:spPr>
        <p:txBody>
          <a:bodyPr/>
          <a:lstStyle>
            <a:lvl1pPr>
              <a:defRPr sz="1000" b="1">
                <a:solidFill>
                  <a:schemeClr val="tx1"/>
                </a:solidFill>
              </a:defRPr>
            </a:lvl1pPr>
          </a:lstStyle>
          <a:p>
            <a:fld id="{17CAE348-1A46-420F-86A1-CEA27154ADDC}" type="slidenum">
              <a:rPr lang="en-AU" smtClean="0"/>
              <a:pPr/>
              <a:t>‹#›</a:t>
            </a:fld>
            <a:endParaRPr lang="en-AU"/>
          </a:p>
        </p:txBody>
      </p:sp>
      <p:sp>
        <p:nvSpPr>
          <p:cNvPr id="9" name="Title 8"/>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3039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5" name="Slide Number Placeholder 5"/>
          <p:cNvSpPr>
            <a:spLocks noGrp="1"/>
          </p:cNvSpPr>
          <p:nvPr>
            <p:ph type="sldNum" sz="quarter" idx="4"/>
          </p:nvPr>
        </p:nvSpPr>
        <p:spPr>
          <a:xfrm>
            <a:off x="9255073" y="6612403"/>
            <a:ext cx="380093" cy="254563"/>
          </a:xfrm>
          <a:prstGeom prst="rect">
            <a:avLst/>
          </a:prstGeom>
        </p:spPr>
        <p:txBody>
          <a:bodyPr/>
          <a:lstStyle>
            <a:lvl1pPr>
              <a:defRPr sz="1000" b="1">
                <a:solidFill>
                  <a:schemeClr val="tx1"/>
                </a:solidFill>
              </a:defRPr>
            </a:lvl1pPr>
          </a:lstStyle>
          <a:p>
            <a:fld id="{17CAE348-1A46-420F-86A1-CEA27154ADDC}" type="slidenum">
              <a:rPr lang="en-AU" smtClean="0"/>
              <a:pPr/>
              <a:t>‹#›</a:t>
            </a:fld>
            <a:endParaRPr lang="en-AU"/>
          </a:p>
        </p:txBody>
      </p:sp>
      <p:sp>
        <p:nvSpPr>
          <p:cNvPr id="28" name="Title 27"/>
          <p:cNvSpPr>
            <a:spLocks noGrp="1"/>
          </p:cNvSpPr>
          <p:nvPr>
            <p:ph type="title"/>
          </p:nvPr>
        </p:nvSpPr>
        <p:spPr/>
        <p:txBody>
          <a:bodyPr/>
          <a:lstStyle/>
          <a:p>
            <a:r>
              <a:rPr lang="en-US"/>
              <a:t>Click to edit Master title style</a:t>
            </a:r>
            <a:endParaRPr lang="en-AU"/>
          </a:p>
        </p:txBody>
      </p:sp>
      <p:sp>
        <p:nvSpPr>
          <p:cNvPr id="30" name="Text Placeholder 29"/>
          <p:cNvSpPr>
            <a:spLocks noGrp="1"/>
          </p:cNvSpPr>
          <p:nvPr>
            <p:ph type="body" sz="quarter" idx="10"/>
          </p:nvPr>
        </p:nvSpPr>
        <p:spPr>
          <a:xfrm>
            <a:off x="628570" y="698782"/>
            <a:ext cx="8543051" cy="314231"/>
          </a:xfrm>
        </p:spPr>
        <p:txBody>
          <a:bodyPr/>
          <a:lstStyle/>
          <a:p>
            <a:pPr lvl="0"/>
            <a:r>
              <a:rPr lang="en-US" dirty="0"/>
              <a:t>Edit Master text styles</a:t>
            </a:r>
          </a:p>
        </p:txBody>
      </p:sp>
    </p:spTree>
    <p:extLst>
      <p:ext uri="{BB962C8B-B14F-4D97-AF65-F5344CB8AC3E}">
        <p14:creationId xmlns:p14="http://schemas.microsoft.com/office/powerpoint/2010/main" val="283180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9255073" y="6612403"/>
            <a:ext cx="380093" cy="254563"/>
          </a:xfrm>
          <a:prstGeom prst="rect">
            <a:avLst/>
          </a:prstGeom>
        </p:spPr>
        <p:txBody>
          <a:bodyPr/>
          <a:lstStyle>
            <a:lvl1pPr>
              <a:defRPr sz="1000" b="1">
                <a:solidFill>
                  <a:schemeClr val="tx1"/>
                </a:solidFill>
              </a:defRPr>
            </a:lvl1pPr>
          </a:lstStyle>
          <a:p>
            <a:fld id="{17CAE348-1A46-420F-86A1-CEA27154ADDC}" type="slidenum">
              <a:rPr lang="en-AU" smtClean="0"/>
              <a:pPr/>
              <a:t>‹#›</a:t>
            </a:fld>
            <a:endParaRPr lang="en-AU"/>
          </a:p>
        </p:txBody>
      </p:sp>
      <p:sp>
        <p:nvSpPr>
          <p:cNvPr id="9" name="Title 8"/>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741723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82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9906000"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597352"/>
            <a:ext cx="9906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950"/>
          </a:p>
        </p:txBody>
      </p:sp>
      <p:grpSp>
        <p:nvGrpSpPr>
          <p:cNvPr id="6" name="그룹 5">
            <a:extLst>
              <a:ext uri="{FF2B5EF4-FFF2-40B4-BE49-F238E27FC236}">
                <a16:creationId xmlns:a16="http://schemas.microsoft.com/office/drawing/2014/main" id="{3F6939C0-0F9C-4BB0-BE6D-CDFDBD48B8E1}"/>
              </a:ext>
            </a:extLst>
          </p:cNvPr>
          <p:cNvGrpSpPr/>
          <p:nvPr userDrawn="1"/>
        </p:nvGrpSpPr>
        <p:grpSpPr>
          <a:xfrm>
            <a:off x="8668445" y="5253432"/>
            <a:ext cx="1237556" cy="1585421"/>
            <a:chOff x="4572000" y="387072"/>
            <a:chExt cx="4569687" cy="4756528"/>
          </a:xfrm>
        </p:grpSpPr>
        <p:sp>
          <p:nvSpPr>
            <p:cNvPr id="7" name="자유형: 도형 6">
              <a:extLst>
                <a:ext uri="{FF2B5EF4-FFF2-40B4-BE49-F238E27FC236}">
                  <a16:creationId xmlns:a16="http://schemas.microsoft.com/office/drawing/2014/main" id="{D9278269-D816-4377-921A-50AEC083B847}"/>
                </a:ext>
              </a:extLst>
            </p:cNvPr>
            <p:cNvSpPr/>
            <p:nvPr userDrawn="1"/>
          </p:nvSpPr>
          <p:spPr>
            <a:xfrm>
              <a:off x="4572000" y="1408870"/>
              <a:ext cx="4569687" cy="3734730"/>
            </a:xfrm>
            <a:custGeom>
              <a:avLst/>
              <a:gdLst>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63923 w 4569687"/>
                <a:gd name="connsiteY30" fmla="*/ 3304336 h 3734631"/>
                <a:gd name="connsiteX31" fmla="*/ 1334207 w 4569687"/>
                <a:gd name="connsiteY31" fmla="*/ 3340352 h 3734631"/>
                <a:gd name="connsiteX32" fmla="*/ 1046262 w 4569687"/>
                <a:gd name="connsiteY32" fmla="*/ 3459623 h 3734631"/>
                <a:gd name="connsiteX33" fmla="*/ 647319 w 4569687"/>
                <a:gd name="connsiteY33" fmla="*/ 3134475 h 3734631"/>
                <a:gd name="connsiteX34" fmla="*/ 642925 w 4569687"/>
                <a:gd name="connsiteY34" fmla="*/ 3090891 h 3734631"/>
                <a:gd name="connsiteX35" fmla="*/ 634894 w 4569687"/>
                <a:gd name="connsiteY35" fmla="*/ 3098188 h 3734631"/>
                <a:gd name="connsiteX36" fmla="*/ 407216 w 4569687"/>
                <a:gd name="connsiteY36" fmla="*/ 3167734 h 3734631"/>
                <a:gd name="connsiteX37" fmla="*/ 0 w 4569687"/>
                <a:gd name="connsiteY37" fmla="*/ 2760518 h 3734631"/>
                <a:gd name="connsiteX38" fmla="*/ 407216 w 4569687"/>
                <a:gd name="connsiteY38" fmla="*/ 2353302 h 3734631"/>
                <a:gd name="connsiteX39" fmla="*/ 489284 w 4569687"/>
                <a:gd name="connsiteY39" fmla="*/ 2361575 h 3734631"/>
                <a:gd name="connsiteX40" fmla="*/ 508084 w 4569687"/>
                <a:gd name="connsiteY40" fmla="*/ 2367411 h 3734631"/>
                <a:gd name="connsiteX41" fmla="*/ 503849 w 4569687"/>
                <a:gd name="connsiteY41" fmla="*/ 2325400 h 3734631"/>
                <a:gd name="connsiteX42" fmla="*/ 1121688 w 4569687"/>
                <a:gd name="connsiteY42" fmla="*/ 1707561 h 3734631"/>
                <a:gd name="connsiteX43" fmla="*/ 1246204 w 4569687"/>
                <a:gd name="connsiteY43" fmla="*/ 1720113 h 3734631"/>
                <a:gd name="connsiteX44" fmla="*/ 1284356 w 4569687"/>
                <a:gd name="connsiteY44" fmla="*/ 1731957 h 3734631"/>
                <a:gd name="connsiteX45" fmla="*/ 1305976 w 4569687"/>
                <a:gd name="connsiteY45" fmla="*/ 1705754 h 3734631"/>
                <a:gd name="connsiteX46" fmla="*/ 1742854 w 4569687"/>
                <a:gd name="connsiteY46" fmla="*/ 1524793 h 3734631"/>
                <a:gd name="connsiteX47" fmla="*/ 1760288 w 4569687"/>
                <a:gd name="connsiteY47" fmla="*/ 1526551 h 3734631"/>
                <a:gd name="connsiteX48" fmla="*/ 1748032 w 4569687"/>
                <a:gd name="connsiteY48" fmla="*/ 1487068 h 3734631"/>
                <a:gd name="connsiteX49" fmla="*/ 1742854 w 4569687"/>
                <a:gd name="connsiteY49" fmla="*/ 1435701 h 3734631"/>
                <a:gd name="connsiteX50" fmla="*/ 1946367 w 4569687"/>
                <a:gd name="connsiteY50" fmla="*/ 1185999 h 3734631"/>
                <a:gd name="connsiteX51" fmla="*/ 1956892 w 4569687"/>
                <a:gd name="connsiteY51" fmla="*/ 1184938 h 3734631"/>
                <a:gd name="connsiteX52" fmla="*/ 1963928 w 4569687"/>
                <a:gd name="connsiteY52" fmla="*/ 1115143 h 3734631"/>
                <a:gd name="connsiteX53" fmla="*/ 2450363 w 4569687"/>
                <a:gd name="connsiteY53" fmla="*/ 718687 h 3734631"/>
                <a:gd name="connsiteX54" fmla="*/ 2520904 w 4569687"/>
                <a:gd name="connsiteY54" fmla="*/ 725798 h 3734631"/>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34207 w 4569687"/>
                <a:gd name="connsiteY30" fmla="*/ 3340352 h 3734631"/>
                <a:gd name="connsiteX31" fmla="*/ 1046262 w 4569687"/>
                <a:gd name="connsiteY31" fmla="*/ 3459623 h 3734631"/>
                <a:gd name="connsiteX32" fmla="*/ 647319 w 4569687"/>
                <a:gd name="connsiteY32" fmla="*/ 3134475 h 3734631"/>
                <a:gd name="connsiteX33" fmla="*/ 642925 w 4569687"/>
                <a:gd name="connsiteY33" fmla="*/ 3090891 h 3734631"/>
                <a:gd name="connsiteX34" fmla="*/ 634894 w 4569687"/>
                <a:gd name="connsiteY34" fmla="*/ 3098188 h 3734631"/>
                <a:gd name="connsiteX35" fmla="*/ 407216 w 4569687"/>
                <a:gd name="connsiteY35" fmla="*/ 3167734 h 3734631"/>
                <a:gd name="connsiteX36" fmla="*/ 0 w 4569687"/>
                <a:gd name="connsiteY36" fmla="*/ 2760518 h 3734631"/>
                <a:gd name="connsiteX37" fmla="*/ 407216 w 4569687"/>
                <a:gd name="connsiteY37" fmla="*/ 2353302 h 3734631"/>
                <a:gd name="connsiteX38" fmla="*/ 489284 w 4569687"/>
                <a:gd name="connsiteY38" fmla="*/ 2361575 h 3734631"/>
                <a:gd name="connsiteX39" fmla="*/ 508084 w 4569687"/>
                <a:gd name="connsiteY39" fmla="*/ 2367411 h 3734631"/>
                <a:gd name="connsiteX40" fmla="*/ 503849 w 4569687"/>
                <a:gd name="connsiteY40" fmla="*/ 2325400 h 3734631"/>
                <a:gd name="connsiteX41" fmla="*/ 1121688 w 4569687"/>
                <a:gd name="connsiteY41" fmla="*/ 1707561 h 3734631"/>
                <a:gd name="connsiteX42" fmla="*/ 1246204 w 4569687"/>
                <a:gd name="connsiteY42" fmla="*/ 1720113 h 3734631"/>
                <a:gd name="connsiteX43" fmla="*/ 1284356 w 4569687"/>
                <a:gd name="connsiteY43" fmla="*/ 1731957 h 3734631"/>
                <a:gd name="connsiteX44" fmla="*/ 1305976 w 4569687"/>
                <a:gd name="connsiteY44" fmla="*/ 1705754 h 3734631"/>
                <a:gd name="connsiteX45" fmla="*/ 1742854 w 4569687"/>
                <a:gd name="connsiteY45" fmla="*/ 1524793 h 3734631"/>
                <a:gd name="connsiteX46" fmla="*/ 1760288 w 4569687"/>
                <a:gd name="connsiteY46" fmla="*/ 1526551 h 3734631"/>
                <a:gd name="connsiteX47" fmla="*/ 1748032 w 4569687"/>
                <a:gd name="connsiteY47" fmla="*/ 1487068 h 3734631"/>
                <a:gd name="connsiteX48" fmla="*/ 1742854 w 4569687"/>
                <a:gd name="connsiteY48" fmla="*/ 1435701 h 3734631"/>
                <a:gd name="connsiteX49" fmla="*/ 1946367 w 4569687"/>
                <a:gd name="connsiteY49" fmla="*/ 1185999 h 3734631"/>
                <a:gd name="connsiteX50" fmla="*/ 1956892 w 4569687"/>
                <a:gd name="connsiteY50" fmla="*/ 1184938 h 3734631"/>
                <a:gd name="connsiteX51" fmla="*/ 1963928 w 4569687"/>
                <a:gd name="connsiteY51" fmla="*/ 1115143 h 3734631"/>
                <a:gd name="connsiteX52" fmla="*/ 2450363 w 4569687"/>
                <a:gd name="connsiteY52" fmla="*/ 718687 h 3734631"/>
                <a:gd name="connsiteX53" fmla="*/ 2520904 w 4569687"/>
                <a:gd name="connsiteY53" fmla="*/ 725798 h 3734631"/>
                <a:gd name="connsiteX54" fmla="*/ 2611712 w 4569687"/>
                <a:gd name="connsiteY54" fmla="*/ 0 h 3734631"/>
                <a:gd name="connsiteX0" fmla="*/ 2611712 w 4569687"/>
                <a:gd name="connsiteY0" fmla="*/ 0 h 3743131"/>
                <a:gd name="connsiteX1" fmla="*/ 2927539 w 4569687"/>
                <a:gd name="connsiteY1" fmla="*/ 0 h 3743131"/>
                <a:gd name="connsiteX2" fmla="*/ 3010471 w 4569687"/>
                <a:gd name="connsiteY2" fmla="*/ 662843 h 3743131"/>
                <a:gd name="connsiteX3" fmla="*/ 3062414 w 4569687"/>
                <a:gd name="connsiteY3" fmla="*/ 672782 h 3743131"/>
                <a:gd name="connsiteX4" fmla="*/ 3375104 w 4569687"/>
                <a:gd name="connsiteY4" fmla="*/ 893768 h 3743131"/>
                <a:gd name="connsiteX5" fmla="*/ 3401966 w 4569687"/>
                <a:gd name="connsiteY5" fmla="*/ 943258 h 3743131"/>
                <a:gd name="connsiteX6" fmla="*/ 3444529 w 4569687"/>
                <a:gd name="connsiteY6" fmla="*/ 938967 h 3743131"/>
                <a:gd name="connsiteX7" fmla="*/ 3941882 w 4569687"/>
                <a:gd name="connsiteY7" fmla="*/ 1268635 h 3743131"/>
                <a:gd name="connsiteX8" fmla="*/ 3950232 w 4569687"/>
                <a:gd name="connsiteY8" fmla="*/ 1295533 h 3743131"/>
                <a:gd name="connsiteX9" fmla="*/ 3968452 w 4569687"/>
                <a:gd name="connsiteY9" fmla="*/ 1289878 h 3743131"/>
                <a:gd name="connsiteX10" fmla="*/ 4041773 w 4569687"/>
                <a:gd name="connsiteY10" fmla="*/ 1282486 h 3743131"/>
                <a:gd name="connsiteX11" fmla="*/ 4398197 w 4569687"/>
                <a:gd name="connsiteY11" fmla="*/ 1572980 h 3743131"/>
                <a:gd name="connsiteX12" fmla="*/ 4401113 w 4569687"/>
                <a:gd name="connsiteY12" fmla="*/ 1601912 h 3743131"/>
                <a:gd name="connsiteX13" fmla="*/ 4509768 w 4569687"/>
                <a:gd name="connsiteY13" fmla="*/ 1612865 h 3743131"/>
                <a:gd name="connsiteX14" fmla="*/ 4569687 w 4569687"/>
                <a:gd name="connsiteY14" fmla="*/ 1630661 h 3743131"/>
                <a:gd name="connsiteX15" fmla="*/ 4569687 w 4569687"/>
                <a:gd name="connsiteY15" fmla="*/ 3685776 h 3743131"/>
                <a:gd name="connsiteX16" fmla="*/ 4479175 w 4569687"/>
                <a:gd name="connsiteY16" fmla="*/ 3694900 h 3743131"/>
                <a:gd name="connsiteX17" fmla="*/ 4083674 w 4569687"/>
                <a:gd name="connsiteY17" fmla="*/ 3574092 h 3743131"/>
                <a:gd name="connsiteX18" fmla="*/ 4051094 w 4569687"/>
                <a:gd name="connsiteY18" fmla="*/ 3547210 h 3743131"/>
                <a:gd name="connsiteX19" fmla="*/ 4009782 w 4569687"/>
                <a:gd name="connsiteY19" fmla="*/ 3581295 h 3743131"/>
                <a:gd name="connsiteX20" fmla="*/ 3782104 w 4569687"/>
                <a:gd name="connsiteY20" fmla="*/ 3650841 h 3743131"/>
                <a:gd name="connsiteX21" fmla="*/ 3494159 w 4569687"/>
                <a:gd name="connsiteY21" fmla="*/ 3531570 h 3743131"/>
                <a:gd name="connsiteX22" fmla="*/ 3452428 w 4569687"/>
                <a:gd name="connsiteY22" fmla="*/ 3480992 h 3743131"/>
                <a:gd name="connsiteX23" fmla="*/ 3441126 w 4569687"/>
                <a:gd name="connsiteY23" fmla="*/ 3501813 h 3743131"/>
                <a:gd name="connsiteX24" fmla="*/ 3103456 w 4569687"/>
                <a:gd name="connsiteY24" fmla="*/ 3681351 h 3743131"/>
                <a:gd name="connsiteX25" fmla="*/ 2815511 w 4569687"/>
                <a:gd name="connsiteY25" fmla="*/ 3562080 h 3743131"/>
                <a:gd name="connsiteX26" fmla="*/ 2772231 w 4569687"/>
                <a:gd name="connsiteY26" fmla="*/ 3509625 h 3743131"/>
                <a:gd name="connsiteX27" fmla="*/ 2697608 w 4569687"/>
                <a:gd name="connsiteY27" fmla="*/ 3571194 h 3743131"/>
                <a:gd name="connsiteX28" fmla="*/ 2162552 w 4569687"/>
                <a:gd name="connsiteY28" fmla="*/ 3734631 h 3743131"/>
                <a:gd name="connsiteX29" fmla="*/ 1334207 w 4569687"/>
                <a:gd name="connsiteY29" fmla="*/ 3340352 h 3743131"/>
                <a:gd name="connsiteX30" fmla="*/ 1046262 w 4569687"/>
                <a:gd name="connsiteY30" fmla="*/ 3459623 h 3743131"/>
                <a:gd name="connsiteX31" fmla="*/ 647319 w 4569687"/>
                <a:gd name="connsiteY31" fmla="*/ 3134475 h 3743131"/>
                <a:gd name="connsiteX32" fmla="*/ 642925 w 4569687"/>
                <a:gd name="connsiteY32" fmla="*/ 3090891 h 3743131"/>
                <a:gd name="connsiteX33" fmla="*/ 634894 w 4569687"/>
                <a:gd name="connsiteY33" fmla="*/ 3098188 h 3743131"/>
                <a:gd name="connsiteX34" fmla="*/ 407216 w 4569687"/>
                <a:gd name="connsiteY34" fmla="*/ 3167734 h 3743131"/>
                <a:gd name="connsiteX35" fmla="*/ 0 w 4569687"/>
                <a:gd name="connsiteY35" fmla="*/ 2760518 h 3743131"/>
                <a:gd name="connsiteX36" fmla="*/ 407216 w 4569687"/>
                <a:gd name="connsiteY36" fmla="*/ 2353302 h 3743131"/>
                <a:gd name="connsiteX37" fmla="*/ 489284 w 4569687"/>
                <a:gd name="connsiteY37" fmla="*/ 2361575 h 3743131"/>
                <a:gd name="connsiteX38" fmla="*/ 508084 w 4569687"/>
                <a:gd name="connsiteY38" fmla="*/ 2367411 h 3743131"/>
                <a:gd name="connsiteX39" fmla="*/ 503849 w 4569687"/>
                <a:gd name="connsiteY39" fmla="*/ 2325400 h 3743131"/>
                <a:gd name="connsiteX40" fmla="*/ 1121688 w 4569687"/>
                <a:gd name="connsiteY40" fmla="*/ 1707561 h 3743131"/>
                <a:gd name="connsiteX41" fmla="*/ 1246204 w 4569687"/>
                <a:gd name="connsiteY41" fmla="*/ 1720113 h 3743131"/>
                <a:gd name="connsiteX42" fmla="*/ 1284356 w 4569687"/>
                <a:gd name="connsiteY42" fmla="*/ 1731957 h 3743131"/>
                <a:gd name="connsiteX43" fmla="*/ 1305976 w 4569687"/>
                <a:gd name="connsiteY43" fmla="*/ 1705754 h 3743131"/>
                <a:gd name="connsiteX44" fmla="*/ 1742854 w 4569687"/>
                <a:gd name="connsiteY44" fmla="*/ 1524793 h 3743131"/>
                <a:gd name="connsiteX45" fmla="*/ 1760288 w 4569687"/>
                <a:gd name="connsiteY45" fmla="*/ 1526551 h 3743131"/>
                <a:gd name="connsiteX46" fmla="*/ 1748032 w 4569687"/>
                <a:gd name="connsiteY46" fmla="*/ 1487068 h 3743131"/>
                <a:gd name="connsiteX47" fmla="*/ 1742854 w 4569687"/>
                <a:gd name="connsiteY47" fmla="*/ 1435701 h 3743131"/>
                <a:gd name="connsiteX48" fmla="*/ 1946367 w 4569687"/>
                <a:gd name="connsiteY48" fmla="*/ 1185999 h 3743131"/>
                <a:gd name="connsiteX49" fmla="*/ 1956892 w 4569687"/>
                <a:gd name="connsiteY49" fmla="*/ 1184938 h 3743131"/>
                <a:gd name="connsiteX50" fmla="*/ 1963928 w 4569687"/>
                <a:gd name="connsiteY50" fmla="*/ 1115143 h 3743131"/>
                <a:gd name="connsiteX51" fmla="*/ 2450363 w 4569687"/>
                <a:gd name="connsiteY51" fmla="*/ 718687 h 3743131"/>
                <a:gd name="connsiteX52" fmla="*/ 2520904 w 4569687"/>
                <a:gd name="connsiteY52" fmla="*/ 725798 h 3743131"/>
                <a:gd name="connsiteX53" fmla="*/ 2611712 w 4569687"/>
                <a:gd name="connsiteY53" fmla="*/ 0 h 3743131"/>
                <a:gd name="connsiteX0" fmla="*/ 2611712 w 4569687"/>
                <a:gd name="connsiteY0" fmla="*/ 0 h 3741630"/>
                <a:gd name="connsiteX1" fmla="*/ 2927539 w 4569687"/>
                <a:gd name="connsiteY1" fmla="*/ 0 h 3741630"/>
                <a:gd name="connsiteX2" fmla="*/ 3010471 w 4569687"/>
                <a:gd name="connsiteY2" fmla="*/ 662843 h 3741630"/>
                <a:gd name="connsiteX3" fmla="*/ 3062414 w 4569687"/>
                <a:gd name="connsiteY3" fmla="*/ 672782 h 3741630"/>
                <a:gd name="connsiteX4" fmla="*/ 3375104 w 4569687"/>
                <a:gd name="connsiteY4" fmla="*/ 893768 h 3741630"/>
                <a:gd name="connsiteX5" fmla="*/ 3401966 w 4569687"/>
                <a:gd name="connsiteY5" fmla="*/ 943258 h 3741630"/>
                <a:gd name="connsiteX6" fmla="*/ 3444529 w 4569687"/>
                <a:gd name="connsiteY6" fmla="*/ 938967 h 3741630"/>
                <a:gd name="connsiteX7" fmla="*/ 3941882 w 4569687"/>
                <a:gd name="connsiteY7" fmla="*/ 1268635 h 3741630"/>
                <a:gd name="connsiteX8" fmla="*/ 3950232 w 4569687"/>
                <a:gd name="connsiteY8" fmla="*/ 1295533 h 3741630"/>
                <a:gd name="connsiteX9" fmla="*/ 3968452 w 4569687"/>
                <a:gd name="connsiteY9" fmla="*/ 1289878 h 3741630"/>
                <a:gd name="connsiteX10" fmla="*/ 4041773 w 4569687"/>
                <a:gd name="connsiteY10" fmla="*/ 1282486 h 3741630"/>
                <a:gd name="connsiteX11" fmla="*/ 4398197 w 4569687"/>
                <a:gd name="connsiteY11" fmla="*/ 1572980 h 3741630"/>
                <a:gd name="connsiteX12" fmla="*/ 4401113 w 4569687"/>
                <a:gd name="connsiteY12" fmla="*/ 1601912 h 3741630"/>
                <a:gd name="connsiteX13" fmla="*/ 4509768 w 4569687"/>
                <a:gd name="connsiteY13" fmla="*/ 1612865 h 3741630"/>
                <a:gd name="connsiteX14" fmla="*/ 4569687 w 4569687"/>
                <a:gd name="connsiteY14" fmla="*/ 1630661 h 3741630"/>
                <a:gd name="connsiteX15" fmla="*/ 4569687 w 4569687"/>
                <a:gd name="connsiteY15" fmla="*/ 3685776 h 3741630"/>
                <a:gd name="connsiteX16" fmla="*/ 4479175 w 4569687"/>
                <a:gd name="connsiteY16" fmla="*/ 3694900 h 3741630"/>
                <a:gd name="connsiteX17" fmla="*/ 4083674 w 4569687"/>
                <a:gd name="connsiteY17" fmla="*/ 3574092 h 3741630"/>
                <a:gd name="connsiteX18" fmla="*/ 4051094 w 4569687"/>
                <a:gd name="connsiteY18" fmla="*/ 3547210 h 3741630"/>
                <a:gd name="connsiteX19" fmla="*/ 4009782 w 4569687"/>
                <a:gd name="connsiteY19" fmla="*/ 3581295 h 3741630"/>
                <a:gd name="connsiteX20" fmla="*/ 3782104 w 4569687"/>
                <a:gd name="connsiteY20" fmla="*/ 3650841 h 3741630"/>
                <a:gd name="connsiteX21" fmla="*/ 3494159 w 4569687"/>
                <a:gd name="connsiteY21" fmla="*/ 3531570 h 3741630"/>
                <a:gd name="connsiteX22" fmla="*/ 3452428 w 4569687"/>
                <a:gd name="connsiteY22" fmla="*/ 3480992 h 3741630"/>
                <a:gd name="connsiteX23" fmla="*/ 3441126 w 4569687"/>
                <a:gd name="connsiteY23" fmla="*/ 3501813 h 3741630"/>
                <a:gd name="connsiteX24" fmla="*/ 3103456 w 4569687"/>
                <a:gd name="connsiteY24" fmla="*/ 3681351 h 3741630"/>
                <a:gd name="connsiteX25" fmla="*/ 2815511 w 4569687"/>
                <a:gd name="connsiteY25" fmla="*/ 3562080 h 3741630"/>
                <a:gd name="connsiteX26" fmla="*/ 2772231 w 4569687"/>
                <a:gd name="connsiteY26" fmla="*/ 3509625 h 3741630"/>
                <a:gd name="connsiteX27" fmla="*/ 2697608 w 4569687"/>
                <a:gd name="connsiteY27" fmla="*/ 3571194 h 3741630"/>
                <a:gd name="connsiteX28" fmla="*/ 2162552 w 4569687"/>
                <a:gd name="connsiteY28" fmla="*/ 3734631 h 3741630"/>
                <a:gd name="connsiteX29" fmla="*/ 1390478 w 4569687"/>
                <a:gd name="connsiteY29" fmla="*/ 3368488 h 3741630"/>
                <a:gd name="connsiteX30" fmla="*/ 1046262 w 4569687"/>
                <a:gd name="connsiteY30" fmla="*/ 3459623 h 3741630"/>
                <a:gd name="connsiteX31" fmla="*/ 647319 w 4569687"/>
                <a:gd name="connsiteY31" fmla="*/ 3134475 h 3741630"/>
                <a:gd name="connsiteX32" fmla="*/ 642925 w 4569687"/>
                <a:gd name="connsiteY32" fmla="*/ 3090891 h 3741630"/>
                <a:gd name="connsiteX33" fmla="*/ 634894 w 4569687"/>
                <a:gd name="connsiteY33" fmla="*/ 3098188 h 3741630"/>
                <a:gd name="connsiteX34" fmla="*/ 407216 w 4569687"/>
                <a:gd name="connsiteY34" fmla="*/ 3167734 h 3741630"/>
                <a:gd name="connsiteX35" fmla="*/ 0 w 4569687"/>
                <a:gd name="connsiteY35" fmla="*/ 2760518 h 3741630"/>
                <a:gd name="connsiteX36" fmla="*/ 407216 w 4569687"/>
                <a:gd name="connsiteY36" fmla="*/ 2353302 h 3741630"/>
                <a:gd name="connsiteX37" fmla="*/ 489284 w 4569687"/>
                <a:gd name="connsiteY37" fmla="*/ 2361575 h 3741630"/>
                <a:gd name="connsiteX38" fmla="*/ 508084 w 4569687"/>
                <a:gd name="connsiteY38" fmla="*/ 2367411 h 3741630"/>
                <a:gd name="connsiteX39" fmla="*/ 503849 w 4569687"/>
                <a:gd name="connsiteY39" fmla="*/ 2325400 h 3741630"/>
                <a:gd name="connsiteX40" fmla="*/ 1121688 w 4569687"/>
                <a:gd name="connsiteY40" fmla="*/ 1707561 h 3741630"/>
                <a:gd name="connsiteX41" fmla="*/ 1246204 w 4569687"/>
                <a:gd name="connsiteY41" fmla="*/ 1720113 h 3741630"/>
                <a:gd name="connsiteX42" fmla="*/ 1284356 w 4569687"/>
                <a:gd name="connsiteY42" fmla="*/ 1731957 h 3741630"/>
                <a:gd name="connsiteX43" fmla="*/ 1305976 w 4569687"/>
                <a:gd name="connsiteY43" fmla="*/ 1705754 h 3741630"/>
                <a:gd name="connsiteX44" fmla="*/ 1742854 w 4569687"/>
                <a:gd name="connsiteY44" fmla="*/ 1524793 h 3741630"/>
                <a:gd name="connsiteX45" fmla="*/ 1760288 w 4569687"/>
                <a:gd name="connsiteY45" fmla="*/ 1526551 h 3741630"/>
                <a:gd name="connsiteX46" fmla="*/ 1748032 w 4569687"/>
                <a:gd name="connsiteY46" fmla="*/ 1487068 h 3741630"/>
                <a:gd name="connsiteX47" fmla="*/ 1742854 w 4569687"/>
                <a:gd name="connsiteY47" fmla="*/ 1435701 h 3741630"/>
                <a:gd name="connsiteX48" fmla="*/ 1946367 w 4569687"/>
                <a:gd name="connsiteY48" fmla="*/ 1185999 h 3741630"/>
                <a:gd name="connsiteX49" fmla="*/ 1956892 w 4569687"/>
                <a:gd name="connsiteY49" fmla="*/ 1184938 h 3741630"/>
                <a:gd name="connsiteX50" fmla="*/ 1963928 w 4569687"/>
                <a:gd name="connsiteY50" fmla="*/ 1115143 h 3741630"/>
                <a:gd name="connsiteX51" fmla="*/ 2450363 w 4569687"/>
                <a:gd name="connsiteY51" fmla="*/ 718687 h 3741630"/>
                <a:gd name="connsiteX52" fmla="*/ 2520904 w 4569687"/>
                <a:gd name="connsiteY52" fmla="*/ 725798 h 3741630"/>
                <a:gd name="connsiteX53" fmla="*/ 2611712 w 4569687"/>
                <a:gd name="connsiteY53" fmla="*/ 0 h 37416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69687" h="3734730">
                  <a:moveTo>
                    <a:pt x="2611712" y="0"/>
                  </a:moveTo>
                  <a:lnTo>
                    <a:pt x="2927539" y="0"/>
                  </a:lnTo>
                  <a:lnTo>
                    <a:pt x="3010471" y="662843"/>
                  </a:lnTo>
                  <a:lnTo>
                    <a:pt x="3062414" y="672782"/>
                  </a:lnTo>
                  <a:cubicBezTo>
                    <a:pt x="3191764" y="706062"/>
                    <a:pt x="3302353" y="786083"/>
                    <a:pt x="3375104" y="893768"/>
                  </a:cubicBezTo>
                  <a:lnTo>
                    <a:pt x="3401966" y="943258"/>
                  </a:lnTo>
                  <a:lnTo>
                    <a:pt x="3444529" y="938967"/>
                  </a:lnTo>
                  <a:cubicBezTo>
                    <a:pt x="3668109" y="938967"/>
                    <a:pt x="3859940" y="1074903"/>
                    <a:pt x="3941882" y="1268635"/>
                  </a:cubicBezTo>
                  <a:lnTo>
                    <a:pt x="3950232" y="1295533"/>
                  </a:lnTo>
                  <a:lnTo>
                    <a:pt x="3968452" y="1289878"/>
                  </a:lnTo>
                  <a:cubicBezTo>
                    <a:pt x="3992135" y="1285031"/>
                    <a:pt x="4016657" y="1282486"/>
                    <a:pt x="4041773" y="1282486"/>
                  </a:cubicBezTo>
                  <a:cubicBezTo>
                    <a:pt x="4217586" y="1282486"/>
                    <a:pt x="4364272" y="1407196"/>
                    <a:pt x="4398197" y="1572980"/>
                  </a:cubicBezTo>
                  <a:lnTo>
                    <a:pt x="4401113" y="1601912"/>
                  </a:lnTo>
                  <a:lnTo>
                    <a:pt x="4509768" y="1612865"/>
                  </a:lnTo>
                  <a:lnTo>
                    <a:pt x="4569687" y="1630661"/>
                  </a:lnTo>
                  <a:lnTo>
                    <a:pt x="4569687" y="3685776"/>
                  </a:lnTo>
                  <a:lnTo>
                    <a:pt x="4479175" y="3694900"/>
                  </a:lnTo>
                  <a:cubicBezTo>
                    <a:pt x="4332673" y="3694900"/>
                    <a:pt x="4196572" y="3650364"/>
                    <a:pt x="4083674" y="3574092"/>
                  </a:cubicBezTo>
                  <a:lnTo>
                    <a:pt x="4051094" y="3547210"/>
                  </a:lnTo>
                  <a:lnTo>
                    <a:pt x="4009782" y="3581295"/>
                  </a:lnTo>
                  <a:cubicBezTo>
                    <a:pt x="3944790" y="3625203"/>
                    <a:pt x="3866441" y="3650841"/>
                    <a:pt x="3782104" y="3650841"/>
                  </a:cubicBezTo>
                  <a:cubicBezTo>
                    <a:pt x="3669655" y="3650841"/>
                    <a:pt x="3567851" y="3605262"/>
                    <a:pt x="3494159" y="3531570"/>
                  </a:cubicBezTo>
                  <a:lnTo>
                    <a:pt x="3452428" y="3480992"/>
                  </a:lnTo>
                  <a:lnTo>
                    <a:pt x="3441126" y="3501813"/>
                  </a:lnTo>
                  <a:cubicBezTo>
                    <a:pt x="3367946" y="3610134"/>
                    <a:pt x="3244018" y="3681351"/>
                    <a:pt x="3103456" y="3681351"/>
                  </a:cubicBezTo>
                  <a:cubicBezTo>
                    <a:pt x="2991007" y="3681351"/>
                    <a:pt x="2889203" y="3635772"/>
                    <a:pt x="2815511" y="3562080"/>
                  </a:cubicBezTo>
                  <a:lnTo>
                    <a:pt x="2772231" y="3509625"/>
                  </a:lnTo>
                  <a:lnTo>
                    <a:pt x="2697608" y="3571194"/>
                  </a:lnTo>
                  <a:cubicBezTo>
                    <a:pt x="2544873" y="3674380"/>
                    <a:pt x="2382991" y="3737583"/>
                    <a:pt x="2162552" y="3734631"/>
                  </a:cubicBezTo>
                  <a:cubicBezTo>
                    <a:pt x="1740716" y="3728982"/>
                    <a:pt x="1534323" y="3547967"/>
                    <a:pt x="1390478" y="3368488"/>
                  </a:cubicBezTo>
                  <a:cubicBezTo>
                    <a:pt x="1316786" y="3442180"/>
                    <a:pt x="1170122" y="3498625"/>
                    <a:pt x="1046262" y="3459623"/>
                  </a:cubicBezTo>
                  <a:cubicBezTo>
                    <a:pt x="922402" y="3420621"/>
                    <a:pt x="685290" y="3320037"/>
                    <a:pt x="647319" y="3134475"/>
                  </a:cubicBezTo>
                  <a:lnTo>
                    <a:pt x="642925" y="3090891"/>
                  </a:lnTo>
                  <a:lnTo>
                    <a:pt x="634894" y="3098188"/>
                  </a:lnTo>
                  <a:cubicBezTo>
                    <a:pt x="569902" y="3142096"/>
                    <a:pt x="491553" y="3167734"/>
                    <a:pt x="407216" y="3167734"/>
                  </a:cubicBezTo>
                  <a:cubicBezTo>
                    <a:pt x="182317" y="3167734"/>
                    <a:pt x="0" y="2985417"/>
                    <a:pt x="0" y="2760518"/>
                  </a:cubicBezTo>
                  <a:cubicBezTo>
                    <a:pt x="0" y="2535619"/>
                    <a:pt x="182317" y="2353302"/>
                    <a:pt x="407216" y="2353302"/>
                  </a:cubicBezTo>
                  <a:cubicBezTo>
                    <a:pt x="435328" y="2353302"/>
                    <a:pt x="462775" y="2356151"/>
                    <a:pt x="489284" y="2361575"/>
                  </a:cubicBezTo>
                  <a:lnTo>
                    <a:pt x="508084" y="2367411"/>
                  </a:lnTo>
                  <a:lnTo>
                    <a:pt x="503849" y="2325400"/>
                  </a:lnTo>
                  <a:cubicBezTo>
                    <a:pt x="503849" y="1984177"/>
                    <a:pt x="780465" y="1707561"/>
                    <a:pt x="1121688" y="1707561"/>
                  </a:cubicBezTo>
                  <a:cubicBezTo>
                    <a:pt x="1164341" y="1707561"/>
                    <a:pt x="1205984" y="1711883"/>
                    <a:pt x="1246204" y="1720113"/>
                  </a:cubicBezTo>
                  <a:lnTo>
                    <a:pt x="1284356" y="1731957"/>
                  </a:lnTo>
                  <a:lnTo>
                    <a:pt x="1305976" y="1705754"/>
                  </a:lnTo>
                  <a:cubicBezTo>
                    <a:pt x="1417783" y="1593947"/>
                    <a:pt x="1572242" y="1524793"/>
                    <a:pt x="1742854" y="1524793"/>
                  </a:cubicBezTo>
                  <a:lnTo>
                    <a:pt x="1760288" y="1526551"/>
                  </a:lnTo>
                  <a:lnTo>
                    <a:pt x="1748032" y="1487068"/>
                  </a:lnTo>
                  <a:cubicBezTo>
                    <a:pt x="1744637" y="1470476"/>
                    <a:pt x="1742854" y="1453297"/>
                    <a:pt x="1742854" y="1435701"/>
                  </a:cubicBezTo>
                  <a:cubicBezTo>
                    <a:pt x="1742854" y="1312531"/>
                    <a:pt x="1830222" y="1209766"/>
                    <a:pt x="1946367" y="1185999"/>
                  </a:cubicBezTo>
                  <a:lnTo>
                    <a:pt x="1956892" y="1184938"/>
                  </a:lnTo>
                  <a:lnTo>
                    <a:pt x="1963928" y="1115143"/>
                  </a:lnTo>
                  <a:cubicBezTo>
                    <a:pt x="2010227" y="888886"/>
                    <a:pt x="2210419" y="718687"/>
                    <a:pt x="2450363" y="718687"/>
                  </a:cubicBezTo>
                  <a:lnTo>
                    <a:pt x="2520904" y="725798"/>
                  </a:lnTo>
                  <a:lnTo>
                    <a:pt x="2611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950"/>
            </a:p>
          </p:txBody>
        </p:sp>
        <p:grpSp>
          <p:nvGrpSpPr>
            <p:cNvPr id="8" name="그룹 7">
              <a:extLst>
                <a:ext uri="{FF2B5EF4-FFF2-40B4-BE49-F238E27FC236}">
                  <a16:creationId xmlns:a16="http://schemas.microsoft.com/office/drawing/2014/main" id="{D0429EA9-A20D-4800-80F6-48970138B795}"/>
                </a:ext>
              </a:extLst>
            </p:cNvPr>
            <p:cNvGrpSpPr/>
            <p:nvPr userDrawn="1"/>
          </p:nvGrpSpPr>
          <p:grpSpPr>
            <a:xfrm>
              <a:off x="6992136" y="387072"/>
              <a:ext cx="704897" cy="1355021"/>
              <a:chOff x="5304862" y="-789923"/>
              <a:chExt cx="645890" cy="1241591"/>
            </a:xfrm>
          </p:grpSpPr>
          <p:grpSp>
            <p:nvGrpSpPr>
              <p:cNvPr id="9" name="그룹 8">
                <a:extLst>
                  <a:ext uri="{FF2B5EF4-FFF2-40B4-BE49-F238E27FC236}">
                    <a16:creationId xmlns:a16="http://schemas.microsoft.com/office/drawing/2014/main" id="{4817FF4C-CE41-4E26-9FB9-CB745F3234F3}"/>
                  </a:ext>
                </a:extLst>
              </p:cNvPr>
              <p:cNvGrpSpPr/>
              <p:nvPr userDrawn="1"/>
            </p:nvGrpSpPr>
            <p:grpSpPr>
              <a:xfrm>
                <a:off x="5377232" y="-789923"/>
                <a:ext cx="495969" cy="1052585"/>
                <a:chOff x="5868144" y="-857099"/>
                <a:chExt cx="495969" cy="1052585"/>
              </a:xfrm>
            </p:grpSpPr>
            <p:sp>
              <p:nvSpPr>
                <p:cNvPr id="16" name="이등변 삼각형 49">
                  <a:extLst>
                    <a:ext uri="{FF2B5EF4-FFF2-40B4-BE49-F238E27FC236}">
                      <a16:creationId xmlns:a16="http://schemas.microsoft.com/office/drawing/2014/main" id="{688B8353-32F5-4D6E-81D9-D597B60FA9D3}"/>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dirty="0"/>
                </a:p>
              </p:txBody>
            </p:sp>
            <p:sp>
              <p:nvSpPr>
                <p:cNvPr id="17" name="자유형: 도형 16">
                  <a:extLst>
                    <a:ext uri="{FF2B5EF4-FFF2-40B4-BE49-F238E27FC236}">
                      <a16:creationId xmlns:a16="http://schemas.microsoft.com/office/drawing/2014/main" id="{155478D4-44EA-48AE-860F-E368AD673D03}"/>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8" name="자유형: 도형 17">
                  <a:extLst>
                    <a:ext uri="{FF2B5EF4-FFF2-40B4-BE49-F238E27FC236}">
                      <a16:creationId xmlns:a16="http://schemas.microsoft.com/office/drawing/2014/main" id="{1861CCC0-CB32-42D2-947D-1907817DDDAE}"/>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sp>
            <p:nvSpPr>
              <p:cNvPr id="12" name="타원 11">
                <a:extLst>
                  <a:ext uri="{FF2B5EF4-FFF2-40B4-BE49-F238E27FC236}">
                    <a16:creationId xmlns:a16="http://schemas.microsoft.com/office/drawing/2014/main" id="{E3ED5D5D-DC92-4BF6-B431-CE8E43382FD0}"/>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3" name="직사각형 12">
                <a:extLst>
                  <a:ext uri="{FF2B5EF4-FFF2-40B4-BE49-F238E27FC236}">
                    <a16:creationId xmlns:a16="http://schemas.microsoft.com/office/drawing/2014/main" id="{57F372C6-9816-462E-83F5-DFD56E8AF164}"/>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4" name="자유형: 도형 13">
                <a:extLst>
                  <a:ext uri="{FF2B5EF4-FFF2-40B4-BE49-F238E27FC236}">
                    <a16:creationId xmlns:a16="http://schemas.microsoft.com/office/drawing/2014/main" id="{F07321F0-763D-431A-87E5-1BD5F333CAE1}"/>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5" name="자유형: 도형 14">
                <a:extLst>
                  <a:ext uri="{FF2B5EF4-FFF2-40B4-BE49-F238E27FC236}">
                    <a16:creationId xmlns:a16="http://schemas.microsoft.com/office/drawing/2014/main" id="{D39A1E25-A8B6-4EE4-8AC8-D262A0C0D580}"/>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grpSp>
    </p:spTree>
    <p:extLst>
      <p:ext uri="{BB962C8B-B14F-4D97-AF65-F5344CB8AC3E}">
        <p14:creationId xmlns:p14="http://schemas.microsoft.com/office/powerpoint/2010/main" val="19796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sic Layout">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32368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1950"/>
          </a:p>
        </p:txBody>
      </p:sp>
      <p:sp>
        <p:nvSpPr>
          <p:cNvPr id="10" name="Text Placeholder 9"/>
          <p:cNvSpPr>
            <a:spLocks noGrp="1"/>
          </p:cNvSpPr>
          <p:nvPr>
            <p:ph type="body" sz="quarter" idx="10" hasCustomPrompt="1"/>
          </p:nvPr>
        </p:nvSpPr>
        <p:spPr>
          <a:xfrm>
            <a:off x="506506" y="548680"/>
            <a:ext cx="2495222" cy="1824203"/>
          </a:xfrm>
          <a:prstGeom prst="rect">
            <a:avLst/>
          </a:prstGeom>
        </p:spPr>
        <p:txBody>
          <a:bodyPr anchor="ctr"/>
          <a:lstStyle>
            <a:lvl1pPr marL="0" indent="0" algn="l">
              <a:buNone/>
              <a:defRPr sz="39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06506" y="2372883"/>
            <a:ext cx="2495222" cy="672075"/>
          </a:xfrm>
          <a:prstGeom prst="rect">
            <a:avLst/>
          </a:prstGeom>
        </p:spPr>
        <p:txBody>
          <a:bodyPr anchor="ctr"/>
          <a:lstStyle>
            <a:lvl1pPr marL="0" indent="0" algn="l">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27" name="그룹 26">
            <a:extLst>
              <a:ext uri="{FF2B5EF4-FFF2-40B4-BE49-F238E27FC236}">
                <a16:creationId xmlns:a16="http://schemas.microsoft.com/office/drawing/2014/main" id="{C5AC382A-C3B5-4BE0-B805-8F9094AFD7DC}"/>
              </a:ext>
            </a:extLst>
          </p:cNvPr>
          <p:cNvGrpSpPr/>
          <p:nvPr userDrawn="1"/>
        </p:nvGrpSpPr>
        <p:grpSpPr>
          <a:xfrm>
            <a:off x="0" y="3429000"/>
            <a:ext cx="3233667" cy="3429001"/>
            <a:chOff x="0" y="2571749"/>
            <a:chExt cx="2984923" cy="2571751"/>
          </a:xfrm>
        </p:grpSpPr>
        <p:grpSp>
          <p:nvGrpSpPr>
            <p:cNvPr id="6" name="Group 5"/>
            <p:cNvGrpSpPr/>
            <p:nvPr userDrawn="1"/>
          </p:nvGrpSpPr>
          <p:grpSpPr>
            <a:xfrm>
              <a:off x="0" y="4032469"/>
              <a:ext cx="2984923" cy="1111031"/>
              <a:chOff x="0" y="4032469"/>
              <a:chExt cx="2984923" cy="1111031"/>
            </a:xfrm>
          </p:grpSpPr>
          <p:sp>
            <p:nvSpPr>
              <p:cNvPr id="2" name="Rectangle 1"/>
              <p:cNvSpPr/>
              <p:nvPr userDrawn="1"/>
            </p:nvSpPr>
            <p:spPr>
              <a:xfrm>
                <a:off x="2527176" y="4443958"/>
                <a:ext cx="457200" cy="69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dirty="0">
                  <a:solidFill>
                    <a:schemeClr val="tx1"/>
                  </a:solidFill>
                </a:endParaRPr>
              </a:p>
            </p:txBody>
          </p:sp>
          <p:sp>
            <p:nvSpPr>
              <p:cNvPr id="3" name="Oval 2"/>
              <p:cNvSpPr/>
              <p:nvPr userDrawn="1"/>
            </p:nvSpPr>
            <p:spPr>
              <a:xfrm>
                <a:off x="2128455" y="4032469"/>
                <a:ext cx="856468" cy="856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dirty="0">
                  <a:solidFill>
                    <a:schemeClr val="tx1"/>
                  </a:solidFill>
                </a:endParaRPr>
              </a:p>
            </p:txBody>
          </p:sp>
          <p:sp>
            <p:nvSpPr>
              <p:cNvPr id="8" name="Rectangle 7"/>
              <p:cNvSpPr/>
              <p:nvPr userDrawn="1"/>
            </p:nvSpPr>
            <p:spPr>
              <a:xfrm>
                <a:off x="0" y="4363963"/>
                <a:ext cx="449249" cy="77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sp>
            <p:nvSpPr>
              <p:cNvPr id="9" name="Oval 8"/>
              <p:cNvSpPr/>
              <p:nvPr userDrawn="1"/>
            </p:nvSpPr>
            <p:spPr>
              <a:xfrm>
                <a:off x="0" y="411702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grpSp>
        <p:sp>
          <p:nvSpPr>
            <p:cNvPr id="26" name="자유형: 도형 25">
              <a:extLst>
                <a:ext uri="{FF2B5EF4-FFF2-40B4-BE49-F238E27FC236}">
                  <a16:creationId xmlns:a16="http://schemas.microsoft.com/office/drawing/2014/main" id="{A909D931-338B-4F68-B73A-DDF2CA17DD12}"/>
                </a:ext>
              </a:extLst>
            </p:cNvPr>
            <p:cNvSpPr/>
            <p:nvPr userDrawn="1"/>
          </p:nvSpPr>
          <p:spPr>
            <a:xfrm>
              <a:off x="0" y="3170955"/>
              <a:ext cx="2544134" cy="1972545"/>
            </a:xfrm>
            <a:custGeom>
              <a:avLst/>
              <a:gdLst>
                <a:gd name="connsiteX0" fmla="*/ 1395974 w 2544134"/>
                <a:gd name="connsiteY0" fmla="*/ 0 h 1972545"/>
                <a:gd name="connsiteX1" fmla="*/ 1581175 w 2544134"/>
                <a:gd name="connsiteY1" fmla="*/ 0 h 1972545"/>
                <a:gd name="connsiteX2" fmla="*/ 1629807 w 2544134"/>
                <a:gd name="connsiteY2" fmla="*/ 388693 h 1972545"/>
                <a:gd name="connsiteX3" fmla="*/ 1660266 w 2544134"/>
                <a:gd name="connsiteY3" fmla="*/ 394521 h 1972545"/>
                <a:gd name="connsiteX4" fmla="*/ 1843628 w 2544134"/>
                <a:gd name="connsiteY4" fmla="*/ 524107 h 1972545"/>
                <a:gd name="connsiteX5" fmla="*/ 1859380 w 2544134"/>
                <a:gd name="connsiteY5" fmla="*/ 553128 h 1972545"/>
                <a:gd name="connsiteX6" fmla="*/ 1884339 w 2544134"/>
                <a:gd name="connsiteY6" fmla="*/ 550612 h 1972545"/>
                <a:gd name="connsiteX7" fmla="*/ 2175988 w 2544134"/>
                <a:gd name="connsiteY7" fmla="*/ 743930 h 1972545"/>
                <a:gd name="connsiteX8" fmla="*/ 2180885 w 2544134"/>
                <a:gd name="connsiteY8" fmla="*/ 759703 h 1972545"/>
                <a:gd name="connsiteX9" fmla="*/ 2191569 w 2544134"/>
                <a:gd name="connsiteY9" fmla="*/ 756387 h 1972545"/>
                <a:gd name="connsiteX10" fmla="*/ 2234564 w 2544134"/>
                <a:gd name="connsiteY10" fmla="*/ 752052 h 1972545"/>
                <a:gd name="connsiteX11" fmla="*/ 2443572 w 2544134"/>
                <a:gd name="connsiteY11" fmla="*/ 922399 h 1972545"/>
                <a:gd name="connsiteX12" fmla="*/ 2445282 w 2544134"/>
                <a:gd name="connsiteY12" fmla="*/ 939364 h 1972545"/>
                <a:gd name="connsiteX13" fmla="*/ 2508998 w 2544134"/>
                <a:gd name="connsiteY13" fmla="*/ 945787 h 1972545"/>
                <a:gd name="connsiteX14" fmla="*/ 2544134 w 2544134"/>
                <a:gd name="connsiteY14" fmla="*/ 956223 h 1972545"/>
                <a:gd name="connsiteX15" fmla="*/ 2544134 w 2544134"/>
                <a:gd name="connsiteY15" fmla="*/ 1972545 h 1972545"/>
                <a:gd name="connsiteX16" fmla="*/ 354884 w 2544134"/>
                <a:gd name="connsiteY16" fmla="*/ 1972545 h 1972545"/>
                <a:gd name="connsiteX17" fmla="*/ 342134 w 2544134"/>
                <a:gd name="connsiteY17" fmla="*/ 1965625 h 1972545"/>
                <a:gd name="connsiteX18" fmla="*/ 244050 w 2544134"/>
                <a:gd name="connsiteY18" fmla="*/ 1838062 h 1972545"/>
                <a:gd name="connsiteX19" fmla="*/ 241474 w 2544134"/>
                <a:gd name="connsiteY19" fmla="*/ 1812505 h 1972545"/>
                <a:gd name="connsiteX20" fmla="*/ 236764 w 2544134"/>
                <a:gd name="connsiteY20" fmla="*/ 1816784 h 1972545"/>
                <a:gd name="connsiteX21" fmla="*/ 103253 w 2544134"/>
                <a:gd name="connsiteY21" fmla="*/ 1857566 h 1972545"/>
                <a:gd name="connsiteX22" fmla="*/ 10304 w 2544134"/>
                <a:gd name="connsiteY22" fmla="*/ 1838801 h 1972545"/>
                <a:gd name="connsiteX23" fmla="*/ 0 w 2544134"/>
                <a:gd name="connsiteY23" fmla="*/ 1833208 h 1972545"/>
                <a:gd name="connsiteX24" fmla="*/ 0 w 2544134"/>
                <a:gd name="connsiteY24" fmla="*/ 1404340 h 1972545"/>
                <a:gd name="connsiteX25" fmla="*/ 10304 w 2544134"/>
                <a:gd name="connsiteY25" fmla="*/ 1398747 h 1972545"/>
                <a:gd name="connsiteX26" fmla="*/ 103253 w 2544134"/>
                <a:gd name="connsiteY26" fmla="*/ 1379981 h 1972545"/>
                <a:gd name="connsiteX27" fmla="*/ 151378 w 2544134"/>
                <a:gd name="connsiteY27" fmla="*/ 1384832 h 1972545"/>
                <a:gd name="connsiteX28" fmla="*/ 162402 w 2544134"/>
                <a:gd name="connsiteY28" fmla="*/ 1388255 h 1972545"/>
                <a:gd name="connsiteX29" fmla="*/ 159919 w 2544134"/>
                <a:gd name="connsiteY29" fmla="*/ 1363619 h 1972545"/>
                <a:gd name="connsiteX30" fmla="*/ 522221 w 2544134"/>
                <a:gd name="connsiteY30" fmla="*/ 1001317 h 1972545"/>
                <a:gd name="connsiteX31" fmla="*/ 595237 w 2544134"/>
                <a:gd name="connsiteY31" fmla="*/ 1008678 h 1972545"/>
                <a:gd name="connsiteX32" fmla="*/ 617610 w 2544134"/>
                <a:gd name="connsiteY32" fmla="*/ 1015623 h 1972545"/>
                <a:gd name="connsiteX33" fmla="*/ 630288 w 2544134"/>
                <a:gd name="connsiteY33" fmla="*/ 1000258 h 1972545"/>
                <a:gd name="connsiteX34" fmla="*/ 886474 w 2544134"/>
                <a:gd name="connsiteY34" fmla="*/ 894142 h 1972545"/>
                <a:gd name="connsiteX35" fmla="*/ 896697 w 2544134"/>
                <a:gd name="connsiteY35" fmla="*/ 895173 h 1972545"/>
                <a:gd name="connsiteX36" fmla="*/ 889510 w 2544134"/>
                <a:gd name="connsiteY36" fmla="*/ 872020 h 1972545"/>
                <a:gd name="connsiteX37" fmla="*/ 886474 w 2544134"/>
                <a:gd name="connsiteY37" fmla="*/ 841898 h 1972545"/>
                <a:gd name="connsiteX38" fmla="*/ 1005814 w 2544134"/>
                <a:gd name="connsiteY38" fmla="*/ 695472 h 1972545"/>
                <a:gd name="connsiteX39" fmla="*/ 1011986 w 2544134"/>
                <a:gd name="connsiteY39" fmla="*/ 694850 h 1972545"/>
                <a:gd name="connsiteX40" fmla="*/ 1016112 w 2544134"/>
                <a:gd name="connsiteY40" fmla="*/ 653922 h 1972545"/>
                <a:gd name="connsiteX41" fmla="*/ 1301359 w 2544134"/>
                <a:gd name="connsiteY41" fmla="*/ 421440 h 1972545"/>
                <a:gd name="connsiteX42" fmla="*/ 1342724 w 2544134"/>
                <a:gd name="connsiteY42" fmla="*/ 425610 h 19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44134" h="1972545">
                  <a:moveTo>
                    <a:pt x="1395974" y="0"/>
                  </a:moveTo>
                  <a:lnTo>
                    <a:pt x="1581175" y="0"/>
                  </a:lnTo>
                  <a:lnTo>
                    <a:pt x="1629807" y="388693"/>
                  </a:lnTo>
                  <a:lnTo>
                    <a:pt x="1660266" y="394521"/>
                  </a:lnTo>
                  <a:cubicBezTo>
                    <a:pt x="1736117" y="414036"/>
                    <a:pt x="1800967" y="460961"/>
                    <a:pt x="1843628" y="524107"/>
                  </a:cubicBezTo>
                  <a:lnTo>
                    <a:pt x="1859380" y="553128"/>
                  </a:lnTo>
                  <a:lnTo>
                    <a:pt x="1884339" y="550612"/>
                  </a:lnTo>
                  <a:cubicBezTo>
                    <a:pt x="2015447" y="550612"/>
                    <a:pt x="2127937" y="630325"/>
                    <a:pt x="2175988" y="743930"/>
                  </a:cubicBezTo>
                  <a:lnTo>
                    <a:pt x="2180885" y="759703"/>
                  </a:lnTo>
                  <a:lnTo>
                    <a:pt x="2191569" y="756387"/>
                  </a:lnTo>
                  <a:cubicBezTo>
                    <a:pt x="2205457" y="753545"/>
                    <a:pt x="2219836" y="752052"/>
                    <a:pt x="2234564" y="752052"/>
                  </a:cubicBezTo>
                  <a:cubicBezTo>
                    <a:pt x="2337661" y="752052"/>
                    <a:pt x="2423678" y="825183"/>
                    <a:pt x="2443572" y="922399"/>
                  </a:cubicBezTo>
                  <a:lnTo>
                    <a:pt x="2445282" y="939364"/>
                  </a:lnTo>
                  <a:lnTo>
                    <a:pt x="2508998" y="945787"/>
                  </a:lnTo>
                  <a:lnTo>
                    <a:pt x="2544134" y="956223"/>
                  </a:lnTo>
                  <a:lnTo>
                    <a:pt x="2544134" y="1972545"/>
                  </a:lnTo>
                  <a:lnTo>
                    <a:pt x="354884" y="1972545"/>
                  </a:lnTo>
                  <a:lnTo>
                    <a:pt x="342134" y="1965625"/>
                  </a:lnTo>
                  <a:cubicBezTo>
                    <a:pt x="295511" y="1934418"/>
                    <a:pt x="255183" y="1892469"/>
                    <a:pt x="244050" y="1838062"/>
                  </a:cubicBezTo>
                  <a:lnTo>
                    <a:pt x="241474" y="1812505"/>
                  </a:lnTo>
                  <a:lnTo>
                    <a:pt x="236764" y="1816784"/>
                  </a:lnTo>
                  <a:cubicBezTo>
                    <a:pt x="198653" y="1842531"/>
                    <a:pt x="152709" y="1857566"/>
                    <a:pt x="103253" y="1857566"/>
                  </a:cubicBezTo>
                  <a:cubicBezTo>
                    <a:pt x="70283" y="1857566"/>
                    <a:pt x="38873" y="1850884"/>
                    <a:pt x="10304" y="1838801"/>
                  </a:cubicBezTo>
                  <a:lnTo>
                    <a:pt x="0" y="1833208"/>
                  </a:lnTo>
                  <a:lnTo>
                    <a:pt x="0" y="1404340"/>
                  </a:lnTo>
                  <a:lnTo>
                    <a:pt x="10304" y="1398747"/>
                  </a:lnTo>
                  <a:cubicBezTo>
                    <a:pt x="38873" y="1386663"/>
                    <a:pt x="70283" y="1379981"/>
                    <a:pt x="103253" y="1379981"/>
                  </a:cubicBezTo>
                  <a:cubicBezTo>
                    <a:pt x="119738" y="1379981"/>
                    <a:pt x="135833" y="1381652"/>
                    <a:pt x="151378" y="1384832"/>
                  </a:cubicBezTo>
                  <a:lnTo>
                    <a:pt x="162402" y="1388255"/>
                  </a:lnTo>
                  <a:lnTo>
                    <a:pt x="159919" y="1363619"/>
                  </a:lnTo>
                  <a:cubicBezTo>
                    <a:pt x="159919" y="1163525"/>
                    <a:pt x="322127" y="1001317"/>
                    <a:pt x="522221" y="1001317"/>
                  </a:cubicBezTo>
                  <a:cubicBezTo>
                    <a:pt x="547233" y="1001317"/>
                    <a:pt x="571652" y="1003852"/>
                    <a:pt x="595237" y="1008678"/>
                  </a:cubicBezTo>
                  <a:lnTo>
                    <a:pt x="617610" y="1015623"/>
                  </a:lnTo>
                  <a:lnTo>
                    <a:pt x="630288" y="1000258"/>
                  </a:lnTo>
                  <a:cubicBezTo>
                    <a:pt x="695852" y="934694"/>
                    <a:pt x="786427" y="894142"/>
                    <a:pt x="886474" y="894142"/>
                  </a:cubicBezTo>
                  <a:lnTo>
                    <a:pt x="896697" y="895173"/>
                  </a:lnTo>
                  <a:lnTo>
                    <a:pt x="889510" y="872020"/>
                  </a:lnTo>
                  <a:cubicBezTo>
                    <a:pt x="887519" y="862290"/>
                    <a:pt x="886474" y="852216"/>
                    <a:pt x="886474" y="841898"/>
                  </a:cubicBezTo>
                  <a:cubicBezTo>
                    <a:pt x="886474" y="769671"/>
                    <a:pt x="937707" y="709409"/>
                    <a:pt x="1005814" y="695472"/>
                  </a:cubicBezTo>
                  <a:lnTo>
                    <a:pt x="1011986" y="694850"/>
                  </a:lnTo>
                  <a:lnTo>
                    <a:pt x="1016112" y="653922"/>
                  </a:lnTo>
                  <a:cubicBezTo>
                    <a:pt x="1043262" y="521245"/>
                    <a:pt x="1160655" y="421440"/>
                    <a:pt x="1301359" y="421440"/>
                  </a:cubicBezTo>
                  <a:lnTo>
                    <a:pt x="1342724" y="42561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950"/>
            </a:p>
          </p:txBody>
        </p:sp>
        <p:grpSp>
          <p:nvGrpSpPr>
            <p:cNvPr id="15" name="그룹 14">
              <a:extLst>
                <a:ext uri="{FF2B5EF4-FFF2-40B4-BE49-F238E27FC236}">
                  <a16:creationId xmlns:a16="http://schemas.microsoft.com/office/drawing/2014/main" id="{835AEBDB-6E77-465B-802B-2411CB9307EC}"/>
                </a:ext>
              </a:extLst>
            </p:cNvPr>
            <p:cNvGrpSpPr/>
            <p:nvPr userDrawn="1"/>
          </p:nvGrpSpPr>
          <p:grpSpPr>
            <a:xfrm>
              <a:off x="1278074" y="2571749"/>
              <a:ext cx="413353" cy="794587"/>
              <a:chOff x="5304862" y="-789923"/>
              <a:chExt cx="645890" cy="1241591"/>
            </a:xfrm>
          </p:grpSpPr>
          <p:grpSp>
            <p:nvGrpSpPr>
              <p:cNvPr id="16" name="그룹 15">
                <a:extLst>
                  <a:ext uri="{FF2B5EF4-FFF2-40B4-BE49-F238E27FC236}">
                    <a16:creationId xmlns:a16="http://schemas.microsoft.com/office/drawing/2014/main" id="{5E76A47E-F7A7-4DA1-9B8C-D7B1A60D5D71}"/>
                  </a:ext>
                </a:extLst>
              </p:cNvPr>
              <p:cNvGrpSpPr/>
              <p:nvPr userDrawn="1"/>
            </p:nvGrpSpPr>
            <p:grpSpPr>
              <a:xfrm>
                <a:off x="5377232" y="-789923"/>
                <a:ext cx="495969" cy="1052585"/>
                <a:chOff x="5868144" y="-857099"/>
                <a:chExt cx="495969" cy="1052585"/>
              </a:xfrm>
            </p:grpSpPr>
            <p:sp>
              <p:nvSpPr>
                <p:cNvPr id="21" name="이등변 삼각형 49">
                  <a:extLst>
                    <a:ext uri="{FF2B5EF4-FFF2-40B4-BE49-F238E27FC236}">
                      <a16:creationId xmlns:a16="http://schemas.microsoft.com/office/drawing/2014/main" id="{67190486-51A1-4AB6-8B4F-B570F9832336}"/>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dirty="0"/>
                </a:p>
              </p:txBody>
            </p:sp>
            <p:sp>
              <p:nvSpPr>
                <p:cNvPr id="22" name="자유형: 도형 21">
                  <a:extLst>
                    <a:ext uri="{FF2B5EF4-FFF2-40B4-BE49-F238E27FC236}">
                      <a16:creationId xmlns:a16="http://schemas.microsoft.com/office/drawing/2014/main" id="{56F15390-B3DB-4D76-834D-291CE0D12AD3}"/>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23" name="자유형: 도형 22">
                  <a:extLst>
                    <a:ext uri="{FF2B5EF4-FFF2-40B4-BE49-F238E27FC236}">
                      <a16:creationId xmlns:a16="http://schemas.microsoft.com/office/drawing/2014/main" id="{3BA87288-70D8-4753-8DAA-8CA1C332EF6C}"/>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sp>
            <p:nvSpPr>
              <p:cNvPr id="17" name="타원 16">
                <a:extLst>
                  <a:ext uri="{FF2B5EF4-FFF2-40B4-BE49-F238E27FC236}">
                    <a16:creationId xmlns:a16="http://schemas.microsoft.com/office/drawing/2014/main" id="{AD475AD4-CA04-4B61-9BB4-408BA6A11E05}"/>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8" name="직사각형 17">
                <a:extLst>
                  <a:ext uri="{FF2B5EF4-FFF2-40B4-BE49-F238E27FC236}">
                    <a16:creationId xmlns:a16="http://schemas.microsoft.com/office/drawing/2014/main" id="{1B106404-A3F8-4193-8435-FA430BEB5473}"/>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9" name="자유형: 도형 18">
                <a:extLst>
                  <a:ext uri="{FF2B5EF4-FFF2-40B4-BE49-F238E27FC236}">
                    <a16:creationId xmlns:a16="http://schemas.microsoft.com/office/drawing/2014/main" id="{9408417A-6F35-4CB8-93DD-4FB5074FE702}"/>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20" name="자유형: 도형 19">
                <a:extLst>
                  <a:ext uri="{FF2B5EF4-FFF2-40B4-BE49-F238E27FC236}">
                    <a16:creationId xmlns:a16="http://schemas.microsoft.com/office/drawing/2014/main" id="{3058858D-8ACE-40F2-B778-D2BFBF4553F3}"/>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grpSp>
      <p:sp>
        <p:nvSpPr>
          <p:cNvPr id="12" name="Frame 11"/>
          <p:cNvSpPr/>
          <p:nvPr userDrawn="1"/>
        </p:nvSpPr>
        <p:spPr>
          <a:xfrm>
            <a:off x="272480" y="452670"/>
            <a:ext cx="9361040" cy="5952661"/>
          </a:xfrm>
          <a:prstGeom prst="frame">
            <a:avLst>
              <a:gd name="adj1" fmla="val 123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spTree>
    <p:extLst>
      <p:ext uri="{BB962C8B-B14F-4D97-AF65-F5344CB8AC3E}">
        <p14:creationId xmlns:p14="http://schemas.microsoft.com/office/powerpoint/2010/main" val="43055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llo Slide Layout">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906000" cy="17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nvGrpSpPr>
          <p:cNvPr id="2" name="그룹 1">
            <a:extLst>
              <a:ext uri="{FF2B5EF4-FFF2-40B4-BE49-F238E27FC236}">
                <a16:creationId xmlns:a16="http://schemas.microsoft.com/office/drawing/2014/main" id="{523EB7A4-0598-4887-ACB7-E8220F8DDFED}"/>
              </a:ext>
            </a:extLst>
          </p:cNvPr>
          <p:cNvGrpSpPr/>
          <p:nvPr userDrawn="1"/>
        </p:nvGrpSpPr>
        <p:grpSpPr>
          <a:xfrm>
            <a:off x="2061271" y="309809"/>
            <a:ext cx="6088397" cy="6184588"/>
            <a:chOff x="1902711" y="497586"/>
            <a:chExt cx="5620059" cy="4638441"/>
          </a:xfrm>
        </p:grpSpPr>
        <p:grpSp>
          <p:nvGrpSpPr>
            <p:cNvPr id="53" name="그룹 52">
              <a:extLst>
                <a:ext uri="{FF2B5EF4-FFF2-40B4-BE49-F238E27FC236}">
                  <a16:creationId xmlns:a16="http://schemas.microsoft.com/office/drawing/2014/main" id="{C4167999-582F-4DE1-8524-427663DA86EB}"/>
                </a:ext>
              </a:extLst>
            </p:cNvPr>
            <p:cNvGrpSpPr/>
            <p:nvPr userDrawn="1"/>
          </p:nvGrpSpPr>
          <p:grpSpPr>
            <a:xfrm>
              <a:off x="1902711" y="1537517"/>
              <a:ext cx="5620059" cy="3598510"/>
              <a:chOff x="2401342" y="248706"/>
              <a:chExt cx="5620059" cy="3598510"/>
            </a:xfrm>
            <a:solidFill>
              <a:schemeClr val="bg1"/>
            </a:solidFill>
          </p:grpSpPr>
          <p:sp>
            <p:nvSpPr>
              <p:cNvPr id="54" name="Oval 11">
                <a:extLst>
                  <a:ext uri="{FF2B5EF4-FFF2-40B4-BE49-F238E27FC236}">
                    <a16:creationId xmlns:a16="http://schemas.microsoft.com/office/drawing/2014/main" id="{36E509A3-52CE-4453-9564-E704D9C6F3F0}"/>
                  </a:ext>
                </a:extLst>
              </p:cNvPr>
              <p:cNvSpPr/>
              <p:nvPr userDrawn="1"/>
            </p:nvSpPr>
            <p:spPr>
              <a:xfrm>
                <a:off x="4283968" y="941198"/>
                <a:ext cx="956850" cy="9568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55" name="Oval 11">
                <a:extLst>
                  <a:ext uri="{FF2B5EF4-FFF2-40B4-BE49-F238E27FC236}">
                    <a16:creationId xmlns:a16="http://schemas.microsoft.com/office/drawing/2014/main" id="{D8641ACF-24EC-4119-AF47-45C5E6B69718}"/>
                  </a:ext>
                </a:extLst>
              </p:cNvPr>
              <p:cNvSpPr/>
              <p:nvPr userDrawn="1"/>
            </p:nvSpPr>
            <p:spPr>
              <a:xfrm>
                <a:off x="4080672" y="1386488"/>
                <a:ext cx="491180" cy="4911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56" name="Oval 11">
                <a:extLst>
                  <a:ext uri="{FF2B5EF4-FFF2-40B4-BE49-F238E27FC236}">
                    <a16:creationId xmlns:a16="http://schemas.microsoft.com/office/drawing/2014/main" id="{3873CDEC-688A-4EE6-8974-D80E43FF9273}"/>
                  </a:ext>
                </a:extLst>
              </p:cNvPr>
              <p:cNvSpPr/>
              <p:nvPr userDrawn="1"/>
            </p:nvSpPr>
            <p:spPr>
              <a:xfrm>
                <a:off x="3485352" y="1717923"/>
                <a:ext cx="1190640" cy="1190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57" name="Oval 11">
                <a:extLst>
                  <a:ext uri="{FF2B5EF4-FFF2-40B4-BE49-F238E27FC236}">
                    <a16:creationId xmlns:a16="http://schemas.microsoft.com/office/drawing/2014/main" id="{B93DE707-F71B-42F6-A0EB-DFC85BA873B2}"/>
                  </a:ext>
                </a:extLst>
              </p:cNvPr>
              <p:cNvSpPr/>
              <p:nvPr userDrawn="1"/>
            </p:nvSpPr>
            <p:spPr>
              <a:xfrm>
                <a:off x="2886827" y="1894030"/>
                <a:ext cx="1190640" cy="1190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58" name="Oval 11">
                <a:extLst>
                  <a:ext uri="{FF2B5EF4-FFF2-40B4-BE49-F238E27FC236}">
                    <a16:creationId xmlns:a16="http://schemas.microsoft.com/office/drawing/2014/main" id="{3A7AC84B-9DE8-4557-8141-47C15EEBD952}"/>
                  </a:ext>
                </a:extLst>
              </p:cNvPr>
              <p:cNvSpPr/>
              <p:nvPr userDrawn="1"/>
            </p:nvSpPr>
            <p:spPr>
              <a:xfrm>
                <a:off x="2401342" y="2516235"/>
                <a:ext cx="784747" cy="7847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59" name="Oval 11">
                <a:extLst>
                  <a:ext uri="{FF2B5EF4-FFF2-40B4-BE49-F238E27FC236}">
                    <a16:creationId xmlns:a16="http://schemas.microsoft.com/office/drawing/2014/main" id="{F200C86F-3147-4417-909C-8AA712602B15}"/>
                  </a:ext>
                </a:extLst>
              </p:cNvPr>
              <p:cNvSpPr/>
              <p:nvPr userDrawn="1"/>
            </p:nvSpPr>
            <p:spPr>
              <a:xfrm>
                <a:off x="3017096" y="2797485"/>
                <a:ext cx="784747" cy="7847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0" name="Oval 11">
                <a:extLst>
                  <a:ext uri="{FF2B5EF4-FFF2-40B4-BE49-F238E27FC236}">
                    <a16:creationId xmlns:a16="http://schemas.microsoft.com/office/drawing/2014/main" id="{C19D843C-2344-43CD-A232-FDCAF8F43CA5}"/>
                  </a:ext>
                </a:extLst>
              </p:cNvPr>
              <p:cNvSpPr/>
              <p:nvPr userDrawn="1"/>
            </p:nvSpPr>
            <p:spPr>
              <a:xfrm>
                <a:off x="3562974" y="2003019"/>
                <a:ext cx="1844197" cy="18441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1" name="Oval 11">
                <a:extLst>
                  <a:ext uri="{FF2B5EF4-FFF2-40B4-BE49-F238E27FC236}">
                    <a16:creationId xmlns:a16="http://schemas.microsoft.com/office/drawing/2014/main" id="{1D594D95-F75F-4683-A364-E7EFD943F93B}"/>
                  </a:ext>
                </a:extLst>
              </p:cNvPr>
              <p:cNvSpPr/>
              <p:nvPr userDrawn="1"/>
            </p:nvSpPr>
            <p:spPr>
              <a:xfrm>
                <a:off x="4999309" y="3011131"/>
                <a:ext cx="784747" cy="7847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2" name="Oval 11">
                <a:extLst>
                  <a:ext uri="{FF2B5EF4-FFF2-40B4-BE49-F238E27FC236}">
                    <a16:creationId xmlns:a16="http://schemas.microsoft.com/office/drawing/2014/main" id="{95DD39E7-93D6-494C-A36E-247288990A90}"/>
                  </a:ext>
                </a:extLst>
              </p:cNvPr>
              <p:cNvSpPr/>
              <p:nvPr userDrawn="1"/>
            </p:nvSpPr>
            <p:spPr>
              <a:xfrm>
                <a:off x="5653222" y="2981733"/>
                <a:ext cx="784747" cy="7847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3" name="Oval 11">
                <a:extLst>
                  <a:ext uri="{FF2B5EF4-FFF2-40B4-BE49-F238E27FC236}">
                    <a16:creationId xmlns:a16="http://schemas.microsoft.com/office/drawing/2014/main" id="{0724B3EB-D2BA-46AD-9B24-8F61182FFCCE}"/>
                  </a:ext>
                </a:extLst>
              </p:cNvPr>
              <p:cNvSpPr/>
              <p:nvPr userDrawn="1"/>
            </p:nvSpPr>
            <p:spPr>
              <a:xfrm>
                <a:off x="6035666" y="2445747"/>
                <a:ext cx="1363186" cy="1363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4" name="Oval 11">
                <a:extLst>
                  <a:ext uri="{FF2B5EF4-FFF2-40B4-BE49-F238E27FC236}">
                    <a16:creationId xmlns:a16="http://schemas.microsoft.com/office/drawing/2014/main" id="{BDBBA2C7-3C34-4968-B283-7486C3E66CD2}"/>
                  </a:ext>
                </a:extLst>
              </p:cNvPr>
              <p:cNvSpPr/>
              <p:nvPr userDrawn="1"/>
            </p:nvSpPr>
            <p:spPr>
              <a:xfrm>
                <a:off x="7037784" y="2729409"/>
                <a:ext cx="784747" cy="7847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5" name="Oval 11">
                <a:extLst>
                  <a:ext uri="{FF2B5EF4-FFF2-40B4-BE49-F238E27FC236}">
                    <a16:creationId xmlns:a16="http://schemas.microsoft.com/office/drawing/2014/main" id="{1D3596EF-83B2-4D77-9900-8FBA5EF934B2}"/>
                  </a:ext>
                </a:extLst>
              </p:cNvPr>
              <p:cNvSpPr/>
              <p:nvPr userDrawn="1"/>
            </p:nvSpPr>
            <p:spPr>
              <a:xfrm>
                <a:off x="6658215" y="1725625"/>
                <a:ext cx="1363186" cy="1363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6" name="Oval 11">
                <a:extLst>
                  <a:ext uri="{FF2B5EF4-FFF2-40B4-BE49-F238E27FC236}">
                    <a16:creationId xmlns:a16="http://schemas.microsoft.com/office/drawing/2014/main" id="{478452D7-D34C-4072-B618-5EA4D20571B3}"/>
                  </a:ext>
                </a:extLst>
              </p:cNvPr>
              <p:cNvSpPr/>
              <p:nvPr userDrawn="1"/>
            </p:nvSpPr>
            <p:spPr>
              <a:xfrm>
                <a:off x="4702059" y="880592"/>
                <a:ext cx="1040194" cy="10401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7" name="Oval 11">
                <a:extLst>
                  <a:ext uri="{FF2B5EF4-FFF2-40B4-BE49-F238E27FC236}">
                    <a16:creationId xmlns:a16="http://schemas.microsoft.com/office/drawing/2014/main" id="{B67A8B79-3441-4CEE-82A3-001ECBD4DD6C}"/>
                  </a:ext>
                </a:extLst>
              </p:cNvPr>
              <p:cNvSpPr/>
              <p:nvPr userDrawn="1"/>
            </p:nvSpPr>
            <p:spPr>
              <a:xfrm>
                <a:off x="5200227" y="1153449"/>
                <a:ext cx="1040194" cy="10401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8" name="Oval 11">
                <a:extLst>
                  <a:ext uri="{FF2B5EF4-FFF2-40B4-BE49-F238E27FC236}">
                    <a16:creationId xmlns:a16="http://schemas.microsoft.com/office/drawing/2014/main" id="{39EC19EA-7198-4F0B-A95B-49D0CF19C8F2}"/>
                  </a:ext>
                </a:extLst>
              </p:cNvPr>
              <p:cNvSpPr/>
              <p:nvPr userDrawn="1"/>
            </p:nvSpPr>
            <p:spPr>
              <a:xfrm>
                <a:off x="5945245" y="1484448"/>
                <a:ext cx="701108" cy="7011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69" name="Oval 11">
                <a:extLst>
                  <a:ext uri="{FF2B5EF4-FFF2-40B4-BE49-F238E27FC236}">
                    <a16:creationId xmlns:a16="http://schemas.microsoft.com/office/drawing/2014/main" id="{6F4820F4-E538-4700-880A-FA8685A41A3B}"/>
                  </a:ext>
                </a:extLst>
              </p:cNvPr>
              <p:cNvSpPr/>
              <p:nvPr userDrawn="1"/>
            </p:nvSpPr>
            <p:spPr>
              <a:xfrm>
                <a:off x="6121822" y="1792219"/>
                <a:ext cx="1040194" cy="10401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70" name="Oval 11">
                <a:extLst>
                  <a:ext uri="{FF2B5EF4-FFF2-40B4-BE49-F238E27FC236}">
                    <a16:creationId xmlns:a16="http://schemas.microsoft.com/office/drawing/2014/main" id="{413F6B1E-425D-4873-9467-3AC4066BB2ED}"/>
                  </a:ext>
                </a:extLst>
              </p:cNvPr>
              <p:cNvSpPr/>
              <p:nvPr userDrawn="1"/>
            </p:nvSpPr>
            <p:spPr>
              <a:xfrm>
                <a:off x="4251327" y="1369850"/>
                <a:ext cx="2136016" cy="2136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71" name="사다리꼴 70">
                <a:extLst>
                  <a:ext uri="{FF2B5EF4-FFF2-40B4-BE49-F238E27FC236}">
                    <a16:creationId xmlns:a16="http://schemas.microsoft.com/office/drawing/2014/main" id="{B0CB0B17-591E-4DAC-A92C-EBD6A95CAE9D}"/>
                  </a:ext>
                </a:extLst>
              </p:cNvPr>
              <p:cNvSpPr/>
              <p:nvPr userDrawn="1"/>
            </p:nvSpPr>
            <p:spPr>
              <a:xfrm>
                <a:off x="4765704" y="248706"/>
                <a:ext cx="608632" cy="121615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grpSp>
          <p:nvGrpSpPr>
            <p:cNvPr id="72" name="그룹 71">
              <a:extLst>
                <a:ext uri="{FF2B5EF4-FFF2-40B4-BE49-F238E27FC236}">
                  <a16:creationId xmlns:a16="http://schemas.microsoft.com/office/drawing/2014/main" id="{0273FAE2-233C-451C-ABAD-157761C173D3}"/>
                </a:ext>
              </a:extLst>
            </p:cNvPr>
            <p:cNvGrpSpPr/>
            <p:nvPr userDrawn="1"/>
          </p:nvGrpSpPr>
          <p:grpSpPr>
            <a:xfrm>
              <a:off x="4249055" y="497586"/>
              <a:ext cx="645890" cy="1241591"/>
              <a:chOff x="5304862" y="-789923"/>
              <a:chExt cx="645890" cy="1241591"/>
            </a:xfrm>
          </p:grpSpPr>
          <p:grpSp>
            <p:nvGrpSpPr>
              <p:cNvPr id="73" name="그룹 72">
                <a:extLst>
                  <a:ext uri="{FF2B5EF4-FFF2-40B4-BE49-F238E27FC236}">
                    <a16:creationId xmlns:a16="http://schemas.microsoft.com/office/drawing/2014/main" id="{F294317C-D093-4716-BC39-F4EDB7B37133}"/>
                  </a:ext>
                </a:extLst>
              </p:cNvPr>
              <p:cNvGrpSpPr/>
              <p:nvPr userDrawn="1"/>
            </p:nvGrpSpPr>
            <p:grpSpPr>
              <a:xfrm>
                <a:off x="5377232" y="-789923"/>
                <a:ext cx="495969" cy="1052585"/>
                <a:chOff x="5868144" y="-857099"/>
                <a:chExt cx="495969" cy="1052585"/>
              </a:xfrm>
            </p:grpSpPr>
            <p:sp>
              <p:nvSpPr>
                <p:cNvPr id="78" name="이등변 삼각형 49">
                  <a:extLst>
                    <a:ext uri="{FF2B5EF4-FFF2-40B4-BE49-F238E27FC236}">
                      <a16:creationId xmlns:a16="http://schemas.microsoft.com/office/drawing/2014/main" id="{28122585-D90D-4D44-AC50-0A8C9106EF95}"/>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79" name="자유형: 도형 78">
                  <a:extLst>
                    <a:ext uri="{FF2B5EF4-FFF2-40B4-BE49-F238E27FC236}">
                      <a16:creationId xmlns:a16="http://schemas.microsoft.com/office/drawing/2014/main" id="{CA4A1B48-5DCF-4240-B908-5565A0B620C1}"/>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80" name="자유형: 도형 79">
                  <a:extLst>
                    <a:ext uri="{FF2B5EF4-FFF2-40B4-BE49-F238E27FC236}">
                      <a16:creationId xmlns:a16="http://schemas.microsoft.com/office/drawing/2014/main" id="{28D35705-FE6E-444A-A4F2-216FB36C2D3C}"/>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sp>
            <p:nvSpPr>
              <p:cNvPr id="74" name="타원 73">
                <a:extLst>
                  <a:ext uri="{FF2B5EF4-FFF2-40B4-BE49-F238E27FC236}">
                    <a16:creationId xmlns:a16="http://schemas.microsoft.com/office/drawing/2014/main" id="{833271DD-6F14-4B18-BE97-D6CF7744263D}"/>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75" name="직사각형 74">
                <a:extLst>
                  <a:ext uri="{FF2B5EF4-FFF2-40B4-BE49-F238E27FC236}">
                    <a16:creationId xmlns:a16="http://schemas.microsoft.com/office/drawing/2014/main" id="{32141932-F9EE-4187-BBBC-79F2AADC7FB5}"/>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76" name="자유형: 도형 75">
                <a:extLst>
                  <a:ext uri="{FF2B5EF4-FFF2-40B4-BE49-F238E27FC236}">
                    <a16:creationId xmlns:a16="http://schemas.microsoft.com/office/drawing/2014/main" id="{C4A28A23-9A45-480D-9AE0-AC8E03B407E4}"/>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77" name="자유형: 도형 76">
                <a:extLst>
                  <a:ext uri="{FF2B5EF4-FFF2-40B4-BE49-F238E27FC236}">
                    <a16:creationId xmlns:a16="http://schemas.microsoft.com/office/drawing/2014/main" id="{E5282C72-98DB-48D8-88FE-2DFA994D4B88}"/>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grpSp>
      <p:sp>
        <p:nvSpPr>
          <p:cNvPr id="10" name="Text Placeholder 9"/>
          <p:cNvSpPr>
            <a:spLocks noGrp="1"/>
          </p:cNvSpPr>
          <p:nvPr>
            <p:ph type="body" sz="quarter" idx="10" hasCustomPrompt="1"/>
          </p:nvPr>
        </p:nvSpPr>
        <p:spPr>
          <a:xfrm>
            <a:off x="2834062" y="3909054"/>
            <a:ext cx="4219514" cy="768084"/>
          </a:xfrm>
          <a:prstGeom prst="rect">
            <a:avLst/>
          </a:prstGeom>
        </p:spPr>
        <p:txBody>
          <a:bodyPr anchor="ctr"/>
          <a:lstStyle>
            <a:lvl1pPr marL="0" indent="0" algn="ctr">
              <a:buNone/>
              <a:defRPr sz="3900" b="1"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2833901" y="4773149"/>
            <a:ext cx="4219514"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grpSp>
        <p:nvGrpSpPr>
          <p:cNvPr id="3" name="Group 2"/>
          <p:cNvGrpSpPr/>
          <p:nvPr userDrawn="1"/>
        </p:nvGrpSpPr>
        <p:grpSpPr>
          <a:xfrm>
            <a:off x="7080229" y="1472678"/>
            <a:ext cx="728919" cy="648281"/>
            <a:chOff x="6495678" y="1779663"/>
            <a:chExt cx="672848" cy="486211"/>
          </a:xfrm>
        </p:grpSpPr>
        <p:sp>
          <p:nvSpPr>
            <p:cNvPr id="17" name="Oval 16"/>
            <p:cNvSpPr/>
            <p:nvPr userDrawn="1"/>
          </p:nvSpPr>
          <p:spPr>
            <a:xfrm>
              <a:off x="6588225" y="1779663"/>
              <a:ext cx="432048" cy="432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8" name="Oval 17"/>
            <p:cNvSpPr/>
            <p:nvPr userDrawn="1"/>
          </p:nvSpPr>
          <p:spPr>
            <a:xfrm>
              <a:off x="6872020" y="1913390"/>
              <a:ext cx="296506" cy="296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9" name="Oval 18"/>
            <p:cNvSpPr/>
            <p:nvPr userDrawn="1"/>
          </p:nvSpPr>
          <p:spPr>
            <a:xfrm>
              <a:off x="6495678" y="1995687"/>
              <a:ext cx="270187" cy="270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20" name="Oval 19"/>
            <p:cNvSpPr/>
            <p:nvPr userDrawn="1"/>
          </p:nvSpPr>
          <p:spPr>
            <a:xfrm>
              <a:off x="6698826" y="1995687"/>
              <a:ext cx="270187" cy="270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grpSp>
        <p:nvGrpSpPr>
          <p:cNvPr id="21" name="Group 20"/>
          <p:cNvGrpSpPr/>
          <p:nvPr userDrawn="1"/>
        </p:nvGrpSpPr>
        <p:grpSpPr>
          <a:xfrm>
            <a:off x="2273865" y="2910860"/>
            <a:ext cx="568311" cy="505441"/>
            <a:chOff x="6495678" y="1779663"/>
            <a:chExt cx="672848" cy="486211"/>
          </a:xfrm>
        </p:grpSpPr>
        <p:sp>
          <p:nvSpPr>
            <p:cNvPr id="22" name="Oval 21"/>
            <p:cNvSpPr/>
            <p:nvPr userDrawn="1"/>
          </p:nvSpPr>
          <p:spPr>
            <a:xfrm>
              <a:off x="6588225" y="1779663"/>
              <a:ext cx="432048" cy="432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23" name="Oval 22"/>
            <p:cNvSpPr/>
            <p:nvPr userDrawn="1"/>
          </p:nvSpPr>
          <p:spPr>
            <a:xfrm>
              <a:off x="6872020" y="1913390"/>
              <a:ext cx="296506" cy="296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24" name="Oval 23"/>
            <p:cNvSpPr/>
            <p:nvPr userDrawn="1"/>
          </p:nvSpPr>
          <p:spPr>
            <a:xfrm>
              <a:off x="6495678" y="1995687"/>
              <a:ext cx="270187" cy="270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25" name="Oval 24"/>
            <p:cNvSpPr/>
            <p:nvPr userDrawn="1"/>
          </p:nvSpPr>
          <p:spPr>
            <a:xfrm>
              <a:off x="6698826" y="1995687"/>
              <a:ext cx="270187" cy="270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grpSp>
    </p:spTree>
    <p:extLst>
      <p:ext uri="{BB962C8B-B14F-4D97-AF65-F5344CB8AC3E}">
        <p14:creationId xmlns:p14="http://schemas.microsoft.com/office/powerpoint/2010/main" val="294009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1"/>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4016897" y="1604120"/>
            <a:ext cx="1853582" cy="4801211"/>
            <a:chOff x="3797105" y="1404992"/>
            <a:chExt cx="1548895" cy="3471014"/>
          </a:xfrm>
        </p:grpSpPr>
        <p:sp>
          <p:nvSpPr>
            <p:cNvPr id="9" name="Rectangle 8"/>
            <p:cNvSpPr/>
            <p:nvPr userDrawn="1"/>
          </p:nvSpPr>
          <p:spPr>
            <a:xfrm>
              <a:off x="3797105" y="1909048"/>
              <a:ext cx="1548000" cy="24629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sp>
          <p:nvSpPr>
            <p:cNvPr id="12" name="Isosceles Triangle 11"/>
            <p:cNvSpPr/>
            <p:nvPr userDrawn="1"/>
          </p:nvSpPr>
          <p:spPr>
            <a:xfrm>
              <a:off x="3797105" y="1404992"/>
              <a:ext cx="1548000" cy="504056"/>
            </a:xfrm>
            <a:prstGeom prst="triangle">
              <a:avLst>
                <a:gd name="adj" fmla="val 4905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sp>
          <p:nvSpPr>
            <p:cNvPr id="14" name="Isosceles Triangle 13"/>
            <p:cNvSpPr/>
            <p:nvPr userDrawn="1"/>
          </p:nvSpPr>
          <p:spPr>
            <a:xfrm rot="10800000">
              <a:off x="3798000" y="4371950"/>
              <a:ext cx="1548000" cy="504056"/>
            </a:xfrm>
            <a:prstGeom prst="triangle">
              <a:avLst>
                <a:gd name="adj" fmla="val 4905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grpSp>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932723"/>
            <a:ext cx="9906000"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8" name="Picture Placeholder 2"/>
          <p:cNvSpPr>
            <a:spLocks noGrp="1"/>
          </p:cNvSpPr>
          <p:nvPr>
            <p:ph type="pic" idx="1" hasCustomPrompt="1"/>
          </p:nvPr>
        </p:nvSpPr>
        <p:spPr>
          <a:xfrm>
            <a:off x="4102829" y="1749575"/>
            <a:ext cx="1677000" cy="2400000"/>
          </a:xfrm>
          <a:custGeom>
            <a:avLst/>
            <a:gdLst>
              <a:gd name="connsiteX0" fmla="*/ 0 w 1440160"/>
              <a:gd name="connsiteY0" fmla="*/ 626356 h 1252711"/>
              <a:gd name="connsiteX1" fmla="*/ 313178 w 1440160"/>
              <a:gd name="connsiteY1" fmla="*/ 0 h 1252711"/>
              <a:gd name="connsiteX2" fmla="*/ 1126982 w 1440160"/>
              <a:gd name="connsiteY2" fmla="*/ 0 h 1252711"/>
              <a:gd name="connsiteX3" fmla="*/ 1440160 w 1440160"/>
              <a:gd name="connsiteY3" fmla="*/ 626356 h 1252711"/>
              <a:gd name="connsiteX4" fmla="*/ 1126982 w 1440160"/>
              <a:gd name="connsiteY4" fmla="*/ 1252711 h 1252711"/>
              <a:gd name="connsiteX5" fmla="*/ 313178 w 1440160"/>
              <a:gd name="connsiteY5" fmla="*/ 1252711 h 1252711"/>
              <a:gd name="connsiteX6" fmla="*/ 0 w 1440160"/>
              <a:gd name="connsiteY6" fmla="*/ 626356 h 1252711"/>
              <a:gd name="connsiteX0" fmla="*/ 0 w 1440160"/>
              <a:gd name="connsiteY0" fmla="*/ 745419 h 1371774"/>
              <a:gd name="connsiteX1" fmla="*/ 679890 w 1440160"/>
              <a:gd name="connsiteY1" fmla="*/ 0 h 1371774"/>
              <a:gd name="connsiteX2" fmla="*/ 1126982 w 1440160"/>
              <a:gd name="connsiteY2" fmla="*/ 119063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440160"/>
              <a:gd name="connsiteY0" fmla="*/ 745419 h 1371774"/>
              <a:gd name="connsiteX1" fmla="*/ 679890 w 1440160"/>
              <a:gd name="connsiteY1" fmla="*/ 0 h 1371774"/>
              <a:gd name="connsiteX2" fmla="*/ 1379395 w 1440160"/>
              <a:gd name="connsiteY2" fmla="*/ 409576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379395"/>
              <a:gd name="connsiteY0" fmla="*/ 745419 h 1371774"/>
              <a:gd name="connsiteX1" fmla="*/ 679890 w 1379395"/>
              <a:gd name="connsiteY1" fmla="*/ 0 h 1371774"/>
              <a:gd name="connsiteX2" fmla="*/ 1379395 w 1379395"/>
              <a:gd name="connsiteY2" fmla="*/ 409576 h 1371774"/>
              <a:gd name="connsiteX3" fmla="*/ 1340147 w 1379395"/>
              <a:gd name="connsiteY3" fmla="*/ 1102607 h 1371774"/>
              <a:gd name="connsiteX4" fmla="*/ 1126982 w 1379395"/>
              <a:gd name="connsiteY4" fmla="*/ 1371774 h 1371774"/>
              <a:gd name="connsiteX5" fmla="*/ 313178 w 1379395"/>
              <a:gd name="connsiteY5" fmla="*/ 1371774 h 1371774"/>
              <a:gd name="connsiteX6" fmla="*/ 0 w 1379395"/>
              <a:gd name="connsiteY6" fmla="*/ 745419 h 1371774"/>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313178 w 1379395"/>
              <a:gd name="connsiteY5" fmla="*/ 1371774 h 1483692"/>
              <a:gd name="connsiteX6" fmla="*/ 0 w 1379395"/>
              <a:gd name="connsiteY6" fmla="*/ 745419 h 1483692"/>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65528 w 1379395"/>
              <a:gd name="connsiteY5" fmla="*/ 1086024 h 1483692"/>
              <a:gd name="connsiteX6" fmla="*/ 0 w 1379395"/>
              <a:gd name="connsiteY6" fmla="*/ 745419 h 1483692"/>
              <a:gd name="connsiteX0" fmla="*/ 32104 w 1313867"/>
              <a:gd name="connsiteY0" fmla="*/ 385851 h 1483692"/>
              <a:gd name="connsiteX1" fmla="*/ 614362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3692"/>
              <a:gd name="connsiteX1" fmla="*/ 647699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8454"/>
              <a:gd name="connsiteX1" fmla="*/ 647699 w 1313867"/>
              <a:gd name="connsiteY1" fmla="*/ 0 h 1488454"/>
              <a:gd name="connsiteX2" fmla="*/ 1313867 w 1313867"/>
              <a:gd name="connsiteY2" fmla="*/ 409576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13867"/>
              <a:gd name="connsiteY0" fmla="*/ 385851 h 1488454"/>
              <a:gd name="connsiteX1" fmla="*/ 647699 w 1313867"/>
              <a:gd name="connsiteY1" fmla="*/ 0 h 1488454"/>
              <a:gd name="connsiteX2" fmla="*/ 1313867 w 1313867"/>
              <a:gd name="connsiteY2" fmla="*/ 397669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29387"/>
              <a:gd name="connsiteY0" fmla="*/ 385851 h 1488454"/>
              <a:gd name="connsiteX1" fmla="*/ 647699 w 1329387"/>
              <a:gd name="connsiteY1" fmla="*/ 0 h 1488454"/>
              <a:gd name="connsiteX2" fmla="*/ 1313867 w 1329387"/>
              <a:gd name="connsiteY2" fmla="*/ 397669 h 1488454"/>
              <a:gd name="connsiteX3" fmla="*/ 1329387 w 1329387"/>
              <a:gd name="connsiteY3" fmla="*/ 1097844 h 1488454"/>
              <a:gd name="connsiteX4" fmla="*/ 656641 w 1329387"/>
              <a:gd name="connsiteY4" fmla="*/ 1488454 h 1488454"/>
              <a:gd name="connsiteX5" fmla="*/ 0 w 1329387"/>
              <a:gd name="connsiteY5" fmla="*/ 1086024 h 1488454"/>
              <a:gd name="connsiteX6" fmla="*/ 32104 w 1329387"/>
              <a:gd name="connsiteY6" fmla="*/ 385851 h 1488454"/>
              <a:gd name="connsiteX0" fmla="*/ 0 w 1297283"/>
              <a:gd name="connsiteY0" fmla="*/ 385851 h 1488454"/>
              <a:gd name="connsiteX1" fmla="*/ 615595 w 1297283"/>
              <a:gd name="connsiteY1" fmla="*/ 0 h 1488454"/>
              <a:gd name="connsiteX2" fmla="*/ 1281763 w 1297283"/>
              <a:gd name="connsiteY2" fmla="*/ 397669 h 1488454"/>
              <a:gd name="connsiteX3" fmla="*/ 1297283 w 1297283"/>
              <a:gd name="connsiteY3" fmla="*/ 1097844 h 1488454"/>
              <a:gd name="connsiteX4" fmla="*/ 624537 w 1297283"/>
              <a:gd name="connsiteY4" fmla="*/ 1488454 h 1488454"/>
              <a:gd name="connsiteX5" fmla="*/ 5996 w 1297283"/>
              <a:gd name="connsiteY5" fmla="*/ 1095549 h 1488454"/>
              <a:gd name="connsiteX6" fmla="*/ 0 w 1297283"/>
              <a:gd name="connsiteY6" fmla="*/ 385851 h 1488454"/>
              <a:gd name="connsiteX0" fmla="*/ 0 w 1281763"/>
              <a:gd name="connsiteY0" fmla="*/ 385851 h 1488454"/>
              <a:gd name="connsiteX1" fmla="*/ 615595 w 1281763"/>
              <a:gd name="connsiteY1" fmla="*/ 0 h 1488454"/>
              <a:gd name="connsiteX2" fmla="*/ 1281763 w 1281763"/>
              <a:gd name="connsiteY2" fmla="*/ 397669 h 1488454"/>
              <a:gd name="connsiteX3" fmla="*/ 1275851 w 1281763"/>
              <a:gd name="connsiteY3" fmla="*/ 1095463 h 1488454"/>
              <a:gd name="connsiteX4" fmla="*/ 624537 w 1281763"/>
              <a:gd name="connsiteY4" fmla="*/ 1488454 h 1488454"/>
              <a:gd name="connsiteX5" fmla="*/ 5996 w 1281763"/>
              <a:gd name="connsiteY5" fmla="*/ 1095549 h 1488454"/>
              <a:gd name="connsiteX6" fmla="*/ 0 w 1281763"/>
              <a:gd name="connsiteY6" fmla="*/ 385851 h 1488454"/>
              <a:gd name="connsiteX0" fmla="*/ 0 w 1281763"/>
              <a:gd name="connsiteY0" fmla="*/ 388233 h 1490836"/>
              <a:gd name="connsiteX1" fmla="*/ 622739 w 1281763"/>
              <a:gd name="connsiteY1" fmla="*/ 0 h 1490836"/>
              <a:gd name="connsiteX2" fmla="*/ 1281763 w 1281763"/>
              <a:gd name="connsiteY2" fmla="*/ 400051 h 1490836"/>
              <a:gd name="connsiteX3" fmla="*/ 1275851 w 1281763"/>
              <a:gd name="connsiteY3" fmla="*/ 1097845 h 1490836"/>
              <a:gd name="connsiteX4" fmla="*/ 624537 w 1281763"/>
              <a:gd name="connsiteY4" fmla="*/ 1490836 h 1490836"/>
              <a:gd name="connsiteX5" fmla="*/ 5996 w 1281763"/>
              <a:gd name="connsiteY5" fmla="*/ 1097931 h 1490836"/>
              <a:gd name="connsiteX6" fmla="*/ 0 w 1281763"/>
              <a:gd name="connsiteY6" fmla="*/ 388233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763" h="1490836">
                <a:moveTo>
                  <a:pt x="0" y="388233"/>
                </a:moveTo>
                <a:lnTo>
                  <a:pt x="622739" y="0"/>
                </a:lnTo>
                <a:lnTo>
                  <a:pt x="1281763" y="400051"/>
                </a:lnTo>
                <a:cubicBezTo>
                  <a:pt x="1279792" y="632649"/>
                  <a:pt x="1277822" y="865247"/>
                  <a:pt x="1275851" y="1097845"/>
                </a:cubicBezTo>
                <a:lnTo>
                  <a:pt x="624537" y="1490836"/>
                </a:lnTo>
                <a:lnTo>
                  <a:pt x="5996" y="1097931"/>
                </a:lnTo>
                <a:cubicBezTo>
                  <a:pt x="3997" y="861365"/>
                  <a:pt x="1999" y="624799"/>
                  <a:pt x="0" y="388233"/>
                </a:cubicBezTo>
                <a:close/>
              </a:path>
            </a:pathLst>
          </a:cu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6" name="Picture Placeholder 2"/>
          <p:cNvSpPr>
            <a:spLocks noGrp="1"/>
          </p:cNvSpPr>
          <p:nvPr>
            <p:ph type="pic" idx="12" hasCustomPrompt="1"/>
          </p:nvPr>
        </p:nvSpPr>
        <p:spPr>
          <a:xfrm>
            <a:off x="2230621" y="1702100"/>
            <a:ext cx="1677000" cy="2400000"/>
          </a:xfrm>
          <a:custGeom>
            <a:avLst/>
            <a:gdLst>
              <a:gd name="connsiteX0" fmla="*/ 0 w 1440160"/>
              <a:gd name="connsiteY0" fmla="*/ 626356 h 1252711"/>
              <a:gd name="connsiteX1" fmla="*/ 313178 w 1440160"/>
              <a:gd name="connsiteY1" fmla="*/ 0 h 1252711"/>
              <a:gd name="connsiteX2" fmla="*/ 1126982 w 1440160"/>
              <a:gd name="connsiteY2" fmla="*/ 0 h 1252711"/>
              <a:gd name="connsiteX3" fmla="*/ 1440160 w 1440160"/>
              <a:gd name="connsiteY3" fmla="*/ 626356 h 1252711"/>
              <a:gd name="connsiteX4" fmla="*/ 1126982 w 1440160"/>
              <a:gd name="connsiteY4" fmla="*/ 1252711 h 1252711"/>
              <a:gd name="connsiteX5" fmla="*/ 313178 w 1440160"/>
              <a:gd name="connsiteY5" fmla="*/ 1252711 h 1252711"/>
              <a:gd name="connsiteX6" fmla="*/ 0 w 1440160"/>
              <a:gd name="connsiteY6" fmla="*/ 626356 h 1252711"/>
              <a:gd name="connsiteX0" fmla="*/ 0 w 1440160"/>
              <a:gd name="connsiteY0" fmla="*/ 745419 h 1371774"/>
              <a:gd name="connsiteX1" fmla="*/ 679890 w 1440160"/>
              <a:gd name="connsiteY1" fmla="*/ 0 h 1371774"/>
              <a:gd name="connsiteX2" fmla="*/ 1126982 w 1440160"/>
              <a:gd name="connsiteY2" fmla="*/ 119063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440160"/>
              <a:gd name="connsiteY0" fmla="*/ 745419 h 1371774"/>
              <a:gd name="connsiteX1" fmla="*/ 679890 w 1440160"/>
              <a:gd name="connsiteY1" fmla="*/ 0 h 1371774"/>
              <a:gd name="connsiteX2" fmla="*/ 1379395 w 1440160"/>
              <a:gd name="connsiteY2" fmla="*/ 409576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379395"/>
              <a:gd name="connsiteY0" fmla="*/ 745419 h 1371774"/>
              <a:gd name="connsiteX1" fmla="*/ 679890 w 1379395"/>
              <a:gd name="connsiteY1" fmla="*/ 0 h 1371774"/>
              <a:gd name="connsiteX2" fmla="*/ 1379395 w 1379395"/>
              <a:gd name="connsiteY2" fmla="*/ 409576 h 1371774"/>
              <a:gd name="connsiteX3" fmla="*/ 1340147 w 1379395"/>
              <a:gd name="connsiteY3" fmla="*/ 1102607 h 1371774"/>
              <a:gd name="connsiteX4" fmla="*/ 1126982 w 1379395"/>
              <a:gd name="connsiteY4" fmla="*/ 1371774 h 1371774"/>
              <a:gd name="connsiteX5" fmla="*/ 313178 w 1379395"/>
              <a:gd name="connsiteY5" fmla="*/ 1371774 h 1371774"/>
              <a:gd name="connsiteX6" fmla="*/ 0 w 1379395"/>
              <a:gd name="connsiteY6" fmla="*/ 745419 h 1371774"/>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313178 w 1379395"/>
              <a:gd name="connsiteY5" fmla="*/ 1371774 h 1483692"/>
              <a:gd name="connsiteX6" fmla="*/ 0 w 1379395"/>
              <a:gd name="connsiteY6" fmla="*/ 745419 h 1483692"/>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65528 w 1379395"/>
              <a:gd name="connsiteY5" fmla="*/ 1086024 h 1483692"/>
              <a:gd name="connsiteX6" fmla="*/ 0 w 1379395"/>
              <a:gd name="connsiteY6" fmla="*/ 745419 h 1483692"/>
              <a:gd name="connsiteX0" fmla="*/ 32104 w 1313867"/>
              <a:gd name="connsiteY0" fmla="*/ 385851 h 1483692"/>
              <a:gd name="connsiteX1" fmla="*/ 614362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3692"/>
              <a:gd name="connsiteX1" fmla="*/ 647699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8454"/>
              <a:gd name="connsiteX1" fmla="*/ 647699 w 1313867"/>
              <a:gd name="connsiteY1" fmla="*/ 0 h 1488454"/>
              <a:gd name="connsiteX2" fmla="*/ 1313867 w 1313867"/>
              <a:gd name="connsiteY2" fmla="*/ 409576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13867"/>
              <a:gd name="connsiteY0" fmla="*/ 385851 h 1488454"/>
              <a:gd name="connsiteX1" fmla="*/ 647699 w 1313867"/>
              <a:gd name="connsiteY1" fmla="*/ 0 h 1488454"/>
              <a:gd name="connsiteX2" fmla="*/ 1313867 w 1313867"/>
              <a:gd name="connsiteY2" fmla="*/ 397669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29387"/>
              <a:gd name="connsiteY0" fmla="*/ 385851 h 1488454"/>
              <a:gd name="connsiteX1" fmla="*/ 647699 w 1329387"/>
              <a:gd name="connsiteY1" fmla="*/ 0 h 1488454"/>
              <a:gd name="connsiteX2" fmla="*/ 1313867 w 1329387"/>
              <a:gd name="connsiteY2" fmla="*/ 397669 h 1488454"/>
              <a:gd name="connsiteX3" fmla="*/ 1329387 w 1329387"/>
              <a:gd name="connsiteY3" fmla="*/ 1097844 h 1488454"/>
              <a:gd name="connsiteX4" fmla="*/ 656641 w 1329387"/>
              <a:gd name="connsiteY4" fmla="*/ 1488454 h 1488454"/>
              <a:gd name="connsiteX5" fmla="*/ 0 w 1329387"/>
              <a:gd name="connsiteY5" fmla="*/ 1086024 h 1488454"/>
              <a:gd name="connsiteX6" fmla="*/ 32104 w 1329387"/>
              <a:gd name="connsiteY6" fmla="*/ 385851 h 1488454"/>
              <a:gd name="connsiteX0" fmla="*/ 0 w 1297283"/>
              <a:gd name="connsiteY0" fmla="*/ 385851 h 1488454"/>
              <a:gd name="connsiteX1" fmla="*/ 615595 w 1297283"/>
              <a:gd name="connsiteY1" fmla="*/ 0 h 1488454"/>
              <a:gd name="connsiteX2" fmla="*/ 1281763 w 1297283"/>
              <a:gd name="connsiteY2" fmla="*/ 397669 h 1488454"/>
              <a:gd name="connsiteX3" fmla="*/ 1297283 w 1297283"/>
              <a:gd name="connsiteY3" fmla="*/ 1097844 h 1488454"/>
              <a:gd name="connsiteX4" fmla="*/ 624537 w 1297283"/>
              <a:gd name="connsiteY4" fmla="*/ 1488454 h 1488454"/>
              <a:gd name="connsiteX5" fmla="*/ 5996 w 1297283"/>
              <a:gd name="connsiteY5" fmla="*/ 1095549 h 1488454"/>
              <a:gd name="connsiteX6" fmla="*/ 0 w 1297283"/>
              <a:gd name="connsiteY6" fmla="*/ 385851 h 1488454"/>
              <a:gd name="connsiteX0" fmla="*/ 0 w 1281763"/>
              <a:gd name="connsiteY0" fmla="*/ 385851 h 1488454"/>
              <a:gd name="connsiteX1" fmla="*/ 615595 w 1281763"/>
              <a:gd name="connsiteY1" fmla="*/ 0 h 1488454"/>
              <a:gd name="connsiteX2" fmla="*/ 1281763 w 1281763"/>
              <a:gd name="connsiteY2" fmla="*/ 397669 h 1488454"/>
              <a:gd name="connsiteX3" fmla="*/ 1275851 w 1281763"/>
              <a:gd name="connsiteY3" fmla="*/ 1095463 h 1488454"/>
              <a:gd name="connsiteX4" fmla="*/ 624537 w 1281763"/>
              <a:gd name="connsiteY4" fmla="*/ 1488454 h 1488454"/>
              <a:gd name="connsiteX5" fmla="*/ 5996 w 1281763"/>
              <a:gd name="connsiteY5" fmla="*/ 1095549 h 1488454"/>
              <a:gd name="connsiteX6" fmla="*/ 0 w 1281763"/>
              <a:gd name="connsiteY6" fmla="*/ 385851 h 1488454"/>
              <a:gd name="connsiteX0" fmla="*/ 0 w 1281763"/>
              <a:gd name="connsiteY0" fmla="*/ 388233 h 1490836"/>
              <a:gd name="connsiteX1" fmla="*/ 622739 w 1281763"/>
              <a:gd name="connsiteY1" fmla="*/ 0 h 1490836"/>
              <a:gd name="connsiteX2" fmla="*/ 1281763 w 1281763"/>
              <a:gd name="connsiteY2" fmla="*/ 400051 h 1490836"/>
              <a:gd name="connsiteX3" fmla="*/ 1275851 w 1281763"/>
              <a:gd name="connsiteY3" fmla="*/ 1097845 h 1490836"/>
              <a:gd name="connsiteX4" fmla="*/ 624537 w 1281763"/>
              <a:gd name="connsiteY4" fmla="*/ 1490836 h 1490836"/>
              <a:gd name="connsiteX5" fmla="*/ 5996 w 1281763"/>
              <a:gd name="connsiteY5" fmla="*/ 1097931 h 1490836"/>
              <a:gd name="connsiteX6" fmla="*/ 0 w 1281763"/>
              <a:gd name="connsiteY6" fmla="*/ 388233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763" h="1490836">
                <a:moveTo>
                  <a:pt x="0" y="388233"/>
                </a:moveTo>
                <a:lnTo>
                  <a:pt x="622739" y="0"/>
                </a:lnTo>
                <a:lnTo>
                  <a:pt x="1281763" y="400051"/>
                </a:lnTo>
                <a:cubicBezTo>
                  <a:pt x="1279792" y="632649"/>
                  <a:pt x="1277822" y="865247"/>
                  <a:pt x="1275851" y="1097845"/>
                </a:cubicBezTo>
                <a:lnTo>
                  <a:pt x="624537" y="1490836"/>
                </a:lnTo>
                <a:lnTo>
                  <a:pt x="5996" y="1097931"/>
                </a:lnTo>
                <a:cubicBezTo>
                  <a:pt x="3997" y="861365"/>
                  <a:pt x="1999" y="624799"/>
                  <a:pt x="0" y="388233"/>
                </a:cubicBezTo>
                <a:close/>
              </a:path>
            </a:pathLst>
          </a:cu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7" name="Picture Placeholder 2"/>
          <p:cNvSpPr>
            <a:spLocks noGrp="1"/>
          </p:cNvSpPr>
          <p:nvPr>
            <p:ph type="pic" idx="13" hasCustomPrompt="1"/>
          </p:nvPr>
        </p:nvSpPr>
        <p:spPr>
          <a:xfrm>
            <a:off x="358413" y="1702100"/>
            <a:ext cx="1677000" cy="2400000"/>
          </a:xfrm>
          <a:custGeom>
            <a:avLst/>
            <a:gdLst>
              <a:gd name="connsiteX0" fmla="*/ 0 w 1440160"/>
              <a:gd name="connsiteY0" fmla="*/ 626356 h 1252711"/>
              <a:gd name="connsiteX1" fmla="*/ 313178 w 1440160"/>
              <a:gd name="connsiteY1" fmla="*/ 0 h 1252711"/>
              <a:gd name="connsiteX2" fmla="*/ 1126982 w 1440160"/>
              <a:gd name="connsiteY2" fmla="*/ 0 h 1252711"/>
              <a:gd name="connsiteX3" fmla="*/ 1440160 w 1440160"/>
              <a:gd name="connsiteY3" fmla="*/ 626356 h 1252711"/>
              <a:gd name="connsiteX4" fmla="*/ 1126982 w 1440160"/>
              <a:gd name="connsiteY4" fmla="*/ 1252711 h 1252711"/>
              <a:gd name="connsiteX5" fmla="*/ 313178 w 1440160"/>
              <a:gd name="connsiteY5" fmla="*/ 1252711 h 1252711"/>
              <a:gd name="connsiteX6" fmla="*/ 0 w 1440160"/>
              <a:gd name="connsiteY6" fmla="*/ 626356 h 1252711"/>
              <a:gd name="connsiteX0" fmla="*/ 0 w 1440160"/>
              <a:gd name="connsiteY0" fmla="*/ 745419 h 1371774"/>
              <a:gd name="connsiteX1" fmla="*/ 679890 w 1440160"/>
              <a:gd name="connsiteY1" fmla="*/ 0 h 1371774"/>
              <a:gd name="connsiteX2" fmla="*/ 1126982 w 1440160"/>
              <a:gd name="connsiteY2" fmla="*/ 119063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440160"/>
              <a:gd name="connsiteY0" fmla="*/ 745419 h 1371774"/>
              <a:gd name="connsiteX1" fmla="*/ 679890 w 1440160"/>
              <a:gd name="connsiteY1" fmla="*/ 0 h 1371774"/>
              <a:gd name="connsiteX2" fmla="*/ 1379395 w 1440160"/>
              <a:gd name="connsiteY2" fmla="*/ 409576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379395"/>
              <a:gd name="connsiteY0" fmla="*/ 745419 h 1371774"/>
              <a:gd name="connsiteX1" fmla="*/ 679890 w 1379395"/>
              <a:gd name="connsiteY1" fmla="*/ 0 h 1371774"/>
              <a:gd name="connsiteX2" fmla="*/ 1379395 w 1379395"/>
              <a:gd name="connsiteY2" fmla="*/ 409576 h 1371774"/>
              <a:gd name="connsiteX3" fmla="*/ 1340147 w 1379395"/>
              <a:gd name="connsiteY3" fmla="*/ 1102607 h 1371774"/>
              <a:gd name="connsiteX4" fmla="*/ 1126982 w 1379395"/>
              <a:gd name="connsiteY4" fmla="*/ 1371774 h 1371774"/>
              <a:gd name="connsiteX5" fmla="*/ 313178 w 1379395"/>
              <a:gd name="connsiteY5" fmla="*/ 1371774 h 1371774"/>
              <a:gd name="connsiteX6" fmla="*/ 0 w 1379395"/>
              <a:gd name="connsiteY6" fmla="*/ 745419 h 1371774"/>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313178 w 1379395"/>
              <a:gd name="connsiteY5" fmla="*/ 1371774 h 1483692"/>
              <a:gd name="connsiteX6" fmla="*/ 0 w 1379395"/>
              <a:gd name="connsiteY6" fmla="*/ 745419 h 1483692"/>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65528 w 1379395"/>
              <a:gd name="connsiteY5" fmla="*/ 1086024 h 1483692"/>
              <a:gd name="connsiteX6" fmla="*/ 0 w 1379395"/>
              <a:gd name="connsiteY6" fmla="*/ 745419 h 1483692"/>
              <a:gd name="connsiteX0" fmla="*/ 32104 w 1313867"/>
              <a:gd name="connsiteY0" fmla="*/ 385851 h 1483692"/>
              <a:gd name="connsiteX1" fmla="*/ 614362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3692"/>
              <a:gd name="connsiteX1" fmla="*/ 647699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8454"/>
              <a:gd name="connsiteX1" fmla="*/ 647699 w 1313867"/>
              <a:gd name="connsiteY1" fmla="*/ 0 h 1488454"/>
              <a:gd name="connsiteX2" fmla="*/ 1313867 w 1313867"/>
              <a:gd name="connsiteY2" fmla="*/ 409576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13867"/>
              <a:gd name="connsiteY0" fmla="*/ 385851 h 1488454"/>
              <a:gd name="connsiteX1" fmla="*/ 647699 w 1313867"/>
              <a:gd name="connsiteY1" fmla="*/ 0 h 1488454"/>
              <a:gd name="connsiteX2" fmla="*/ 1313867 w 1313867"/>
              <a:gd name="connsiteY2" fmla="*/ 397669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29387"/>
              <a:gd name="connsiteY0" fmla="*/ 385851 h 1488454"/>
              <a:gd name="connsiteX1" fmla="*/ 647699 w 1329387"/>
              <a:gd name="connsiteY1" fmla="*/ 0 h 1488454"/>
              <a:gd name="connsiteX2" fmla="*/ 1313867 w 1329387"/>
              <a:gd name="connsiteY2" fmla="*/ 397669 h 1488454"/>
              <a:gd name="connsiteX3" fmla="*/ 1329387 w 1329387"/>
              <a:gd name="connsiteY3" fmla="*/ 1097844 h 1488454"/>
              <a:gd name="connsiteX4" fmla="*/ 656641 w 1329387"/>
              <a:gd name="connsiteY4" fmla="*/ 1488454 h 1488454"/>
              <a:gd name="connsiteX5" fmla="*/ 0 w 1329387"/>
              <a:gd name="connsiteY5" fmla="*/ 1086024 h 1488454"/>
              <a:gd name="connsiteX6" fmla="*/ 32104 w 1329387"/>
              <a:gd name="connsiteY6" fmla="*/ 385851 h 1488454"/>
              <a:gd name="connsiteX0" fmla="*/ 0 w 1297283"/>
              <a:gd name="connsiteY0" fmla="*/ 385851 h 1488454"/>
              <a:gd name="connsiteX1" fmla="*/ 615595 w 1297283"/>
              <a:gd name="connsiteY1" fmla="*/ 0 h 1488454"/>
              <a:gd name="connsiteX2" fmla="*/ 1281763 w 1297283"/>
              <a:gd name="connsiteY2" fmla="*/ 397669 h 1488454"/>
              <a:gd name="connsiteX3" fmla="*/ 1297283 w 1297283"/>
              <a:gd name="connsiteY3" fmla="*/ 1097844 h 1488454"/>
              <a:gd name="connsiteX4" fmla="*/ 624537 w 1297283"/>
              <a:gd name="connsiteY4" fmla="*/ 1488454 h 1488454"/>
              <a:gd name="connsiteX5" fmla="*/ 5996 w 1297283"/>
              <a:gd name="connsiteY5" fmla="*/ 1095549 h 1488454"/>
              <a:gd name="connsiteX6" fmla="*/ 0 w 1297283"/>
              <a:gd name="connsiteY6" fmla="*/ 385851 h 1488454"/>
              <a:gd name="connsiteX0" fmla="*/ 0 w 1281763"/>
              <a:gd name="connsiteY0" fmla="*/ 385851 h 1488454"/>
              <a:gd name="connsiteX1" fmla="*/ 615595 w 1281763"/>
              <a:gd name="connsiteY1" fmla="*/ 0 h 1488454"/>
              <a:gd name="connsiteX2" fmla="*/ 1281763 w 1281763"/>
              <a:gd name="connsiteY2" fmla="*/ 397669 h 1488454"/>
              <a:gd name="connsiteX3" fmla="*/ 1275851 w 1281763"/>
              <a:gd name="connsiteY3" fmla="*/ 1095463 h 1488454"/>
              <a:gd name="connsiteX4" fmla="*/ 624537 w 1281763"/>
              <a:gd name="connsiteY4" fmla="*/ 1488454 h 1488454"/>
              <a:gd name="connsiteX5" fmla="*/ 5996 w 1281763"/>
              <a:gd name="connsiteY5" fmla="*/ 1095549 h 1488454"/>
              <a:gd name="connsiteX6" fmla="*/ 0 w 1281763"/>
              <a:gd name="connsiteY6" fmla="*/ 385851 h 1488454"/>
              <a:gd name="connsiteX0" fmla="*/ 0 w 1281763"/>
              <a:gd name="connsiteY0" fmla="*/ 388233 h 1490836"/>
              <a:gd name="connsiteX1" fmla="*/ 622739 w 1281763"/>
              <a:gd name="connsiteY1" fmla="*/ 0 h 1490836"/>
              <a:gd name="connsiteX2" fmla="*/ 1281763 w 1281763"/>
              <a:gd name="connsiteY2" fmla="*/ 400051 h 1490836"/>
              <a:gd name="connsiteX3" fmla="*/ 1275851 w 1281763"/>
              <a:gd name="connsiteY3" fmla="*/ 1097845 h 1490836"/>
              <a:gd name="connsiteX4" fmla="*/ 624537 w 1281763"/>
              <a:gd name="connsiteY4" fmla="*/ 1490836 h 1490836"/>
              <a:gd name="connsiteX5" fmla="*/ 5996 w 1281763"/>
              <a:gd name="connsiteY5" fmla="*/ 1097931 h 1490836"/>
              <a:gd name="connsiteX6" fmla="*/ 0 w 1281763"/>
              <a:gd name="connsiteY6" fmla="*/ 388233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763" h="1490836">
                <a:moveTo>
                  <a:pt x="0" y="388233"/>
                </a:moveTo>
                <a:lnTo>
                  <a:pt x="622739" y="0"/>
                </a:lnTo>
                <a:lnTo>
                  <a:pt x="1281763" y="400051"/>
                </a:lnTo>
                <a:cubicBezTo>
                  <a:pt x="1279792" y="632649"/>
                  <a:pt x="1277822" y="865247"/>
                  <a:pt x="1275851" y="1097845"/>
                </a:cubicBezTo>
                <a:lnTo>
                  <a:pt x="624537" y="1490836"/>
                </a:lnTo>
                <a:lnTo>
                  <a:pt x="5996" y="1097931"/>
                </a:lnTo>
                <a:cubicBezTo>
                  <a:pt x="3997" y="861365"/>
                  <a:pt x="1999" y="624799"/>
                  <a:pt x="0" y="388233"/>
                </a:cubicBezTo>
                <a:close/>
              </a:path>
            </a:pathLst>
          </a:cu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9" name="Picture Placeholder 2"/>
          <p:cNvSpPr>
            <a:spLocks noGrp="1"/>
          </p:cNvSpPr>
          <p:nvPr>
            <p:ph type="pic" idx="14" hasCustomPrompt="1"/>
          </p:nvPr>
        </p:nvSpPr>
        <p:spPr>
          <a:xfrm>
            <a:off x="7847245" y="1702100"/>
            <a:ext cx="1677000" cy="2400000"/>
          </a:xfrm>
          <a:custGeom>
            <a:avLst/>
            <a:gdLst>
              <a:gd name="connsiteX0" fmla="*/ 0 w 1440160"/>
              <a:gd name="connsiteY0" fmla="*/ 626356 h 1252711"/>
              <a:gd name="connsiteX1" fmla="*/ 313178 w 1440160"/>
              <a:gd name="connsiteY1" fmla="*/ 0 h 1252711"/>
              <a:gd name="connsiteX2" fmla="*/ 1126982 w 1440160"/>
              <a:gd name="connsiteY2" fmla="*/ 0 h 1252711"/>
              <a:gd name="connsiteX3" fmla="*/ 1440160 w 1440160"/>
              <a:gd name="connsiteY3" fmla="*/ 626356 h 1252711"/>
              <a:gd name="connsiteX4" fmla="*/ 1126982 w 1440160"/>
              <a:gd name="connsiteY4" fmla="*/ 1252711 h 1252711"/>
              <a:gd name="connsiteX5" fmla="*/ 313178 w 1440160"/>
              <a:gd name="connsiteY5" fmla="*/ 1252711 h 1252711"/>
              <a:gd name="connsiteX6" fmla="*/ 0 w 1440160"/>
              <a:gd name="connsiteY6" fmla="*/ 626356 h 1252711"/>
              <a:gd name="connsiteX0" fmla="*/ 0 w 1440160"/>
              <a:gd name="connsiteY0" fmla="*/ 745419 h 1371774"/>
              <a:gd name="connsiteX1" fmla="*/ 679890 w 1440160"/>
              <a:gd name="connsiteY1" fmla="*/ 0 h 1371774"/>
              <a:gd name="connsiteX2" fmla="*/ 1126982 w 1440160"/>
              <a:gd name="connsiteY2" fmla="*/ 119063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440160"/>
              <a:gd name="connsiteY0" fmla="*/ 745419 h 1371774"/>
              <a:gd name="connsiteX1" fmla="*/ 679890 w 1440160"/>
              <a:gd name="connsiteY1" fmla="*/ 0 h 1371774"/>
              <a:gd name="connsiteX2" fmla="*/ 1379395 w 1440160"/>
              <a:gd name="connsiteY2" fmla="*/ 409576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379395"/>
              <a:gd name="connsiteY0" fmla="*/ 745419 h 1371774"/>
              <a:gd name="connsiteX1" fmla="*/ 679890 w 1379395"/>
              <a:gd name="connsiteY1" fmla="*/ 0 h 1371774"/>
              <a:gd name="connsiteX2" fmla="*/ 1379395 w 1379395"/>
              <a:gd name="connsiteY2" fmla="*/ 409576 h 1371774"/>
              <a:gd name="connsiteX3" fmla="*/ 1340147 w 1379395"/>
              <a:gd name="connsiteY3" fmla="*/ 1102607 h 1371774"/>
              <a:gd name="connsiteX4" fmla="*/ 1126982 w 1379395"/>
              <a:gd name="connsiteY4" fmla="*/ 1371774 h 1371774"/>
              <a:gd name="connsiteX5" fmla="*/ 313178 w 1379395"/>
              <a:gd name="connsiteY5" fmla="*/ 1371774 h 1371774"/>
              <a:gd name="connsiteX6" fmla="*/ 0 w 1379395"/>
              <a:gd name="connsiteY6" fmla="*/ 745419 h 1371774"/>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313178 w 1379395"/>
              <a:gd name="connsiteY5" fmla="*/ 1371774 h 1483692"/>
              <a:gd name="connsiteX6" fmla="*/ 0 w 1379395"/>
              <a:gd name="connsiteY6" fmla="*/ 745419 h 1483692"/>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65528 w 1379395"/>
              <a:gd name="connsiteY5" fmla="*/ 1086024 h 1483692"/>
              <a:gd name="connsiteX6" fmla="*/ 0 w 1379395"/>
              <a:gd name="connsiteY6" fmla="*/ 745419 h 1483692"/>
              <a:gd name="connsiteX0" fmla="*/ 32104 w 1313867"/>
              <a:gd name="connsiteY0" fmla="*/ 385851 h 1483692"/>
              <a:gd name="connsiteX1" fmla="*/ 614362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3692"/>
              <a:gd name="connsiteX1" fmla="*/ 647699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8454"/>
              <a:gd name="connsiteX1" fmla="*/ 647699 w 1313867"/>
              <a:gd name="connsiteY1" fmla="*/ 0 h 1488454"/>
              <a:gd name="connsiteX2" fmla="*/ 1313867 w 1313867"/>
              <a:gd name="connsiteY2" fmla="*/ 409576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13867"/>
              <a:gd name="connsiteY0" fmla="*/ 385851 h 1488454"/>
              <a:gd name="connsiteX1" fmla="*/ 647699 w 1313867"/>
              <a:gd name="connsiteY1" fmla="*/ 0 h 1488454"/>
              <a:gd name="connsiteX2" fmla="*/ 1313867 w 1313867"/>
              <a:gd name="connsiteY2" fmla="*/ 397669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29387"/>
              <a:gd name="connsiteY0" fmla="*/ 385851 h 1488454"/>
              <a:gd name="connsiteX1" fmla="*/ 647699 w 1329387"/>
              <a:gd name="connsiteY1" fmla="*/ 0 h 1488454"/>
              <a:gd name="connsiteX2" fmla="*/ 1313867 w 1329387"/>
              <a:gd name="connsiteY2" fmla="*/ 397669 h 1488454"/>
              <a:gd name="connsiteX3" fmla="*/ 1329387 w 1329387"/>
              <a:gd name="connsiteY3" fmla="*/ 1097844 h 1488454"/>
              <a:gd name="connsiteX4" fmla="*/ 656641 w 1329387"/>
              <a:gd name="connsiteY4" fmla="*/ 1488454 h 1488454"/>
              <a:gd name="connsiteX5" fmla="*/ 0 w 1329387"/>
              <a:gd name="connsiteY5" fmla="*/ 1086024 h 1488454"/>
              <a:gd name="connsiteX6" fmla="*/ 32104 w 1329387"/>
              <a:gd name="connsiteY6" fmla="*/ 385851 h 1488454"/>
              <a:gd name="connsiteX0" fmla="*/ 0 w 1297283"/>
              <a:gd name="connsiteY0" fmla="*/ 385851 h 1488454"/>
              <a:gd name="connsiteX1" fmla="*/ 615595 w 1297283"/>
              <a:gd name="connsiteY1" fmla="*/ 0 h 1488454"/>
              <a:gd name="connsiteX2" fmla="*/ 1281763 w 1297283"/>
              <a:gd name="connsiteY2" fmla="*/ 397669 h 1488454"/>
              <a:gd name="connsiteX3" fmla="*/ 1297283 w 1297283"/>
              <a:gd name="connsiteY3" fmla="*/ 1097844 h 1488454"/>
              <a:gd name="connsiteX4" fmla="*/ 624537 w 1297283"/>
              <a:gd name="connsiteY4" fmla="*/ 1488454 h 1488454"/>
              <a:gd name="connsiteX5" fmla="*/ 5996 w 1297283"/>
              <a:gd name="connsiteY5" fmla="*/ 1095549 h 1488454"/>
              <a:gd name="connsiteX6" fmla="*/ 0 w 1297283"/>
              <a:gd name="connsiteY6" fmla="*/ 385851 h 1488454"/>
              <a:gd name="connsiteX0" fmla="*/ 0 w 1281763"/>
              <a:gd name="connsiteY0" fmla="*/ 385851 h 1488454"/>
              <a:gd name="connsiteX1" fmla="*/ 615595 w 1281763"/>
              <a:gd name="connsiteY1" fmla="*/ 0 h 1488454"/>
              <a:gd name="connsiteX2" fmla="*/ 1281763 w 1281763"/>
              <a:gd name="connsiteY2" fmla="*/ 397669 h 1488454"/>
              <a:gd name="connsiteX3" fmla="*/ 1275851 w 1281763"/>
              <a:gd name="connsiteY3" fmla="*/ 1095463 h 1488454"/>
              <a:gd name="connsiteX4" fmla="*/ 624537 w 1281763"/>
              <a:gd name="connsiteY4" fmla="*/ 1488454 h 1488454"/>
              <a:gd name="connsiteX5" fmla="*/ 5996 w 1281763"/>
              <a:gd name="connsiteY5" fmla="*/ 1095549 h 1488454"/>
              <a:gd name="connsiteX6" fmla="*/ 0 w 1281763"/>
              <a:gd name="connsiteY6" fmla="*/ 385851 h 1488454"/>
              <a:gd name="connsiteX0" fmla="*/ 0 w 1281763"/>
              <a:gd name="connsiteY0" fmla="*/ 388233 h 1490836"/>
              <a:gd name="connsiteX1" fmla="*/ 622739 w 1281763"/>
              <a:gd name="connsiteY1" fmla="*/ 0 h 1490836"/>
              <a:gd name="connsiteX2" fmla="*/ 1281763 w 1281763"/>
              <a:gd name="connsiteY2" fmla="*/ 400051 h 1490836"/>
              <a:gd name="connsiteX3" fmla="*/ 1275851 w 1281763"/>
              <a:gd name="connsiteY3" fmla="*/ 1097845 h 1490836"/>
              <a:gd name="connsiteX4" fmla="*/ 624537 w 1281763"/>
              <a:gd name="connsiteY4" fmla="*/ 1490836 h 1490836"/>
              <a:gd name="connsiteX5" fmla="*/ 5996 w 1281763"/>
              <a:gd name="connsiteY5" fmla="*/ 1097931 h 1490836"/>
              <a:gd name="connsiteX6" fmla="*/ 0 w 1281763"/>
              <a:gd name="connsiteY6" fmla="*/ 388233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763" h="1490836">
                <a:moveTo>
                  <a:pt x="0" y="388233"/>
                </a:moveTo>
                <a:lnTo>
                  <a:pt x="622739" y="0"/>
                </a:lnTo>
                <a:lnTo>
                  <a:pt x="1281763" y="400051"/>
                </a:lnTo>
                <a:cubicBezTo>
                  <a:pt x="1279792" y="632649"/>
                  <a:pt x="1277822" y="865247"/>
                  <a:pt x="1275851" y="1097845"/>
                </a:cubicBezTo>
                <a:lnTo>
                  <a:pt x="624537" y="1490836"/>
                </a:lnTo>
                <a:lnTo>
                  <a:pt x="5996" y="1097931"/>
                </a:lnTo>
                <a:cubicBezTo>
                  <a:pt x="3997" y="861365"/>
                  <a:pt x="1999" y="624799"/>
                  <a:pt x="0" y="388233"/>
                </a:cubicBezTo>
                <a:close/>
              </a:path>
            </a:pathLst>
          </a:cu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20" name="Picture Placeholder 2"/>
          <p:cNvSpPr>
            <a:spLocks noGrp="1"/>
          </p:cNvSpPr>
          <p:nvPr>
            <p:ph type="pic" idx="15" hasCustomPrompt="1"/>
          </p:nvPr>
        </p:nvSpPr>
        <p:spPr>
          <a:xfrm>
            <a:off x="5975037" y="1702100"/>
            <a:ext cx="1677000" cy="2400000"/>
          </a:xfrm>
          <a:custGeom>
            <a:avLst/>
            <a:gdLst>
              <a:gd name="connsiteX0" fmla="*/ 0 w 1440160"/>
              <a:gd name="connsiteY0" fmla="*/ 626356 h 1252711"/>
              <a:gd name="connsiteX1" fmla="*/ 313178 w 1440160"/>
              <a:gd name="connsiteY1" fmla="*/ 0 h 1252711"/>
              <a:gd name="connsiteX2" fmla="*/ 1126982 w 1440160"/>
              <a:gd name="connsiteY2" fmla="*/ 0 h 1252711"/>
              <a:gd name="connsiteX3" fmla="*/ 1440160 w 1440160"/>
              <a:gd name="connsiteY3" fmla="*/ 626356 h 1252711"/>
              <a:gd name="connsiteX4" fmla="*/ 1126982 w 1440160"/>
              <a:gd name="connsiteY4" fmla="*/ 1252711 h 1252711"/>
              <a:gd name="connsiteX5" fmla="*/ 313178 w 1440160"/>
              <a:gd name="connsiteY5" fmla="*/ 1252711 h 1252711"/>
              <a:gd name="connsiteX6" fmla="*/ 0 w 1440160"/>
              <a:gd name="connsiteY6" fmla="*/ 626356 h 1252711"/>
              <a:gd name="connsiteX0" fmla="*/ 0 w 1440160"/>
              <a:gd name="connsiteY0" fmla="*/ 745419 h 1371774"/>
              <a:gd name="connsiteX1" fmla="*/ 679890 w 1440160"/>
              <a:gd name="connsiteY1" fmla="*/ 0 h 1371774"/>
              <a:gd name="connsiteX2" fmla="*/ 1126982 w 1440160"/>
              <a:gd name="connsiteY2" fmla="*/ 119063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440160"/>
              <a:gd name="connsiteY0" fmla="*/ 745419 h 1371774"/>
              <a:gd name="connsiteX1" fmla="*/ 679890 w 1440160"/>
              <a:gd name="connsiteY1" fmla="*/ 0 h 1371774"/>
              <a:gd name="connsiteX2" fmla="*/ 1379395 w 1440160"/>
              <a:gd name="connsiteY2" fmla="*/ 409576 h 1371774"/>
              <a:gd name="connsiteX3" fmla="*/ 1440160 w 1440160"/>
              <a:gd name="connsiteY3" fmla="*/ 745419 h 1371774"/>
              <a:gd name="connsiteX4" fmla="*/ 1126982 w 1440160"/>
              <a:gd name="connsiteY4" fmla="*/ 1371774 h 1371774"/>
              <a:gd name="connsiteX5" fmla="*/ 313178 w 1440160"/>
              <a:gd name="connsiteY5" fmla="*/ 1371774 h 1371774"/>
              <a:gd name="connsiteX6" fmla="*/ 0 w 1440160"/>
              <a:gd name="connsiteY6" fmla="*/ 745419 h 1371774"/>
              <a:gd name="connsiteX0" fmla="*/ 0 w 1379395"/>
              <a:gd name="connsiteY0" fmla="*/ 745419 h 1371774"/>
              <a:gd name="connsiteX1" fmla="*/ 679890 w 1379395"/>
              <a:gd name="connsiteY1" fmla="*/ 0 h 1371774"/>
              <a:gd name="connsiteX2" fmla="*/ 1379395 w 1379395"/>
              <a:gd name="connsiteY2" fmla="*/ 409576 h 1371774"/>
              <a:gd name="connsiteX3" fmla="*/ 1340147 w 1379395"/>
              <a:gd name="connsiteY3" fmla="*/ 1102607 h 1371774"/>
              <a:gd name="connsiteX4" fmla="*/ 1126982 w 1379395"/>
              <a:gd name="connsiteY4" fmla="*/ 1371774 h 1371774"/>
              <a:gd name="connsiteX5" fmla="*/ 313178 w 1379395"/>
              <a:gd name="connsiteY5" fmla="*/ 1371774 h 1371774"/>
              <a:gd name="connsiteX6" fmla="*/ 0 w 1379395"/>
              <a:gd name="connsiteY6" fmla="*/ 745419 h 1371774"/>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313178 w 1379395"/>
              <a:gd name="connsiteY5" fmla="*/ 1371774 h 1483692"/>
              <a:gd name="connsiteX6" fmla="*/ 0 w 1379395"/>
              <a:gd name="connsiteY6" fmla="*/ 745419 h 1483692"/>
              <a:gd name="connsiteX0" fmla="*/ 0 w 1379395"/>
              <a:gd name="connsiteY0" fmla="*/ 745419 h 1483692"/>
              <a:gd name="connsiteX1" fmla="*/ 679890 w 1379395"/>
              <a:gd name="connsiteY1" fmla="*/ 0 h 1483692"/>
              <a:gd name="connsiteX2" fmla="*/ 1379395 w 1379395"/>
              <a:gd name="connsiteY2" fmla="*/ 409576 h 1483692"/>
              <a:gd name="connsiteX3" fmla="*/ 1340147 w 1379395"/>
              <a:gd name="connsiteY3" fmla="*/ 1102607 h 1483692"/>
              <a:gd name="connsiteX4" fmla="*/ 757888 w 1379395"/>
              <a:gd name="connsiteY4" fmla="*/ 1483692 h 1483692"/>
              <a:gd name="connsiteX5" fmla="*/ 65528 w 1379395"/>
              <a:gd name="connsiteY5" fmla="*/ 1086024 h 1483692"/>
              <a:gd name="connsiteX6" fmla="*/ 0 w 1379395"/>
              <a:gd name="connsiteY6" fmla="*/ 745419 h 1483692"/>
              <a:gd name="connsiteX0" fmla="*/ 32104 w 1313867"/>
              <a:gd name="connsiteY0" fmla="*/ 385851 h 1483692"/>
              <a:gd name="connsiteX1" fmla="*/ 614362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3692"/>
              <a:gd name="connsiteX1" fmla="*/ 647699 w 1313867"/>
              <a:gd name="connsiteY1" fmla="*/ 0 h 1483692"/>
              <a:gd name="connsiteX2" fmla="*/ 1313867 w 1313867"/>
              <a:gd name="connsiteY2" fmla="*/ 409576 h 1483692"/>
              <a:gd name="connsiteX3" fmla="*/ 1274619 w 1313867"/>
              <a:gd name="connsiteY3" fmla="*/ 1102607 h 1483692"/>
              <a:gd name="connsiteX4" fmla="*/ 692360 w 1313867"/>
              <a:gd name="connsiteY4" fmla="*/ 1483692 h 1483692"/>
              <a:gd name="connsiteX5" fmla="*/ 0 w 1313867"/>
              <a:gd name="connsiteY5" fmla="*/ 1086024 h 1483692"/>
              <a:gd name="connsiteX6" fmla="*/ 32104 w 1313867"/>
              <a:gd name="connsiteY6" fmla="*/ 385851 h 1483692"/>
              <a:gd name="connsiteX0" fmla="*/ 32104 w 1313867"/>
              <a:gd name="connsiteY0" fmla="*/ 385851 h 1488454"/>
              <a:gd name="connsiteX1" fmla="*/ 647699 w 1313867"/>
              <a:gd name="connsiteY1" fmla="*/ 0 h 1488454"/>
              <a:gd name="connsiteX2" fmla="*/ 1313867 w 1313867"/>
              <a:gd name="connsiteY2" fmla="*/ 409576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13867"/>
              <a:gd name="connsiteY0" fmla="*/ 385851 h 1488454"/>
              <a:gd name="connsiteX1" fmla="*/ 647699 w 1313867"/>
              <a:gd name="connsiteY1" fmla="*/ 0 h 1488454"/>
              <a:gd name="connsiteX2" fmla="*/ 1313867 w 1313867"/>
              <a:gd name="connsiteY2" fmla="*/ 397669 h 1488454"/>
              <a:gd name="connsiteX3" fmla="*/ 1274619 w 1313867"/>
              <a:gd name="connsiteY3" fmla="*/ 1102607 h 1488454"/>
              <a:gd name="connsiteX4" fmla="*/ 656641 w 1313867"/>
              <a:gd name="connsiteY4" fmla="*/ 1488454 h 1488454"/>
              <a:gd name="connsiteX5" fmla="*/ 0 w 1313867"/>
              <a:gd name="connsiteY5" fmla="*/ 1086024 h 1488454"/>
              <a:gd name="connsiteX6" fmla="*/ 32104 w 1313867"/>
              <a:gd name="connsiteY6" fmla="*/ 385851 h 1488454"/>
              <a:gd name="connsiteX0" fmla="*/ 32104 w 1329387"/>
              <a:gd name="connsiteY0" fmla="*/ 385851 h 1488454"/>
              <a:gd name="connsiteX1" fmla="*/ 647699 w 1329387"/>
              <a:gd name="connsiteY1" fmla="*/ 0 h 1488454"/>
              <a:gd name="connsiteX2" fmla="*/ 1313867 w 1329387"/>
              <a:gd name="connsiteY2" fmla="*/ 397669 h 1488454"/>
              <a:gd name="connsiteX3" fmla="*/ 1329387 w 1329387"/>
              <a:gd name="connsiteY3" fmla="*/ 1097844 h 1488454"/>
              <a:gd name="connsiteX4" fmla="*/ 656641 w 1329387"/>
              <a:gd name="connsiteY4" fmla="*/ 1488454 h 1488454"/>
              <a:gd name="connsiteX5" fmla="*/ 0 w 1329387"/>
              <a:gd name="connsiteY5" fmla="*/ 1086024 h 1488454"/>
              <a:gd name="connsiteX6" fmla="*/ 32104 w 1329387"/>
              <a:gd name="connsiteY6" fmla="*/ 385851 h 1488454"/>
              <a:gd name="connsiteX0" fmla="*/ 0 w 1297283"/>
              <a:gd name="connsiteY0" fmla="*/ 385851 h 1488454"/>
              <a:gd name="connsiteX1" fmla="*/ 615595 w 1297283"/>
              <a:gd name="connsiteY1" fmla="*/ 0 h 1488454"/>
              <a:gd name="connsiteX2" fmla="*/ 1281763 w 1297283"/>
              <a:gd name="connsiteY2" fmla="*/ 397669 h 1488454"/>
              <a:gd name="connsiteX3" fmla="*/ 1297283 w 1297283"/>
              <a:gd name="connsiteY3" fmla="*/ 1097844 h 1488454"/>
              <a:gd name="connsiteX4" fmla="*/ 624537 w 1297283"/>
              <a:gd name="connsiteY4" fmla="*/ 1488454 h 1488454"/>
              <a:gd name="connsiteX5" fmla="*/ 5996 w 1297283"/>
              <a:gd name="connsiteY5" fmla="*/ 1095549 h 1488454"/>
              <a:gd name="connsiteX6" fmla="*/ 0 w 1297283"/>
              <a:gd name="connsiteY6" fmla="*/ 385851 h 1488454"/>
              <a:gd name="connsiteX0" fmla="*/ 0 w 1281763"/>
              <a:gd name="connsiteY0" fmla="*/ 385851 h 1488454"/>
              <a:gd name="connsiteX1" fmla="*/ 615595 w 1281763"/>
              <a:gd name="connsiteY1" fmla="*/ 0 h 1488454"/>
              <a:gd name="connsiteX2" fmla="*/ 1281763 w 1281763"/>
              <a:gd name="connsiteY2" fmla="*/ 397669 h 1488454"/>
              <a:gd name="connsiteX3" fmla="*/ 1275851 w 1281763"/>
              <a:gd name="connsiteY3" fmla="*/ 1095463 h 1488454"/>
              <a:gd name="connsiteX4" fmla="*/ 624537 w 1281763"/>
              <a:gd name="connsiteY4" fmla="*/ 1488454 h 1488454"/>
              <a:gd name="connsiteX5" fmla="*/ 5996 w 1281763"/>
              <a:gd name="connsiteY5" fmla="*/ 1095549 h 1488454"/>
              <a:gd name="connsiteX6" fmla="*/ 0 w 1281763"/>
              <a:gd name="connsiteY6" fmla="*/ 385851 h 1488454"/>
              <a:gd name="connsiteX0" fmla="*/ 0 w 1281763"/>
              <a:gd name="connsiteY0" fmla="*/ 388233 h 1490836"/>
              <a:gd name="connsiteX1" fmla="*/ 622739 w 1281763"/>
              <a:gd name="connsiteY1" fmla="*/ 0 h 1490836"/>
              <a:gd name="connsiteX2" fmla="*/ 1281763 w 1281763"/>
              <a:gd name="connsiteY2" fmla="*/ 400051 h 1490836"/>
              <a:gd name="connsiteX3" fmla="*/ 1275851 w 1281763"/>
              <a:gd name="connsiteY3" fmla="*/ 1097845 h 1490836"/>
              <a:gd name="connsiteX4" fmla="*/ 624537 w 1281763"/>
              <a:gd name="connsiteY4" fmla="*/ 1490836 h 1490836"/>
              <a:gd name="connsiteX5" fmla="*/ 5996 w 1281763"/>
              <a:gd name="connsiteY5" fmla="*/ 1097931 h 1490836"/>
              <a:gd name="connsiteX6" fmla="*/ 0 w 1281763"/>
              <a:gd name="connsiteY6" fmla="*/ 388233 h 14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763" h="1490836">
                <a:moveTo>
                  <a:pt x="0" y="388233"/>
                </a:moveTo>
                <a:lnTo>
                  <a:pt x="622739" y="0"/>
                </a:lnTo>
                <a:lnTo>
                  <a:pt x="1281763" y="400051"/>
                </a:lnTo>
                <a:cubicBezTo>
                  <a:pt x="1279792" y="632649"/>
                  <a:pt x="1277822" y="865247"/>
                  <a:pt x="1275851" y="1097845"/>
                </a:cubicBezTo>
                <a:lnTo>
                  <a:pt x="624537" y="1490836"/>
                </a:lnTo>
                <a:lnTo>
                  <a:pt x="5996" y="1097931"/>
                </a:lnTo>
                <a:cubicBezTo>
                  <a:pt x="3997" y="861365"/>
                  <a:pt x="1999" y="624799"/>
                  <a:pt x="0" y="388233"/>
                </a:cubicBezTo>
                <a:close/>
              </a:path>
            </a:pathLst>
          </a:cu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185332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AE348-1A46-420F-86A1-CEA27154ADDC}" type="slidenum">
              <a:rPr lang="en-AU" smtClean="0"/>
              <a:pPr/>
              <a:t>‹#›</a:t>
            </a:fld>
            <a:endParaRPr lang="en-AU"/>
          </a:p>
        </p:txBody>
      </p:sp>
    </p:spTree>
    <p:extLst>
      <p:ext uri="{BB962C8B-B14F-4D97-AF65-F5344CB8AC3E}">
        <p14:creationId xmlns:p14="http://schemas.microsoft.com/office/powerpoint/2010/main" val="3279862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932723"/>
            <a:ext cx="9906000"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4677139"/>
            <a:ext cx="9906000" cy="2180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3160" y="1438674"/>
            <a:ext cx="3654439" cy="54467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3863523" y="1622871"/>
            <a:ext cx="2107587" cy="4006860"/>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82778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932723"/>
            <a:ext cx="9906000"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123"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650" y="1316766"/>
            <a:ext cx="6974697" cy="43660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253253" y="5682850"/>
            <a:ext cx="9399494" cy="7224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sp>
        <p:nvSpPr>
          <p:cNvPr id="7" name="Picture Placeholder 2"/>
          <p:cNvSpPr>
            <a:spLocks noGrp="1"/>
          </p:cNvSpPr>
          <p:nvPr>
            <p:ph type="pic" idx="1" hasCustomPrompt="1"/>
          </p:nvPr>
        </p:nvSpPr>
        <p:spPr>
          <a:xfrm>
            <a:off x="986201" y="1873324"/>
            <a:ext cx="3342730" cy="3042491"/>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722661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Images and Contents Layout">
    <p:bg>
      <p:bgPr>
        <a:solidFill>
          <a:schemeClr val="accent1"/>
        </a:solidFill>
        <a:effectLst/>
      </p:bgPr>
    </p:bg>
    <p:spTree>
      <p:nvGrpSpPr>
        <p:cNvPr id="1" name=""/>
        <p:cNvGrpSpPr/>
        <p:nvPr/>
      </p:nvGrpSpPr>
      <p:grpSpPr>
        <a:xfrm>
          <a:off x="0" y="0"/>
          <a:ext cx="0" cy="0"/>
          <a:chOff x="0" y="0"/>
          <a:chExt cx="0" cy="0"/>
        </a:xfrm>
      </p:grpSpPr>
      <p:sp>
        <p:nvSpPr>
          <p:cNvPr id="11" name="그림 개체 틀 10">
            <a:extLst>
              <a:ext uri="{FF2B5EF4-FFF2-40B4-BE49-F238E27FC236}">
                <a16:creationId xmlns:a16="http://schemas.microsoft.com/office/drawing/2014/main" id="{24943D91-C407-41C1-8574-76661B571395}"/>
              </a:ext>
            </a:extLst>
          </p:cNvPr>
          <p:cNvSpPr>
            <a:spLocks noGrp="1"/>
          </p:cNvSpPr>
          <p:nvPr>
            <p:ph type="pic" idx="1" hasCustomPrompt="1"/>
          </p:nvPr>
        </p:nvSpPr>
        <p:spPr>
          <a:xfrm>
            <a:off x="5577071" y="1908313"/>
            <a:ext cx="2782470" cy="3040360"/>
          </a:xfrm>
          <a:custGeom>
            <a:avLst/>
            <a:gdLst>
              <a:gd name="connsiteX0" fmla="*/ 125450 w 2568434"/>
              <a:gd name="connsiteY0" fmla="*/ 111684 h 2280270"/>
              <a:gd name="connsiteX1" fmla="*/ 2442984 w 2568434"/>
              <a:gd name="connsiteY1" fmla="*/ 111684 h 2280270"/>
              <a:gd name="connsiteX2" fmla="*/ 2442984 w 2568434"/>
              <a:gd name="connsiteY2" fmla="*/ 2168586 h 2280270"/>
              <a:gd name="connsiteX3" fmla="*/ 125450 w 2568434"/>
              <a:gd name="connsiteY3" fmla="*/ 2168586 h 2280270"/>
              <a:gd name="connsiteX4" fmla="*/ 96085 w 2568434"/>
              <a:gd name="connsiteY4" fmla="*/ 82319 h 2280270"/>
              <a:gd name="connsiteX5" fmla="*/ 96085 w 2568434"/>
              <a:gd name="connsiteY5" fmla="*/ 2197951 h 2280270"/>
              <a:gd name="connsiteX6" fmla="*/ 2472349 w 2568434"/>
              <a:gd name="connsiteY6" fmla="*/ 2197951 h 2280270"/>
              <a:gd name="connsiteX7" fmla="*/ 2472349 w 2568434"/>
              <a:gd name="connsiteY7" fmla="*/ 82319 h 2280270"/>
              <a:gd name="connsiteX8" fmla="*/ 0 w 2568434"/>
              <a:gd name="connsiteY8" fmla="*/ 0 h 2280270"/>
              <a:gd name="connsiteX9" fmla="*/ 2568434 w 2568434"/>
              <a:gd name="connsiteY9" fmla="*/ 0 h 2280270"/>
              <a:gd name="connsiteX10" fmla="*/ 2568434 w 2568434"/>
              <a:gd name="connsiteY10" fmla="*/ 2280270 h 2280270"/>
              <a:gd name="connsiteX11" fmla="*/ 0 w 2568434"/>
              <a:gd name="connsiteY11" fmla="*/ 2280270 h 228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8434" h="2280270">
                <a:moveTo>
                  <a:pt x="125450" y="111684"/>
                </a:moveTo>
                <a:lnTo>
                  <a:pt x="2442984" y="111684"/>
                </a:lnTo>
                <a:lnTo>
                  <a:pt x="2442984" y="2168586"/>
                </a:lnTo>
                <a:lnTo>
                  <a:pt x="125450" y="2168586"/>
                </a:lnTo>
                <a:close/>
                <a:moveTo>
                  <a:pt x="96085" y="82319"/>
                </a:moveTo>
                <a:lnTo>
                  <a:pt x="96085" y="2197951"/>
                </a:lnTo>
                <a:lnTo>
                  <a:pt x="2472349" y="2197951"/>
                </a:lnTo>
                <a:lnTo>
                  <a:pt x="2472349" y="82319"/>
                </a:lnTo>
                <a:close/>
                <a:moveTo>
                  <a:pt x="0" y="0"/>
                </a:moveTo>
                <a:lnTo>
                  <a:pt x="2568434" y="0"/>
                </a:lnTo>
                <a:lnTo>
                  <a:pt x="2568434" y="2280270"/>
                </a:lnTo>
                <a:lnTo>
                  <a:pt x="0" y="2280270"/>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3" name="그림 개체 틀 12">
            <a:extLst>
              <a:ext uri="{FF2B5EF4-FFF2-40B4-BE49-F238E27FC236}">
                <a16:creationId xmlns:a16="http://schemas.microsoft.com/office/drawing/2014/main" id="{D19E2BEF-0357-4B60-8F97-1B4CBD18E02A}"/>
              </a:ext>
            </a:extLst>
          </p:cNvPr>
          <p:cNvSpPr>
            <a:spLocks noGrp="1"/>
          </p:cNvSpPr>
          <p:nvPr>
            <p:ph type="pic" idx="10" hasCustomPrompt="1"/>
          </p:nvPr>
        </p:nvSpPr>
        <p:spPr>
          <a:xfrm>
            <a:off x="8346000" y="4938000"/>
            <a:ext cx="1560000" cy="1920000"/>
          </a:xfrm>
          <a:custGeom>
            <a:avLst/>
            <a:gdLst>
              <a:gd name="connsiteX0" fmla="*/ 125363 w 1440000"/>
              <a:gd name="connsiteY0" fmla="*/ 124056 h 1440000"/>
              <a:gd name="connsiteX1" fmla="*/ 1314637 w 1440000"/>
              <a:gd name="connsiteY1" fmla="*/ 124056 h 1440000"/>
              <a:gd name="connsiteX2" fmla="*/ 1314637 w 1440000"/>
              <a:gd name="connsiteY2" fmla="*/ 1315945 h 1440000"/>
              <a:gd name="connsiteX3" fmla="*/ 125363 w 1440000"/>
              <a:gd name="connsiteY3" fmla="*/ 1315945 h 1440000"/>
              <a:gd name="connsiteX4" fmla="*/ 92030 w 1440000"/>
              <a:gd name="connsiteY4" fmla="*/ 90723 h 1440000"/>
              <a:gd name="connsiteX5" fmla="*/ 92030 w 1440000"/>
              <a:gd name="connsiteY5" fmla="*/ 1349278 h 1440000"/>
              <a:gd name="connsiteX6" fmla="*/ 1347970 w 1440000"/>
              <a:gd name="connsiteY6" fmla="*/ 1349278 h 1440000"/>
              <a:gd name="connsiteX7" fmla="*/ 1347970 w 1440000"/>
              <a:gd name="connsiteY7" fmla="*/ 90723 h 1440000"/>
              <a:gd name="connsiteX8" fmla="*/ 0 w 1440000"/>
              <a:gd name="connsiteY8" fmla="*/ 0 h 1440000"/>
              <a:gd name="connsiteX9" fmla="*/ 1440000 w 1440000"/>
              <a:gd name="connsiteY9" fmla="*/ 0 h 1440000"/>
              <a:gd name="connsiteX10" fmla="*/ 1440000 w 1440000"/>
              <a:gd name="connsiteY10" fmla="*/ 1440000 h 1440000"/>
              <a:gd name="connsiteX11" fmla="*/ 0 w 1440000"/>
              <a:gd name="connsiteY11"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0000" h="1440000">
                <a:moveTo>
                  <a:pt x="125363" y="124056"/>
                </a:moveTo>
                <a:lnTo>
                  <a:pt x="1314637" y="124056"/>
                </a:lnTo>
                <a:lnTo>
                  <a:pt x="1314637" y="1315945"/>
                </a:lnTo>
                <a:lnTo>
                  <a:pt x="125363" y="1315945"/>
                </a:lnTo>
                <a:close/>
                <a:moveTo>
                  <a:pt x="92030" y="90723"/>
                </a:moveTo>
                <a:lnTo>
                  <a:pt x="92030" y="1349278"/>
                </a:lnTo>
                <a:lnTo>
                  <a:pt x="1347970" y="1349278"/>
                </a:lnTo>
                <a:lnTo>
                  <a:pt x="1347970" y="90723"/>
                </a:lnTo>
                <a:close/>
                <a:moveTo>
                  <a:pt x="0" y="0"/>
                </a:moveTo>
                <a:lnTo>
                  <a:pt x="1440000" y="0"/>
                </a:lnTo>
                <a:lnTo>
                  <a:pt x="1440000" y="1440000"/>
                </a:lnTo>
                <a:lnTo>
                  <a:pt x="0" y="1440000"/>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2" name="그림 개체 틀 11">
            <a:extLst>
              <a:ext uri="{FF2B5EF4-FFF2-40B4-BE49-F238E27FC236}">
                <a16:creationId xmlns:a16="http://schemas.microsoft.com/office/drawing/2014/main" id="{C69723CC-367A-47C2-9C98-4E37F9539DBD}"/>
              </a:ext>
            </a:extLst>
          </p:cNvPr>
          <p:cNvSpPr>
            <a:spLocks noGrp="1"/>
          </p:cNvSpPr>
          <p:nvPr>
            <p:ph type="pic" idx="11" hasCustomPrompt="1"/>
          </p:nvPr>
        </p:nvSpPr>
        <p:spPr>
          <a:xfrm>
            <a:off x="4017069" y="0"/>
            <a:ext cx="1560000" cy="1920000"/>
          </a:xfrm>
          <a:custGeom>
            <a:avLst/>
            <a:gdLst>
              <a:gd name="connsiteX0" fmla="*/ 125363 w 1440000"/>
              <a:gd name="connsiteY0" fmla="*/ 124056 h 1440000"/>
              <a:gd name="connsiteX1" fmla="*/ 1314637 w 1440000"/>
              <a:gd name="connsiteY1" fmla="*/ 124056 h 1440000"/>
              <a:gd name="connsiteX2" fmla="*/ 1314637 w 1440000"/>
              <a:gd name="connsiteY2" fmla="*/ 1315945 h 1440000"/>
              <a:gd name="connsiteX3" fmla="*/ 125363 w 1440000"/>
              <a:gd name="connsiteY3" fmla="*/ 1315945 h 1440000"/>
              <a:gd name="connsiteX4" fmla="*/ 92030 w 1440000"/>
              <a:gd name="connsiteY4" fmla="*/ 90723 h 1440000"/>
              <a:gd name="connsiteX5" fmla="*/ 92030 w 1440000"/>
              <a:gd name="connsiteY5" fmla="*/ 1349278 h 1440000"/>
              <a:gd name="connsiteX6" fmla="*/ 1347970 w 1440000"/>
              <a:gd name="connsiteY6" fmla="*/ 1349278 h 1440000"/>
              <a:gd name="connsiteX7" fmla="*/ 1347970 w 1440000"/>
              <a:gd name="connsiteY7" fmla="*/ 90723 h 1440000"/>
              <a:gd name="connsiteX8" fmla="*/ 0 w 1440000"/>
              <a:gd name="connsiteY8" fmla="*/ 0 h 1440000"/>
              <a:gd name="connsiteX9" fmla="*/ 1440000 w 1440000"/>
              <a:gd name="connsiteY9" fmla="*/ 0 h 1440000"/>
              <a:gd name="connsiteX10" fmla="*/ 1440000 w 1440000"/>
              <a:gd name="connsiteY10" fmla="*/ 1440000 h 1440000"/>
              <a:gd name="connsiteX11" fmla="*/ 0 w 1440000"/>
              <a:gd name="connsiteY11"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0000" h="1440000">
                <a:moveTo>
                  <a:pt x="125363" y="124056"/>
                </a:moveTo>
                <a:lnTo>
                  <a:pt x="1314637" y="124056"/>
                </a:lnTo>
                <a:lnTo>
                  <a:pt x="1314637" y="1315945"/>
                </a:lnTo>
                <a:lnTo>
                  <a:pt x="125363" y="1315945"/>
                </a:lnTo>
                <a:close/>
                <a:moveTo>
                  <a:pt x="92030" y="90723"/>
                </a:moveTo>
                <a:lnTo>
                  <a:pt x="92030" y="1349278"/>
                </a:lnTo>
                <a:lnTo>
                  <a:pt x="1347970" y="1349278"/>
                </a:lnTo>
                <a:lnTo>
                  <a:pt x="1347970" y="90723"/>
                </a:lnTo>
                <a:close/>
                <a:moveTo>
                  <a:pt x="0" y="0"/>
                </a:moveTo>
                <a:lnTo>
                  <a:pt x="1440000" y="0"/>
                </a:lnTo>
                <a:lnTo>
                  <a:pt x="1440000" y="1440000"/>
                </a:lnTo>
                <a:lnTo>
                  <a:pt x="0" y="1440000"/>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2063842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0" y="-1"/>
            <a:ext cx="9906000" cy="4102100"/>
          </a:xfrm>
          <a:prstGeom prst="rect">
            <a:avLst/>
          </a:prstGeom>
          <a:solidFill>
            <a:schemeClr val="bg1">
              <a:lumMod val="8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3188192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Images and Contents Layout">
    <p:bg>
      <p:bgPr>
        <a:solidFill>
          <a:srgbClr val="FFCE29"/>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906000" cy="6858001"/>
          </a:xfrm>
          <a:prstGeom prst="rect">
            <a:avLst/>
          </a:prstGeom>
          <a:solidFill>
            <a:schemeClr val="bg1">
              <a:lumMod val="8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932723"/>
            <a:ext cx="9906000"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6606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4953000" cy="6858001"/>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2768023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Images and Contents Layout">
    <p:bg>
      <p:bgPr>
        <a:solidFill>
          <a:schemeClr val="accent1"/>
        </a:solidFill>
        <a:effectLst/>
      </p:bgPr>
    </p:bg>
    <p:spTree>
      <p:nvGrpSpPr>
        <p:cNvPr id="1" name=""/>
        <p:cNvGrpSpPr/>
        <p:nvPr/>
      </p:nvGrpSpPr>
      <p:grpSpPr>
        <a:xfrm>
          <a:off x="0" y="0"/>
          <a:ext cx="0" cy="0"/>
          <a:chOff x="0" y="0"/>
          <a:chExt cx="0" cy="0"/>
        </a:xfrm>
      </p:grpSpPr>
      <p:sp>
        <p:nvSpPr>
          <p:cNvPr id="12" name="그림 개체 틀 11">
            <a:extLst>
              <a:ext uri="{FF2B5EF4-FFF2-40B4-BE49-F238E27FC236}">
                <a16:creationId xmlns:a16="http://schemas.microsoft.com/office/drawing/2014/main" id="{BC15B180-CBF0-499C-A764-95FA7614ACA6}"/>
              </a:ext>
            </a:extLst>
          </p:cNvPr>
          <p:cNvSpPr>
            <a:spLocks noGrp="1"/>
          </p:cNvSpPr>
          <p:nvPr>
            <p:ph type="pic" idx="1" hasCustomPrompt="1"/>
          </p:nvPr>
        </p:nvSpPr>
        <p:spPr>
          <a:xfrm>
            <a:off x="7566000" y="-1"/>
            <a:ext cx="2340000" cy="6858001"/>
          </a:xfrm>
          <a:custGeom>
            <a:avLst/>
            <a:gdLst>
              <a:gd name="connsiteX0" fmla="*/ 0 w 2160000"/>
              <a:gd name="connsiteY0" fmla="*/ 1425596 h 5143501"/>
              <a:gd name="connsiteX1" fmla="*/ 651889 w 2160000"/>
              <a:gd name="connsiteY1" fmla="*/ 2077485 h 5143501"/>
              <a:gd name="connsiteX2" fmla="*/ 0 w 2160000"/>
              <a:gd name="connsiteY2" fmla="*/ 2729373 h 5143501"/>
              <a:gd name="connsiteX3" fmla="*/ 0 w 2160000"/>
              <a:gd name="connsiteY3" fmla="*/ 0 h 5143501"/>
              <a:gd name="connsiteX4" fmla="*/ 2160000 w 2160000"/>
              <a:gd name="connsiteY4" fmla="*/ 0 h 5143501"/>
              <a:gd name="connsiteX5" fmla="*/ 2160000 w 2160000"/>
              <a:gd name="connsiteY5" fmla="*/ 5143501 h 5143501"/>
              <a:gd name="connsiteX6" fmla="*/ 0 w 2160000"/>
              <a:gd name="connsiteY6" fmla="*/ 5143501 h 5143501"/>
              <a:gd name="connsiteX7" fmla="*/ 0 w 2160000"/>
              <a:gd name="connsiteY7" fmla="*/ 2856759 h 5143501"/>
              <a:gd name="connsiteX8" fmla="*/ 779274 w 2160000"/>
              <a:gd name="connsiteY8" fmla="*/ 2077485 h 5143501"/>
              <a:gd name="connsiteX9" fmla="*/ 0 w 2160000"/>
              <a:gd name="connsiteY9" fmla="*/ 129821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0000" h="5143501">
                <a:moveTo>
                  <a:pt x="0" y="1425596"/>
                </a:moveTo>
                <a:lnTo>
                  <a:pt x="651889" y="2077485"/>
                </a:lnTo>
                <a:lnTo>
                  <a:pt x="0" y="2729373"/>
                </a:lnTo>
                <a:close/>
                <a:moveTo>
                  <a:pt x="0" y="0"/>
                </a:moveTo>
                <a:lnTo>
                  <a:pt x="2160000" y="0"/>
                </a:lnTo>
                <a:lnTo>
                  <a:pt x="2160000" y="5143501"/>
                </a:lnTo>
                <a:lnTo>
                  <a:pt x="0" y="5143501"/>
                </a:lnTo>
                <a:lnTo>
                  <a:pt x="0" y="2856759"/>
                </a:lnTo>
                <a:lnTo>
                  <a:pt x="779274" y="2077485"/>
                </a:lnTo>
                <a:lnTo>
                  <a:pt x="0" y="1298211"/>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4" name="그림 개체 틀 13">
            <a:extLst>
              <a:ext uri="{FF2B5EF4-FFF2-40B4-BE49-F238E27FC236}">
                <a16:creationId xmlns:a16="http://schemas.microsoft.com/office/drawing/2014/main" id="{1FA03D3A-E0EA-4B8F-B538-58CE5D4DB322}"/>
              </a:ext>
            </a:extLst>
          </p:cNvPr>
          <p:cNvSpPr>
            <a:spLocks noGrp="1"/>
          </p:cNvSpPr>
          <p:nvPr>
            <p:ph type="pic" idx="12" hasCustomPrompt="1"/>
          </p:nvPr>
        </p:nvSpPr>
        <p:spPr>
          <a:xfrm>
            <a:off x="5128504" y="2841757"/>
            <a:ext cx="2340000" cy="4016243"/>
          </a:xfrm>
          <a:custGeom>
            <a:avLst/>
            <a:gdLst>
              <a:gd name="connsiteX0" fmla="*/ 1563187 w 2160000"/>
              <a:gd name="connsiteY0" fmla="*/ 0 h 3012182"/>
              <a:gd name="connsiteX1" fmla="*/ 2160000 w 2160000"/>
              <a:gd name="connsiteY1" fmla="*/ 0 h 3012182"/>
              <a:gd name="connsiteX2" fmla="*/ 2160000 w 2160000"/>
              <a:gd name="connsiteY2" fmla="*/ 596813 h 3012182"/>
              <a:gd name="connsiteX3" fmla="*/ 0 w 2160000"/>
              <a:gd name="connsiteY3" fmla="*/ 0 h 3012182"/>
              <a:gd name="connsiteX4" fmla="*/ 1435802 w 2160000"/>
              <a:gd name="connsiteY4" fmla="*/ 0 h 3012182"/>
              <a:gd name="connsiteX5" fmla="*/ 2160000 w 2160000"/>
              <a:gd name="connsiteY5" fmla="*/ 724199 h 3012182"/>
              <a:gd name="connsiteX6" fmla="*/ 2160000 w 2160000"/>
              <a:gd name="connsiteY6" fmla="*/ 3012182 h 3012182"/>
              <a:gd name="connsiteX7" fmla="*/ 0 w 2160000"/>
              <a:gd name="connsiteY7" fmla="*/ 3012182 h 301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00" h="3012182">
                <a:moveTo>
                  <a:pt x="1563187" y="0"/>
                </a:moveTo>
                <a:lnTo>
                  <a:pt x="2160000" y="0"/>
                </a:lnTo>
                <a:lnTo>
                  <a:pt x="2160000" y="596813"/>
                </a:lnTo>
                <a:close/>
                <a:moveTo>
                  <a:pt x="0" y="0"/>
                </a:moveTo>
                <a:lnTo>
                  <a:pt x="1435802" y="0"/>
                </a:lnTo>
                <a:lnTo>
                  <a:pt x="2160000" y="724199"/>
                </a:lnTo>
                <a:lnTo>
                  <a:pt x="2160000" y="3012182"/>
                </a:lnTo>
                <a:lnTo>
                  <a:pt x="0" y="3012182"/>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783000" y="2841757"/>
            <a:ext cx="1248009" cy="4016243"/>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3" name="그림 개체 틀 12">
            <a:extLst>
              <a:ext uri="{FF2B5EF4-FFF2-40B4-BE49-F238E27FC236}">
                <a16:creationId xmlns:a16="http://schemas.microsoft.com/office/drawing/2014/main" id="{1EBCCB12-3AC7-4A57-8E11-5324E7CB7D04}"/>
              </a:ext>
            </a:extLst>
          </p:cNvPr>
          <p:cNvSpPr>
            <a:spLocks noGrp="1"/>
          </p:cNvSpPr>
          <p:nvPr>
            <p:ph type="pic" idx="14" hasCustomPrompt="1"/>
          </p:nvPr>
        </p:nvSpPr>
        <p:spPr>
          <a:xfrm>
            <a:off x="3783000" y="-1"/>
            <a:ext cx="3676649" cy="2724647"/>
          </a:xfrm>
          <a:custGeom>
            <a:avLst/>
            <a:gdLst>
              <a:gd name="connsiteX0" fmla="*/ 3393830 w 3393830"/>
              <a:gd name="connsiteY0" fmla="*/ 1435011 h 2043485"/>
              <a:gd name="connsiteX1" fmla="*/ 3393830 w 3393830"/>
              <a:gd name="connsiteY1" fmla="*/ 2043485 h 2043485"/>
              <a:gd name="connsiteX2" fmla="*/ 2785356 w 3393830"/>
              <a:gd name="connsiteY2" fmla="*/ 2043485 h 2043485"/>
              <a:gd name="connsiteX3" fmla="*/ 0 w 3393830"/>
              <a:gd name="connsiteY3" fmla="*/ 0 h 2043485"/>
              <a:gd name="connsiteX4" fmla="*/ 3393830 w 3393830"/>
              <a:gd name="connsiteY4" fmla="*/ 0 h 2043485"/>
              <a:gd name="connsiteX5" fmla="*/ 3393830 w 3393830"/>
              <a:gd name="connsiteY5" fmla="*/ 1307626 h 2043485"/>
              <a:gd name="connsiteX6" fmla="*/ 2657971 w 3393830"/>
              <a:gd name="connsiteY6" fmla="*/ 2043485 h 2043485"/>
              <a:gd name="connsiteX7" fmla="*/ 0 w 3393830"/>
              <a:gd name="connsiteY7" fmla="*/ 2043485 h 20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3830" h="2043485">
                <a:moveTo>
                  <a:pt x="3393830" y="1435011"/>
                </a:moveTo>
                <a:lnTo>
                  <a:pt x="3393830" y="2043485"/>
                </a:lnTo>
                <a:lnTo>
                  <a:pt x="2785356" y="2043485"/>
                </a:lnTo>
                <a:close/>
                <a:moveTo>
                  <a:pt x="0" y="0"/>
                </a:moveTo>
                <a:lnTo>
                  <a:pt x="3393830" y="0"/>
                </a:lnTo>
                <a:lnTo>
                  <a:pt x="3393830" y="1307626"/>
                </a:lnTo>
                <a:lnTo>
                  <a:pt x="2657971" y="2043485"/>
                </a:lnTo>
                <a:lnTo>
                  <a:pt x="0" y="2043485"/>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2180342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Images and Contents Layout">
    <p:bg>
      <p:bgPr>
        <a:solidFill>
          <a:schemeClr val="accent1"/>
        </a:solidFill>
        <a:effectLst/>
      </p:bgPr>
    </p:bg>
    <p:spTree>
      <p:nvGrpSpPr>
        <p:cNvPr id="1" name=""/>
        <p:cNvGrpSpPr/>
        <p:nvPr/>
      </p:nvGrpSpPr>
      <p:grpSpPr>
        <a:xfrm>
          <a:off x="0" y="0"/>
          <a:ext cx="0" cy="0"/>
          <a:chOff x="0" y="0"/>
          <a:chExt cx="0" cy="0"/>
        </a:xfrm>
      </p:grpSpPr>
      <p:sp>
        <p:nvSpPr>
          <p:cNvPr id="24" name="그림 개체 틀 23">
            <a:extLst>
              <a:ext uri="{FF2B5EF4-FFF2-40B4-BE49-F238E27FC236}">
                <a16:creationId xmlns:a16="http://schemas.microsoft.com/office/drawing/2014/main" id="{6F099B2E-9C61-4C91-AB24-AB7B70E2D2E0}"/>
              </a:ext>
            </a:extLst>
          </p:cNvPr>
          <p:cNvSpPr>
            <a:spLocks noGrp="1"/>
          </p:cNvSpPr>
          <p:nvPr>
            <p:ph type="pic" idx="18" hasCustomPrompt="1"/>
          </p:nvPr>
        </p:nvSpPr>
        <p:spPr>
          <a:xfrm>
            <a:off x="7909773" y="1993507"/>
            <a:ext cx="1994342" cy="4865768"/>
          </a:xfrm>
          <a:custGeom>
            <a:avLst/>
            <a:gdLst>
              <a:gd name="connsiteX0" fmla="*/ 540722 w 1840931"/>
              <a:gd name="connsiteY0" fmla="*/ 1288720 h 3649326"/>
              <a:gd name="connsiteX1" fmla="*/ 1084110 w 1840931"/>
              <a:gd name="connsiteY1" fmla="*/ 1832108 h 3649326"/>
              <a:gd name="connsiteX2" fmla="*/ 548200 w 1840931"/>
              <a:gd name="connsiteY2" fmla="*/ 2368018 h 3649326"/>
              <a:gd name="connsiteX3" fmla="*/ 0 w 1840931"/>
              <a:gd name="connsiteY3" fmla="*/ 1824663 h 3649326"/>
              <a:gd name="connsiteX4" fmla="*/ 1840931 w 1840931"/>
              <a:gd name="connsiteY4" fmla="*/ 0 h 3649326"/>
              <a:gd name="connsiteX5" fmla="*/ 1840931 w 1840931"/>
              <a:gd name="connsiteY5" fmla="*/ 3649326 h 3649326"/>
              <a:gd name="connsiteX6" fmla="*/ 609809 w 1840931"/>
              <a:gd name="connsiteY6" fmla="*/ 2429083 h 3649326"/>
              <a:gd name="connsiteX7" fmla="*/ 1206783 w 1840931"/>
              <a:gd name="connsiteY7" fmla="*/ 1832108 h 3649326"/>
              <a:gd name="connsiteX8" fmla="*/ 602331 w 1840931"/>
              <a:gd name="connsiteY8" fmla="*/ 1227655 h 364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931" h="3649326">
                <a:moveTo>
                  <a:pt x="540722" y="1288720"/>
                </a:moveTo>
                <a:lnTo>
                  <a:pt x="1084110" y="1832108"/>
                </a:lnTo>
                <a:lnTo>
                  <a:pt x="548200" y="2368018"/>
                </a:lnTo>
                <a:lnTo>
                  <a:pt x="0" y="1824663"/>
                </a:lnTo>
                <a:close/>
                <a:moveTo>
                  <a:pt x="1840931" y="0"/>
                </a:moveTo>
                <a:lnTo>
                  <a:pt x="1840931" y="3649326"/>
                </a:lnTo>
                <a:lnTo>
                  <a:pt x="609809" y="2429083"/>
                </a:lnTo>
                <a:lnTo>
                  <a:pt x="1206783" y="1832108"/>
                </a:lnTo>
                <a:lnTo>
                  <a:pt x="602331" y="1227655"/>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23" name="그림 개체 틀 22">
            <a:extLst>
              <a:ext uri="{FF2B5EF4-FFF2-40B4-BE49-F238E27FC236}">
                <a16:creationId xmlns:a16="http://schemas.microsoft.com/office/drawing/2014/main" id="{02450FB2-6A00-42CF-B869-69B7A802C2C5}"/>
              </a:ext>
            </a:extLst>
          </p:cNvPr>
          <p:cNvSpPr>
            <a:spLocks noGrp="1"/>
          </p:cNvSpPr>
          <p:nvPr>
            <p:ph type="pic" idx="19" hasCustomPrompt="1"/>
          </p:nvPr>
        </p:nvSpPr>
        <p:spPr>
          <a:xfrm>
            <a:off x="5932746" y="4514695"/>
            <a:ext cx="3825020" cy="2358672"/>
          </a:xfrm>
          <a:custGeom>
            <a:avLst/>
            <a:gdLst>
              <a:gd name="connsiteX0" fmla="*/ 2368610 w 3530788"/>
              <a:gd name="connsiteY0" fmla="*/ 604337 h 1769004"/>
              <a:gd name="connsiteX1" fmla="*/ 3530788 w 3530788"/>
              <a:gd name="connsiteY1" fmla="*/ 1761052 h 1769004"/>
              <a:gd name="connsiteX2" fmla="*/ 0 w 3530788"/>
              <a:gd name="connsiteY2" fmla="*/ 1769004 h 1769004"/>
              <a:gd name="connsiteX3" fmla="*/ 1159186 w 3530788"/>
              <a:gd name="connsiteY3" fmla="*/ 604826 h 1769004"/>
              <a:gd name="connsiteX4" fmla="*/ 1763653 w 3530788"/>
              <a:gd name="connsiteY4" fmla="*/ 1209294 h 1769004"/>
              <a:gd name="connsiteX5" fmla="*/ 1761418 w 3530788"/>
              <a:gd name="connsiteY5" fmla="*/ 0 h 1769004"/>
              <a:gd name="connsiteX6" fmla="*/ 2307129 w 3530788"/>
              <a:gd name="connsiteY6" fmla="*/ 543145 h 1769004"/>
              <a:gd name="connsiteX7" fmla="*/ 1763653 w 3530788"/>
              <a:gd name="connsiteY7" fmla="*/ 1086621 h 1769004"/>
              <a:gd name="connsiteX8" fmla="*/ 1220390 w 3530788"/>
              <a:gd name="connsiteY8" fmla="*/ 543358 h 176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788" h="1769004">
                <a:moveTo>
                  <a:pt x="2368610" y="604337"/>
                </a:moveTo>
                <a:lnTo>
                  <a:pt x="3530788" y="1761052"/>
                </a:lnTo>
                <a:lnTo>
                  <a:pt x="0" y="1769004"/>
                </a:lnTo>
                <a:lnTo>
                  <a:pt x="1159186" y="604826"/>
                </a:lnTo>
                <a:lnTo>
                  <a:pt x="1763653" y="1209294"/>
                </a:lnTo>
                <a:close/>
                <a:moveTo>
                  <a:pt x="1761418" y="0"/>
                </a:moveTo>
                <a:lnTo>
                  <a:pt x="2307129" y="543145"/>
                </a:lnTo>
                <a:lnTo>
                  <a:pt x="1763653" y="1086621"/>
                </a:lnTo>
                <a:lnTo>
                  <a:pt x="1220390" y="543358"/>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22" name="그림 개체 틀 21">
            <a:extLst>
              <a:ext uri="{FF2B5EF4-FFF2-40B4-BE49-F238E27FC236}">
                <a16:creationId xmlns:a16="http://schemas.microsoft.com/office/drawing/2014/main" id="{818F7804-9A99-482C-9BFA-8B2E895ADDDC}"/>
              </a:ext>
            </a:extLst>
          </p:cNvPr>
          <p:cNvSpPr>
            <a:spLocks noGrp="1"/>
          </p:cNvSpPr>
          <p:nvPr>
            <p:ph type="pic" idx="20" hasCustomPrompt="1"/>
          </p:nvPr>
        </p:nvSpPr>
        <p:spPr>
          <a:xfrm>
            <a:off x="3782384" y="1993507"/>
            <a:ext cx="3988684" cy="4865768"/>
          </a:xfrm>
          <a:custGeom>
            <a:avLst/>
            <a:gdLst>
              <a:gd name="connsiteX0" fmla="*/ 3143876 w 3681862"/>
              <a:gd name="connsiteY0" fmla="*/ 1291431 h 3649326"/>
              <a:gd name="connsiteX1" fmla="*/ 3681862 w 3681862"/>
              <a:gd name="connsiteY1" fmla="*/ 1824663 h 3649326"/>
              <a:gd name="connsiteX2" fmla="*/ 3136398 w 3681862"/>
              <a:gd name="connsiteY2" fmla="*/ 2365307 h 3649326"/>
              <a:gd name="connsiteX3" fmla="*/ 2603199 w 3681862"/>
              <a:gd name="connsiteY3" fmla="*/ 1832108 h 3649326"/>
              <a:gd name="connsiteX4" fmla="*/ 1840931 w 3681862"/>
              <a:gd name="connsiteY4" fmla="*/ 0 h 3649326"/>
              <a:gd name="connsiteX5" fmla="*/ 3082267 w 3681862"/>
              <a:gd name="connsiteY5" fmla="*/ 1230367 h 3649326"/>
              <a:gd name="connsiteX6" fmla="*/ 2480526 w 3681862"/>
              <a:gd name="connsiteY6" fmla="*/ 1832108 h 3649326"/>
              <a:gd name="connsiteX7" fmla="*/ 3074789 w 3681862"/>
              <a:gd name="connsiteY7" fmla="*/ 2426371 h 3649326"/>
              <a:gd name="connsiteX8" fmla="*/ 1840931 w 3681862"/>
              <a:gd name="connsiteY8" fmla="*/ 3649326 h 3649326"/>
              <a:gd name="connsiteX9" fmla="*/ 0 w 3681862"/>
              <a:gd name="connsiteY9" fmla="*/ 1824663 h 364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1862" h="3649326">
                <a:moveTo>
                  <a:pt x="3143876" y="1291431"/>
                </a:moveTo>
                <a:lnTo>
                  <a:pt x="3681862" y="1824663"/>
                </a:lnTo>
                <a:lnTo>
                  <a:pt x="3136398" y="2365307"/>
                </a:lnTo>
                <a:lnTo>
                  <a:pt x="2603199" y="1832108"/>
                </a:lnTo>
                <a:close/>
                <a:moveTo>
                  <a:pt x="1840931" y="0"/>
                </a:moveTo>
                <a:lnTo>
                  <a:pt x="3082267" y="1230367"/>
                </a:lnTo>
                <a:lnTo>
                  <a:pt x="2480526" y="1832108"/>
                </a:lnTo>
                <a:lnTo>
                  <a:pt x="3074789" y="2426371"/>
                </a:lnTo>
                <a:lnTo>
                  <a:pt x="1840931" y="3649326"/>
                </a:lnTo>
                <a:lnTo>
                  <a:pt x="0" y="1824663"/>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21" name="그림 개체 틀 20">
            <a:extLst>
              <a:ext uri="{FF2B5EF4-FFF2-40B4-BE49-F238E27FC236}">
                <a16:creationId xmlns:a16="http://schemas.microsoft.com/office/drawing/2014/main" id="{59353D25-D7C0-4FC1-88CF-A55DAFC5690D}"/>
              </a:ext>
            </a:extLst>
          </p:cNvPr>
          <p:cNvSpPr>
            <a:spLocks noGrp="1"/>
          </p:cNvSpPr>
          <p:nvPr>
            <p:ph type="pic" idx="21" hasCustomPrompt="1"/>
          </p:nvPr>
        </p:nvSpPr>
        <p:spPr>
          <a:xfrm>
            <a:off x="5846607" y="-15091"/>
            <a:ext cx="3988684" cy="4356885"/>
          </a:xfrm>
          <a:custGeom>
            <a:avLst/>
            <a:gdLst>
              <a:gd name="connsiteX0" fmla="*/ 1843166 w 3681862"/>
              <a:gd name="connsiteY0" fmla="*/ 2193152 h 3267664"/>
              <a:gd name="connsiteX1" fmla="*/ 2381694 w 3681862"/>
              <a:gd name="connsiteY1" fmla="*/ 2731680 h 3267664"/>
              <a:gd name="connsiteX2" fmla="*/ 1840931 w 3681862"/>
              <a:gd name="connsiteY2" fmla="*/ 3267664 h 3267664"/>
              <a:gd name="connsiteX3" fmla="*/ 1302413 w 3681862"/>
              <a:gd name="connsiteY3" fmla="*/ 2733905 h 3267664"/>
              <a:gd name="connsiteX4" fmla="*/ 1467221 w 3681862"/>
              <a:gd name="connsiteY4" fmla="*/ 0 h 3267664"/>
              <a:gd name="connsiteX5" fmla="*/ 2284092 w 3681862"/>
              <a:gd name="connsiteY5" fmla="*/ 19269 h 3267664"/>
              <a:gd name="connsiteX6" fmla="*/ 3681862 w 3681862"/>
              <a:gd name="connsiteY6" fmla="*/ 1443001 h 3267664"/>
              <a:gd name="connsiteX7" fmla="*/ 2443303 w 3681862"/>
              <a:gd name="connsiteY7" fmla="*/ 2670616 h 3267664"/>
              <a:gd name="connsiteX8" fmla="*/ 1843166 w 3681862"/>
              <a:gd name="connsiteY8" fmla="*/ 2070479 h 3267664"/>
              <a:gd name="connsiteX9" fmla="*/ 1240805 w 3681862"/>
              <a:gd name="connsiteY9" fmla="*/ 2672841 h 3267664"/>
              <a:gd name="connsiteX10" fmla="*/ 0 w 3681862"/>
              <a:gd name="connsiteY10" fmla="*/ 1443001 h 32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1862" h="3267664">
                <a:moveTo>
                  <a:pt x="1843166" y="2193152"/>
                </a:moveTo>
                <a:lnTo>
                  <a:pt x="2381694" y="2731680"/>
                </a:lnTo>
                <a:lnTo>
                  <a:pt x="1840931" y="3267664"/>
                </a:lnTo>
                <a:lnTo>
                  <a:pt x="1302413" y="2733905"/>
                </a:lnTo>
                <a:close/>
                <a:moveTo>
                  <a:pt x="1467221" y="0"/>
                </a:moveTo>
                <a:cubicBezTo>
                  <a:pt x="1832276" y="3773"/>
                  <a:pt x="1919036" y="-406"/>
                  <a:pt x="2284092" y="19269"/>
                </a:cubicBezTo>
                <a:lnTo>
                  <a:pt x="3681862" y="1443001"/>
                </a:lnTo>
                <a:lnTo>
                  <a:pt x="2443303" y="2670616"/>
                </a:lnTo>
                <a:lnTo>
                  <a:pt x="1843166" y="2070479"/>
                </a:lnTo>
                <a:lnTo>
                  <a:pt x="1240805" y="2672841"/>
                </a:lnTo>
                <a:lnTo>
                  <a:pt x="0" y="1443001"/>
                </a:lnTo>
                <a:close/>
              </a:path>
            </a:pathLst>
          </a:custGeom>
          <a:solidFill>
            <a:schemeClr val="bg1">
              <a:lumMod val="95000"/>
            </a:schemeClr>
          </a:solidFill>
        </p:spPr>
        <p:txBody>
          <a:bodyPr wrap="square" anchor="ctr">
            <a:noAutofit/>
          </a:bodyP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Tree>
    <p:extLst>
      <p:ext uri="{BB962C8B-B14F-4D97-AF65-F5344CB8AC3E}">
        <p14:creationId xmlns:p14="http://schemas.microsoft.com/office/powerpoint/2010/main" val="525539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932723"/>
            <a:ext cx="9906000" cy="384043"/>
          </a:xfrm>
          <a:prstGeom prst="rect">
            <a:avLst/>
          </a:prstGeom>
        </p:spPr>
        <p:txBody>
          <a:bodyPr anchor="ctr"/>
          <a:lstStyle>
            <a:lvl1pPr marL="0" indent="0" algn="ctr">
              <a:buNone/>
              <a:defRPr sz="151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4" hasCustomPrompt="1"/>
          </p:nvPr>
        </p:nvSpPr>
        <p:spPr>
          <a:xfrm>
            <a:off x="428498" y="1689609"/>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428498" y="4101075"/>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2070987" y="1689609"/>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2070987" y="4101075"/>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5" name="Picture Placeholder 2"/>
          <p:cNvSpPr>
            <a:spLocks noGrp="1"/>
          </p:cNvSpPr>
          <p:nvPr>
            <p:ph type="pic" idx="18" hasCustomPrompt="1"/>
          </p:nvPr>
        </p:nvSpPr>
        <p:spPr>
          <a:xfrm>
            <a:off x="6214059" y="1689609"/>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6" name="Picture Placeholder 2"/>
          <p:cNvSpPr>
            <a:spLocks noGrp="1"/>
          </p:cNvSpPr>
          <p:nvPr>
            <p:ph type="pic" idx="19" hasCustomPrompt="1"/>
          </p:nvPr>
        </p:nvSpPr>
        <p:spPr>
          <a:xfrm>
            <a:off x="6214060" y="4101075"/>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7" name="Picture Placeholder 2"/>
          <p:cNvSpPr>
            <a:spLocks noGrp="1"/>
          </p:cNvSpPr>
          <p:nvPr>
            <p:ph type="pic" idx="20" hasCustomPrompt="1"/>
          </p:nvPr>
        </p:nvSpPr>
        <p:spPr>
          <a:xfrm>
            <a:off x="7856548" y="1689609"/>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18" name="Picture Placeholder 2"/>
          <p:cNvSpPr>
            <a:spLocks noGrp="1"/>
          </p:cNvSpPr>
          <p:nvPr>
            <p:ph type="pic" idx="21" hasCustomPrompt="1"/>
          </p:nvPr>
        </p:nvSpPr>
        <p:spPr>
          <a:xfrm>
            <a:off x="7856548" y="4101075"/>
            <a:ext cx="1560173" cy="2304255"/>
          </a:xfrm>
          <a:prstGeom prst="rect">
            <a:avLst/>
          </a:prstGeom>
          <a:solidFill>
            <a:schemeClr val="bg1">
              <a:lumMod val="95000"/>
            </a:schemeClr>
          </a:solidFill>
        </p:spPr>
        <p:txBody>
          <a:bodyPr anchor="ctr"/>
          <a:lstStyle>
            <a:lvl1pPr marL="0" indent="0" algn="ctr">
              <a:buNone/>
              <a:defRPr sz="1300" baseline="0">
                <a:solidFill>
                  <a:schemeClr val="tx1">
                    <a:lumMod val="75000"/>
                    <a:lumOff val="25000"/>
                  </a:schemeClr>
                </a:solidFill>
                <a:latin typeface="+mn-lt"/>
                <a:cs typeface="Arial" pitchFamily="34" charset="0"/>
              </a:defRPr>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ltLang="ko-KR" dirty="0"/>
              <a:t>Your Picture Here</a:t>
            </a:r>
            <a:endParaRPr lang="ko-KR" altLang="en-US" dirty="0"/>
          </a:p>
        </p:txBody>
      </p:sp>
      <p:sp>
        <p:nvSpPr>
          <p:cNvPr id="2" name="Rectangle 1"/>
          <p:cNvSpPr/>
          <p:nvPr userDrawn="1"/>
        </p:nvSpPr>
        <p:spPr>
          <a:xfrm>
            <a:off x="3713475" y="1700807"/>
            <a:ext cx="2418269" cy="47045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ko-KR" altLang="en-US" sz="1950">
              <a:solidFill>
                <a:schemeClr val="tx1"/>
              </a:solidFill>
            </a:endParaRPr>
          </a:p>
        </p:txBody>
      </p:sp>
    </p:spTree>
    <p:extLst>
      <p:ext uri="{BB962C8B-B14F-4D97-AF65-F5344CB8AC3E}">
        <p14:creationId xmlns:p14="http://schemas.microsoft.com/office/powerpoint/2010/main" val="493280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2866" y="123479"/>
            <a:ext cx="9403223" cy="724247"/>
          </a:xfrm>
          <a:prstGeom prst="rect">
            <a:avLst/>
          </a:prstGeom>
        </p:spPr>
        <p:txBody>
          <a:bodyPr anchor="ctr"/>
          <a:lstStyle>
            <a:lvl1pPr marL="0" indent="0" algn="ctr">
              <a:buNone/>
              <a:defRPr sz="4387"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0333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1182412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9906000" cy="768085"/>
          </a:xfrm>
          <a:prstGeom prst="rect">
            <a:avLst/>
          </a:prstGeom>
        </p:spPr>
        <p:txBody>
          <a:bodyPr anchor="ctr"/>
          <a:lstStyle>
            <a:lvl1pPr marL="0" indent="0" algn="ctr">
              <a:buNone/>
              <a:defRPr sz="3900" b="0" baseline="0">
                <a:solidFill>
                  <a:schemeClr val="tx1">
                    <a:lumMod val="75000"/>
                    <a:lumOff val="25000"/>
                  </a:schemeClr>
                </a:solidFill>
                <a:latin typeface="+mn-lt"/>
                <a:cs typeface="Arial" pitchFamily="34" charset="0"/>
              </a:defRPr>
            </a:lvl1pPr>
          </a:lstStyle>
          <a:p>
            <a:pPr lvl="0"/>
            <a:r>
              <a:rPr lang="en-US" altLang="ko-KR" dirty="0"/>
              <a:t>ICON SETS LAYOUT</a:t>
            </a:r>
          </a:p>
        </p:txBody>
      </p:sp>
      <p:sp>
        <p:nvSpPr>
          <p:cNvPr id="11" name="Rounded Rectangle 10"/>
          <p:cNvSpPr/>
          <p:nvPr userDrawn="1"/>
        </p:nvSpPr>
        <p:spPr>
          <a:xfrm>
            <a:off x="383509" y="1508786"/>
            <a:ext cx="3087327" cy="4865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p>
        </p:txBody>
      </p:sp>
      <p:sp>
        <p:nvSpPr>
          <p:cNvPr id="17" name="Rounded Rectangle 16"/>
          <p:cNvSpPr/>
          <p:nvPr userDrawn="1"/>
        </p:nvSpPr>
        <p:spPr>
          <a:xfrm>
            <a:off x="576260" y="1796667"/>
            <a:ext cx="11756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solidFill>
                <a:schemeClr val="bg1"/>
              </a:solidFill>
            </a:endParaRPr>
          </a:p>
        </p:txBody>
      </p:sp>
      <p:sp>
        <p:nvSpPr>
          <p:cNvPr id="18" name="Half Frame 17"/>
          <p:cNvSpPr/>
          <p:nvPr userDrawn="1"/>
        </p:nvSpPr>
        <p:spPr>
          <a:xfrm rot="5400000">
            <a:off x="2745905" y="1713727"/>
            <a:ext cx="669775" cy="54419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950">
              <a:solidFill>
                <a:schemeClr val="tx1"/>
              </a:solidFill>
            </a:endParaRPr>
          </a:p>
        </p:txBody>
      </p:sp>
    </p:spTree>
    <p:extLst>
      <p:ext uri="{BB962C8B-B14F-4D97-AF65-F5344CB8AC3E}">
        <p14:creationId xmlns:p14="http://schemas.microsoft.com/office/powerpoint/2010/main" val="411600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309427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3683170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210631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66746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312220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7CAE348-1A46-420F-86A1-CEA27154ADDC}" type="slidenum">
              <a:rPr lang="en-AU" smtClean="0"/>
              <a:t>‹#›</a:t>
            </a:fld>
            <a:endParaRPr lang="en-AU"/>
          </a:p>
        </p:txBody>
      </p:sp>
    </p:spTree>
    <p:extLst>
      <p:ext uri="{BB962C8B-B14F-4D97-AF65-F5344CB8AC3E}">
        <p14:creationId xmlns:p14="http://schemas.microsoft.com/office/powerpoint/2010/main" val="238618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AE348-1A46-420F-86A1-CEA27154ADDC}" type="slidenum">
              <a:rPr lang="en-AU" smtClean="0"/>
              <a:pPr/>
              <a:t>‹#›</a:t>
            </a:fld>
            <a:endParaRPr lang="en-AU"/>
          </a:p>
        </p:txBody>
      </p:sp>
      <p:cxnSp>
        <p:nvCxnSpPr>
          <p:cNvPr id="7" name="Straight Connector 6"/>
          <p:cNvCxnSpPr/>
          <p:nvPr userDrawn="1"/>
        </p:nvCxnSpPr>
        <p:spPr>
          <a:xfrm>
            <a:off x="603492" y="612154"/>
            <a:ext cx="8933727" cy="0"/>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296588" y="6651069"/>
            <a:ext cx="1794091" cy="215444"/>
          </a:xfrm>
          <a:prstGeom prst="rect">
            <a:avLst/>
          </a:prstGeom>
          <a:noFill/>
        </p:spPr>
        <p:txBody>
          <a:bodyPr wrap="square" rtlCol="0">
            <a:spAutoFit/>
          </a:bodyPr>
          <a:lstStyle/>
          <a:p>
            <a:pPr algn="ctr"/>
            <a:r>
              <a:rPr lang="tr-TR" sz="800" b="1" dirty="0"/>
              <a:t>Nisan 2022 I Özel ve Gizlidir</a:t>
            </a:r>
            <a:endParaRPr lang="en-AU" sz="800" b="1" dirty="0"/>
          </a:p>
        </p:txBody>
      </p:sp>
      <p:cxnSp>
        <p:nvCxnSpPr>
          <p:cNvPr id="12" name="Straight Connector 11"/>
          <p:cNvCxnSpPr/>
          <p:nvPr userDrawn="1"/>
        </p:nvCxnSpPr>
        <p:spPr>
          <a:xfrm>
            <a:off x="9272741" y="6686792"/>
            <a:ext cx="0" cy="144000"/>
          </a:xfrm>
          <a:prstGeom prst="line">
            <a:avLst/>
          </a:prstGeom>
          <a:ln w="19050">
            <a:solidFill>
              <a:srgbClr val="222A3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C7301E8-DE26-4B4C-A163-1EAEF4FA90C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717177" y="-23769"/>
            <a:ext cx="2018704" cy="713422"/>
          </a:xfrm>
          <a:prstGeom prst="rect">
            <a:avLst/>
          </a:prstGeom>
        </p:spPr>
      </p:pic>
      <p:sp>
        <p:nvSpPr>
          <p:cNvPr id="10" name="Slide Number Placeholder 5">
            <a:extLst>
              <a:ext uri="{FF2B5EF4-FFF2-40B4-BE49-F238E27FC236}">
                <a16:creationId xmlns:a16="http://schemas.microsoft.com/office/drawing/2014/main" id="{6D9D814F-4B6F-4420-9AEE-98AA63B13977}"/>
              </a:ext>
            </a:extLst>
          </p:cNvPr>
          <p:cNvSpPr txBox="1">
            <a:spLocks/>
          </p:cNvSpPr>
          <p:nvPr userDrawn="1"/>
        </p:nvSpPr>
        <p:spPr>
          <a:xfrm>
            <a:off x="9255073" y="6612403"/>
            <a:ext cx="380093" cy="254563"/>
          </a:xfrm>
          <a:prstGeom prst="rect">
            <a:avLst/>
          </a:prstGeom>
        </p:spPr>
        <p:txBody>
          <a:bodyPr/>
          <a:lstStyle>
            <a:defPPr>
              <a:defRPr lang="en-US"/>
            </a:defPPr>
            <a:lvl1pPr marL="0" algn="l" defTabSz="457200" rtl="0" eaLnBrk="1" latinLnBrk="0" hangingPunct="1">
              <a:defRPr sz="10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CAE348-1A46-420F-86A1-CEA27154ADDC}" type="slidenum">
              <a:rPr lang="en-AU" smtClean="0"/>
              <a:pPr/>
              <a:t>‹#›</a:t>
            </a:fld>
            <a:endParaRPr lang="en-AU"/>
          </a:p>
        </p:txBody>
      </p:sp>
    </p:spTree>
    <p:extLst>
      <p:ext uri="{BB962C8B-B14F-4D97-AF65-F5344CB8AC3E}">
        <p14:creationId xmlns:p14="http://schemas.microsoft.com/office/powerpoint/2010/main" val="18298932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661" r:id="rId13"/>
    <p:sldLayoutId id="214748371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56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hf hdr="0" ftr="0" dt="0"/>
  <p:txStyles>
    <p:titleStyle>
      <a:lvl1pPr algn="ctr" defTabSz="990570" rtl="0" eaLnBrk="1" latinLnBrk="1" hangingPunct="1">
        <a:spcBef>
          <a:spcPct val="0"/>
        </a:spcBef>
        <a:buNone/>
        <a:defRPr sz="4767" kern="1200">
          <a:solidFill>
            <a:schemeClr val="tx1"/>
          </a:solidFill>
          <a:latin typeface="+mj-lt"/>
          <a:ea typeface="+mj-ea"/>
          <a:cs typeface="+mj-cs"/>
        </a:defRPr>
      </a:lvl1pPr>
    </p:titleStyle>
    <p:bodyStyle>
      <a:lvl1pPr marL="371464" indent="-371464" algn="l" defTabSz="990570" rtl="0" eaLnBrk="1" latinLnBrk="1" hangingPunct="1">
        <a:spcBef>
          <a:spcPct val="20000"/>
        </a:spcBef>
        <a:buFont typeface="Arial" pitchFamily="34" charset="0"/>
        <a:buChar char="•"/>
        <a:defRPr sz="3467" kern="1200">
          <a:solidFill>
            <a:schemeClr val="tx1"/>
          </a:solidFill>
          <a:latin typeface="+mn-lt"/>
          <a:ea typeface="+mn-ea"/>
          <a:cs typeface="+mn-cs"/>
        </a:defRPr>
      </a:lvl1pPr>
      <a:lvl2pPr marL="804838" indent="-309553" algn="l" defTabSz="990570" rtl="0" eaLnBrk="1" latinLnBrk="1" hangingPunct="1">
        <a:spcBef>
          <a:spcPct val="20000"/>
        </a:spcBef>
        <a:buFont typeface="Arial" pitchFamily="34" charset="0"/>
        <a:buChar char="–"/>
        <a:defRPr sz="3033" kern="1200">
          <a:solidFill>
            <a:schemeClr val="tx1"/>
          </a:solidFill>
          <a:latin typeface="+mn-lt"/>
          <a:ea typeface="+mn-ea"/>
          <a:cs typeface="+mn-cs"/>
        </a:defRPr>
      </a:lvl2pPr>
      <a:lvl3pPr marL="1238212" indent="-247642" algn="l" defTabSz="990570" rtl="0" eaLnBrk="1" latinLnBrk="1" hangingPunct="1">
        <a:spcBef>
          <a:spcPct val="20000"/>
        </a:spcBef>
        <a:buFont typeface="Arial" pitchFamily="34" charset="0"/>
        <a:buChar char="•"/>
        <a:defRPr sz="2600" kern="1200">
          <a:solidFill>
            <a:schemeClr val="tx1"/>
          </a:solidFill>
          <a:latin typeface="+mn-lt"/>
          <a:ea typeface="+mn-ea"/>
          <a:cs typeface="+mn-cs"/>
        </a:defRPr>
      </a:lvl3pPr>
      <a:lvl4pPr marL="1733497" indent="-247642" algn="l" defTabSz="990570" rtl="0" eaLnBrk="1" latinLnBrk="1" hangingPunct="1">
        <a:spcBef>
          <a:spcPct val="20000"/>
        </a:spcBef>
        <a:buFont typeface="Arial" pitchFamily="34" charset="0"/>
        <a:buChar char="–"/>
        <a:defRPr sz="2167" kern="1200">
          <a:solidFill>
            <a:schemeClr val="tx1"/>
          </a:solidFill>
          <a:latin typeface="+mn-lt"/>
          <a:ea typeface="+mn-ea"/>
          <a:cs typeface="+mn-cs"/>
        </a:defRPr>
      </a:lvl4pPr>
      <a:lvl5pPr marL="2228781" indent="-247642" algn="l" defTabSz="990570" rtl="0" eaLnBrk="1" latinLnBrk="1" hangingPunct="1">
        <a:spcBef>
          <a:spcPct val="20000"/>
        </a:spcBef>
        <a:buFont typeface="Arial" pitchFamily="34" charset="0"/>
        <a:buChar char="»"/>
        <a:defRPr sz="2167" kern="1200">
          <a:solidFill>
            <a:schemeClr val="tx1"/>
          </a:solidFill>
          <a:latin typeface="+mn-lt"/>
          <a:ea typeface="+mn-ea"/>
          <a:cs typeface="+mn-cs"/>
        </a:defRPr>
      </a:lvl5pPr>
      <a:lvl6pPr marL="2724066" indent="-247642" algn="l" defTabSz="990570" rtl="0" eaLnBrk="1" latinLnBrk="1"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1"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1"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1" hangingPunct="1">
        <a:spcBef>
          <a:spcPct val="20000"/>
        </a:spcBef>
        <a:buFont typeface="Arial" pitchFamily="34" charset="0"/>
        <a:buChar char="•"/>
        <a:defRPr sz="2167" kern="1200">
          <a:solidFill>
            <a:schemeClr val="tx1"/>
          </a:solidFill>
          <a:latin typeface="+mn-lt"/>
          <a:ea typeface="+mn-ea"/>
          <a:cs typeface="+mn-cs"/>
        </a:defRPr>
      </a:lvl9pPr>
    </p:bodyStyle>
    <p:otherStyle>
      <a:defPPr>
        <a:defRPr lang="ko-KR"/>
      </a:defPPr>
      <a:lvl1pPr marL="0" algn="l" defTabSz="990570" rtl="0" eaLnBrk="1" latinLnBrk="1" hangingPunct="1">
        <a:defRPr sz="1950" kern="1200">
          <a:solidFill>
            <a:schemeClr val="tx1"/>
          </a:solidFill>
          <a:latin typeface="+mn-lt"/>
          <a:ea typeface="+mn-ea"/>
          <a:cs typeface="+mn-cs"/>
        </a:defRPr>
      </a:lvl1pPr>
      <a:lvl2pPr marL="495285" algn="l" defTabSz="990570" rtl="0" eaLnBrk="1" latinLnBrk="1" hangingPunct="1">
        <a:defRPr sz="1950" kern="1200">
          <a:solidFill>
            <a:schemeClr val="tx1"/>
          </a:solidFill>
          <a:latin typeface="+mn-lt"/>
          <a:ea typeface="+mn-ea"/>
          <a:cs typeface="+mn-cs"/>
        </a:defRPr>
      </a:lvl2pPr>
      <a:lvl3pPr marL="990570" algn="l" defTabSz="990570" rtl="0" eaLnBrk="1" latinLnBrk="1" hangingPunct="1">
        <a:defRPr sz="1950" kern="1200">
          <a:solidFill>
            <a:schemeClr val="tx1"/>
          </a:solidFill>
          <a:latin typeface="+mn-lt"/>
          <a:ea typeface="+mn-ea"/>
          <a:cs typeface="+mn-cs"/>
        </a:defRPr>
      </a:lvl3pPr>
      <a:lvl4pPr marL="1485854" algn="l" defTabSz="990570" rtl="0" eaLnBrk="1" latinLnBrk="1" hangingPunct="1">
        <a:defRPr sz="1950" kern="1200">
          <a:solidFill>
            <a:schemeClr val="tx1"/>
          </a:solidFill>
          <a:latin typeface="+mn-lt"/>
          <a:ea typeface="+mn-ea"/>
          <a:cs typeface="+mn-cs"/>
        </a:defRPr>
      </a:lvl4pPr>
      <a:lvl5pPr marL="1981139" algn="l" defTabSz="990570" rtl="0" eaLnBrk="1" latinLnBrk="1" hangingPunct="1">
        <a:defRPr sz="1950" kern="1200">
          <a:solidFill>
            <a:schemeClr val="tx1"/>
          </a:solidFill>
          <a:latin typeface="+mn-lt"/>
          <a:ea typeface="+mn-ea"/>
          <a:cs typeface="+mn-cs"/>
        </a:defRPr>
      </a:lvl5pPr>
      <a:lvl6pPr marL="2476424" algn="l" defTabSz="990570" rtl="0" eaLnBrk="1" latinLnBrk="1" hangingPunct="1">
        <a:defRPr sz="1950" kern="1200">
          <a:solidFill>
            <a:schemeClr val="tx1"/>
          </a:solidFill>
          <a:latin typeface="+mn-lt"/>
          <a:ea typeface="+mn-ea"/>
          <a:cs typeface="+mn-cs"/>
        </a:defRPr>
      </a:lvl6pPr>
      <a:lvl7pPr marL="2971709" algn="l" defTabSz="990570" rtl="0" eaLnBrk="1" latinLnBrk="1" hangingPunct="1">
        <a:defRPr sz="1950" kern="1200">
          <a:solidFill>
            <a:schemeClr val="tx1"/>
          </a:solidFill>
          <a:latin typeface="+mn-lt"/>
          <a:ea typeface="+mn-ea"/>
          <a:cs typeface="+mn-cs"/>
        </a:defRPr>
      </a:lvl7pPr>
      <a:lvl8pPr marL="3466993" algn="l" defTabSz="990570" rtl="0" eaLnBrk="1" latinLnBrk="1" hangingPunct="1">
        <a:defRPr sz="1950" kern="1200">
          <a:solidFill>
            <a:schemeClr val="tx1"/>
          </a:solidFill>
          <a:latin typeface="+mn-lt"/>
          <a:ea typeface="+mn-ea"/>
          <a:cs typeface="+mn-cs"/>
        </a:defRPr>
      </a:lvl8pPr>
      <a:lvl9pPr marL="3962278" algn="l" defTabSz="990570" rtl="0" eaLnBrk="1" latinLnBrk="1"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3.wdp"/><Relationship Id="rId18" Type="http://schemas.microsoft.com/office/2014/relationships/chartEx" Target="../charts/chartEx1.xml"/><Relationship Id="rId26" Type="http://schemas.openxmlformats.org/officeDocument/2006/relationships/image" Target="../media/image54.png"/><Relationship Id="rId3" Type="http://schemas.openxmlformats.org/officeDocument/2006/relationships/image" Target="../media/image1.png"/><Relationship Id="rId21" Type="http://schemas.openxmlformats.org/officeDocument/2006/relationships/diagramData" Target="../diagrams/data2.xml"/><Relationship Id="rId7" Type="http://schemas.microsoft.com/office/2007/relationships/hdphoto" Target="../media/hdphoto1.wdp"/><Relationship Id="rId12" Type="http://schemas.openxmlformats.org/officeDocument/2006/relationships/image" Target="../media/image49.png"/><Relationship Id="rId17" Type="http://schemas.openxmlformats.org/officeDocument/2006/relationships/image" Target="../media/image52.png"/><Relationship Id="rId25" Type="http://schemas.microsoft.com/office/2007/relationships/diagramDrawing" Target="../diagrams/drawing2.xml"/><Relationship Id="rId2" Type="http://schemas.openxmlformats.org/officeDocument/2006/relationships/image" Target="../media/image42.jpeg"/><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48.png"/><Relationship Id="rId24" Type="http://schemas.openxmlformats.org/officeDocument/2006/relationships/diagramColors" Target="../diagrams/colors2.xml"/><Relationship Id="rId5" Type="http://schemas.openxmlformats.org/officeDocument/2006/relationships/image" Target="../media/image44.emf"/><Relationship Id="rId15" Type="http://schemas.microsoft.com/office/2007/relationships/hdphoto" Target="../media/hdphoto4.wdp"/><Relationship Id="rId23" Type="http://schemas.openxmlformats.org/officeDocument/2006/relationships/diagramQuickStyle" Target="../diagrams/quickStyle2.xml"/><Relationship Id="rId10" Type="http://schemas.openxmlformats.org/officeDocument/2006/relationships/image" Target="../media/image47.png"/><Relationship Id="rId19" Type="http://schemas.openxmlformats.org/officeDocument/2006/relationships/image" Target="NULL"/><Relationship Id="rId4" Type="http://schemas.openxmlformats.org/officeDocument/2006/relationships/image" Target="../media/image43.tmp"/><Relationship Id="rId9" Type="http://schemas.microsoft.com/office/2007/relationships/hdphoto" Target="../media/hdphoto2.wdp"/><Relationship Id="rId14" Type="http://schemas.openxmlformats.org/officeDocument/2006/relationships/image" Target="../media/image50.png"/><Relationship Id="rId22" Type="http://schemas.openxmlformats.org/officeDocument/2006/relationships/diagramLayout" Target="../diagrams/layout2.xml"/><Relationship Id="rId27"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sv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chart" Target="../charts/chart9.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045B792-3C6F-41A9-9EC8-A051AB6BF9FA}"/>
              </a:ext>
            </a:extLst>
          </p:cNvPr>
          <p:cNvSpPr/>
          <p:nvPr/>
        </p:nvSpPr>
        <p:spPr>
          <a:xfrm>
            <a:off x="8144840" y="6679207"/>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b="1" dirty="0">
              <a:solidFill>
                <a:schemeClr val="tx1"/>
              </a:solidFill>
            </a:endParaRPr>
          </a:p>
        </p:txBody>
      </p:sp>
      <p:sp>
        <p:nvSpPr>
          <p:cNvPr id="5" name="Rectangle 4">
            <a:extLst>
              <a:ext uri="{FF2B5EF4-FFF2-40B4-BE49-F238E27FC236}">
                <a16:creationId xmlns:a16="http://schemas.microsoft.com/office/drawing/2014/main" id="{0E1E6E08-0F70-487C-B5D5-AA551C023930}"/>
              </a:ext>
            </a:extLst>
          </p:cNvPr>
          <p:cNvSpPr/>
          <p:nvPr/>
        </p:nvSpPr>
        <p:spPr>
          <a:xfrm>
            <a:off x="365192" y="33838"/>
            <a:ext cx="9426632" cy="1088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5">
            <a:extLst>
              <a:ext uri="{FF2B5EF4-FFF2-40B4-BE49-F238E27FC236}">
                <a16:creationId xmlns:a16="http://schemas.microsoft.com/office/drawing/2014/main" id="{C75FC541-E79E-4116-9F80-AB31B6857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98" y="-40730"/>
            <a:ext cx="2872042" cy="1076534"/>
          </a:xfrm>
          <a:prstGeom prst="rect">
            <a:avLst/>
          </a:prstGeom>
        </p:spPr>
      </p:pic>
      <p:sp>
        <p:nvSpPr>
          <p:cNvPr id="11" name="TextBox 10">
            <a:extLst>
              <a:ext uri="{FF2B5EF4-FFF2-40B4-BE49-F238E27FC236}">
                <a16:creationId xmlns:a16="http://schemas.microsoft.com/office/drawing/2014/main" id="{F78B2AAA-43BD-4BE4-A964-487AEDFAEFD5}"/>
              </a:ext>
            </a:extLst>
          </p:cNvPr>
          <p:cNvSpPr txBox="1"/>
          <p:nvPr/>
        </p:nvSpPr>
        <p:spPr>
          <a:xfrm>
            <a:off x="0" y="2362123"/>
            <a:ext cx="9910041" cy="1538883"/>
          </a:xfrm>
          <a:prstGeom prst="rect">
            <a:avLst/>
          </a:prstGeom>
          <a:solidFill>
            <a:srgbClr val="E6E6E6">
              <a:alpha val="69804"/>
            </a:srgbClr>
          </a:solidFill>
        </p:spPr>
        <p:txBody>
          <a:bodyPr wrap="square">
            <a:spAutoFit/>
          </a:bodyPr>
          <a:lstStyle/>
          <a:p>
            <a:pPr algn="ctr" defTabSz="371237">
              <a:defRPr/>
            </a:pPr>
            <a:endParaRPr lang="tr-TR" sz="3200" b="1" dirty="0">
              <a:ea typeface="Lato" panose="020F0502020204030203" pitchFamily="34" charset="0"/>
              <a:cs typeface="Arial" panose="020B0604020202020204" pitchFamily="34" charset="0"/>
            </a:endParaRPr>
          </a:p>
          <a:p>
            <a:pPr algn="ctr" defTabSz="371237">
              <a:defRPr/>
            </a:pPr>
            <a:endParaRPr lang="tr-TR" sz="3200" b="1" dirty="0">
              <a:ea typeface="Lato" panose="020F0502020204030203" pitchFamily="34" charset="0"/>
              <a:cs typeface="Arial" panose="020B0604020202020204" pitchFamily="34" charset="0"/>
            </a:endParaRPr>
          </a:p>
          <a:p>
            <a:pPr algn="ctr" defTabSz="371237">
              <a:defRPr/>
            </a:pPr>
            <a:r>
              <a:rPr lang="tr-TR" sz="3000" b="1" dirty="0">
                <a:ea typeface="Lato" panose="020F0502020204030203" pitchFamily="34" charset="0"/>
                <a:cs typeface="Arial" panose="020B0604020202020204" pitchFamily="34" charset="0"/>
              </a:rPr>
              <a:t>YEŞİL DÖNÜŞÜM</a:t>
            </a:r>
          </a:p>
        </p:txBody>
      </p:sp>
      <p:sp>
        <p:nvSpPr>
          <p:cNvPr id="13" name="Rectangle 12">
            <a:extLst>
              <a:ext uri="{FF2B5EF4-FFF2-40B4-BE49-F238E27FC236}">
                <a16:creationId xmlns:a16="http://schemas.microsoft.com/office/drawing/2014/main" id="{8A75BCEE-B607-4E37-AB62-CDA18BB1EC00}"/>
              </a:ext>
            </a:extLst>
          </p:cNvPr>
          <p:cNvSpPr/>
          <p:nvPr/>
        </p:nvSpPr>
        <p:spPr>
          <a:xfrm>
            <a:off x="532797" y="664595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Nisan 2022 | Özel ve Gizlidir</a:t>
            </a:r>
          </a:p>
        </p:txBody>
      </p:sp>
      <p:sp>
        <p:nvSpPr>
          <p:cNvPr id="15" name="TextBox 14">
            <a:extLst>
              <a:ext uri="{FF2B5EF4-FFF2-40B4-BE49-F238E27FC236}">
                <a16:creationId xmlns:a16="http://schemas.microsoft.com/office/drawing/2014/main" id="{85718FDC-CD46-4E6A-9AF2-687D0D636B24}"/>
              </a:ext>
            </a:extLst>
          </p:cNvPr>
          <p:cNvSpPr txBox="1"/>
          <p:nvPr/>
        </p:nvSpPr>
        <p:spPr>
          <a:xfrm>
            <a:off x="1117020" y="4060216"/>
            <a:ext cx="8223624" cy="400110"/>
          </a:xfrm>
          <a:prstGeom prst="rect">
            <a:avLst/>
          </a:prstGeom>
          <a:noFill/>
        </p:spPr>
        <p:txBody>
          <a:bodyPr wrap="square">
            <a:spAutoFit/>
          </a:bodyPr>
          <a:lstStyle/>
          <a:p>
            <a:pPr algn="ctr" defTabSz="371023">
              <a:defRPr/>
            </a:pPr>
            <a:r>
              <a:rPr lang="tr-TR" sz="2000" b="1" dirty="0">
                <a:latin typeface="Calibri" panose="020F0502020204030204"/>
                <a:ea typeface="Lato" panose="020F0502020204030203" pitchFamily="34" charset="0"/>
                <a:cs typeface="Arial" panose="020B0604020202020204" pitchFamily="34" charset="0"/>
              </a:rPr>
              <a:t>TÜRKİYE KALKINMA VE YATIRIM BANKASI A.Ş.</a:t>
            </a:r>
          </a:p>
        </p:txBody>
      </p:sp>
      <p:sp>
        <p:nvSpPr>
          <p:cNvPr id="14" name="Rectangle 13">
            <a:extLst>
              <a:ext uri="{FF2B5EF4-FFF2-40B4-BE49-F238E27FC236}">
                <a16:creationId xmlns:a16="http://schemas.microsoft.com/office/drawing/2014/main" id="{FE881A30-2D64-499A-A4CD-88185D3A35A5}"/>
              </a:ext>
            </a:extLst>
          </p:cNvPr>
          <p:cNvSpPr/>
          <p:nvPr/>
        </p:nvSpPr>
        <p:spPr>
          <a:xfrm>
            <a:off x="456597" y="6657601"/>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pic>
        <p:nvPicPr>
          <p:cNvPr id="16" name="Picture 15">
            <a:extLst>
              <a:ext uri="{FF2B5EF4-FFF2-40B4-BE49-F238E27FC236}">
                <a16:creationId xmlns:a16="http://schemas.microsoft.com/office/drawing/2014/main" id="{61D0C50C-B158-4903-97F5-C805849B5619}"/>
              </a:ext>
            </a:extLst>
          </p:cNvPr>
          <p:cNvPicPr>
            <a:picLocks noChangeAspect="1"/>
          </p:cNvPicPr>
          <p:nvPr/>
        </p:nvPicPr>
        <p:blipFill>
          <a:blip r:embed="rId3"/>
          <a:stretch>
            <a:fillRect/>
          </a:stretch>
        </p:blipFill>
        <p:spPr>
          <a:xfrm>
            <a:off x="1401423" y="494081"/>
            <a:ext cx="7221787" cy="2850714"/>
          </a:xfrm>
          <a:prstGeom prst="rect">
            <a:avLst/>
          </a:prstGeom>
        </p:spPr>
      </p:pic>
      <p:pic>
        <p:nvPicPr>
          <p:cNvPr id="12" name="Picture 11">
            <a:extLst>
              <a:ext uri="{FF2B5EF4-FFF2-40B4-BE49-F238E27FC236}">
                <a16:creationId xmlns:a16="http://schemas.microsoft.com/office/drawing/2014/main" id="{181B0132-5DF5-45C9-A680-E2A2CF333FAE}"/>
              </a:ext>
            </a:extLst>
          </p:cNvPr>
          <p:cNvPicPr>
            <a:picLocks noChangeAspect="1"/>
          </p:cNvPicPr>
          <p:nvPr/>
        </p:nvPicPr>
        <p:blipFill>
          <a:blip r:embed="rId4"/>
          <a:stretch>
            <a:fillRect/>
          </a:stretch>
        </p:blipFill>
        <p:spPr>
          <a:xfrm>
            <a:off x="8004068" y="5701623"/>
            <a:ext cx="967956" cy="967956"/>
          </a:xfrm>
          <a:prstGeom prst="rect">
            <a:avLst/>
          </a:prstGeom>
        </p:spPr>
      </p:pic>
      <p:pic>
        <p:nvPicPr>
          <p:cNvPr id="3" name="Picture 2">
            <a:extLst>
              <a:ext uri="{FF2B5EF4-FFF2-40B4-BE49-F238E27FC236}">
                <a16:creationId xmlns:a16="http://schemas.microsoft.com/office/drawing/2014/main" id="{70070709-2D9B-4D41-A1B0-073CF0424865}"/>
              </a:ext>
            </a:extLst>
          </p:cNvPr>
          <p:cNvPicPr>
            <a:picLocks noChangeAspect="1"/>
          </p:cNvPicPr>
          <p:nvPr/>
        </p:nvPicPr>
        <p:blipFill>
          <a:blip r:embed="rId5"/>
          <a:stretch>
            <a:fillRect/>
          </a:stretch>
        </p:blipFill>
        <p:spPr>
          <a:xfrm>
            <a:off x="7036112" y="5701623"/>
            <a:ext cx="967956" cy="967956"/>
          </a:xfrm>
          <a:prstGeom prst="rect">
            <a:avLst/>
          </a:prstGeom>
        </p:spPr>
      </p:pic>
      <p:sp>
        <p:nvSpPr>
          <p:cNvPr id="17" name="TextBox 16">
            <a:extLst>
              <a:ext uri="{FF2B5EF4-FFF2-40B4-BE49-F238E27FC236}">
                <a16:creationId xmlns:a16="http://schemas.microsoft.com/office/drawing/2014/main" id="{7C50BD76-44FD-4733-AD2A-C40BEF0633EF}"/>
              </a:ext>
            </a:extLst>
          </p:cNvPr>
          <p:cNvSpPr txBox="1"/>
          <p:nvPr/>
        </p:nvSpPr>
        <p:spPr>
          <a:xfrm>
            <a:off x="2374254" y="4531113"/>
            <a:ext cx="5408508" cy="1523494"/>
          </a:xfrm>
          <a:prstGeom prst="rect">
            <a:avLst/>
          </a:prstGeom>
          <a:noFill/>
        </p:spPr>
        <p:txBody>
          <a:bodyPr wrap="square">
            <a:spAutoFit/>
          </a:bodyPr>
          <a:lstStyle/>
          <a:p>
            <a:pPr algn="ctr" defTabSz="301648">
              <a:defRPr/>
            </a:pPr>
            <a:r>
              <a:rPr lang="tr-TR" sz="1800" b="1" spc="5" dirty="0">
                <a:cs typeface="Carlito"/>
              </a:rPr>
              <a:t>Seçil YILDIZ</a:t>
            </a:r>
          </a:p>
          <a:p>
            <a:pPr algn="ctr" defTabSz="301648">
              <a:defRPr/>
            </a:pPr>
            <a:endParaRPr lang="tr-TR" sz="300" b="1" spc="5" dirty="0">
              <a:cs typeface="Carlito"/>
            </a:endParaRPr>
          </a:p>
          <a:p>
            <a:pPr algn="ctr" defTabSz="301648">
              <a:defRPr/>
            </a:pPr>
            <a:r>
              <a:rPr lang="tr-TR" sz="1800" b="1" spc="5" dirty="0">
                <a:cs typeface="Carlito"/>
              </a:rPr>
              <a:t>Genel Müdür Yardımcısı </a:t>
            </a:r>
          </a:p>
          <a:p>
            <a:pPr algn="ctr" defTabSz="301648">
              <a:defRPr/>
            </a:pPr>
            <a:r>
              <a:rPr lang="tr-TR" sz="1800" b="1" spc="5" dirty="0">
                <a:cs typeface="Carlito"/>
              </a:rPr>
              <a:t>Sürdürülebilirlik ve Etki Lideri</a:t>
            </a:r>
          </a:p>
          <a:p>
            <a:pPr algn="ctr" defTabSz="301648">
              <a:defRPr/>
            </a:pPr>
            <a:endParaRPr lang="en-US" sz="1800" b="1" spc="5" dirty="0">
              <a:cs typeface="Carlito"/>
            </a:endParaRPr>
          </a:p>
          <a:p>
            <a:pPr algn="ctr" defTabSz="301648">
              <a:defRPr/>
            </a:pPr>
            <a:r>
              <a:rPr lang="tr-TR" b="1" spc="5" dirty="0">
                <a:cs typeface="Carlito"/>
              </a:rPr>
              <a:t>Şubat 2024</a:t>
            </a:r>
            <a:endParaRPr lang="en-US" b="1" spc="5" dirty="0">
              <a:cs typeface="Carlito"/>
            </a:endParaRPr>
          </a:p>
        </p:txBody>
      </p:sp>
      <p:pic>
        <p:nvPicPr>
          <p:cNvPr id="19" name="Picture 18">
            <a:extLst>
              <a:ext uri="{FF2B5EF4-FFF2-40B4-BE49-F238E27FC236}">
                <a16:creationId xmlns:a16="http://schemas.microsoft.com/office/drawing/2014/main" id="{17D74F54-99EA-466F-B7C0-237ED0A802B2}"/>
              </a:ext>
            </a:extLst>
          </p:cNvPr>
          <p:cNvPicPr>
            <a:picLocks noChangeAspect="1"/>
          </p:cNvPicPr>
          <p:nvPr/>
        </p:nvPicPr>
        <p:blipFill>
          <a:blip r:embed="rId6"/>
          <a:stretch>
            <a:fillRect/>
          </a:stretch>
        </p:blipFill>
        <p:spPr>
          <a:xfrm>
            <a:off x="9011414" y="5584176"/>
            <a:ext cx="658461" cy="1116945"/>
          </a:xfrm>
          <a:prstGeom prst="rect">
            <a:avLst/>
          </a:prstGeom>
        </p:spPr>
      </p:pic>
    </p:spTree>
    <p:extLst>
      <p:ext uri="{BB962C8B-B14F-4D97-AF65-F5344CB8AC3E}">
        <p14:creationId xmlns:p14="http://schemas.microsoft.com/office/powerpoint/2010/main" val="29626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7CAE348-1A46-420F-86A1-CEA27154ADDC}" type="slidenum">
              <a:rPr lang="en-AU" smtClean="0"/>
              <a:pPr/>
              <a:t>10</a:t>
            </a:fld>
            <a:endParaRPr lang="en-AU"/>
          </a:p>
        </p:txBody>
      </p:sp>
      <p:pic>
        <p:nvPicPr>
          <p:cNvPr id="2050" name="Picture 2" descr="Desert, Drought, Dehydrated, Arid, Badlands, Er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976"/>
            <a:ext cx="10066787" cy="7025952"/>
          </a:xfrm>
          <a:prstGeom prst="rect">
            <a:avLst/>
          </a:prstGeom>
          <a:noFill/>
          <a:extLst>
            <a:ext uri="{909E8E84-426E-40DD-AFC4-6F175D3DCCD1}">
              <a14:hiddenFill xmlns:a14="http://schemas.microsoft.com/office/drawing/2010/main">
                <a:solidFill>
                  <a:srgbClr val="FFFFFF"/>
                </a:solidFill>
              </a14:hiddenFill>
            </a:ext>
          </a:extLst>
        </p:spPr>
      </p:pic>
      <p:sp>
        <p:nvSpPr>
          <p:cNvPr id="6" name="Snip Single Corner Rectangle 5"/>
          <p:cNvSpPr/>
          <p:nvPr/>
        </p:nvSpPr>
        <p:spPr>
          <a:xfrm>
            <a:off x="2626" y="3257051"/>
            <a:ext cx="4906439" cy="1095134"/>
          </a:xfrm>
          <a:prstGeom prst="snip1Rect">
            <a:avLst>
              <a:gd name="adj" fmla="val 33357"/>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100" b="1" dirty="0">
              <a:solidFill>
                <a:srgbClr val="2D4154"/>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8640" y="3564859"/>
            <a:ext cx="1514360" cy="535184"/>
          </a:xfrm>
          <a:prstGeom prst="rect">
            <a:avLst/>
          </a:prstGeom>
        </p:spPr>
      </p:pic>
      <p:sp>
        <p:nvSpPr>
          <p:cNvPr id="9" name="TextBox 8"/>
          <p:cNvSpPr txBox="1"/>
          <p:nvPr/>
        </p:nvSpPr>
        <p:spPr>
          <a:xfrm>
            <a:off x="-199010" y="3451669"/>
            <a:ext cx="4095513" cy="830997"/>
          </a:xfrm>
          <a:prstGeom prst="rect">
            <a:avLst/>
          </a:prstGeom>
          <a:noFill/>
        </p:spPr>
        <p:txBody>
          <a:bodyPr wrap="square" rtlCol="0">
            <a:spAutoFit/>
          </a:bodyPr>
          <a:lstStyle/>
          <a:p>
            <a:pPr algn="ctr"/>
            <a:r>
              <a:rPr lang="tr-TR" sz="2400" b="1" dirty="0">
                <a:solidFill>
                  <a:schemeClr val="tx1">
                    <a:lumMod val="85000"/>
                    <a:lumOff val="15000"/>
                  </a:schemeClr>
                </a:solidFill>
              </a:rPr>
              <a:t>Paris İklim Anlaşması </a:t>
            </a:r>
          </a:p>
          <a:p>
            <a:pPr algn="ctr"/>
            <a:r>
              <a:rPr lang="tr-TR" sz="2400" b="1" dirty="0">
                <a:solidFill>
                  <a:schemeClr val="tx1">
                    <a:lumMod val="85000"/>
                    <a:lumOff val="15000"/>
                  </a:schemeClr>
                </a:solidFill>
              </a:rPr>
              <a:t>ve Getirileri </a:t>
            </a:r>
          </a:p>
        </p:txBody>
      </p:sp>
    </p:spTree>
    <p:extLst>
      <p:ext uri="{BB962C8B-B14F-4D97-AF65-F5344CB8AC3E}">
        <p14:creationId xmlns:p14="http://schemas.microsoft.com/office/powerpoint/2010/main" val="288003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1576" b="4130"/>
          <a:stretch/>
        </p:blipFill>
        <p:spPr>
          <a:xfrm>
            <a:off x="637855" y="1897783"/>
            <a:ext cx="4851675" cy="4472230"/>
          </a:xfrm>
          <a:prstGeom prst="rect">
            <a:avLst/>
          </a:prstGeom>
        </p:spPr>
      </p:pic>
      <p:sp>
        <p:nvSpPr>
          <p:cNvPr id="91" name="TextBox 90">
            <a:extLst>
              <a:ext uri="{FF2B5EF4-FFF2-40B4-BE49-F238E27FC236}">
                <a16:creationId xmlns:a16="http://schemas.microsoft.com/office/drawing/2014/main" id="{03DD319D-0DCE-4AB1-AA39-647E7C66E1EA}"/>
              </a:ext>
            </a:extLst>
          </p:cNvPr>
          <p:cNvSpPr txBox="1"/>
          <p:nvPr/>
        </p:nvSpPr>
        <p:spPr>
          <a:xfrm>
            <a:off x="556707" y="138081"/>
            <a:ext cx="8657971" cy="371384"/>
          </a:xfrm>
          <a:prstGeom prst="rect">
            <a:avLst/>
          </a:prstGeom>
          <a:noFill/>
        </p:spPr>
        <p:txBody>
          <a:bodyPr wrap="square">
            <a:spAutoFit/>
          </a:bodyPr>
          <a:lstStyle>
            <a:defPPr>
              <a:defRPr lang="en-US"/>
            </a:defPPr>
            <a:lvl1pPr>
              <a:lnSpc>
                <a:spcPct val="105000"/>
              </a:lnSpc>
              <a:spcAft>
                <a:spcPts val="800"/>
              </a:spcAft>
              <a:defRPr sz="1700" b="1">
                <a:solidFill>
                  <a:srgbClr val="222A35"/>
                </a:solidFill>
                <a:ea typeface="+mj-ea"/>
                <a:cs typeface="+mj-cs"/>
              </a:defRPr>
            </a:lvl1pPr>
          </a:lstStyle>
          <a:p>
            <a:r>
              <a:rPr lang="tr-TR" sz="1800" dirty="0">
                <a:solidFill>
                  <a:schemeClr val="tx1"/>
                </a:solidFill>
                <a:ea typeface="Lato" panose="020F0502020204030203" pitchFamily="34" charset="0"/>
                <a:cs typeface="Arial" panose="020B0604020202020204" pitchFamily="34" charset="0"/>
              </a:rPr>
              <a:t>Paris İklim Anlaşması ve 2053 Net Sıfır Emisyon Hedefi</a:t>
            </a:r>
            <a:endParaRPr lang="en-US" sz="1800" dirty="0">
              <a:solidFill>
                <a:schemeClr val="tx1"/>
              </a:solidFill>
              <a:ea typeface="Lato" panose="020F0502020204030203" pitchFamily="34" charset="0"/>
              <a:cs typeface="Arial" panose="020B0604020202020204" pitchFamily="34" charset="0"/>
            </a:endParaRPr>
          </a:p>
        </p:txBody>
      </p:sp>
      <p:sp>
        <p:nvSpPr>
          <p:cNvPr id="11" name="Metin kutusu 149"/>
          <p:cNvSpPr txBox="1"/>
          <p:nvPr/>
        </p:nvSpPr>
        <p:spPr>
          <a:xfrm>
            <a:off x="5609052" y="3510653"/>
            <a:ext cx="3954448" cy="1583027"/>
          </a:xfrm>
          <a:prstGeom prst="roundRect">
            <a:avLst/>
          </a:prstGeom>
          <a:solidFill>
            <a:srgbClr val="002060">
              <a:alpha val="20000"/>
            </a:srgbClr>
          </a:solidFill>
          <a:ln w="28575">
            <a:noFill/>
          </a:ln>
          <a:effectLst/>
          <a:scene3d>
            <a:camera prst="orthographicFront">
              <a:rot lat="0" lon="0" rev="0"/>
            </a:camera>
            <a:lightRig rig="threePt" dir="t">
              <a:rot lat="0" lon="0" rev="1200000"/>
            </a:lightRig>
          </a:scene3d>
          <a:sp3d/>
        </p:spPr>
        <p:txBody>
          <a:bodyPr spcFirstLastPara="0" vert="horz" wrap="square" lIns="6189" tIns="6189" rIns="6189" bIns="6189" numCol="1" spcCol="1270" anchor="ctr" anchorCtr="0">
            <a:noAutofit/>
          </a:bodyPr>
          <a:lstStyle>
            <a:defPPr>
              <a:defRPr lang="tr-TR"/>
            </a:defPPr>
            <a:lvl1pPr marR="0" lvl="0" indent="0" algn="ctr" defTabSz="371338" fontAlgn="auto">
              <a:lnSpc>
                <a:spcPct val="90000"/>
              </a:lnSpc>
              <a:spcBef>
                <a:spcPts val="400"/>
              </a:spcBef>
              <a:spcAft>
                <a:spcPct val="35000"/>
              </a:spcAft>
              <a:buClrTx/>
              <a:buSzTx/>
              <a:buFontTx/>
              <a:buNone/>
              <a:tabLst/>
              <a:defRPr kumimoji="0" sz="900" b="0" i="0" u="none" strike="noStrike" cap="none" spc="0" normalizeH="0" baseline="0">
                <a:ln>
                  <a:noFill/>
                </a:ln>
                <a:solidFill>
                  <a:srgbClr val="140958"/>
                </a:solidFill>
                <a:effectLst/>
                <a:uLnTx/>
                <a:uFillTx/>
                <a:latin typeface="Candara"/>
              </a:defRPr>
            </a:lvl1pPr>
          </a:lstStyle>
          <a:p>
            <a:pPr marL="285750" indent="-285750" algn="just">
              <a:lnSpc>
                <a:spcPct val="150000"/>
              </a:lnSpc>
              <a:spcBef>
                <a:spcPts val="0"/>
              </a:spcBef>
              <a:spcAft>
                <a:spcPts val="0"/>
              </a:spcAft>
              <a:buFont typeface="Arial" panose="020B0604020202020204" pitchFamily="34" charset="0"/>
              <a:buChar char="•"/>
            </a:pPr>
            <a:r>
              <a:rPr lang="tr-TR" sz="1200" b="1" dirty="0">
                <a:solidFill>
                  <a:schemeClr val="tx1">
                    <a:lumMod val="85000"/>
                    <a:lumOff val="15000"/>
                  </a:schemeClr>
                </a:solidFill>
                <a:latin typeface="+mn-lt"/>
              </a:rPr>
              <a:t>Türkiye Paris Anlaşması’na uyumlu hedefler benimsemesi halinde </a:t>
            </a:r>
            <a:r>
              <a:rPr lang="tr-TR" sz="1200" b="1" dirty="0" err="1">
                <a:solidFill>
                  <a:schemeClr val="tx1">
                    <a:lumMod val="85000"/>
                    <a:lumOff val="15000"/>
                  </a:schemeClr>
                </a:solidFill>
                <a:latin typeface="+mn-lt"/>
              </a:rPr>
              <a:t>GSYİH’de</a:t>
            </a:r>
            <a:r>
              <a:rPr lang="tr-TR" sz="1200" b="1" dirty="0">
                <a:solidFill>
                  <a:schemeClr val="tx1">
                    <a:lumMod val="85000"/>
                    <a:lumOff val="15000"/>
                  </a:schemeClr>
                </a:solidFill>
                <a:latin typeface="+mn-lt"/>
              </a:rPr>
              <a:t> kayıp riskini %2,5 ile sınırlandırabilirken, önlem alınmadığı takdirde, </a:t>
            </a:r>
            <a:r>
              <a:rPr lang="tr-TR" sz="1200" b="1" dirty="0" err="1">
                <a:solidFill>
                  <a:schemeClr val="tx1">
                    <a:lumMod val="85000"/>
                    <a:lumOff val="15000"/>
                  </a:schemeClr>
                </a:solidFill>
                <a:latin typeface="+mn-lt"/>
              </a:rPr>
              <a:t>GSHİY’nin</a:t>
            </a:r>
            <a:r>
              <a:rPr lang="tr-TR" sz="1200" b="1" dirty="0">
                <a:solidFill>
                  <a:schemeClr val="tx1">
                    <a:lumMod val="85000"/>
                    <a:lumOff val="15000"/>
                  </a:schemeClr>
                </a:solidFill>
                <a:latin typeface="+mn-lt"/>
              </a:rPr>
              <a:t> yaklaşık %10,3’ünü kaybetme riski taşımaktadır.</a:t>
            </a:r>
          </a:p>
        </p:txBody>
      </p:sp>
      <p:sp>
        <p:nvSpPr>
          <p:cNvPr id="3" name="TextBox 2"/>
          <p:cNvSpPr txBox="1"/>
          <p:nvPr/>
        </p:nvSpPr>
        <p:spPr>
          <a:xfrm>
            <a:off x="2558130" y="720118"/>
            <a:ext cx="7083819" cy="989916"/>
          </a:xfrm>
          <a:prstGeom prst="roundRect">
            <a:avLst/>
          </a:prstGeom>
          <a:solidFill>
            <a:srgbClr val="002060"/>
          </a:solidFill>
        </p:spPr>
        <p:txBody>
          <a:bodyPr wrap="square" rtlCol="0">
            <a:spAutoFit/>
          </a:bodyPr>
          <a:lstStyle/>
          <a:p>
            <a:pPr algn="ctr">
              <a:lnSpc>
                <a:spcPct val="150000"/>
              </a:lnSpc>
            </a:pPr>
            <a:r>
              <a:rPr lang="tr-TR" sz="1200" b="1" dirty="0">
                <a:solidFill>
                  <a:schemeClr val="bg1"/>
                </a:solidFill>
              </a:rPr>
              <a:t>Ülkemizde, Paris Anlaşmasının Onaylanmasının Uygun Bulunduğuna Dair Kanun, </a:t>
            </a:r>
            <a:br>
              <a:rPr lang="tr-TR" sz="1200" b="1" dirty="0">
                <a:solidFill>
                  <a:schemeClr val="bg1"/>
                </a:solidFill>
              </a:rPr>
            </a:br>
            <a:r>
              <a:rPr lang="tr-TR" sz="1200" b="1" u="sng" dirty="0">
                <a:solidFill>
                  <a:schemeClr val="bg1"/>
                </a:solidFill>
              </a:rPr>
              <a:t>7 Ekim 2021 tarihli </a:t>
            </a:r>
            <a:r>
              <a:rPr lang="tr-TR" sz="1200" b="1" dirty="0">
                <a:solidFill>
                  <a:schemeClr val="bg1"/>
                </a:solidFill>
              </a:rPr>
              <a:t>Resmi Gazete ‘de yayımlanarak yürürlüğe girdi. Anlaşmadan doğan yükümlülükleri yerine getirmek için </a:t>
            </a:r>
            <a:r>
              <a:rPr lang="tr-TR" sz="1200" b="1" u="sng" dirty="0">
                <a:solidFill>
                  <a:schemeClr val="bg1"/>
                </a:solidFill>
              </a:rPr>
              <a:t>2053 yılında net sıfır emisyon hedefi </a:t>
            </a:r>
            <a:r>
              <a:rPr lang="tr-TR" sz="1200" b="1" dirty="0">
                <a:solidFill>
                  <a:schemeClr val="bg1"/>
                </a:solidFill>
              </a:rPr>
              <a:t>belirlendi.</a:t>
            </a:r>
          </a:p>
        </p:txBody>
      </p:sp>
      <p:pic>
        <p:nvPicPr>
          <p:cNvPr id="5" name="Picture 4"/>
          <p:cNvPicPr>
            <a:picLocks noChangeAspect="1"/>
          </p:cNvPicPr>
          <p:nvPr/>
        </p:nvPicPr>
        <p:blipFill rotWithShape="1">
          <a:blip r:embed="rId4"/>
          <a:srcRect t="28891" b="29159"/>
          <a:stretch/>
        </p:blipFill>
        <p:spPr>
          <a:xfrm>
            <a:off x="556707" y="765276"/>
            <a:ext cx="1938031" cy="903330"/>
          </a:xfrm>
          <a:prstGeom prst="rect">
            <a:avLst/>
          </a:prstGeom>
        </p:spPr>
      </p:pic>
      <p:sp>
        <p:nvSpPr>
          <p:cNvPr id="23" name="Rectangle 22">
            <a:extLst>
              <a:ext uri="{FF2B5EF4-FFF2-40B4-BE49-F238E27FC236}">
                <a16:creationId xmlns:a16="http://schemas.microsoft.com/office/drawing/2014/main" id="{D0EFBCC2-BE92-4717-81D8-A45DFC2136EB}"/>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0" name="Metin kutusu 149">
            <a:extLst>
              <a:ext uri="{FF2B5EF4-FFF2-40B4-BE49-F238E27FC236}">
                <a16:creationId xmlns:a16="http://schemas.microsoft.com/office/drawing/2014/main" id="{8F10FD8F-B48E-4717-B95B-42E29592130B}"/>
              </a:ext>
            </a:extLst>
          </p:cNvPr>
          <p:cNvSpPr txBox="1"/>
          <p:nvPr/>
        </p:nvSpPr>
        <p:spPr>
          <a:xfrm>
            <a:off x="5609052" y="2471866"/>
            <a:ext cx="3954448" cy="875482"/>
          </a:xfrm>
          <a:prstGeom prst="roundRect">
            <a:avLst/>
          </a:prstGeom>
          <a:solidFill>
            <a:srgbClr val="002060">
              <a:alpha val="20000"/>
            </a:srgbClr>
          </a:solidFill>
          <a:ln w="28575">
            <a:noFill/>
          </a:ln>
          <a:effectLst/>
          <a:scene3d>
            <a:camera prst="orthographicFront">
              <a:rot lat="0" lon="0" rev="0"/>
            </a:camera>
            <a:lightRig rig="threePt" dir="t">
              <a:rot lat="0" lon="0" rev="1200000"/>
            </a:lightRig>
          </a:scene3d>
          <a:sp3d/>
        </p:spPr>
        <p:txBody>
          <a:bodyPr spcFirstLastPara="0" vert="horz" wrap="square" lIns="6189" tIns="6189" rIns="6189" bIns="6189" numCol="1" spcCol="1270" anchor="ctr" anchorCtr="0">
            <a:noAutofit/>
          </a:bodyPr>
          <a:lstStyle>
            <a:defPPr>
              <a:defRPr lang="tr-TR"/>
            </a:defPPr>
            <a:lvl1pPr marR="0" lvl="0" indent="0" algn="ctr" defTabSz="371338" fontAlgn="auto">
              <a:lnSpc>
                <a:spcPct val="90000"/>
              </a:lnSpc>
              <a:spcBef>
                <a:spcPts val="400"/>
              </a:spcBef>
              <a:spcAft>
                <a:spcPct val="35000"/>
              </a:spcAft>
              <a:buClrTx/>
              <a:buSzTx/>
              <a:buFontTx/>
              <a:buNone/>
              <a:tabLst/>
              <a:defRPr kumimoji="0" sz="900" b="0" i="0" u="none" strike="noStrike" cap="none" spc="0" normalizeH="0" baseline="0">
                <a:ln>
                  <a:noFill/>
                </a:ln>
                <a:solidFill>
                  <a:srgbClr val="140958"/>
                </a:solidFill>
                <a:effectLst/>
                <a:uLnTx/>
                <a:uFillTx/>
                <a:latin typeface="Candara"/>
              </a:defRPr>
            </a:lvl1pPr>
          </a:lstStyle>
          <a:p>
            <a:pPr marL="285750" indent="-285750" algn="just">
              <a:buFont typeface="Arial" panose="020B0604020202020204" pitchFamily="34" charset="0"/>
              <a:buChar char="•"/>
            </a:pPr>
            <a:r>
              <a:rPr lang="tr-TR" sz="1200" b="1" dirty="0">
                <a:solidFill>
                  <a:schemeClr val="tx1">
                    <a:lumMod val="85000"/>
                    <a:lumOff val="15000"/>
                  </a:schemeClr>
                </a:solidFill>
                <a:latin typeface="+mn-lt"/>
              </a:rPr>
              <a:t>Kyoto Protokolü (2020 son) </a:t>
            </a:r>
          </a:p>
          <a:p>
            <a:pPr marL="285750" indent="-285750" algn="just">
              <a:buFont typeface="Arial" panose="020B0604020202020204" pitchFamily="34" charset="0"/>
              <a:buChar char="•"/>
            </a:pPr>
            <a:endParaRPr lang="tr-TR" sz="100" b="1" dirty="0">
              <a:solidFill>
                <a:schemeClr val="tx1">
                  <a:lumMod val="85000"/>
                  <a:lumOff val="15000"/>
                </a:schemeClr>
              </a:solidFill>
              <a:latin typeface="+mn-lt"/>
            </a:endParaRPr>
          </a:p>
          <a:p>
            <a:pPr marL="285750" indent="-285750" algn="just">
              <a:buFont typeface="Arial" panose="020B0604020202020204" pitchFamily="34" charset="0"/>
              <a:buChar char="•"/>
            </a:pPr>
            <a:r>
              <a:rPr lang="tr-TR" sz="1200" b="1" dirty="0">
                <a:solidFill>
                  <a:schemeClr val="tx1">
                    <a:lumMod val="85000"/>
                    <a:lumOff val="15000"/>
                  </a:schemeClr>
                </a:solidFill>
                <a:latin typeface="+mn-lt"/>
              </a:rPr>
              <a:t>Paris İklim Anlaşması (COP2021)</a:t>
            </a:r>
          </a:p>
        </p:txBody>
      </p:sp>
      <p:sp>
        <p:nvSpPr>
          <p:cNvPr id="13" name="Rectangle 12">
            <a:extLst>
              <a:ext uri="{FF2B5EF4-FFF2-40B4-BE49-F238E27FC236}">
                <a16:creationId xmlns:a16="http://schemas.microsoft.com/office/drawing/2014/main" id="{6CF91E13-BDC9-4255-8D03-AB0AA7AE1B11}"/>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50386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12214-97BA-4CFE-A3C2-AD0D4C88C50E}"/>
              </a:ext>
            </a:extLst>
          </p:cNvPr>
          <p:cNvSpPr/>
          <p:nvPr/>
        </p:nvSpPr>
        <p:spPr>
          <a:xfrm>
            <a:off x="6400800" y="6443300"/>
            <a:ext cx="324464" cy="21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Title 1">
            <a:extLst>
              <a:ext uri="{FF2B5EF4-FFF2-40B4-BE49-F238E27FC236}">
                <a16:creationId xmlns:a16="http://schemas.microsoft.com/office/drawing/2014/main" id="{10393834-6836-4460-A044-5968218C0A19}"/>
              </a:ext>
            </a:extLst>
          </p:cNvPr>
          <p:cNvSpPr txBox="1">
            <a:spLocks/>
          </p:cNvSpPr>
          <p:nvPr/>
        </p:nvSpPr>
        <p:spPr>
          <a:xfrm>
            <a:off x="563722" y="146357"/>
            <a:ext cx="7248585" cy="369332"/>
          </a:xfrm>
          <a:prstGeom prst="rect">
            <a:avLst/>
          </a:prstGeom>
          <a:noFill/>
        </p:spPr>
        <p:txBody>
          <a:bodyPr wrap="square">
            <a:spAutoFit/>
          </a:bodyPr>
          <a:lstStyle>
            <a:defPPr>
              <a:defRPr lang="en-US"/>
            </a:defPPr>
            <a:lvl1pPr defTabSz="457227">
              <a:defRPr sz="2000" b="1">
                <a:ea typeface="Lato" panose="020F0502020204030203" pitchFamily="34" charset="0"/>
                <a:cs typeface="Arial" panose="020B0604020202020204" pitchFamily="34" charset="0"/>
              </a:defRPr>
            </a:lvl1pPr>
          </a:lstStyle>
          <a:p>
            <a:r>
              <a:rPr lang="tr-TR" sz="1800" dirty="0"/>
              <a:t>İklim Eylemi Aksiyonları </a:t>
            </a:r>
          </a:p>
        </p:txBody>
      </p:sp>
      <p:sp>
        <p:nvSpPr>
          <p:cNvPr id="34" name="Rounded Rectangle 16">
            <a:extLst>
              <a:ext uri="{FF2B5EF4-FFF2-40B4-BE49-F238E27FC236}">
                <a16:creationId xmlns:a16="http://schemas.microsoft.com/office/drawing/2014/main" id="{8EAFA53B-4C08-4594-A362-CDA82E65CD41}"/>
              </a:ext>
            </a:extLst>
          </p:cNvPr>
          <p:cNvSpPr/>
          <p:nvPr/>
        </p:nvSpPr>
        <p:spPr>
          <a:xfrm>
            <a:off x="574071" y="717392"/>
            <a:ext cx="8851654" cy="324000"/>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bg1"/>
                </a:solidFill>
              </a:rPr>
              <a:t>Sınırda Karbon Düzenleme Mekanizması (SKDM)</a:t>
            </a:r>
          </a:p>
        </p:txBody>
      </p:sp>
      <p:sp>
        <p:nvSpPr>
          <p:cNvPr id="35" name="Rectangle 34">
            <a:extLst>
              <a:ext uri="{FF2B5EF4-FFF2-40B4-BE49-F238E27FC236}">
                <a16:creationId xmlns:a16="http://schemas.microsoft.com/office/drawing/2014/main" id="{FF903F99-13AC-4055-A9C7-836A6A5643D2}"/>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36" name="Rectangle 35">
            <a:extLst>
              <a:ext uri="{FF2B5EF4-FFF2-40B4-BE49-F238E27FC236}">
                <a16:creationId xmlns:a16="http://schemas.microsoft.com/office/drawing/2014/main" id="{A829B9FA-6C9F-4F77-B14B-7E9CFFA8C1D6}"/>
              </a:ext>
            </a:extLst>
          </p:cNvPr>
          <p:cNvSpPr/>
          <p:nvPr/>
        </p:nvSpPr>
        <p:spPr>
          <a:xfrm>
            <a:off x="6400800" y="6443300"/>
            <a:ext cx="324464" cy="21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52" name="Rectangle 51">
            <a:extLst>
              <a:ext uri="{FF2B5EF4-FFF2-40B4-BE49-F238E27FC236}">
                <a16:creationId xmlns:a16="http://schemas.microsoft.com/office/drawing/2014/main" id="{29A17456-7EAC-44B9-822F-0BCDE9FB6061}"/>
              </a:ext>
            </a:extLst>
          </p:cNvPr>
          <p:cNvSpPr/>
          <p:nvPr/>
        </p:nvSpPr>
        <p:spPr>
          <a:xfrm>
            <a:off x="6400800" y="6443300"/>
            <a:ext cx="324464" cy="21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oup 1">
            <a:extLst>
              <a:ext uri="{FF2B5EF4-FFF2-40B4-BE49-F238E27FC236}">
                <a16:creationId xmlns:a16="http://schemas.microsoft.com/office/drawing/2014/main" id="{DBCD7904-DD62-490B-BA8E-85401642B4C8}"/>
              </a:ext>
            </a:extLst>
          </p:cNvPr>
          <p:cNvGrpSpPr/>
          <p:nvPr/>
        </p:nvGrpSpPr>
        <p:grpSpPr>
          <a:xfrm>
            <a:off x="389015" y="1103012"/>
            <a:ext cx="9504033" cy="1326075"/>
            <a:chOff x="320483" y="2223690"/>
            <a:chExt cx="9504033" cy="1326075"/>
          </a:xfrm>
        </p:grpSpPr>
        <p:pic>
          <p:nvPicPr>
            <p:cNvPr id="39" name="Picture 16" descr="Aluminum Round Rods, Aluminium Round Bar, Aluminum Round Rods, एल्युमीनियम  रॉड - Maharashtra Metal (India), Mumbai | ID: 11473292533">
              <a:extLst>
                <a:ext uri="{FF2B5EF4-FFF2-40B4-BE49-F238E27FC236}">
                  <a16:creationId xmlns:a16="http://schemas.microsoft.com/office/drawing/2014/main" id="{E787027B-03FF-4B19-86F8-6100EA858B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9718" y="2235534"/>
              <a:ext cx="1516114" cy="11734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Power Plug PNG Images &amp;amp; PSDs for Download | PixelSquid - S11173068E">
              <a:extLst>
                <a:ext uri="{FF2B5EF4-FFF2-40B4-BE49-F238E27FC236}">
                  <a16:creationId xmlns:a16="http://schemas.microsoft.com/office/drawing/2014/main" id="{B7431B1E-A86D-4BA0-8AF9-BAE279C246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035" b="23425"/>
            <a:stretch/>
          </p:blipFill>
          <p:spPr bwMode="auto">
            <a:xfrm>
              <a:off x="6950114" y="2352624"/>
              <a:ext cx="1559009" cy="85029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F906B70-7EF8-4321-80E6-3B082B01FE88}"/>
                </a:ext>
              </a:extLst>
            </p:cNvPr>
            <p:cNvSpPr txBox="1"/>
            <p:nvPr/>
          </p:nvSpPr>
          <p:spPr>
            <a:xfrm>
              <a:off x="320483" y="3211211"/>
              <a:ext cx="9504033" cy="338554"/>
            </a:xfrm>
            <a:prstGeom prst="rect">
              <a:avLst/>
            </a:prstGeom>
            <a:noFill/>
          </p:spPr>
          <p:txBody>
            <a:bodyPr wrap="square" rtlCol="0">
              <a:spAutoFit/>
            </a:bodyPr>
            <a:lstStyle/>
            <a:p>
              <a:pPr algn="ctr"/>
              <a:r>
                <a:rPr lang="tr-TR" sz="1600" b="1" dirty="0">
                  <a:solidFill>
                    <a:srgbClr val="203864"/>
                  </a:solidFill>
                </a:rPr>
                <a:t>Çimento  	           Demir &amp; Çelik*                Alüminyum                Gübre**               Elektrik           Hidrojen</a:t>
              </a:r>
            </a:p>
          </p:txBody>
        </p:sp>
        <p:pic>
          <p:nvPicPr>
            <p:cNvPr id="49" name="Picture 8" descr="What Is Cement Its Types, Properties, Test on Cement, Uses - BuildBim">
              <a:extLst>
                <a:ext uri="{FF2B5EF4-FFF2-40B4-BE49-F238E27FC236}">
                  <a16:creationId xmlns:a16="http://schemas.microsoft.com/office/drawing/2014/main" id="{299EA141-FDA2-4041-85B4-22BA732E49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69" y="2320025"/>
              <a:ext cx="1591696" cy="8828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Sabhan Combined Trading Company LLC">
              <a:extLst>
                <a:ext uri="{FF2B5EF4-FFF2-40B4-BE49-F238E27FC236}">
                  <a16:creationId xmlns:a16="http://schemas.microsoft.com/office/drawing/2014/main" id="{CA7384D9-C5A4-4BE9-A0F9-33DB4F0473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4863" y="2223690"/>
              <a:ext cx="1080422" cy="9878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Compost vs Fertilizer: Which Choice for the Best Plants?">
              <a:extLst>
                <a:ext uri="{FF2B5EF4-FFF2-40B4-BE49-F238E27FC236}">
                  <a16:creationId xmlns:a16="http://schemas.microsoft.com/office/drawing/2014/main" id="{E3182EE0-EBFD-4212-AAB1-F5708389A1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460" y="2337086"/>
              <a:ext cx="1423524" cy="7908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F69BBC42-1FC7-4D87-8EF0-4DF6FCF1F5D9}"/>
                </a:ext>
              </a:extLst>
            </p:cNvPr>
            <p:cNvPicPr>
              <a:picLocks noChangeAspect="1"/>
            </p:cNvPicPr>
            <p:nvPr/>
          </p:nvPicPr>
          <p:blipFill rotWithShape="1">
            <a:blip r:embed="rId7"/>
            <a:srcRect l="8456" t="9331" b="23719"/>
            <a:stretch/>
          </p:blipFill>
          <p:spPr>
            <a:xfrm>
              <a:off x="8442501" y="2352624"/>
              <a:ext cx="877233" cy="908402"/>
            </a:xfrm>
            <a:prstGeom prst="rect">
              <a:avLst/>
            </a:prstGeom>
          </p:spPr>
        </p:pic>
      </p:grpSp>
      <p:grpSp>
        <p:nvGrpSpPr>
          <p:cNvPr id="3" name="Group 2">
            <a:extLst>
              <a:ext uri="{FF2B5EF4-FFF2-40B4-BE49-F238E27FC236}">
                <a16:creationId xmlns:a16="http://schemas.microsoft.com/office/drawing/2014/main" id="{40685DB7-F715-45D0-AC03-4098D0C004CD}"/>
              </a:ext>
            </a:extLst>
          </p:cNvPr>
          <p:cNvGrpSpPr/>
          <p:nvPr/>
        </p:nvGrpSpPr>
        <p:grpSpPr>
          <a:xfrm>
            <a:off x="917731" y="2403652"/>
            <a:ext cx="6001037" cy="692497"/>
            <a:chOff x="1293147" y="3469120"/>
            <a:chExt cx="6001037" cy="692497"/>
          </a:xfrm>
        </p:grpSpPr>
        <p:sp>
          <p:nvSpPr>
            <p:cNvPr id="22" name="TextBox 21">
              <a:extLst>
                <a:ext uri="{FF2B5EF4-FFF2-40B4-BE49-F238E27FC236}">
                  <a16:creationId xmlns:a16="http://schemas.microsoft.com/office/drawing/2014/main" id="{FF6E6F6D-E84C-42E2-BAC9-E9B74060D8D0}"/>
                </a:ext>
              </a:extLst>
            </p:cNvPr>
            <p:cNvSpPr txBox="1"/>
            <p:nvPr/>
          </p:nvSpPr>
          <p:spPr>
            <a:xfrm>
              <a:off x="1293147" y="3469120"/>
              <a:ext cx="967898" cy="692497"/>
            </a:xfrm>
            <a:prstGeom prst="rect">
              <a:avLst/>
            </a:prstGeom>
            <a:noFill/>
          </p:spPr>
          <p:txBody>
            <a:bodyPr wrap="square" rtlCol="0">
              <a:spAutoFit/>
            </a:bodyPr>
            <a:lstStyle/>
            <a:p>
              <a:pPr algn="ctr"/>
              <a:r>
                <a:rPr lang="tr-TR" sz="1200" dirty="0"/>
                <a:t>İhracatta AB’nin Payı</a:t>
              </a:r>
            </a:p>
            <a:p>
              <a:pPr algn="ctr"/>
              <a:r>
                <a:rPr lang="tr-TR" sz="1500" dirty="0"/>
                <a:t> </a:t>
              </a:r>
              <a:r>
                <a:rPr lang="tr-TR" sz="1500" b="1" dirty="0">
                  <a:solidFill>
                    <a:srgbClr val="C00000"/>
                  </a:solidFill>
                </a:rPr>
                <a:t>%16</a:t>
              </a:r>
            </a:p>
          </p:txBody>
        </p:sp>
        <p:sp>
          <p:nvSpPr>
            <p:cNvPr id="25" name="TextBox 24">
              <a:extLst>
                <a:ext uri="{FF2B5EF4-FFF2-40B4-BE49-F238E27FC236}">
                  <a16:creationId xmlns:a16="http://schemas.microsoft.com/office/drawing/2014/main" id="{2A296962-E2C8-4B26-8545-BF51C78BC7C3}"/>
                </a:ext>
              </a:extLst>
            </p:cNvPr>
            <p:cNvSpPr txBox="1"/>
            <p:nvPr/>
          </p:nvSpPr>
          <p:spPr>
            <a:xfrm>
              <a:off x="2904604" y="3469120"/>
              <a:ext cx="967898" cy="692497"/>
            </a:xfrm>
            <a:prstGeom prst="rect">
              <a:avLst/>
            </a:prstGeom>
            <a:noFill/>
          </p:spPr>
          <p:txBody>
            <a:bodyPr wrap="square" rtlCol="0">
              <a:spAutoFit/>
            </a:bodyPr>
            <a:lstStyle/>
            <a:p>
              <a:pPr algn="ctr"/>
              <a:r>
                <a:rPr lang="tr-TR" sz="1200" dirty="0"/>
                <a:t>İhracatta AB’nin Payı</a:t>
              </a:r>
            </a:p>
            <a:p>
              <a:pPr algn="ctr"/>
              <a:r>
                <a:rPr lang="tr-TR" sz="1500" dirty="0"/>
                <a:t> </a:t>
              </a:r>
              <a:r>
                <a:rPr lang="tr-TR" sz="1500" b="1" dirty="0">
                  <a:solidFill>
                    <a:srgbClr val="C00000"/>
                  </a:solidFill>
                </a:rPr>
                <a:t>%50</a:t>
              </a:r>
            </a:p>
          </p:txBody>
        </p:sp>
        <p:sp>
          <p:nvSpPr>
            <p:cNvPr id="27" name="TextBox 26">
              <a:extLst>
                <a:ext uri="{FF2B5EF4-FFF2-40B4-BE49-F238E27FC236}">
                  <a16:creationId xmlns:a16="http://schemas.microsoft.com/office/drawing/2014/main" id="{DB2F4202-780C-4F87-90A6-83DE2DA0003C}"/>
                </a:ext>
              </a:extLst>
            </p:cNvPr>
            <p:cNvSpPr txBox="1"/>
            <p:nvPr/>
          </p:nvSpPr>
          <p:spPr>
            <a:xfrm>
              <a:off x="4757647" y="3469120"/>
              <a:ext cx="967898" cy="692497"/>
            </a:xfrm>
            <a:prstGeom prst="rect">
              <a:avLst/>
            </a:prstGeom>
            <a:noFill/>
          </p:spPr>
          <p:txBody>
            <a:bodyPr wrap="square" rtlCol="0">
              <a:spAutoFit/>
            </a:bodyPr>
            <a:lstStyle/>
            <a:p>
              <a:pPr algn="ctr"/>
              <a:r>
                <a:rPr lang="tr-TR" sz="1200" dirty="0"/>
                <a:t>İhracatta AB’nin Payı</a:t>
              </a:r>
            </a:p>
            <a:p>
              <a:pPr algn="ctr"/>
              <a:r>
                <a:rPr lang="tr-TR" sz="1200" dirty="0"/>
                <a:t> </a:t>
              </a:r>
              <a:r>
                <a:rPr lang="tr-TR" sz="1500" b="1" dirty="0">
                  <a:solidFill>
                    <a:srgbClr val="C00000"/>
                  </a:solidFill>
                </a:rPr>
                <a:t>%65</a:t>
              </a:r>
            </a:p>
          </p:txBody>
        </p:sp>
        <p:sp>
          <p:nvSpPr>
            <p:cNvPr id="28" name="TextBox 27">
              <a:extLst>
                <a:ext uri="{FF2B5EF4-FFF2-40B4-BE49-F238E27FC236}">
                  <a16:creationId xmlns:a16="http://schemas.microsoft.com/office/drawing/2014/main" id="{119A0E5F-6F84-479C-8C13-C2DA05F4D795}"/>
                </a:ext>
              </a:extLst>
            </p:cNvPr>
            <p:cNvSpPr txBox="1"/>
            <p:nvPr/>
          </p:nvSpPr>
          <p:spPr>
            <a:xfrm>
              <a:off x="6326286" y="3469120"/>
              <a:ext cx="967898" cy="692497"/>
            </a:xfrm>
            <a:prstGeom prst="rect">
              <a:avLst/>
            </a:prstGeom>
            <a:noFill/>
          </p:spPr>
          <p:txBody>
            <a:bodyPr wrap="square" rtlCol="0">
              <a:spAutoFit/>
            </a:bodyPr>
            <a:lstStyle/>
            <a:p>
              <a:pPr algn="ctr"/>
              <a:r>
                <a:rPr lang="tr-TR" sz="1200" dirty="0"/>
                <a:t>İhracatta AB’nin Payı</a:t>
              </a:r>
            </a:p>
            <a:p>
              <a:pPr algn="ctr"/>
              <a:r>
                <a:rPr lang="tr-TR" sz="1200" dirty="0"/>
                <a:t> </a:t>
              </a:r>
              <a:r>
                <a:rPr lang="tr-TR" sz="1500" b="1" dirty="0">
                  <a:solidFill>
                    <a:srgbClr val="C00000"/>
                  </a:solidFill>
                </a:rPr>
                <a:t>%48</a:t>
              </a:r>
            </a:p>
          </p:txBody>
        </p:sp>
      </p:grpSp>
      <p:sp>
        <p:nvSpPr>
          <p:cNvPr id="30" name="TextBox 29">
            <a:extLst>
              <a:ext uri="{FF2B5EF4-FFF2-40B4-BE49-F238E27FC236}">
                <a16:creationId xmlns:a16="http://schemas.microsoft.com/office/drawing/2014/main" id="{05DFCD33-72B0-409A-A64A-2E288F4384C4}"/>
              </a:ext>
            </a:extLst>
          </p:cNvPr>
          <p:cNvSpPr txBox="1"/>
          <p:nvPr/>
        </p:nvSpPr>
        <p:spPr>
          <a:xfrm>
            <a:off x="563722" y="6183497"/>
            <a:ext cx="9049476" cy="461665"/>
          </a:xfrm>
          <a:prstGeom prst="rect">
            <a:avLst/>
          </a:prstGeom>
          <a:noFill/>
        </p:spPr>
        <p:txBody>
          <a:bodyPr wrap="square" rtlCol="0">
            <a:spAutoFit/>
          </a:bodyPr>
          <a:lstStyle/>
          <a:p>
            <a:r>
              <a:rPr lang="tr-TR" sz="800" i="1" dirty="0"/>
              <a:t>*Sektörün ihracat yoğunluğu hesaplamasında faaliyet sınıflaması «Nace-Rev.2 24-Ana Metal Sanayii» baz alınmıştır.</a:t>
            </a:r>
          </a:p>
          <a:p>
            <a:endParaRPr lang="tr-TR" sz="800" i="1" dirty="0"/>
          </a:p>
          <a:p>
            <a:r>
              <a:rPr lang="tr-TR" sz="800" i="1" dirty="0"/>
              <a:t>**TÜİK tarafından açıklanan verilere göre gübre sektörünü içeren bazı ürünlerde gizli veri bulunduğu için sektörün üretim değerine ulaşılamamış ve ihracat yoğunluğu hesaplanamamıştır.   </a:t>
            </a:r>
          </a:p>
        </p:txBody>
      </p:sp>
      <p:sp>
        <p:nvSpPr>
          <p:cNvPr id="26" name="Rectangle 25">
            <a:extLst>
              <a:ext uri="{FF2B5EF4-FFF2-40B4-BE49-F238E27FC236}">
                <a16:creationId xmlns:a16="http://schemas.microsoft.com/office/drawing/2014/main" id="{46810702-ED53-4172-912E-FF0AED92665C}"/>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graphicFrame>
        <p:nvGraphicFramePr>
          <p:cNvPr id="24" name="Table 23">
            <a:extLst>
              <a:ext uri="{FF2B5EF4-FFF2-40B4-BE49-F238E27FC236}">
                <a16:creationId xmlns:a16="http://schemas.microsoft.com/office/drawing/2014/main" id="{A725C531-22FE-4774-B0DB-716B4BF480C5}"/>
              </a:ext>
            </a:extLst>
          </p:cNvPr>
          <p:cNvGraphicFramePr>
            <a:graphicFrameLocks noGrp="1"/>
          </p:cNvGraphicFramePr>
          <p:nvPr>
            <p:extLst>
              <p:ext uri="{D42A27DB-BD31-4B8C-83A1-F6EECF244321}">
                <p14:modId xmlns:p14="http://schemas.microsoft.com/office/powerpoint/2010/main" val="3488348893"/>
              </p:ext>
            </p:extLst>
          </p:nvPr>
        </p:nvGraphicFramePr>
        <p:xfrm>
          <a:off x="938797" y="3918059"/>
          <a:ext cx="6195719" cy="2226095"/>
        </p:xfrm>
        <a:graphic>
          <a:graphicData uri="http://schemas.openxmlformats.org/drawingml/2006/table">
            <a:tbl>
              <a:tblPr>
                <a:effectLst>
                  <a:outerShdw blurRad="50800" dist="38100" dir="5400000" algn="t" rotWithShape="0">
                    <a:prstClr val="black">
                      <a:alpha val="40000"/>
                    </a:prstClr>
                  </a:outerShdw>
                </a:effectLst>
                <a:tableStyleId>{D7AC3CCA-C797-4891-BE02-D94E43425B78}</a:tableStyleId>
              </a:tblPr>
              <a:tblGrid>
                <a:gridCol w="950683">
                  <a:extLst>
                    <a:ext uri="{9D8B030D-6E8A-4147-A177-3AD203B41FA5}">
                      <a16:colId xmlns:a16="http://schemas.microsoft.com/office/drawing/2014/main" val="272971922"/>
                    </a:ext>
                  </a:extLst>
                </a:gridCol>
                <a:gridCol w="1587243">
                  <a:extLst>
                    <a:ext uri="{9D8B030D-6E8A-4147-A177-3AD203B41FA5}">
                      <a16:colId xmlns:a16="http://schemas.microsoft.com/office/drawing/2014/main" val="851169822"/>
                    </a:ext>
                  </a:extLst>
                </a:gridCol>
                <a:gridCol w="1810139">
                  <a:extLst>
                    <a:ext uri="{9D8B030D-6E8A-4147-A177-3AD203B41FA5}">
                      <a16:colId xmlns:a16="http://schemas.microsoft.com/office/drawing/2014/main" val="3695041693"/>
                    </a:ext>
                  </a:extLst>
                </a:gridCol>
                <a:gridCol w="1847654">
                  <a:extLst>
                    <a:ext uri="{9D8B030D-6E8A-4147-A177-3AD203B41FA5}">
                      <a16:colId xmlns:a16="http://schemas.microsoft.com/office/drawing/2014/main" val="2049292929"/>
                    </a:ext>
                  </a:extLst>
                </a:gridCol>
              </a:tblGrid>
              <a:tr h="742031">
                <a:tc>
                  <a:txBody>
                    <a:bodyPr/>
                    <a:lstStyle/>
                    <a:p>
                      <a:pPr algn="ctr" fontAlgn="ctr"/>
                      <a:r>
                        <a:rPr lang="tr-TR" sz="1200" b="1" u="none" strike="noStrike" dirty="0">
                          <a:solidFill>
                            <a:schemeClr val="bg1"/>
                          </a:solidFill>
                          <a:effectLst/>
                        </a:rPr>
                        <a:t>Sektör</a:t>
                      </a:r>
                      <a:endParaRPr lang="tr-TR" sz="1200" b="1" i="0" u="none" strike="noStrike" dirty="0">
                        <a:solidFill>
                          <a:schemeClr val="bg1"/>
                        </a:solidFill>
                        <a:effectLst/>
                        <a:latin typeface="Calibri" panose="020F0502020204030204" pitchFamily="34" charset="0"/>
                      </a:endParaRPr>
                    </a:p>
                  </a:txBody>
                  <a:tcPr marL="9525" marR="9525" marT="9525" marB="0" anchor="ctr">
                    <a:solidFill>
                      <a:srgbClr val="002060"/>
                    </a:solidFill>
                  </a:tcPr>
                </a:tc>
                <a:tc>
                  <a:txBody>
                    <a:bodyPr/>
                    <a:lstStyle/>
                    <a:p>
                      <a:pPr algn="ctr" fontAlgn="ctr"/>
                      <a:r>
                        <a:rPr lang="tr-TR" sz="1200" b="1" u="none" strike="noStrike" dirty="0">
                          <a:solidFill>
                            <a:schemeClr val="bg1"/>
                          </a:solidFill>
                          <a:effectLst/>
                        </a:rPr>
                        <a:t>Ortalama İhracat Fiyatı </a:t>
                      </a:r>
                    </a:p>
                    <a:p>
                      <a:pPr algn="ctr" fontAlgn="ctr"/>
                      <a:r>
                        <a:rPr lang="tr-TR" sz="1200" b="1" u="none" strike="noStrike" dirty="0">
                          <a:solidFill>
                            <a:schemeClr val="bg1"/>
                          </a:solidFill>
                          <a:effectLst/>
                        </a:rPr>
                        <a:t>(USD/ton)</a:t>
                      </a:r>
                      <a:endParaRPr lang="tr-TR" sz="1200" b="1" i="0" u="none" strike="noStrike" dirty="0">
                        <a:solidFill>
                          <a:schemeClr val="bg1"/>
                        </a:solidFill>
                        <a:effectLst/>
                        <a:latin typeface="Calibri" panose="020F0502020204030204" pitchFamily="34" charset="0"/>
                      </a:endParaRPr>
                    </a:p>
                  </a:txBody>
                  <a:tcPr marL="9525" marR="9525" marT="9525" marB="0" anchor="ctr">
                    <a:solidFill>
                      <a:srgbClr val="002060"/>
                    </a:solidFill>
                  </a:tcPr>
                </a:tc>
                <a:tc>
                  <a:txBody>
                    <a:bodyPr/>
                    <a:lstStyle/>
                    <a:p>
                      <a:pPr algn="ctr" fontAlgn="ctr"/>
                      <a:r>
                        <a:rPr lang="tr-TR" sz="1200" b="1" u="none" strike="noStrike" dirty="0">
                          <a:solidFill>
                            <a:schemeClr val="bg1"/>
                          </a:solidFill>
                          <a:effectLst/>
                        </a:rPr>
                        <a:t>Ortalama Karbon Emisyonu </a:t>
                      </a:r>
                    </a:p>
                    <a:p>
                      <a:pPr algn="ctr" fontAlgn="ctr"/>
                      <a:r>
                        <a:rPr lang="tr-TR" sz="1200" b="1" u="none" strike="noStrike" dirty="0">
                          <a:solidFill>
                            <a:schemeClr val="bg1"/>
                          </a:solidFill>
                          <a:effectLst/>
                        </a:rPr>
                        <a:t>(tonCO2)</a:t>
                      </a:r>
                      <a:endParaRPr lang="tr-TR" sz="1200" b="1" i="0" u="none" strike="noStrike" dirty="0">
                        <a:solidFill>
                          <a:schemeClr val="bg1"/>
                        </a:solidFill>
                        <a:effectLst/>
                        <a:latin typeface="Calibri" panose="020F0502020204030204" pitchFamily="34" charset="0"/>
                      </a:endParaRPr>
                    </a:p>
                  </a:txBody>
                  <a:tcPr marL="9525" marR="9525" marT="9525" marB="0" anchor="ctr">
                    <a:solidFill>
                      <a:srgbClr val="002060"/>
                    </a:solidFill>
                  </a:tcPr>
                </a:tc>
                <a:tc>
                  <a:txBody>
                    <a:bodyPr/>
                    <a:lstStyle/>
                    <a:p>
                      <a:pPr algn="ctr" fontAlgn="ctr"/>
                      <a:r>
                        <a:rPr lang="tr-TR" sz="1200" b="1" u="none" strike="noStrike" dirty="0">
                          <a:solidFill>
                            <a:schemeClr val="bg1"/>
                          </a:solidFill>
                          <a:effectLst/>
                        </a:rPr>
                        <a:t>Ortalama SKDM Maliyeti (USD/tonCO2)</a:t>
                      </a:r>
                      <a:endParaRPr lang="tr-TR" sz="1200" b="1" i="0" u="none" strike="noStrike" dirty="0">
                        <a:solidFill>
                          <a:schemeClr val="bg1"/>
                        </a:solidFill>
                        <a:effectLst/>
                        <a:latin typeface="Calibri" panose="020F0502020204030204" pitchFamily="34" charset="0"/>
                      </a:endParaRPr>
                    </a:p>
                  </a:txBody>
                  <a:tcPr marL="9525" marR="9525" marT="9525" marB="0" anchor="ctr">
                    <a:solidFill>
                      <a:srgbClr val="002060"/>
                    </a:solidFill>
                  </a:tcPr>
                </a:tc>
                <a:extLst>
                  <a:ext uri="{0D108BD9-81ED-4DB2-BD59-A6C34878D82A}">
                    <a16:rowId xmlns:a16="http://schemas.microsoft.com/office/drawing/2014/main" val="546584312"/>
                  </a:ext>
                </a:extLst>
              </a:tr>
              <a:tr h="371016">
                <a:tc>
                  <a:txBody>
                    <a:bodyPr/>
                    <a:lstStyle/>
                    <a:p>
                      <a:pPr algn="ctr" fontAlgn="ctr"/>
                      <a:r>
                        <a:rPr lang="tr-TR" sz="1200" b="1" u="none" strike="noStrike" dirty="0">
                          <a:effectLst/>
                        </a:rPr>
                        <a:t>Çimento</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57</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0,65</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45</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2131849088"/>
                  </a:ext>
                </a:extLst>
              </a:tr>
              <a:tr h="371016">
                <a:tc>
                  <a:txBody>
                    <a:bodyPr/>
                    <a:lstStyle/>
                    <a:p>
                      <a:pPr algn="ctr" fontAlgn="ctr"/>
                      <a:r>
                        <a:rPr lang="tr-TR" sz="1200" b="1" u="none" strike="noStrike" dirty="0">
                          <a:effectLst/>
                        </a:rPr>
                        <a:t>Demir-Çelik</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790</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1,41</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b="0" i="0" u="none" strike="noStrike" dirty="0">
                          <a:solidFill>
                            <a:srgbClr val="000000"/>
                          </a:solidFill>
                          <a:effectLst/>
                          <a:latin typeface="Calibri" panose="020F0502020204030204" pitchFamily="34" charset="0"/>
                        </a:rPr>
                        <a:t>97</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986137487"/>
                  </a:ext>
                </a:extLst>
              </a:tr>
              <a:tr h="371016">
                <a:tc>
                  <a:txBody>
                    <a:bodyPr/>
                    <a:lstStyle/>
                    <a:p>
                      <a:pPr algn="ctr" fontAlgn="ctr"/>
                      <a:r>
                        <a:rPr lang="tr-TR" sz="1200" b="1" u="none" strike="noStrike" dirty="0">
                          <a:effectLst/>
                        </a:rPr>
                        <a:t>Alüminyum</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5.260</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4,80</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331</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70336598"/>
                  </a:ext>
                </a:extLst>
              </a:tr>
              <a:tr h="371016">
                <a:tc>
                  <a:txBody>
                    <a:bodyPr/>
                    <a:lstStyle/>
                    <a:p>
                      <a:pPr algn="ctr" fontAlgn="ctr"/>
                      <a:r>
                        <a:rPr lang="tr-TR" sz="1200" b="1" u="none" strike="noStrike" dirty="0">
                          <a:effectLst/>
                        </a:rPr>
                        <a:t>Gübre </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768</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0,73 </a:t>
                      </a:r>
                    </a:p>
                    <a:p>
                      <a:pPr algn="ctr" fontAlgn="ctr"/>
                      <a:r>
                        <a:rPr lang="tr-TR" sz="900" u="none" strike="noStrike" dirty="0">
                          <a:effectLst/>
                        </a:rPr>
                        <a:t>(üre gübresi baz alındı)</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tr-TR" sz="1200" u="none" strike="noStrike" dirty="0">
                          <a:effectLst/>
                        </a:rPr>
                        <a:t>50</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279051664"/>
                  </a:ext>
                </a:extLst>
              </a:tr>
            </a:tbl>
          </a:graphicData>
        </a:graphic>
      </p:graphicFrame>
      <p:graphicFrame>
        <p:nvGraphicFramePr>
          <p:cNvPr id="4" name="Table 3">
            <a:extLst>
              <a:ext uri="{FF2B5EF4-FFF2-40B4-BE49-F238E27FC236}">
                <a16:creationId xmlns:a16="http://schemas.microsoft.com/office/drawing/2014/main" id="{6EC82FFA-BD22-4EE2-BEF3-5805117055C2}"/>
              </a:ext>
            </a:extLst>
          </p:cNvPr>
          <p:cNvGraphicFramePr>
            <a:graphicFrameLocks noGrp="1"/>
          </p:cNvGraphicFramePr>
          <p:nvPr>
            <p:extLst>
              <p:ext uri="{D42A27DB-BD31-4B8C-83A1-F6EECF244321}">
                <p14:modId xmlns:p14="http://schemas.microsoft.com/office/powerpoint/2010/main" val="3506907902"/>
              </p:ext>
            </p:extLst>
          </p:nvPr>
        </p:nvGraphicFramePr>
        <p:xfrm>
          <a:off x="7125185" y="3916288"/>
          <a:ext cx="1847654" cy="2232722"/>
        </p:xfrm>
        <a:graphic>
          <a:graphicData uri="http://schemas.openxmlformats.org/drawingml/2006/table">
            <a:tbl>
              <a:tblPr>
                <a:effectLst>
                  <a:outerShdw blurRad="50800" dist="38100" dir="5400000" algn="t" rotWithShape="0">
                    <a:prstClr val="black">
                      <a:alpha val="40000"/>
                    </a:prstClr>
                  </a:outerShdw>
                </a:effectLst>
                <a:tableStyleId>{D7AC3CCA-C797-4891-BE02-D94E43425B78}</a:tableStyleId>
              </a:tblPr>
              <a:tblGrid>
                <a:gridCol w="1847654">
                  <a:extLst>
                    <a:ext uri="{9D8B030D-6E8A-4147-A177-3AD203B41FA5}">
                      <a16:colId xmlns:a16="http://schemas.microsoft.com/office/drawing/2014/main" val="2413649920"/>
                    </a:ext>
                  </a:extLst>
                </a:gridCol>
              </a:tblGrid>
              <a:tr h="749958">
                <a:tc>
                  <a:txBody>
                    <a:bodyPr/>
                    <a:lstStyle/>
                    <a:p>
                      <a:pPr algn="ctr" fontAlgn="ctr"/>
                      <a:r>
                        <a:rPr lang="tr-TR" sz="1200" b="1" u="none" strike="noStrike" dirty="0">
                          <a:solidFill>
                            <a:schemeClr val="bg1"/>
                          </a:solidFill>
                          <a:effectLst/>
                        </a:rPr>
                        <a:t>Ortalama Kar Marjı</a:t>
                      </a:r>
                    </a:p>
                    <a:p>
                      <a:pPr algn="ctr" fontAlgn="ctr"/>
                      <a:r>
                        <a:rPr lang="tr-TR" sz="1200" b="1" i="0" u="none" strike="noStrike" dirty="0">
                          <a:solidFill>
                            <a:schemeClr val="bg1"/>
                          </a:solidFill>
                          <a:effectLst/>
                          <a:latin typeface="Calibri" panose="020F0502020204030204" pitchFamily="34" charset="0"/>
                        </a:rPr>
                        <a:t>(%)</a:t>
                      </a:r>
                    </a:p>
                  </a:txBody>
                  <a:tcPr marL="9525" marR="9525" marT="9525" marB="0" anchor="ctr">
                    <a:solidFill>
                      <a:srgbClr val="002060"/>
                    </a:solidFill>
                  </a:tcPr>
                </a:tc>
                <a:extLst>
                  <a:ext uri="{0D108BD9-81ED-4DB2-BD59-A6C34878D82A}">
                    <a16:rowId xmlns:a16="http://schemas.microsoft.com/office/drawing/2014/main" val="2018994610"/>
                  </a:ext>
                </a:extLst>
              </a:tr>
              <a:tr h="369716">
                <a:tc>
                  <a:txBody>
                    <a:bodyPr/>
                    <a:lstStyle/>
                    <a:p>
                      <a:pPr algn="ctr" fontAlgn="ctr"/>
                      <a:r>
                        <a:rPr lang="tr-TR" sz="1200" u="none" strike="noStrike" dirty="0">
                          <a:effectLst/>
                        </a:rPr>
                        <a:t>20</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2772622673"/>
                  </a:ext>
                </a:extLst>
              </a:tr>
              <a:tr h="371016">
                <a:tc>
                  <a:txBody>
                    <a:bodyPr/>
                    <a:lstStyle/>
                    <a:p>
                      <a:pPr algn="ctr" fontAlgn="ctr"/>
                      <a:r>
                        <a:rPr lang="tr-TR" sz="1200" u="none" strike="noStrike" kern="1200" dirty="0">
                          <a:solidFill>
                            <a:schemeClr val="dk1"/>
                          </a:solidFill>
                          <a:effectLst/>
                          <a:latin typeface="+mn-lt"/>
                          <a:ea typeface="+mn-ea"/>
                          <a:cs typeface="+mn-cs"/>
                        </a:rPr>
                        <a:t>15</a:t>
                      </a:r>
                    </a:p>
                  </a:txBody>
                  <a:tcPr marL="9525" marR="9525" marT="9525" marB="0" anchor="ctr">
                    <a:solidFill>
                      <a:schemeClr val="accent5">
                        <a:lumMod val="20000"/>
                        <a:lumOff val="80000"/>
                      </a:schemeClr>
                    </a:solidFill>
                  </a:tcPr>
                </a:tc>
                <a:extLst>
                  <a:ext uri="{0D108BD9-81ED-4DB2-BD59-A6C34878D82A}">
                    <a16:rowId xmlns:a16="http://schemas.microsoft.com/office/drawing/2014/main" val="3823454328"/>
                  </a:ext>
                </a:extLst>
              </a:tr>
              <a:tr h="371016">
                <a:tc>
                  <a:txBody>
                    <a:bodyPr/>
                    <a:lstStyle/>
                    <a:p>
                      <a:pPr algn="ctr" fontAlgn="ctr"/>
                      <a:r>
                        <a:rPr lang="tr-TR" sz="1200" u="none" strike="noStrike" dirty="0">
                          <a:effectLst/>
                        </a:rPr>
                        <a:t> 15</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921227788"/>
                  </a:ext>
                </a:extLst>
              </a:tr>
              <a:tr h="371016">
                <a:tc>
                  <a:txBody>
                    <a:bodyPr/>
                    <a:lstStyle/>
                    <a:p>
                      <a:pPr algn="ctr" fontAlgn="ctr"/>
                      <a:r>
                        <a:rPr lang="tr-TR" sz="1200" u="none" strike="noStrike" dirty="0">
                          <a:effectLst/>
                        </a:rPr>
                        <a:t>20</a:t>
                      </a:r>
                      <a:endParaRPr lang="tr-TR" sz="1200" b="1" i="0" u="none" strike="noStrike" dirty="0">
                        <a:solidFill>
                          <a:srgbClr val="000000"/>
                        </a:solidFill>
                        <a:effectLst/>
                        <a:latin typeface="Calibri" panose="020F050202020403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2234488590"/>
                  </a:ext>
                </a:extLst>
              </a:tr>
            </a:tbl>
          </a:graphicData>
        </a:graphic>
      </p:graphicFrame>
      <p:pic>
        <p:nvPicPr>
          <p:cNvPr id="29" name="Picture 28">
            <a:extLst>
              <a:ext uri="{FF2B5EF4-FFF2-40B4-BE49-F238E27FC236}">
                <a16:creationId xmlns:a16="http://schemas.microsoft.com/office/drawing/2014/main" id="{B2E3D90F-14BA-4C4C-BF3E-C4232CD3B7FE}"/>
              </a:ext>
            </a:extLst>
          </p:cNvPr>
          <p:cNvPicPr>
            <a:picLocks noChangeAspect="1"/>
          </p:cNvPicPr>
          <p:nvPr/>
        </p:nvPicPr>
        <p:blipFill>
          <a:blip r:embed="rId8"/>
          <a:stretch>
            <a:fillRect/>
          </a:stretch>
        </p:blipFill>
        <p:spPr>
          <a:xfrm>
            <a:off x="389015" y="3601106"/>
            <a:ext cx="844968" cy="844968"/>
          </a:xfrm>
          <a:prstGeom prst="rect">
            <a:avLst/>
          </a:prstGeom>
        </p:spPr>
      </p:pic>
      <p:sp>
        <p:nvSpPr>
          <p:cNvPr id="5" name="TextBox 4">
            <a:extLst>
              <a:ext uri="{FF2B5EF4-FFF2-40B4-BE49-F238E27FC236}">
                <a16:creationId xmlns:a16="http://schemas.microsoft.com/office/drawing/2014/main" id="{D31601A5-BB22-4335-8A03-F5FCF5EE612E}"/>
              </a:ext>
            </a:extLst>
          </p:cNvPr>
          <p:cNvSpPr txBox="1"/>
          <p:nvPr/>
        </p:nvSpPr>
        <p:spPr>
          <a:xfrm>
            <a:off x="730614" y="3018209"/>
            <a:ext cx="1397383" cy="707886"/>
          </a:xfrm>
          <a:prstGeom prst="rect">
            <a:avLst/>
          </a:prstGeom>
          <a:noFill/>
        </p:spPr>
        <p:txBody>
          <a:bodyPr wrap="square" rtlCol="0">
            <a:spAutoFit/>
          </a:bodyPr>
          <a:lstStyle/>
          <a:p>
            <a:pPr algn="ctr"/>
            <a:r>
              <a:rPr lang="tr-TR" sz="1200" dirty="0"/>
              <a:t>AB’ye İhracat Tutarı (2022) </a:t>
            </a:r>
          </a:p>
          <a:p>
            <a:pPr algn="ctr"/>
            <a:r>
              <a:rPr lang="tr-TR" sz="1500" b="1" dirty="0">
                <a:solidFill>
                  <a:srgbClr val="C00000"/>
                </a:solidFill>
              </a:rPr>
              <a:t>266 milyon $</a:t>
            </a:r>
          </a:p>
        </p:txBody>
      </p:sp>
      <p:sp>
        <p:nvSpPr>
          <p:cNvPr id="31" name="TextBox 30">
            <a:extLst>
              <a:ext uri="{FF2B5EF4-FFF2-40B4-BE49-F238E27FC236}">
                <a16:creationId xmlns:a16="http://schemas.microsoft.com/office/drawing/2014/main" id="{B07D71BF-2423-4D23-8D30-439BE50FBBAB}"/>
              </a:ext>
            </a:extLst>
          </p:cNvPr>
          <p:cNvSpPr txBox="1"/>
          <p:nvPr/>
        </p:nvSpPr>
        <p:spPr>
          <a:xfrm>
            <a:off x="2322214" y="3013008"/>
            <a:ext cx="1397383" cy="707886"/>
          </a:xfrm>
          <a:prstGeom prst="rect">
            <a:avLst/>
          </a:prstGeom>
          <a:noFill/>
        </p:spPr>
        <p:txBody>
          <a:bodyPr wrap="square" rtlCol="0">
            <a:spAutoFit/>
          </a:bodyPr>
          <a:lstStyle/>
          <a:p>
            <a:pPr algn="ctr"/>
            <a:r>
              <a:rPr lang="tr-TR" sz="1200" dirty="0"/>
              <a:t>AB’ye İhracat Tutarı (2022) </a:t>
            </a:r>
          </a:p>
          <a:p>
            <a:pPr algn="ctr"/>
            <a:r>
              <a:rPr lang="tr-TR" sz="1500" b="1" dirty="0">
                <a:solidFill>
                  <a:srgbClr val="C00000"/>
                </a:solidFill>
              </a:rPr>
              <a:t>10 milyar $</a:t>
            </a:r>
          </a:p>
        </p:txBody>
      </p:sp>
      <p:sp>
        <p:nvSpPr>
          <p:cNvPr id="32" name="TextBox 31">
            <a:extLst>
              <a:ext uri="{FF2B5EF4-FFF2-40B4-BE49-F238E27FC236}">
                <a16:creationId xmlns:a16="http://schemas.microsoft.com/office/drawing/2014/main" id="{7487339A-1DF6-4D3F-83FC-D89A2024170C}"/>
              </a:ext>
            </a:extLst>
          </p:cNvPr>
          <p:cNvSpPr txBox="1"/>
          <p:nvPr/>
        </p:nvSpPr>
        <p:spPr>
          <a:xfrm>
            <a:off x="4188014" y="3016516"/>
            <a:ext cx="1397383" cy="707886"/>
          </a:xfrm>
          <a:prstGeom prst="rect">
            <a:avLst/>
          </a:prstGeom>
          <a:noFill/>
        </p:spPr>
        <p:txBody>
          <a:bodyPr wrap="square" rtlCol="0">
            <a:spAutoFit/>
          </a:bodyPr>
          <a:lstStyle/>
          <a:p>
            <a:pPr algn="ctr"/>
            <a:r>
              <a:rPr lang="tr-TR" sz="1200" dirty="0"/>
              <a:t>AB’ye İhracat Tutarı (2022) </a:t>
            </a:r>
          </a:p>
          <a:p>
            <a:pPr algn="ctr"/>
            <a:r>
              <a:rPr lang="tr-TR" sz="1500" b="1" dirty="0">
                <a:solidFill>
                  <a:srgbClr val="C00000"/>
                </a:solidFill>
              </a:rPr>
              <a:t>3,4 milyar $</a:t>
            </a:r>
          </a:p>
        </p:txBody>
      </p:sp>
      <p:sp>
        <p:nvSpPr>
          <p:cNvPr id="33" name="TextBox 32">
            <a:extLst>
              <a:ext uri="{FF2B5EF4-FFF2-40B4-BE49-F238E27FC236}">
                <a16:creationId xmlns:a16="http://schemas.microsoft.com/office/drawing/2014/main" id="{78F1FEA0-FE15-4F46-8C70-1BBCF5FBFB42}"/>
              </a:ext>
            </a:extLst>
          </p:cNvPr>
          <p:cNvSpPr txBox="1"/>
          <p:nvPr/>
        </p:nvSpPr>
        <p:spPr>
          <a:xfrm>
            <a:off x="5789896" y="3013008"/>
            <a:ext cx="1397383" cy="707886"/>
          </a:xfrm>
          <a:prstGeom prst="rect">
            <a:avLst/>
          </a:prstGeom>
          <a:noFill/>
        </p:spPr>
        <p:txBody>
          <a:bodyPr wrap="square" rtlCol="0">
            <a:spAutoFit/>
          </a:bodyPr>
          <a:lstStyle/>
          <a:p>
            <a:pPr algn="ctr"/>
            <a:r>
              <a:rPr lang="tr-TR" sz="1200" dirty="0"/>
              <a:t>AB’ye İhracat Tutarı (2022) </a:t>
            </a:r>
          </a:p>
          <a:p>
            <a:pPr algn="ctr"/>
            <a:r>
              <a:rPr lang="tr-TR" sz="1500" b="1" dirty="0">
                <a:solidFill>
                  <a:srgbClr val="C00000"/>
                </a:solidFill>
              </a:rPr>
              <a:t>514 milyon $</a:t>
            </a:r>
          </a:p>
        </p:txBody>
      </p:sp>
      <p:sp>
        <p:nvSpPr>
          <p:cNvPr id="37" name="TextBox 36">
            <a:extLst>
              <a:ext uri="{FF2B5EF4-FFF2-40B4-BE49-F238E27FC236}">
                <a16:creationId xmlns:a16="http://schemas.microsoft.com/office/drawing/2014/main" id="{33A97066-43C3-4360-AD2D-A5E97F5553E8}"/>
              </a:ext>
            </a:extLst>
          </p:cNvPr>
          <p:cNvSpPr txBox="1"/>
          <p:nvPr/>
        </p:nvSpPr>
        <p:spPr>
          <a:xfrm>
            <a:off x="7878963" y="2812793"/>
            <a:ext cx="1397383" cy="923330"/>
          </a:xfrm>
          <a:prstGeom prst="rect">
            <a:avLst/>
          </a:prstGeom>
          <a:noFill/>
        </p:spPr>
        <p:txBody>
          <a:bodyPr wrap="square" rtlCol="0">
            <a:spAutoFit/>
          </a:bodyPr>
          <a:lstStyle/>
          <a:p>
            <a:pPr algn="ctr"/>
            <a:r>
              <a:rPr lang="tr-TR" sz="900" dirty="0"/>
              <a:t>SKDM kapsamındaki ürünlerin AB’ye ihracat tutarı toplamı 2022 yılı GSYH’sinin yaklaşık %1,6’sını oluşturmaktadır. (905 </a:t>
            </a:r>
            <a:r>
              <a:rPr lang="tr-TR" sz="900" dirty="0" err="1"/>
              <a:t>mr</a:t>
            </a:r>
            <a:r>
              <a:rPr lang="tr-TR" sz="900" dirty="0"/>
              <a:t> </a:t>
            </a:r>
            <a:r>
              <a:rPr lang="tr-TR" sz="900" dirty="0" err="1"/>
              <a:t>usd</a:t>
            </a:r>
            <a:r>
              <a:rPr lang="tr-TR" sz="900" dirty="0"/>
              <a:t>)</a:t>
            </a:r>
            <a:endParaRPr lang="tr-TR" sz="1050" dirty="0"/>
          </a:p>
        </p:txBody>
      </p:sp>
    </p:spTree>
    <p:extLst>
      <p:ext uri="{BB962C8B-B14F-4D97-AF65-F5344CB8AC3E}">
        <p14:creationId xmlns:p14="http://schemas.microsoft.com/office/powerpoint/2010/main" val="3182475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812214-97BA-4CFE-A3C2-AD0D4C88C50E}"/>
              </a:ext>
            </a:extLst>
          </p:cNvPr>
          <p:cNvSpPr/>
          <p:nvPr/>
        </p:nvSpPr>
        <p:spPr>
          <a:xfrm>
            <a:off x="6400800" y="6443300"/>
            <a:ext cx="324464" cy="21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Title 1">
            <a:extLst>
              <a:ext uri="{FF2B5EF4-FFF2-40B4-BE49-F238E27FC236}">
                <a16:creationId xmlns:a16="http://schemas.microsoft.com/office/drawing/2014/main" id="{10393834-6836-4460-A044-5968218C0A19}"/>
              </a:ext>
            </a:extLst>
          </p:cNvPr>
          <p:cNvSpPr txBox="1">
            <a:spLocks/>
          </p:cNvSpPr>
          <p:nvPr/>
        </p:nvSpPr>
        <p:spPr>
          <a:xfrm>
            <a:off x="563722" y="146357"/>
            <a:ext cx="7248585" cy="369332"/>
          </a:xfrm>
          <a:prstGeom prst="rect">
            <a:avLst/>
          </a:prstGeom>
          <a:noFill/>
        </p:spPr>
        <p:txBody>
          <a:bodyPr wrap="square">
            <a:spAutoFit/>
          </a:bodyPr>
          <a:lstStyle>
            <a:defPPr>
              <a:defRPr lang="en-US"/>
            </a:defPPr>
            <a:lvl1pPr defTabSz="457227">
              <a:defRPr sz="2000" b="1">
                <a:ea typeface="Lato" panose="020F0502020204030203" pitchFamily="34" charset="0"/>
                <a:cs typeface="Arial" panose="020B0604020202020204" pitchFamily="34" charset="0"/>
              </a:defRPr>
            </a:lvl1pPr>
          </a:lstStyle>
          <a:p>
            <a:r>
              <a:rPr lang="tr-TR" sz="1800" dirty="0"/>
              <a:t>İklim Eylemi Aksiyonları </a:t>
            </a:r>
          </a:p>
        </p:txBody>
      </p:sp>
      <p:sp>
        <p:nvSpPr>
          <p:cNvPr id="35" name="Rectangle 34">
            <a:extLst>
              <a:ext uri="{FF2B5EF4-FFF2-40B4-BE49-F238E27FC236}">
                <a16:creationId xmlns:a16="http://schemas.microsoft.com/office/drawing/2014/main" id="{FF903F99-13AC-4055-A9C7-836A6A5643D2}"/>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36" name="Rectangle 35">
            <a:extLst>
              <a:ext uri="{FF2B5EF4-FFF2-40B4-BE49-F238E27FC236}">
                <a16:creationId xmlns:a16="http://schemas.microsoft.com/office/drawing/2014/main" id="{A829B9FA-6C9F-4F77-B14B-7E9CFFA8C1D6}"/>
              </a:ext>
            </a:extLst>
          </p:cNvPr>
          <p:cNvSpPr/>
          <p:nvPr/>
        </p:nvSpPr>
        <p:spPr>
          <a:xfrm>
            <a:off x="6400800" y="6443300"/>
            <a:ext cx="324464" cy="21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p>
        </p:txBody>
      </p:sp>
      <p:sp>
        <p:nvSpPr>
          <p:cNvPr id="52" name="Rectangle 51">
            <a:extLst>
              <a:ext uri="{FF2B5EF4-FFF2-40B4-BE49-F238E27FC236}">
                <a16:creationId xmlns:a16="http://schemas.microsoft.com/office/drawing/2014/main" id="{29A17456-7EAC-44B9-822F-0BCDE9FB6061}"/>
              </a:ext>
            </a:extLst>
          </p:cNvPr>
          <p:cNvSpPr/>
          <p:nvPr/>
        </p:nvSpPr>
        <p:spPr>
          <a:xfrm>
            <a:off x="6400800" y="6443300"/>
            <a:ext cx="324464" cy="21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TextBox 30">
            <a:extLst>
              <a:ext uri="{FF2B5EF4-FFF2-40B4-BE49-F238E27FC236}">
                <a16:creationId xmlns:a16="http://schemas.microsoft.com/office/drawing/2014/main" id="{D474A8DD-73F6-4A9D-A401-D12DAEF4750D}"/>
              </a:ext>
            </a:extLst>
          </p:cNvPr>
          <p:cNvSpPr txBox="1"/>
          <p:nvPr/>
        </p:nvSpPr>
        <p:spPr>
          <a:xfrm>
            <a:off x="574070" y="3989058"/>
            <a:ext cx="8851653" cy="1351588"/>
          </a:xfrm>
          <a:prstGeom prst="rect">
            <a:avLst/>
          </a:prstGeom>
          <a:solidFill>
            <a:srgbClr val="002060">
              <a:alpha val="14000"/>
            </a:srgbClr>
          </a:solidFill>
        </p:spPr>
        <p:txBody>
          <a:bodyPr wrap="square">
            <a:spAutoFit/>
          </a:bodyPr>
          <a:lstStyle/>
          <a:p>
            <a:pPr marL="171450" indent="-171450" algn="just">
              <a:lnSpc>
                <a:spcPct val="150000"/>
              </a:lnSpc>
              <a:buFont typeface="Arial" panose="020B0604020202020204" pitchFamily="34" charset="0"/>
              <a:buChar char="•"/>
            </a:pPr>
            <a:r>
              <a:rPr lang="tr-TR" sz="1400" b="0" i="0" dirty="0" err="1">
                <a:effectLst/>
              </a:rPr>
              <a:t>TÜSİAD’ın</a:t>
            </a:r>
            <a:r>
              <a:rPr lang="tr-TR" sz="1400" b="0" i="0" dirty="0">
                <a:effectLst/>
              </a:rPr>
              <a:t> çalışmalarına göre, SKDM Türkiye’nin AB’ye ihracatını ciddi bir vergi artışıyla etkileyecek. </a:t>
            </a:r>
          </a:p>
          <a:p>
            <a:pPr marL="171450" indent="-171450" algn="just">
              <a:lnSpc>
                <a:spcPct val="150000"/>
              </a:lnSpc>
              <a:buFont typeface="Arial" panose="020B0604020202020204" pitchFamily="34" charset="0"/>
              <a:buChar char="•"/>
            </a:pPr>
            <a:r>
              <a:rPr lang="tr-TR" sz="1400" b="0" i="0" dirty="0">
                <a:effectLst/>
              </a:rPr>
              <a:t>Hesaplamalar, </a:t>
            </a:r>
            <a:r>
              <a:rPr lang="tr-TR" sz="1400" b="1" i="0" dirty="0">
                <a:effectLst/>
              </a:rPr>
              <a:t>karbon fiyatının 100€/ton olduğu senaryolarda, Türkiye’nin AB’ye yıllık 3,6 Milyar € ödemesi gerekeceğini gösteriyor. </a:t>
            </a:r>
          </a:p>
          <a:p>
            <a:pPr algn="just">
              <a:lnSpc>
                <a:spcPct val="150000"/>
              </a:lnSpc>
            </a:pPr>
            <a:r>
              <a:rPr lang="tr-TR" sz="1400" b="0" i="1" dirty="0">
                <a:effectLst/>
              </a:rPr>
              <a:t>(İlk etapta vergiden en fazla etkilenecek sektör çimento sektörü olacak.) </a:t>
            </a:r>
            <a:endParaRPr lang="tr-TR" sz="1400" i="1" dirty="0"/>
          </a:p>
        </p:txBody>
      </p:sp>
      <p:sp>
        <p:nvSpPr>
          <p:cNvPr id="37" name="TextBox 36">
            <a:extLst>
              <a:ext uri="{FF2B5EF4-FFF2-40B4-BE49-F238E27FC236}">
                <a16:creationId xmlns:a16="http://schemas.microsoft.com/office/drawing/2014/main" id="{44DF1AB7-C1F9-49C9-9C3D-C8D7B26B523E}"/>
              </a:ext>
            </a:extLst>
          </p:cNvPr>
          <p:cNvSpPr txBox="1"/>
          <p:nvPr/>
        </p:nvSpPr>
        <p:spPr>
          <a:xfrm>
            <a:off x="574070" y="1451051"/>
            <a:ext cx="8851653" cy="1935851"/>
          </a:xfrm>
          <a:prstGeom prst="rect">
            <a:avLst/>
          </a:prstGeom>
          <a:solidFill>
            <a:srgbClr val="002060">
              <a:alpha val="14000"/>
            </a:srgbClr>
          </a:solidFill>
        </p:spPr>
        <p:txBody>
          <a:bodyPr wrap="square">
            <a:spAutoFit/>
          </a:bodyPr>
          <a:lstStyle/>
          <a:p>
            <a:pPr marL="171450" marR="0" lvl="0" indent="-171450" algn="just" fontAlgn="base">
              <a:lnSpc>
                <a:spcPct val="150000"/>
              </a:lnSpc>
              <a:spcBef>
                <a:spcPct val="0"/>
              </a:spcBef>
              <a:spcAft>
                <a:spcPct val="0"/>
              </a:spcAft>
              <a:buClrTx/>
              <a:buSzTx/>
              <a:buFont typeface="Arial" panose="020B0604020202020204" pitchFamily="34" charset="0"/>
              <a:buChar char="•"/>
              <a:tabLst/>
            </a:pPr>
            <a:r>
              <a:rPr lang="en-US" altLang="tr-TR" sz="1400" dirty="0" err="1"/>
              <a:t>Teknolojik</a:t>
            </a:r>
            <a:r>
              <a:rPr lang="en-US" altLang="tr-TR" sz="1400" dirty="0"/>
              <a:t> </a:t>
            </a:r>
            <a:r>
              <a:rPr lang="en-US" altLang="tr-TR" sz="1400" dirty="0" err="1"/>
              <a:t>olarak</a:t>
            </a:r>
            <a:r>
              <a:rPr lang="en-US" altLang="tr-TR" sz="1400" dirty="0"/>
              <a:t> 1 ton </a:t>
            </a:r>
            <a:r>
              <a:rPr lang="en-US" altLang="tr-TR" sz="1400" dirty="0" err="1"/>
              <a:t>çimento</a:t>
            </a:r>
            <a:r>
              <a:rPr lang="en-US" altLang="tr-TR" sz="1400" dirty="0"/>
              <a:t> </a:t>
            </a:r>
            <a:r>
              <a:rPr lang="en-US" altLang="tr-TR" sz="1400" dirty="0" err="1"/>
              <a:t>üretildiğinde</a:t>
            </a:r>
            <a:r>
              <a:rPr lang="en-US" altLang="tr-TR" sz="1400" dirty="0"/>
              <a:t> </a:t>
            </a:r>
            <a:r>
              <a:rPr lang="en-US" altLang="tr-TR" sz="1400" dirty="0" err="1"/>
              <a:t>yaklaşık</a:t>
            </a:r>
            <a:r>
              <a:rPr lang="en-US" altLang="tr-TR" sz="1400" dirty="0"/>
              <a:t> </a:t>
            </a:r>
            <a:r>
              <a:rPr lang="tr-TR" altLang="tr-TR" sz="1400" b="1" dirty="0"/>
              <a:t>650</a:t>
            </a:r>
            <a:r>
              <a:rPr lang="en-US" altLang="tr-TR" sz="1400" b="1" dirty="0"/>
              <a:t> kg CO₂ </a:t>
            </a:r>
            <a:r>
              <a:rPr lang="en-US" altLang="tr-TR" sz="1400" b="1" dirty="0" err="1"/>
              <a:t>eşdeğeri</a:t>
            </a:r>
            <a:r>
              <a:rPr lang="en-US" altLang="tr-TR" sz="1400" b="1" dirty="0"/>
              <a:t> </a:t>
            </a:r>
            <a:r>
              <a:rPr lang="en-US" altLang="tr-TR" sz="1400" b="1" dirty="0" err="1"/>
              <a:t>emisyon</a:t>
            </a:r>
            <a:r>
              <a:rPr lang="en-US" altLang="tr-TR" sz="1400" b="1" dirty="0"/>
              <a:t> </a:t>
            </a:r>
            <a:r>
              <a:rPr lang="en-US" altLang="tr-TR" sz="1400" dirty="0" err="1"/>
              <a:t>ortaya</a:t>
            </a:r>
            <a:r>
              <a:rPr lang="en-US" altLang="tr-TR" sz="1400" dirty="0"/>
              <a:t> </a:t>
            </a:r>
            <a:r>
              <a:rPr lang="en-US" altLang="tr-TR" sz="1400" dirty="0" err="1"/>
              <a:t>çıkmaktadır</a:t>
            </a:r>
            <a:r>
              <a:rPr lang="en-US" altLang="tr-TR" sz="1400" dirty="0"/>
              <a:t>. </a:t>
            </a:r>
            <a:endParaRPr lang="tr-TR" altLang="tr-TR" sz="1400" dirty="0"/>
          </a:p>
          <a:p>
            <a:pPr marL="171450" indent="-171450" algn="just" fontAlgn="base">
              <a:lnSpc>
                <a:spcPct val="150000"/>
              </a:lnSpc>
              <a:spcBef>
                <a:spcPct val="0"/>
              </a:spcBef>
              <a:spcAft>
                <a:spcPct val="0"/>
              </a:spcAft>
              <a:buFont typeface="Arial" panose="020B0604020202020204" pitchFamily="34" charset="0"/>
              <a:buChar char="•"/>
            </a:pPr>
            <a:r>
              <a:rPr kumimoji="0" lang="tr-TR" altLang="tr-TR" sz="1400" b="0" i="0" u="none" strike="noStrike" cap="none" normalizeH="0" baseline="0" dirty="0">
                <a:ln>
                  <a:noFill/>
                </a:ln>
                <a:solidFill>
                  <a:schemeClr val="tx1"/>
                </a:solidFill>
                <a:effectLst/>
                <a:cs typeface="Calibri" panose="020F0502020204030204" pitchFamily="34" charset="0"/>
              </a:rPr>
              <a:t>SKDM Y</a:t>
            </a:r>
            <a:r>
              <a:rPr kumimoji="0" lang="en-US" altLang="tr-TR" sz="1400" b="0" i="0" u="none" strike="noStrike" cap="none" normalizeH="0" baseline="0" dirty="0" err="1">
                <a:ln>
                  <a:noFill/>
                </a:ln>
                <a:solidFill>
                  <a:schemeClr val="tx1"/>
                </a:solidFill>
                <a:effectLst/>
                <a:cs typeface="Calibri" panose="020F0502020204030204" pitchFamily="34" charset="0"/>
              </a:rPr>
              <a:t>ükümlülüğü</a:t>
            </a:r>
            <a:r>
              <a:rPr kumimoji="0" lang="en-US" altLang="tr-TR" sz="1400" b="0" i="0" u="none" strike="noStrike" cap="none" normalizeH="0" baseline="0" dirty="0">
                <a:ln>
                  <a:noFill/>
                </a:ln>
                <a:solidFill>
                  <a:schemeClr val="tx1"/>
                </a:solidFill>
                <a:effectLst/>
                <a:cs typeface="Calibri" panose="020F0502020204030204" pitchFamily="34" charset="0"/>
              </a:rPr>
              <a:t> = </a:t>
            </a:r>
            <a:r>
              <a:rPr kumimoji="0" lang="en-US" altLang="tr-TR" sz="1400" b="0" i="0" u="none" strike="noStrike" cap="none" normalizeH="0" baseline="0" dirty="0" err="1">
                <a:ln>
                  <a:noFill/>
                </a:ln>
                <a:solidFill>
                  <a:schemeClr val="tx1"/>
                </a:solidFill>
                <a:effectLst/>
                <a:cs typeface="Calibri" panose="020F0502020204030204" pitchFamily="34" charset="0"/>
              </a:rPr>
              <a:t>Emisyon</a:t>
            </a:r>
            <a:r>
              <a:rPr kumimoji="0" lang="en-US" altLang="tr-TR" sz="1400" b="0" i="0" u="none" strike="noStrike" cap="none" normalizeH="0" baseline="0" dirty="0">
                <a:ln>
                  <a:noFill/>
                </a:ln>
                <a:solidFill>
                  <a:schemeClr val="tx1"/>
                </a:solidFill>
                <a:effectLst/>
                <a:cs typeface="Calibri" panose="020F0502020204030204" pitchFamily="34" charset="0"/>
              </a:rPr>
              <a:t> x </a:t>
            </a:r>
            <a:r>
              <a:rPr kumimoji="0" lang="en-US" altLang="tr-TR" sz="1400" b="0" i="0" u="none" strike="noStrike" cap="none" normalizeH="0" baseline="0" dirty="0" err="1">
                <a:ln>
                  <a:noFill/>
                </a:ln>
                <a:solidFill>
                  <a:schemeClr val="tx1"/>
                </a:solidFill>
                <a:effectLst/>
                <a:cs typeface="Calibri" panose="020F0502020204030204" pitchFamily="34" charset="0"/>
              </a:rPr>
              <a:t>Ürün</a:t>
            </a:r>
            <a:r>
              <a:rPr kumimoji="0" lang="en-US" altLang="tr-TR" sz="1400" b="0" i="0" u="none" strike="noStrike" cap="none" normalizeH="0" baseline="0" dirty="0">
                <a:ln>
                  <a:noFill/>
                </a:ln>
                <a:solidFill>
                  <a:schemeClr val="tx1"/>
                </a:solidFill>
                <a:effectLst/>
                <a:cs typeface="Calibri" panose="020F0502020204030204" pitchFamily="34" charset="0"/>
              </a:rPr>
              <a:t> (Ton) [x Karbon </a:t>
            </a:r>
            <a:r>
              <a:rPr kumimoji="0" lang="en-US" altLang="tr-TR" sz="1400" b="0" i="0" u="none" strike="noStrike" cap="none" normalizeH="0" baseline="0" dirty="0" err="1">
                <a:ln>
                  <a:noFill/>
                </a:ln>
                <a:solidFill>
                  <a:schemeClr val="tx1"/>
                </a:solidFill>
                <a:effectLst/>
                <a:cs typeface="Calibri" panose="020F0502020204030204" pitchFamily="34" charset="0"/>
              </a:rPr>
              <a:t>Fiyatı</a:t>
            </a:r>
            <a:r>
              <a:rPr kumimoji="0" lang="en-US" altLang="tr-TR" sz="1400" b="0" i="0" u="none" strike="noStrike" cap="none" normalizeH="0" baseline="0" dirty="0">
                <a:ln>
                  <a:noFill/>
                </a:ln>
                <a:solidFill>
                  <a:schemeClr val="tx1"/>
                </a:solidFill>
                <a:effectLst/>
                <a:cs typeface="Calibri" panose="020F0502020204030204" pitchFamily="34" charset="0"/>
              </a:rPr>
              <a:t>]</a:t>
            </a:r>
            <a:endParaRPr kumimoji="0" lang="en-US" altLang="tr-TR" sz="1400" b="0" i="0" u="none" strike="noStrike" cap="none" normalizeH="0" baseline="0" dirty="0">
              <a:ln>
                <a:noFill/>
              </a:ln>
              <a:solidFill>
                <a:schemeClr val="tx1"/>
              </a:solidFill>
              <a:effectLst/>
            </a:endParaRPr>
          </a:p>
          <a:p>
            <a:pPr marL="171450" indent="-171450" algn="just" fontAlgn="base">
              <a:lnSpc>
                <a:spcPct val="150000"/>
              </a:lnSpc>
              <a:spcBef>
                <a:spcPct val="0"/>
              </a:spcBef>
              <a:spcAft>
                <a:spcPct val="0"/>
              </a:spcAft>
              <a:buFont typeface="Arial" panose="020B0604020202020204" pitchFamily="34" charset="0"/>
              <a:buChar char="•"/>
            </a:pPr>
            <a:r>
              <a:rPr kumimoji="0" lang="en-US" altLang="tr-TR" sz="1400" b="0" i="0" u="none" strike="noStrike" cap="none" normalizeH="0" baseline="0" dirty="0">
                <a:ln>
                  <a:noFill/>
                </a:ln>
                <a:solidFill>
                  <a:schemeClr val="tx1"/>
                </a:solidFill>
                <a:effectLst/>
                <a:cs typeface="Calibri" panose="020F0502020204030204" pitchFamily="34" charset="0"/>
              </a:rPr>
              <a:t>1 ton </a:t>
            </a:r>
            <a:r>
              <a:rPr kumimoji="0" lang="en-US" altLang="tr-TR" sz="1400" b="0" i="0" u="none" strike="noStrike" cap="none" normalizeH="0" baseline="0" dirty="0" err="1">
                <a:ln>
                  <a:noFill/>
                </a:ln>
                <a:solidFill>
                  <a:schemeClr val="tx1"/>
                </a:solidFill>
                <a:effectLst/>
                <a:cs typeface="Calibri" panose="020F0502020204030204" pitchFamily="34" charset="0"/>
              </a:rPr>
              <a:t>çimento</a:t>
            </a:r>
            <a:r>
              <a:rPr lang="tr-TR" altLang="tr-TR" sz="1400" dirty="0" err="1">
                <a:cs typeface="Calibri" panose="020F0502020204030204" pitchFamily="34" charset="0"/>
              </a:rPr>
              <a:t>nun</a:t>
            </a:r>
            <a:r>
              <a:rPr lang="tr-TR" altLang="tr-TR" sz="1400" dirty="0">
                <a:cs typeface="Calibri" panose="020F0502020204030204" pitchFamily="34" charset="0"/>
              </a:rPr>
              <a:t> ihracatı için </a:t>
            </a:r>
            <a:r>
              <a:rPr lang="tr-TR" altLang="tr-TR" sz="1400" u="sng" dirty="0">
                <a:cs typeface="Calibri" panose="020F0502020204030204" pitchFamily="34" charset="0"/>
              </a:rPr>
              <a:t>SKDM Maliyeti </a:t>
            </a:r>
            <a:r>
              <a:rPr lang="tr-TR" altLang="tr-TR" sz="1400" b="1" dirty="0">
                <a:cs typeface="Calibri" panose="020F0502020204030204" pitchFamily="34" charset="0"/>
              </a:rPr>
              <a:t>45 </a:t>
            </a:r>
            <a:r>
              <a:rPr lang="tr-TR" altLang="tr-TR" sz="1400" b="1" dirty="0">
                <a:cs typeface="Dubai" panose="020B0503030403030204" pitchFamily="34" charset="-78"/>
              </a:rPr>
              <a:t>$</a:t>
            </a:r>
            <a:r>
              <a:rPr lang="tr-TR" altLang="tr-TR" sz="1400" dirty="0">
                <a:cs typeface="Calibri" panose="020F0502020204030204" pitchFamily="34" charset="0"/>
              </a:rPr>
              <a:t>’</a:t>
            </a:r>
            <a:r>
              <a:rPr lang="tr-TR" altLang="tr-TR" sz="1400" b="1" dirty="0">
                <a:cs typeface="Calibri" panose="020F0502020204030204" pitchFamily="34" charset="0"/>
              </a:rPr>
              <a:t> </a:t>
            </a:r>
            <a:r>
              <a:rPr lang="tr-TR" altLang="tr-TR" sz="1400" dirty="0">
                <a:cs typeface="Calibri" panose="020F0502020204030204" pitchFamily="34" charset="0"/>
              </a:rPr>
              <a:t>dır.*</a:t>
            </a:r>
          </a:p>
          <a:p>
            <a:pPr marL="171450" indent="-171450" algn="just" fontAlgn="base">
              <a:lnSpc>
                <a:spcPct val="150000"/>
              </a:lnSpc>
              <a:spcBef>
                <a:spcPct val="0"/>
              </a:spcBef>
              <a:spcAft>
                <a:spcPct val="0"/>
              </a:spcAft>
              <a:buFont typeface="Arial" panose="020B0604020202020204" pitchFamily="34" charset="0"/>
              <a:buChar char="•"/>
            </a:pPr>
            <a:r>
              <a:rPr kumimoji="0" lang="en-US" altLang="tr-TR" sz="1400" b="0" i="0" u="none" strike="noStrike" cap="none" normalizeH="0" baseline="0" dirty="0">
                <a:ln>
                  <a:noFill/>
                </a:ln>
                <a:solidFill>
                  <a:schemeClr val="tx1"/>
                </a:solidFill>
                <a:effectLst/>
                <a:cs typeface="Calibri" panose="020F0502020204030204" pitchFamily="34" charset="0"/>
              </a:rPr>
              <a:t>1 ton </a:t>
            </a:r>
            <a:r>
              <a:rPr kumimoji="0" lang="en-US" altLang="tr-TR" sz="1400" b="0" i="0" u="none" strike="noStrike" cap="none" normalizeH="0" baseline="0" dirty="0" err="1">
                <a:ln>
                  <a:noFill/>
                </a:ln>
                <a:solidFill>
                  <a:schemeClr val="tx1"/>
                </a:solidFill>
                <a:effectLst/>
                <a:cs typeface="Calibri" panose="020F0502020204030204" pitchFamily="34" charset="0"/>
              </a:rPr>
              <a:t>çimento</a:t>
            </a:r>
            <a:r>
              <a:rPr lang="tr-TR" altLang="tr-TR" sz="1400" dirty="0" err="1">
                <a:cs typeface="Calibri" panose="020F0502020204030204" pitchFamily="34" charset="0"/>
              </a:rPr>
              <a:t>nun</a:t>
            </a:r>
            <a:r>
              <a:rPr lang="tr-TR" altLang="tr-TR" sz="1400" dirty="0">
                <a:cs typeface="Calibri" panose="020F0502020204030204" pitchFamily="34" charset="0"/>
              </a:rPr>
              <a:t> ihracatı için ortalama </a:t>
            </a:r>
            <a:r>
              <a:rPr lang="tr-TR" altLang="tr-TR" sz="1400" u="sng" dirty="0">
                <a:cs typeface="Calibri" panose="020F0502020204030204" pitchFamily="34" charset="0"/>
              </a:rPr>
              <a:t>satış fiyatı </a:t>
            </a:r>
            <a:r>
              <a:rPr lang="tr-TR" altLang="tr-TR" sz="1400" b="1" dirty="0">
                <a:cs typeface="Calibri" panose="020F0502020204030204" pitchFamily="34" charset="0"/>
              </a:rPr>
              <a:t>57 </a:t>
            </a:r>
            <a:r>
              <a:rPr lang="tr-TR" altLang="tr-TR" sz="1400" b="1" dirty="0">
                <a:cs typeface="Dubai" panose="020B0503030403030204" pitchFamily="34" charset="-78"/>
              </a:rPr>
              <a:t>$</a:t>
            </a:r>
            <a:r>
              <a:rPr lang="tr-TR" altLang="tr-TR" sz="1400" dirty="0">
                <a:cs typeface="Calibri" panose="020F0502020204030204" pitchFamily="34" charset="0"/>
              </a:rPr>
              <a:t>’</a:t>
            </a:r>
            <a:r>
              <a:rPr lang="tr-TR" altLang="tr-TR" sz="1400" b="1" dirty="0">
                <a:cs typeface="Calibri" panose="020F0502020204030204" pitchFamily="34" charset="0"/>
              </a:rPr>
              <a:t> </a:t>
            </a:r>
            <a:r>
              <a:rPr lang="tr-TR" altLang="tr-TR" sz="1400" dirty="0">
                <a:cs typeface="Calibri" panose="020F0502020204030204" pitchFamily="34" charset="0"/>
              </a:rPr>
              <a:t>dır.*</a:t>
            </a:r>
          </a:p>
          <a:p>
            <a:pPr algn="just" fontAlgn="base">
              <a:lnSpc>
                <a:spcPct val="150000"/>
              </a:lnSpc>
              <a:spcBef>
                <a:spcPct val="0"/>
              </a:spcBef>
              <a:spcAft>
                <a:spcPct val="0"/>
              </a:spcAft>
            </a:pPr>
            <a:endParaRPr lang="tr-TR" altLang="tr-TR" sz="1400" dirty="0">
              <a:cs typeface="Calibri" panose="020F0502020204030204" pitchFamily="34" charset="0"/>
            </a:endParaRPr>
          </a:p>
          <a:p>
            <a:pPr algn="just" fontAlgn="base">
              <a:lnSpc>
                <a:spcPct val="150000"/>
              </a:lnSpc>
              <a:spcBef>
                <a:spcPct val="0"/>
              </a:spcBef>
              <a:spcAft>
                <a:spcPct val="0"/>
              </a:spcAft>
            </a:pPr>
            <a:r>
              <a:rPr kumimoji="0" lang="tr-TR" altLang="tr-TR" sz="1100" b="0" i="1" u="none" strike="noStrike" cap="none" normalizeH="0" baseline="0" dirty="0">
                <a:ln>
                  <a:noFill/>
                </a:ln>
                <a:solidFill>
                  <a:schemeClr val="tx1"/>
                </a:solidFill>
                <a:effectLst/>
                <a:cs typeface="Calibri" panose="020F0502020204030204" pitchFamily="34" charset="0"/>
              </a:rPr>
              <a:t>*Ocak 2024 güncel karbon</a:t>
            </a:r>
            <a:r>
              <a:rPr lang="tr-TR" altLang="tr-TR" sz="1100" i="1" dirty="0">
                <a:cs typeface="Calibri" panose="020F0502020204030204" pitchFamily="34" charset="0"/>
              </a:rPr>
              <a:t> </a:t>
            </a:r>
            <a:r>
              <a:rPr kumimoji="0" lang="tr-TR" altLang="tr-TR" sz="1100" b="0" i="1" u="none" strike="noStrike" cap="none" normalizeH="0" baseline="0" dirty="0">
                <a:ln>
                  <a:noFill/>
                </a:ln>
                <a:solidFill>
                  <a:schemeClr val="tx1"/>
                </a:solidFill>
                <a:effectLst/>
                <a:cs typeface="Calibri" panose="020F0502020204030204" pitchFamily="34" charset="0"/>
              </a:rPr>
              <a:t>fiyatları ve çimento ihracat/satış miktarları dikkate alınmıştır.</a:t>
            </a:r>
            <a:endParaRPr kumimoji="0" lang="en-US" altLang="tr-TR" sz="1100" b="0" i="1" u="none" strike="noStrike" cap="none" normalizeH="0" baseline="0" dirty="0">
              <a:ln>
                <a:noFill/>
              </a:ln>
              <a:solidFill>
                <a:schemeClr val="tx1"/>
              </a:solidFill>
              <a:effectLst/>
            </a:endParaRPr>
          </a:p>
        </p:txBody>
      </p:sp>
      <p:sp>
        <p:nvSpPr>
          <p:cNvPr id="12" name="Rounded Rectangle 16">
            <a:extLst>
              <a:ext uri="{FF2B5EF4-FFF2-40B4-BE49-F238E27FC236}">
                <a16:creationId xmlns:a16="http://schemas.microsoft.com/office/drawing/2014/main" id="{405807EF-1F82-4B00-8121-A4956287B415}"/>
              </a:ext>
            </a:extLst>
          </p:cNvPr>
          <p:cNvSpPr/>
          <p:nvPr/>
        </p:nvSpPr>
        <p:spPr>
          <a:xfrm>
            <a:off x="574071" y="717392"/>
            <a:ext cx="8851654" cy="324000"/>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bg1"/>
                </a:solidFill>
              </a:rPr>
              <a:t>Sınırda Karbon Düzenleme Mekanizması (SKDM)</a:t>
            </a:r>
          </a:p>
        </p:txBody>
      </p:sp>
      <p:pic>
        <p:nvPicPr>
          <p:cNvPr id="3" name="Picture 2">
            <a:extLst>
              <a:ext uri="{FF2B5EF4-FFF2-40B4-BE49-F238E27FC236}">
                <a16:creationId xmlns:a16="http://schemas.microsoft.com/office/drawing/2014/main" id="{4B5F4F82-ACE2-43A5-A5C4-FB5E9B9B6364}"/>
              </a:ext>
            </a:extLst>
          </p:cNvPr>
          <p:cNvPicPr>
            <a:picLocks noChangeAspect="1"/>
          </p:cNvPicPr>
          <p:nvPr/>
        </p:nvPicPr>
        <p:blipFill>
          <a:blip r:embed="rId2"/>
          <a:stretch>
            <a:fillRect/>
          </a:stretch>
        </p:blipFill>
        <p:spPr>
          <a:xfrm>
            <a:off x="8718275" y="5088399"/>
            <a:ext cx="707448" cy="707448"/>
          </a:xfrm>
          <a:prstGeom prst="rect">
            <a:avLst/>
          </a:prstGeom>
        </p:spPr>
      </p:pic>
      <p:pic>
        <p:nvPicPr>
          <p:cNvPr id="5" name="Picture 4">
            <a:extLst>
              <a:ext uri="{FF2B5EF4-FFF2-40B4-BE49-F238E27FC236}">
                <a16:creationId xmlns:a16="http://schemas.microsoft.com/office/drawing/2014/main" id="{14B331F1-9BB1-4CE1-B9A6-58E170E4D102}"/>
              </a:ext>
            </a:extLst>
          </p:cNvPr>
          <p:cNvPicPr>
            <a:picLocks noChangeAspect="1"/>
          </p:cNvPicPr>
          <p:nvPr/>
        </p:nvPicPr>
        <p:blipFill>
          <a:blip r:embed="rId3"/>
          <a:stretch>
            <a:fillRect/>
          </a:stretch>
        </p:blipFill>
        <p:spPr>
          <a:xfrm>
            <a:off x="8744597" y="2911116"/>
            <a:ext cx="707448" cy="707448"/>
          </a:xfrm>
          <a:prstGeom prst="rect">
            <a:avLst/>
          </a:prstGeom>
        </p:spPr>
      </p:pic>
      <p:sp>
        <p:nvSpPr>
          <p:cNvPr id="17" name="Rectangle 16">
            <a:extLst>
              <a:ext uri="{FF2B5EF4-FFF2-40B4-BE49-F238E27FC236}">
                <a16:creationId xmlns:a16="http://schemas.microsoft.com/office/drawing/2014/main" id="{C83015E3-9762-42F3-9638-C3AF76ED0E37}"/>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685009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25427" y="663101"/>
            <a:ext cx="8904324" cy="324000"/>
          </a:xfrm>
          <a:prstGeom prst="roundRect">
            <a:avLst/>
          </a:prstGeom>
          <a:solidFill>
            <a:srgbClr val="002060"/>
          </a:solidFill>
          <a:ln w="12700">
            <a:solidFill>
              <a:srgbClr val="222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ea typeface="+mn-ea"/>
                <a:cs typeface="+mn-cs"/>
              </a:rPr>
              <a:t>Yıllık Yatırım Harcamaları (milyar dolar)</a:t>
            </a:r>
          </a:p>
        </p:txBody>
      </p:sp>
      <p:sp>
        <p:nvSpPr>
          <p:cNvPr id="24" name="TextBox 23">
            <a:extLst>
              <a:ext uri="{FF2B5EF4-FFF2-40B4-BE49-F238E27FC236}">
                <a16:creationId xmlns:a16="http://schemas.microsoft.com/office/drawing/2014/main" id="{66CBC218-0BC7-4AF2-9E69-CED4CBDE544C}"/>
              </a:ext>
            </a:extLst>
          </p:cNvPr>
          <p:cNvSpPr txBox="1"/>
          <p:nvPr/>
        </p:nvSpPr>
        <p:spPr>
          <a:xfrm>
            <a:off x="625427" y="6409573"/>
            <a:ext cx="7479912" cy="204800"/>
          </a:xfrm>
          <a:prstGeom prst="rect">
            <a:avLst/>
          </a:prstGeom>
          <a:noFill/>
        </p:spPr>
        <p:txBody>
          <a:bodyPr wrap="square" rtlCol="0">
            <a:spAutoFit/>
          </a:bodyPr>
          <a:lstStyle/>
          <a:p>
            <a:r>
              <a:rPr lang="tr-TR" sz="731" b="1" dirty="0"/>
              <a:t>Kaynak: Dünya Bankası, TKYB </a:t>
            </a:r>
            <a:endParaRPr lang="tr-TR" sz="731" dirty="0"/>
          </a:p>
        </p:txBody>
      </p:sp>
      <p:sp>
        <p:nvSpPr>
          <p:cNvPr id="11" name="TextBox 10">
            <a:extLst>
              <a:ext uri="{FF2B5EF4-FFF2-40B4-BE49-F238E27FC236}">
                <a16:creationId xmlns:a16="http://schemas.microsoft.com/office/drawing/2014/main" id="{EA6E57B2-966C-4E61-88B2-E389140CE9BC}"/>
              </a:ext>
            </a:extLst>
          </p:cNvPr>
          <p:cNvSpPr txBox="1"/>
          <p:nvPr/>
        </p:nvSpPr>
        <p:spPr>
          <a:xfrm>
            <a:off x="556707" y="138081"/>
            <a:ext cx="8657971" cy="371384"/>
          </a:xfrm>
          <a:prstGeom prst="rect">
            <a:avLst/>
          </a:prstGeom>
          <a:noFill/>
        </p:spPr>
        <p:txBody>
          <a:bodyPr wrap="square">
            <a:spAutoFit/>
          </a:bodyPr>
          <a:lstStyle>
            <a:defPPr>
              <a:defRPr lang="en-US"/>
            </a:defPPr>
            <a:lvl1pPr>
              <a:lnSpc>
                <a:spcPct val="105000"/>
              </a:lnSpc>
              <a:spcAft>
                <a:spcPts val="800"/>
              </a:spcAft>
              <a:defRPr sz="1700" b="1">
                <a:solidFill>
                  <a:srgbClr val="222A35"/>
                </a:solidFill>
                <a:ea typeface="+mj-ea"/>
                <a:cs typeface="+mj-cs"/>
              </a:defRPr>
            </a:lvl1pPr>
          </a:lstStyle>
          <a:p>
            <a:r>
              <a:rPr lang="tr-TR" sz="1800" dirty="0">
                <a:solidFill>
                  <a:schemeClr val="tx1"/>
                </a:solidFill>
                <a:ea typeface="Lato" panose="020F0502020204030203" pitchFamily="34" charset="0"/>
                <a:cs typeface="Arial" panose="020B0604020202020204" pitchFamily="34" charset="0"/>
              </a:rPr>
              <a:t>2053 Net Sıfır Emisyonuna Ulaşmak İçin Gereken Yatırım Tutarı</a:t>
            </a:r>
          </a:p>
        </p:txBody>
      </p:sp>
      <p:sp>
        <p:nvSpPr>
          <p:cNvPr id="13" name="Rectangle 12">
            <a:extLst>
              <a:ext uri="{FF2B5EF4-FFF2-40B4-BE49-F238E27FC236}">
                <a16:creationId xmlns:a16="http://schemas.microsoft.com/office/drawing/2014/main" id="{2FF9F068-80FA-4133-AED8-1EB206426E9A}"/>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graphicFrame>
        <p:nvGraphicFramePr>
          <p:cNvPr id="14" name="Chart 13">
            <a:extLst>
              <a:ext uri="{FF2B5EF4-FFF2-40B4-BE49-F238E27FC236}">
                <a16:creationId xmlns:a16="http://schemas.microsoft.com/office/drawing/2014/main" id="{91E7B64A-B86D-4454-B09A-E68995D4E824}"/>
              </a:ext>
            </a:extLst>
          </p:cNvPr>
          <p:cNvGraphicFramePr>
            <a:graphicFrameLocks/>
          </p:cNvGraphicFramePr>
          <p:nvPr/>
        </p:nvGraphicFramePr>
        <p:xfrm>
          <a:off x="616915" y="1048639"/>
          <a:ext cx="8892000" cy="3888000"/>
        </p:xfrm>
        <a:graphic>
          <a:graphicData uri="http://schemas.openxmlformats.org/drawingml/2006/chart">
            <c:chart xmlns:c="http://schemas.openxmlformats.org/drawingml/2006/chart" xmlns:r="http://schemas.openxmlformats.org/officeDocument/2006/relationships" r:id="rId2"/>
          </a:graphicData>
        </a:graphic>
      </p:graphicFrame>
      <p:sp>
        <p:nvSpPr>
          <p:cNvPr id="18" name="Metin kutusu 149">
            <a:extLst>
              <a:ext uri="{FF2B5EF4-FFF2-40B4-BE49-F238E27FC236}">
                <a16:creationId xmlns:a16="http://schemas.microsoft.com/office/drawing/2014/main" id="{AE2F5883-5F61-4E4F-A204-86BB9A56B505}"/>
              </a:ext>
            </a:extLst>
          </p:cNvPr>
          <p:cNvSpPr txBox="1"/>
          <p:nvPr/>
        </p:nvSpPr>
        <p:spPr>
          <a:xfrm>
            <a:off x="556707" y="5016691"/>
            <a:ext cx="8973044" cy="1304210"/>
          </a:xfrm>
          <a:prstGeom prst="roundRect">
            <a:avLst>
              <a:gd name="adj" fmla="val 2597"/>
            </a:avLst>
          </a:prstGeom>
          <a:solidFill>
            <a:srgbClr val="002060">
              <a:alpha val="14000"/>
            </a:srgbClr>
          </a:solidFill>
          <a:ln w="28575">
            <a:noFill/>
          </a:ln>
          <a:effectLst/>
          <a:scene3d>
            <a:camera prst="orthographicFront">
              <a:rot lat="0" lon="0" rev="0"/>
            </a:camera>
            <a:lightRig rig="threePt" dir="t">
              <a:rot lat="0" lon="0" rev="1200000"/>
            </a:lightRig>
          </a:scene3d>
          <a:sp3d/>
        </p:spPr>
        <p:txBody>
          <a:bodyPr spcFirstLastPara="0" vert="horz" wrap="square" lIns="6189" tIns="6189" rIns="6189" bIns="6189" numCol="1" spcCol="1270" anchor="ctr" anchorCtr="0">
            <a:noAutofit/>
          </a:bodyPr>
          <a:lstStyle>
            <a:defPPr>
              <a:defRPr lang="tr-TR"/>
            </a:defPPr>
            <a:lvl1pPr marR="0" lvl="0" indent="0" algn="ctr" defTabSz="371338" fontAlgn="auto">
              <a:lnSpc>
                <a:spcPct val="90000"/>
              </a:lnSpc>
              <a:spcBef>
                <a:spcPts val="400"/>
              </a:spcBef>
              <a:spcAft>
                <a:spcPct val="35000"/>
              </a:spcAft>
              <a:buClrTx/>
              <a:buSzTx/>
              <a:buFontTx/>
              <a:buNone/>
              <a:tabLst/>
              <a:defRPr kumimoji="0" sz="900" b="0" i="0" u="none" strike="noStrike" cap="none" spc="0" normalizeH="0" baseline="0">
                <a:ln>
                  <a:noFill/>
                </a:ln>
                <a:solidFill>
                  <a:srgbClr val="140958"/>
                </a:solidFill>
                <a:effectLst/>
                <a:uLnTx/>
                <a:uFillTx/>
                <a:latin typeface="Candara"/>
              </a:defRPr>
            </a:lvl1pPr>
          </a:lstStyle>
          <a:p>
            <a:pPr marL="279450" indent="-171450" algn="just">
              <a:lnSpc>
                <a:spcPct val="150000"/>
              </a:lnSpc>
              <a:spcBef>
                <a:spcPts val="0"/>
              </a:spcBef>
              <a:spcAft>
                <a:spcPts val="0"/>
              </a:spcAft>
              <a:buFont typeface="Arial" panose="020B0604020202020204" pitchFamily="34" charset="0"/>
              <a:buChar char="•"/>
            </a:pPr>
            <a:r>
              <a:rPr lang="tr-TR" sz="1200" dirty="0">
                <a:solidFill>
                  <a:schemeClr val="tx1"/>
                </a:solidFill>
                <a:latin typeface="+mn-lt"/>
              </a:rPr>
              <a:t>Dünya Bankası Türkiye’nin 2053 yılında net sıfır emisyon hedefine ulaşması için </a:t>
            </a:r>
            <a:r>
              <a:rPr lang="tr-TR" sz="1200" b="1" dirty="0">
                <a:solidFill>
                  <a:schemeClr val="tx1"/>
                </a:solidFill>
                <a:latin typeface="+mn-lt"/>
              </a:rPr>
              <a:t>bugünkü net değer </a:t>
            </a:r>
            <a:r>
              <a:rPr lang="tr-TR" sz="1200" dirty="0">
                <a:solidFill>
                  <a:schemeClr val="tx1"/>
                </a:solidFill>
                <a:latin typeface="+mn-lt"/>
              </a:rPr>
              <a:t>ile 640 milyar dolar düzeyinde yatırıma ihtiyaç duyduğunu belirtiyor.</a:t>
            </a:r>
          </a:p>
          <a:p>
            <a:pPr marL="279450" indent="-171450" algn="just">
              <a:lnSpc>
                <a:spcPct val="150000"/>
              </a:lnSpc>
              <a:spcBef>
                <a:spcPts val="0"/>
              </a:spcBef>
              <a:spcAft>
                <a:spcPts val="0"/>
              </a:spcAft>
              <a:buFont typeface="Arial" panose="020B0604020202020204" pitchFamily="34" charset="0"/>
              <a:buChar char="•"/>
            </a:pPr>
            <a:r>
              <a:rPr lang="tr-TR" sz="1200" dirty="0">
                <a:solidFill>
                  <a:schemeClr val="tx1"/>
                </a:solidFill>
                <a:latin typeface="+mn-lt"/>
              </a:rPr>
              <a:t>Bu ihtiyacın önümüzdeki yıllara dağıtılarak (%3’lük bir yıllık USD enflasyonu ile) oluşturduğumuz finansman projeksiyonuna göre ülkemizin 2053 yılında net sıfır emisyon hedefine ulaşması önümüzdeki 10 yıl için gereken yatırım miktarı </a:t>
            </a:r>
            <a:r>
              <a:rPr lang="tr-TR" sz="1200" b="1" dirty="0">
                <a:solidFill>
                  <a:schemeClr val="tx1"/>
                </a:solidFill>
                <a:latin typeface="+mn-lt"/>
              </a:rPr>
              <a:t>251 milyar dolar </a:t>
            </a:r>
            <a:r>
              <a:rPr lang="tr-TR" sz="1200" dirty="0">
                <a:solidFill>
                  <a:schemeClr val="tx1"/>
                </a:solidFill>
                <a:latin typeface="+mn-lt"/>
              </a:rPr>
              <a:t>oluyor. </a:t>
            </a:r>
          </a:p>
        </p:txBody>
      </p:sp>
      <p:sp>
        <p:nvSpPr>
          <p:cNvPr id="9" name="Rectangle 8">
            <a:extLst>
              <a:ext uri="{FF2B5EF4-FFF2-40B4-BE49-F238E27FC236}">
                <a16:creationId xmlns:a16="http://schemas.microsoft.com/office/drawing/2014/main" id="{6FBBEEC8-DD2D-4EFD-A6CF-55610A589FAF}"/>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277207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25427" y="654222"/>
            <a:ext cx="8904324" cy="324000"/>
          </a:xfrm>
          <a:prstGeom prst="roundRect">
            <a:avLst/>
          </a:prstGeom>
          <a:solidFill>
            <a:srgbClr val="002060"/>
          </a:solidFill>
          <a:ln w="12700">
            <a:solidFill>
              <a:srgbClr val="222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tr-TR" sz="1400" b="1" dirty="0">
                <a:solidFill>
                  <a:prstClr val="white"/>
                </a:solidFill>
              </a:rPr>
              <a:t>Bankacılık Sektörü Kredi Hacmi (milyar dolar)</a:t>
            </a:r>
          </a:p>
        </p:txBody>
      </p:sp>
      <p:sp>
        <p:nvSpPr>
          <p:cNvPr id="24" name="TextBox 23">
            <a:extLst>
              <a:ext uri="{FF2B5EF4-FFF2-40B4-BE49-F238E27FC236}">
                <a16:creationId xmlns:a16="http://schemas.microsoft.com/office/drawing/2014/main" id="{66CBC218-0BC7-4AF2-9E69-CED4CBDE544C}"/>
              </a:ext>
            </a:extLst>
          </p:cNvPr>
          <p:cNvSpPr txBox="1"/>
          <p:nvPr/>
        </p:nvSpPr>
        <p:spPr>
          <a:xfrm>
            <a:off x="625427" y="6409573"/>
            <a:ext cx="7479912" cy="204800"/>
          </a:xfrm>
          <a:prstGeom prst="rect">
            <a:avLst/>
          </a:prstGeom>
          <a:noFill/>
        </p:spPr>
        <p:txBody>
          <a:bodyPr wrap="square" rtlCol="0">
            <a:spAutoFit/>
          </a:bodyPr>
          <a:lstStyle/>
          <a:p>
            <a:r>
              <a:rPr lang="tr-TR" sz="731" b="1" dirty="0"/>
              <a:t>Kaynak: Dünya Bankası, TKYB </a:t>
            </a:r>
            <a:endParaRPr lang="tr-TR" sz="731" dirty="0"/>
          </a:p>
        </p:txBody>
      </p:sp>
      <p:sp>
        <p:nvSpPr>
          <p:cNvPr id="11" name="TextBox 10">
            <a:extLst>
              <a:ext uri="{FF2B5EF4-FFF2-40B4-BE49-F238E27FC236}">
                <a16:creationId xmlns:a16="http://schemas.microsoft.com/office/drawing/2014/main" id="{EA6E57B2-966C-4E61-88B2-E389140CE9BC}"/>
              </a:ext>
            </a:extLst>
          </p:cNvPr>
          <p:cNvSpPr txBox="1"/>
          <p:nvPr/>
        </p:nvSpPr>
        <p:spPr>
          <a:xfrm>
            <a:off x="556707" y="138081"/>
            <a:ext cx="8657971" cy="371384"/>
          </a:xfrm>
          <a:prstGeom prst="rect">
            <a:avLst/>
          </a:prstGeom>
          <a:noFill/>
        </p:spPr>
        <p:txBody>
          <a:bodyPr wrap="square">
            <a:spAutoFit/>
          </a:bodyPr>
          <a:lstStyle>
            <a:defPPr>
              <a:defRPr lang="en-US"/>
            </a:defPPr>
            <a:lvl1pPr>
              <a:lnSpc>
                <a:spcPct val="105000"/>
              </a:lnSpc>
              <a:spcAft>
                <a:spcPts val="800"/>
              </a:spcAft>
              <a:defRPr sz="1700" b="1">
                <a:solidFill>
                  <a:srgbClr val="222A35"/>
                </a:solidFill>
                <a:ea typeface="+mj-ea"/>
                <a:cs typeface="+mj-cs"/>
              </a:defRPr>
            </a:lvl1pPr>
          </a:lstStyle>
          <a:p>
            <a:r>
              <a:rPr lang="tr-TR" sz="1800" dirty="0">
                <a:solidFill>
                  <a:schemeClr val="tx1"/>
                </a:solidFill>
                <a:ea typeface="Lato" panose="020F0502020204030203" pitchFamily="34" charset="0"/>
                <a:cs typeface="Arial" panose="020B0604020202020204" pitchFamily="34" charset="0"/>
              </a:rPr>
              <a:t>Önümüzdeki 10 Yılda Bankacılık Sektörü Kredi Hacmi</a:t>
            </a:r>
          </a:p>
        </p:txBody>
      </p:sp>
      <p:sp>
        <p:nvSpPr>
          <p:cNvPr id="13" name="Rectangle 12">
            <a:extLst>
              <a:ext uri="{FF2B5EF4-FFF2-40B4-BE49-F238E27FC236}">
                <a16:creationId xmlns:a16="http://schemas.microsoft.com/office/drawing/2014/main" id="{2FF9F068-80FA-4133-AED8-1EB206426E9A}"/>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8" name="Metin kutusu 149">
            <a:extLst>
              <a:ext uri="{FF2B5EF4-FFF2-40B4-BE49-F238E27FC236}">
                <a16:creationId xmlns:a16="http://schemas.microsoft.com/office/drawing/2014/main" id="{AE2F5883-5F61-4E4F-A204-86BB9A56B505}"/>
              </a:ext>
            </a:extLst>
          </p:cNvPr>
          <p:cNvSpPr txBox="1"/>
          <p:nvPr/>
        </p:nvSpPr>
        <p:spPr>
          <a:xfrm>
            <a:off x="556707" y="5016692"/>
            <a:ext cx="8973044" cy="647262"/>
          </a:xfrm>
          <a:prstGeom prst="roundRect">
            <a:avLst>
              <a:gd name="adj" fmla="val 2597"/>
            </a:avLst>
          </a:prstGeom>
          <a:solidFill>
            <a:srgbClr val="002060">
              <a:alpha val="14000"/>
            </a:srgbClr>
          </a:solidFill>
          <a:ln w="28575">
            <a:noFill/>
          </a:ln>
          <a:effectLst/>
          <a:scene3d>
            <a:camera prst="orthographicFront">
              <a:rot lat="0" lon="0" rev="0"/>
            </a:camera>
            <a:lightRig rig="threePt" dir="t">
              <a:rot lat="0" lon="0" rev="1200000"/>
            </a:lightRig>
          </a:scene3d>
          <a:sp3d/>
        </p:spPr>
        <p:txBody>
          <a:bodyPr spcFirstLastPara="0" vert="horz" wrap="square" lIns="6189" tIns="6189" rIns="6189" bIns="6189" numCol="1" spcCol="1270" anchor="ctr" anchorCtr="0">
            <a:noAutofit/>
          </a:bodyPr>
          <a:lstStyle>
            <a:defPPr>
              <a:defRPr lang="tr-TR"/>
            </a:defPPr>
            <a:lvl1pPr marR="0" lvl="0" indent="0" algn="ctr" defTabSz="371338" fontAlgn="auto">
              <a:lnSpc>
                <a:spcPct val="90000"/>
              </a:lnSpc>
              <a:spcBef>
                <a:spcPts val="400"/>
              </a:spcBef>
              <a:spcAft>
                <a:spcPct val="35000"/>
              </a:spcAft>
              <a:buClrTx/>
              <a:buSzTx/>
              <a:buFontTx/>
              <a:buNone/>
              <a:tabLst/>
              <a:defRPr kumimoji="0" sz="900" b="0" i="0" u="none" strike="noStrike" cap="none" spc="0" normalizeH="0" baseline="0">
                <a:ln>
                  <a:noFill/>
                </a:ln>
                <a:solidFill>
                  <a:srgbClr val="140958"/>
                </a:solidFill>
                <a:effectLst/>
                <a:uLnTx/>
                <a:uFillTx/>
                <a:latin typeface="Candara"/>
              </a:defRPr>
            </a:lvl1pPr>
          </a:lstStyle>
          <a:p>
            <a:pPr marL="279450" indent="-171450" algn="just">
              <a:lnSpc>
                <a:spcPct val="150000"/>
              </a:lnSpc>
              <a:spcBef>
                <a:spcPts val="0"/>
              </a:spcBef>
              <a:spcAft>
                <a:spcPts val="0"/>
              </a:spcAft>
              <a:buFont typeface="Arial" panose="020B0604020202020204" pitchFamily="34" charset="0"/>
              <a:buChar char="•"/>
            </a:pPr>
            <a:r>
              <a:rPr lang="tr-TR" sz="1200" dirty="0">
                <a:solidFill>
                  <a:schemeClr val="tx1"/>
                </a:solidFill>
                <a:latin typeface="+mn-lt"/>
              </a:rPr>
              <a:t>Bankacılık sektörünün son 10 yıl kredi büyüme performansını dikkate alarak yaptığımız hesaplamalara göre sektörün dolar cinsi kredi hacmi önümüzdeki 10 yılda 600 milyar doların üzerine çıkacaktır. </a:t>
            </a:r>
          </a:p>
        </p:txBody>
      </p:sp>
      <p:graphicFrame>
        <p:nvGraphicFramePr>
          <p:cNvPr id="9" name="Chart 8">
            <a:extLst>
              <a:ext uri="{FF2B5EF4-FFF2-40B4-BE49-F238E27FC236}">
                <a16:creationId xmlns:a16="http://schemas.microsoft.com/office/drawing/2014/main" id="{F1630B6B-24D6-44CE-9858-023AF8F8C575}"/>
              </a:ext>
            </a:extLst>
          </p:cNvPr>
          <p:cNvGraphicFramePr>
            <a:graphicFrameLocks/>
          </p:cNvGraphicFramePr>
          <p:nvPr/>
        </p:nvGraphicFramePr>
        <p:xfrm>
          <a:off x="625427" y="981162"/>
          <a:ext cx="8904324" cy="388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0D73AFC-4EF4-40EF-A946-EA0C8E067533}"/>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403365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25427" y="680856"/>
            <a:ext cx="8904324" cy="324000"/>
          </a:xfrm>
          <a:prstGeom prst="roundRect">
            <a:avLst/>
          </a:prstGeom>
          <a:solidFill>
            <a:srgbClr val="002060"/>
          </a:solidFill>
          <a:ln w="12700">
            <a:solidFill>
              <a:srgbClr val="222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tr-TR" sz="1400" b="1" dirty="0">
                <a:solidFill>
                  <a:prstClr val="white"/>
                </a:solidFill>
              </a:rPr>
              <a:t>Yıllık Finansman ve Bankacılık Sektörü Desteği </a:t>
            </a:r>
          </a:p>
        </p:txBody>
      </p:sp>
      <p:sp>
        <p:nvSpPr>
          <p:cNvPr id="24" name="TextBox 23">
            <a:extLst>
              <a:ext uri="{FF2B5EF4-FFF2-40B4-BE49-F238E27FC236}">
                <a16:creationId xmlns:a16="http://schemas.microsoft.com/office/drawing/2014/main" id="{66CBC218-0BC7-4AF2-9E69-CED4CBDE544C}"/>
              </a:ext>
            </a:extLst>
          </p:cNvPr>
          <p:cNvSpPr txBox="1"/>
          <p:nvPr/>
        </p:nvSpPr>
        <p:spPr>
          <a:xfrm>
            <a:off x="625427" y="6409573"/>
            <a:ext cx="7479912" cy="204800"/>
          </a:xfrm>
          <a:prstGeom prst="rect">
            <a:avLst/>
          </a:prstGeom>
          <a:noFill/>
        </p:spPr>
        <p:txBody>
          <a:bodyPr wrap="square" rtlCol="0">
            <a:spAutoFit/>
          </a:bodyPr>
          <a:lstStyle/>
          <a:p>
            <a:r>
              <a:rPr lang="tr-TR" sz="731" b="1" dirty="0"/>
              <a:t>Kaynak: Dünya Bankası, BDDK, TKYB </a:t>
            </a:r>
            <a:endParaRPr lang="tr-TR" sz="731" dirty="0"/>
          </a:p>
        </p:txBody>
      </p:sp>
      <p:sp>
        <p:nvSpPr>
          <p:cNvPr id="11" name="TextBox 10">
            <a:extLst>
              <a:ext uri="{FF2B5EF4-FFF2-40B4-BE49-F238E27FC236}">
                <a16:creationId xmlns:a16="http://schemas.microsoft.com/office/drawing/2014/main" id="{EA6E57B2-966C-4E61-88B2-E389140CE9BC}"/>
              </a:ext>
            </a:extLst>
          </p:cNvPr>
          <p:cNvSpPr txBox="1"/>
          <p:nvPr/>
        </p:nvSpPr>
        <p:spPr>
          <a:xfrm>
            <a:off x="556707" y="138081"/>
            <a:ext cx="8657971" cy="371384"/>
          </a:xfrm>
          <a:prstGeom prst="rect">
            <a:avLst/>
          </a:prstGeom>
          <a:noFill/>
        </p:spPr>
        <p:txBody>
          <a:bodyPr wrap="square">
            <a:spAutoFit/>
          </a:bodyPr>
          <a:lstStyle>
            <a:defPPr>
              <a:defRPr lang="en-US"/>
            </a:defPPr>
            <a:lvl1pPr>
              <a:lnSpc>
                <a:spcPct val="105000"/>
              </a:lnSpc>
              <a:spcAft>
                <a:spcPts val="800"/>
              </a:spcAft>
              <a:defRPr sz="1700" b="1">
                <a:solidFill>
                  <a:srgbClr val="222A35"/>
                </a:solidFill>
                <a:ea typeface="+mj-ea"/>
                <a:cs typeface="+mj-cs"/>
              </a:defRPr>
            </a:lvl1pPr>
          </a:lstStyle>
          <a:p>
            <a:r>
              <a:rPr lang="tr-TR" sz="1800" dirty="0">
                <a:solidFill>
                  <a:schemeClr val="tx1"/>
                </a:solidFill>
                <a:ea typeface="Lato" panose="020F0502020204030203" pitchFamily="34" charset="0"/>
                <a:cs typeface="Arial" panose="020B0604020202020204" pitchFamily="34" charset="0"/>
              </a:rPr>
              <a:t>Önümüzdeki 10 Yılda Sıfır Emisyon Yatırımları İçin Gereken Finansman</a:t>
            </a:r>
          </a:p>
        </p:txBody>
      </p:sp>
      <p:sp>
        <p:nvSpPr>
          <p:cNvPr id="13" name="Rectangle 12">
            <a:extLst>
              <a:ext uri="{FF2B5EF4-FFF2-40B4-BE49-F238E27FC236}">
                <a16:creationId xmlns:a16="http://schemas.microsoft.com/office/drawing/2014/main" id="{2FF9F068-80FA-4133-AED8-1EB206426E9A}"/>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8" name="Metin kutusu 149">
            <a:extLst>
              <a:ext uri="{FF2B5EF4-FFF2-40B4-BE49-F238E27FC236}">
                <a16:creationId xmlns:a16="http://schemas.microsoft.com/office/drawing/2014/main" id="{AE2F5883-5F61-4E4F-A204-86BB9A56B505}"/>
              </a:ext>
            </a:extLst>
          </p:cNvPr>
          <p:cNvSpPr txBox="1"/>
          <p:nvPr/>
        </p:nvSpPr>
        <p:spPr>
          <a:xfrm>
            <a:off x="556707" y="4981180"/>
            <a:ext cx="8973044" cy="1103876"/>
          </a:xfrm>
          <a:prstGeom prst="roundRect">
            <a:avLst>
              <a:gd name="adj" fmla="val 2597"/>
            </a:avLst>
          </a:prstGeom>
          <a:solidFill>
            <a:srgbClr val="002060">
              <a:alpha val="14000"/>
            </a:srgbClr>
          </a:solidFill>
          <a:ln w="28575">
            <a:noFill/>
          </a:ln>
          <a:effectLst/>
          <a:scene3d>
            <a:camera prst="orthographicFront">
              <a:rot lat="0" lon="0" rev="0"/>
            </a:camera>
            <a:lightRig rig="threePt" dir="t">
              <a:rot lat="0" lon="0" rev="1200000"/>
            </a:lightRig>
          </a:scene3d>
          <a:sp3d/>
        </p:spPr>
        <p:txBody>
          <a:bodyPr spcFirstLastPara="0" vert="horz" wrap="square" lIns="6189" tIns="6189" rIns="6189" bIns="6189" numCol="1" spcCol="1270" anchor="ctr" anchorCtr="0">
            <a:noAutofit/>
          </a:bodyPr>
          <a:lstStyle>
            <a:defPPr>
              <a:defRPr lang="tr-TR"/>
            </a:defPPr>
            <a:lvl1pPr marR="0" lvl="0" indent="0" algn="ctr" defTabSz="371338" fontAlgn="auto">
              <a:lnSpc>
                <a:spcPct val="90000"/>
              </a:lnSpc>
              <a:spcBef>
                <a:spcPts val="400"/>
              </a:spcBef>
              <a:spcAft>
                <a:spcPct val="35000"/>
              </a:spcAft>
              <a:buClrTx/>
              <a:buSzTx/>
              <a:buFontTx/>
              <a:buNone/>
              <a:tabLst/>
              <a:defRPr kumimoji="0" sz="900" b="0" i="0" u="none" strike="noStrike" cap="none" spc="0" normalizeH="0" baseline="0">
                <a:ln>
                  <a:noFill/>
                </a:ln>
                <a:solidFill>
                  <a:srgbClr val="140958"/>
                </a:solidFill>
                <a:effectLst/>
                <a:uLnTx/>
                <a:uFillTx/>
                <a:latin typeface="Candara"/>
              </a:defRPr>
            </a:lvl1pPr>
          </a:lstStyle>
          <a:p>
            <a:pPr marL="279450" indent="-171450" algn="just">
              <a:lnSpc>
                <a:spcPct val="150000"/>
              </a:lnSpc>
              <a:spcBef>
                <a:spcPts val="0"/>
              </a:spcBef>
              <a:spcAft>
                <a:spcPts val="0"/>
              </a:spcAft>
              <a:buFont typeface="Arial" panose="020B0604020202020204" pitchFamily="34" charset="0"/>
              <a:buChar char="•"/>
            </a:pPr>
            <a:r>
              <a:rPr lang="tr-TR" sz="1200" dirty="0">
                <a:solidFill>
                  <a:schemeClr val="tx1"/>
                </a:solidFill>
                <a:latin typeface="+mn-lt"/>
              </a:rPr>
              <a:t>Önümüzdeki 10 yılda net sıfır emisyonu yatırımları için gereken 250 milyar dolara yakın finansman ihtiyacında temel katkının (%70’i) 176 milyar dolarla bankacılık sektöründen geleceği varsayımında bankacılık sektörünün bu finansmanı sağlayabilmesi için birikimli olarak yenilenebilir enerji temalı finansmanın toplam krediler içindeki payının 2033 sonunda toplam kredi hacminin %29’una ulaşması gerekmektedir. </a:t>
            </a:r>
          </a:p>
        </p:txBody>
      </p:sp>
      <p:graphicFrame>
        <p:nvGraphicFramePr>
          <p:cNvPr id="10" name="Chart 9">
            <a:extLst>
              <a:ext uri="{FF2B5EF4-FFF2-40B4-BE49-F238E27FC236}">
                <a16:creationId xmlns:a16="http://schemas.microsoft.com/office/drawing/2014/main" id="{D12A31D4-0671-4AFD-9F86-8A769F97C375}"/>
              </a:ext>
            </a:extLst>
          </p:cNvPr>
          <p:cNvGraphicFramePr>
            <a:graphicFrameLocks/>
          </p:cNvGraphicFramePr>
          <p:nvPr/>
        </p:nvGraphicFramePr>
        <p:xfrm>
          <a:off x="625428" y="1011541"/>
          <a:ext cx="8904324" cy="382916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43A74218-166C-4FA5-BDAF-DE22EC293CBB}"/>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07559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CAE348-1A46-420F-86A1-CEA27154ADDC}" type="slidenum">
              <a:rPr lang="tr-TR" smtClean="0"/>
              <a:pPr/>
              <a:t>17</a:t>
            </a:fld>
            <a:endParaRPr lang="tr-TR"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615" y="3522084"/>
            <a:ext cx="1921993" cy="679244"/>
          </a:xfrm>
          <a:prstGeom prst="rect">
            <a:avLst/>
          </a:prstGeom>
        </p:spPr>
      </p:pic>
      <p:pic>
        <p:nvPicPr>
          <p:cNvPr id="1026" name="Picture 2" descr="Öze Dönüş: Sürdürülebilir Tarım – Başka Köy Blog">
            <a:extLst>
              <a:ext uri="{FF2B5EF4-FFF2-40B4-BE49-F238E27FC236}">
                <a16:creationId xmlns:a16="http://schemas.microsoft.com/office/drawing/2014/main" id="{6E7AB72A-8204-43BA-81EF-FAEC78480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nip Single Corner Rectangle 6">
            <a:extLst>
              <a:ext uri="{FF2B5EF4-FFF2-40B4-BE49-F238E27FC236}">
                <a16:creationId xmlns:a16="http://schemas.microsoft.com/office/drawing/2014/main" id="{F6D5D8BB-2D44-4790-B867-77D54D919306}"/>
              </a:ext>
            </a:extLst>
          </p:cNvPr>
          <p:cNvSpPr/>
          <p:nvPr/>
        </p:nvSpPr>
        <p:spPr>
          <a:xfrm>
            <a:off x="-1" y="4702414"/>
            <a:ext cx="4906439" cy="1095134"/>
          </a:xfrm>
          <a:prstGeom prst="snip1Rect">
            <a:avLst>
              <a:gd name="adj" fmla="val 33357"/>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100" b="1" dirty="0">
              <a:solidFill>
                <a:srgbClr val="2D4154"/>
              </a:solidFill>
            </a:endParaRPr>
          </a:p>
        </p:txBody>
      </p:sp>
      <p:pic>
        <p:nvPicPr>
          <p:cNvPr id="9" name="Picture 8">
            <a:extLst>
              <a:ext uri="{FF2B5EF4-FFF2-40B4-BE49-F238E27FC236}">
                <a16:creationId xmlns:a16="http://schemas.microsoft.com/office/drawing/2014/main" id="{CA96442C-0F46-4A58-8E6F-40A649F5B3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615" y="4910359"/>
            <a:ext cx="1921993" cy="679244"/>
          </a:xfrm>
          <a:prstGeom prst="rect">
            <a:avLst/>
          </a:prstGeom>
        </p:spPr>
      </p:pic>
      <p:sp>
        <p:nvSpPr>
          <p:cNvPr id="12" name="TextBox 11">
            <a:extLst>
              <a:ext uri="{FF2B5EF4-FFF2-40B4-BE49-F238E27FC236}">
                <a16:creationId xmlns:a16="http://schemas.microsoft.com/office/drawing/2014/main" id="{B9BB5158-A0F2-4A68-B39B-E32C80F01AD0}"/>
              </a:ext>
            </a:extLst>
          </p:cNvPr>
          <p:cNvSpPr txBox="1"/>
          <p:nvPr/>
        </p:nvSpPr>
        <p:spPr>
          <a:xfrm>
            <a:off x="0" y="4815205"/>
            <a:ext cx="3092615" cy="830997"/>
          </a:xfrm>
          <a:prstGeom prst="rect">
            <a:avLst/>
          </a:prstGeom>
          <a:noFill/>
        </p:spPr>
        <p:txBody>
          <a:bodyPr wrap="square" rtlCol="0">
            <a:spAutoFit/>
          </a:bodyPr>
          <a:lstStyle/>
          <a:p>
            <a:pPr algn="ctr" defTabSz="457129">
              <a:defRPr/>
            </a:pPr>
            <a:r>
              <a:rPr lang="tr-TR" sz="2400" b="1" dirty="0">
                <a:solidFill>
                  <a:schemeClr val="tx1">
                    <a:lumMod val="85000"/>
                    <a:lumOff val="15000"/>
                  </a:schemeClr>
                </a:solidFill>
              </a:rPr>
              <a:t>Sakarya Ekonomik ve </a:t>
            </a:r>
            <a:r>
              <a:rPr lang="tr-TR" sz="2400" b="1" dirty="0" err="1">
                <a:solidFill>
                  <a:schemeClr val="tx1">
                    <a:lumMod val="85000"/>
                    <a:lumOff val="15000"/>
                  </a:schemeClr>
                </a:solidFill>
              </a:rPr>
              <a:t>Sektörel</a:t>
            </a:r>
            <a:r>
              <a:rPr lang="tr-TR" sz="2400" b="1" dirty="0">
                <a:solidFill>
                  <a:schemeClr val="tx1">
                    <a:lumMod val="85000"/>
                    <a:lumOff val="15000"/>
                  </a:schemeClr>
                </a:solidFill>
              </a:rPr>
              <a:t> Görünüm</a:t>
            </a:r>
            <a:endParaRPr lang="sv-SE" sz="2400" b="1" dirty="0">
              <a:solidFill>
                <a:schemeClr val="tx1">
                  <a:lumMod val="85000"/>
                  <a:lumOff val="15000"/>
                </a:schemeClr>
              </a:solidFill>
            </a:endParaRPr>
          </a:p>
        </p:txBody>
      </p:sp>
    </p:spTree>
    <p:extLst>
      <p:ext uri="{BB962C8B-B14F-4D97-AF65-F5344CB8AC3E}">
        <p14:creationId xmlns:p14="http://schemas.microsoft.com/office/powerpoint/2010/main" val="1715237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A6E57B2-966C-4E61-88B2-E389140CE9BC}"/>
              </a:ext>
            </a:extLst>
          </p:cNvPr>
          <p:cNvSpPr txBox="1"/>
          <p:nvPr/>
        </p:nvSpPr>
        <p:spPr>
          <a:xfrm>
            <a:off x="556707" y="138081"/>
            <a:ext cx="8657971" cy="371384"/>
          </a:xfrm>
          <a:prstGeom prst="rect">
            <a:avLst/>
          </a:prstGeom>
          <a:noFill/>
        </p:spPr>
        <p:txBody>
          <a:bodyPr wrap="square">
            <a:spAutoFit/>
          </a:bodyPr>
          <a:lstStyle>
            <a:defPPr>
              <a:defRPr lang="en-US"/>
            </a:defPPr>
            <a:lvl1pPr>
              <a:lnSpc>
                <a:spcPct val="105000"/>
              </a:lnSpc>
              <a:spcAft>
                <a:spcPts val="800"/>
              </a:spcAft>
              <a:defRPr sz="1700" b="1">
                <a:solidFill>
                  <a:srgbClr val="222A35"/>
                </a:solidFill>
                <a:ea typeface="+mj-ea"/>
                <a:cs typeface="+mj-cs"/>
              </a:defRPr>
            </a:lvl1pPr>
          </a:lstStyle>
          <a:p>
            <a:r>
              <a:rPr lang="tr-TR" sz="1800" b="1" dirty="0">
                <a:solidFill>
                  <a:schemeClr val="tx1"/>
                </a:solidFill>
                <a:latin typeface="+mn-lt"/>
              </a:rPr>
              <a:t>Sakarya Ekonomik ve </a:t>
            </a:r>
            <a:r>
              <a:rPr lang="tr-TR" sz="1800" b="1" dirty="0" err="1">
                <a:solidFill>
                  <a:schemeClr val="tx1"/>
                </a:solidFill>
                <a:latin typeface="+mn-lt"/>
              </a:rPr>
              <a:t>Sektörel</a:t>
            </a:r>
            <a:r>
              <a:rPr lang="tr-TR" sz="1800" b="1" dirty="0">
                <a:solidFill>
                  <a:schemeClr val="tx1"/>
                </a:solidFill>
                <a:latin typeface="+mn-lt"/>
              </a:rPr>
              <a:t> Görünüm </a:t>
            </a:r>
            <a:endParaRPr lang="tr-TR" sz="1800" dirty="0">
              <a:solidFill>
                <a:schemeClr val="tx1"/>
              </a:solidFill>
              <a:ea typeface="Lato" panose="020F0502020204030203" pitchFamily="34" charset="0"/>
              <a:cs typeface="Arial" panose="020B0604020202020204" pitchFamily="34" charset="0"/>
            </a:endParaRPr>
          </a:p>
        </p:txBody>
      </p:sp>
      <p:sp>
        <p:nvSpPr>
          <p:cNvPr id="13" name="Rectangle 12">
            <a:extLst>
              <a:ext uri="{FF2B5EF4-FFF2-40B4-BE49-F238E27FC236}">
                <a16:creationId xmlns:a16="http://schemas.microsoft.com/office/drawing/2014/main" id="{2FF9F068-80FA-4133-AED8-1EB206426E9A}"/>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9" name="Rectangle 8">
            <a:extLst>
              <a:ext uri="{FF2B5EF4-FFF2-40B4-BE49-F238E27FC236}">
                <a16:creationId xmlns:a16="http://schemas.microsoft.com/office/drawing/2014/main" id="{43A74218-166C-4FA5-BDAF-DE22EC293CBB}"/>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
        <p:nvSpPr>
          <p:cNvPr id="12" name="Rounded Rectangle 15">
            <a:extLst>
              <a:ext uri="{FF2B5EF4-FFF2-40B4-BE49-F238E27FC236}">
                <a16:creationId xmlns:a16="http://schemas.microsoft.com/office/drawing/2014/main" id="{E8BC694C-B0D9-4300-BE3C-FBCDCE89D84F}"/>
              </a:ext>
            </a:extLst>
          </p:cNvPr>
          <p:cNvSpPr/>
          <p:nvPr/>
        </p:nvSpPr>
        <p:spPr>
          <a:xfrm>
            <a:off x="383411" y="643699"/>
            <a:ext cx="4500000" cy="209931"/>
          </a:xfrm>
          <a:prstGeom prst="roundRect">
            <a:avLst/>
          </a:prstGeom>
          <a:solidFill>
            <a:srgbClr val="222A35"/>
          </a:solidFill>
          <a:ln w="12700">
            <a:solidFill>
              <a:srgbClr val="222A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mn-ea"/>
                <a:cs typeface="+mn-cs"/>
              </a:rPr>
              <a:t>İlin Türkiye GSYH’sindeki Payı ve GSYH Kompozisyonu </a:t>
            </a:r>
          </a:p>
        </p:txBody>
      </p:sp>
      <p:sp>
        <p:nvSpPr>
          <p:cNvPr id="14" name="Rounded Rectangle 15">
            <a:extLst>
              <a:ext uri="{FF2B5EF4-FFF2-40B4-BE49-F238E27FC236}">
                <a16:creationId xmlns:a16="http://schemas.microsoft.com/office/drawing/2014/main" id="{B117235C-3121-42E0-84BB-F8AEDBA133B4}"/>
              </a:ext>
            </a:extLst>
          </p:cNvPr>
          <p:cNvSpPr/>
          <p:nvPr/>
        </p:nvSpPr>
        <p:spPr>
          <a:xfrm>
            <a:off x="5203088" y="643699"/>
            <a:ext cx="4500000" cy="209931"/>
          </a:xfrm>
          <a:prstGeom prst="roundRect">
            <a:avLst/>
          </a:prstGeom>
          <a:solidFill>
            <a:srgbClr val="222A35"/>
          </a:solidFill>
          <a:ln w="12700">
            <a:solidFill>
              <a:srgbClr val="222A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mn-ea"/>
                <a:cs typeface="+mn-cs"/>
              </a:rPr>
              <a:t>Üretim Değerine Göre İlk 10 İmalat Sektörü (milyon $) </a:t>
            </a:r>
          </a:p>
        </p:txBody>
      </p:sp>
      <p:sp>
        <p:nvSpPr>
          <p:cNvPr id="16" name="Oval 15">
            <a:extLst>
              <a:ext uri="{FF2B5EF4-FFF2-40B4-BE49-F238E27FC236}">
                <a16:creationId xmlns:a16="http://schemas.microsoft.com/office/drawing/2014/main" id="{C6B330CC-A99D-4EB1-8964-3DC1EE617313}"/>
              </a:ext>
            </a:extLst>
          </p:cNvPr>
          <p:cNvSpPr/>
          <p:nvPr/>
        </p:nvSpPr>
        <p:spPr>
          <a:xfrm>
            <a:off x="322965" y="643699"/>
            <a:ext cx="228600" cy="208800"/>
          </a:xfrm>
          <a:prstGeom prst="ellipse">
            <a:avLst/>
          </a:prstGeom>
          <a:solidFill>
            <a:srgbClr val="222A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287DB44C-8ACE-4A44-9EBF-81BC3797E328}"/>
              </a:ext>
            </a:extLst>
          </p:cNvPr>
          <p:cNvSpPr/>
          <p:nvPr/>
        </p:nvSpPr>
        <p:spPr>
          <a:xfrm>
            <a:off x="5088788" y="643699"/>
            <a:ext cx="228600" cy="208800"/>
          </a:xfrm>
          <a:prstGeom prst="ellipse">
            <a:avLst/>
          </a:prstGeom>
          <a:solidFill>
            <a:srgbClr val="222A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2">
            <a:extLst>
              <a:ext uri="{FF2B5EF4-FFF2-40B4-BE49-F238E27FC236}">
                <a16:creationId xmlns:a16="http://schemas.microsoft.com/office/drawing/2014/main" id="{B0B836B6-1A34-4A27-8D24-B95C9B9F6BC2}"/>
              </a:ext>
            </a:extLst>
          </p:cNvPr>
          <p:cNvSpPr txBox="1"/>
          <p:nvPr/>
        </p:nvSpPr>
        <p:spPr>
          <a:xfrm>
            <a:off x="3889106" y="3283748"/>
            <a:ext cx="1023255" cy="15471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1" u="none" strike="noStrike" kern="1200" cap="none" spc="0" normalizeH="0" baseline="0" noProof="0" dirty="0">
                <a:ln>
                  <a:noFill/>
                </a:ln>
                <a:solidFill>
                  <a:prstClr val="black"/>
                </a:solidFill>
                <a:effectLst/>
                <a:uLnTx/>
                <a:uFillTx/>
                <a:latin typeface="Calibri" panose="020F0502020204030204"/>
                <a:ea typeface="+mn-ea"/>
                <a:cs typeface="+mn-cs"/>
              </a:rPr>
              <a:t>Kaynak: TÜİK, 2022</a:t>
            </a:r>
          </a:p>
        </p:txBody>
      </p:sp>
      <p:sp>
        <p:nvSpPr>
          <p:cNvPr id="21" name="TextBox 2">
            <a:extLst>
              <a:ext uri="{FF2B5EF4-FFF2-40B4-BE49-F238E27FC236}">
                <a16:creationId xmlns:a16="http://schemas.microsoft.com/office/drawing/2014/main" id="{AB318889-86E8-42CF-A6B6-327BB577FA32}"/>
              </a:ext>
            </a:extLst>
          </p:cNvPr>
          <p:cNvSpPr txBox="1"/>
          <p:nvPr/>
        </p:nvSpPr>
        <p:spPr>
          <a:xfrm>
            <a:off x="3929745" y="6216213"/>
            <a:ext cx="1023255" cy="15471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1" u="none" strike="noStrike" kern="1200" cap="none" spc="0" normalizeH="0" baseline="0" noProof="0" dirty="0">
                <a:ln>
                  <a:noFill/>
                </a:ln>
                <a:solidFill>
                  <a:prstClr val="black"/>
                </a:solidFill>
                <a:effectLst/>
                <a:uLnTx/>
                <a:uFillTx/>
                <a:latin typeface="Calibri" panose="020F0502020204030204"/>
                <a:ea typeface="+mn-ea"/>
                <a:cs typeface="+mn-cs"/>
              </a:rPr>
              <a:t>Kaynak: TÜİK, 2023</a:t>
            </a:r>
          </a:p>
        </p:txBody>
      </p:sp>
      <p:sp>
        <p:nvSpPr>
          <p:cNvPr id="22" name="Rounded Rectangle 15">
            <a:extLst>
              <a:ext uri="{FF2B5EF4-FFF2-40B4-BE49-F238E27FC236}">
                <a16:creationId xmlns:a16="http://schemas.microsoft.com/office/drawing/2014/main" id="{E8FED66B-4752-4E99-88E0-8BE453DB0CDC}"/>
              </a:ext>
            </a:extLst>
          </p:cNvPr>
          <p:cNvSpPr/>
          <p:nvPr/>
        </p:nvSpPr>
        <p:spPr>
          <a:xfrm>
            <a:off x="5203088" y="3614878"/>
            <a:ext cx="4500000" cy="209931"/>
          </a:xfrm>
          <a:prstGeom prst="roundRect">
            <a:avLst/>
          </a:prstGeom>
          <a:solidFill>
            <a:srgbClr val="222A35"/>
          </a:solidFill>
          <a:ln w="12700">
            <a:solidFill>
              <a:srgbClr val="222A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mn-ea"/>
                <a:cs typeface="+mn-cs"/>
              </a:rPr>
              <a:t>İSO 500’de </a:t>
            </a:r>
            <a:r>
              <a:rPr lang="tr-TR" sz="1200" b="1" dirty="0">
                <a:solidFill>
                  <a:prstClr val="white"/>
                </a:solidFill>
                <a:latin typeface="Calibri" panose="020F0502020204030204"/>
              </a:rPr>
              <a:t>Sakarya</a:t>
            </a:r>
            <a:r>
              <a:rPr kumimoji="0" lang="tr-TR" sz="1200" b="1" i="0" u="none" strike="noStrike" kern="1200" cap="none" spc="0" normalizeH="0" baseline="0" noProof="0" dirty="0">
                <a:ln>
                  <a:noFill/>
                </a:ln>
                <a:solidFill>
                  <a:prstClr val="white"/>
                </a:solidFill>
                <a:effectLst/>
                <a:uLnTx/>
                <a:uFillTx/>
                <a:latin typeface="Calibri" panose="020F0502020204030204"/>
                <a:ea typeface="+mn-ea"/>
                <a:cs typeface="+mn-cs"/>
              </a:rPr>
              <a:t> Firmaları</a:t>
            </a:r>
          </a:p>
        </p:txBody>
      </p:sp>
      <p:sp>
        <p:nvSpPr>
          <p:cNvPr id="23" name="Oval 22">
            <a:extLst>
              <a:ext uri="{FF2B5EF4-FFF2-40B4-BE49-F238E27FC236}">
                <a16:creationId xmlns:a16="http://schemas.microsoft.com/office/drawing/2014/main" id="{179F75A5-21FB-4EE3-9DCB-564C35E73A3A}"/>
              </a:ext>
            </a:extLst>
          </p:cNvPr>
          <p:cNvSpPr/>
          <p:nvPr/>
        </p:nvSpPr>
        <p:spPr>
          <a:xfrm>
            <a:off x="5088788" y="3614878"/>
            <a:ext cx="228600" cy="208800"/>
          </a:xfrm>
          <a:prstGeom prst="ellipse">
            <a:avLst/>
          </a:prstGeom>
          <a:solidFill>
            <a:srgbClr val="222A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ounded Rectangle 15">
            <a:extLst>
              <a:ext uri="{FF2B5EF4-FFF2-40B4-BE49-F238E27FC236}">
                <a16:creationId xmlns:a16="http://schemas.microsoft.com/office/drawing/2014/main" id="{8526EC78-7E26-4A8A-B6CA-E547A431FE6D}"/>
              </a:ext>
            </a:extLst>
          </p:cNvPr>
          <p:cNvSpPr/>
          <p:nvPr/>
        </p:nvSpPr>
        <p:spPr>
          <a:xfrm>
            <a:off x="383411" y="3613238"/>
            <a:ext cx="4500000" cy="209931"/>
          </a:xfrm>
          <a:prstGeom prst="roundRect">
            <a:avLst/>
          </a:prstGeom>
          <a:solidFill>
            <a:srgbClr val="222A35"/>
          </a:solidFill>
          <a:ln w="12700">
            <a:solidFill>
              <a:srgbClr val="222A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white"/>
                </a:solidFill>
                <a:effectLst/>
                <a:uLnTx/>
                <a:uFillTx/>
                <a:latin typeface="Calibri" panose="020F0502020204030204"/>
                <a:ea typeface="+mn-ea"/>
                <a:cs typeface="+mn-cs"/>
              </a:rPr>
              <a:t>İhracat ve İthalata Göre İlk 10 Sektör</a:t>
            </a:r>
          </a:p>
        </p:txBody>
      </p:sp>
      <p:sp>
        <p:nvSpPr>
          <p:cNvPr id="26" name="Oval 25">
            <a:extLst>
              <a:ext uri="{FF2B5EF4-FFF2-40B4-BE49-F238E27FC236}">
                <a16:creationId xmlns:a16="http://schemas.microsoft.com/office/drawing/2014/main" id="{3AE9B240-B5F1-4B8B-AC32-7829F62F405C}"/>
              </a:ext>
            </a:extLst>
          </p:cNvPr>
          <p:cNvSpPr/>
          <p:nvPr/>
        </p:nvSpPr>
        <p:spPr>
          <a:xfrm>
            <a:off x="322965" y="3613238"/>
            <a:ext cx="228600" cy="208800"/>
          </a:xfrm>
          <a:prstGeom prst="ellipse">
            <a:avLst/>
          </a:prstGeom>
          <a:solidFill>
            <a:srgbClr val="222A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
            <a:extLst>
              <a:ext uri="{FF2B5EF4-FFF2-40B4-BE49-F238E27FC236}">
                <a16:creationId xmlns:a16="http://schemas.microsoft.com/office/drawing/2014/main" id="{D0687822-E280-433C-BBC1-E239A444AA6C}"/>
              </a:ext>
            </a:extLst>
          </p:cNvPr>
          <p:cNvSpPr txBox="1"/>
          <p:nvPr/>
        </p:nvSpPr>
        <p:spPr>
          <a:xfrm>
            <a:off x="7013177" y="3359493"/>
            <a:ext cx="2803191" cy="184446"/>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1" u="none" strike="noStrike" kern="1200" cap="none" spc="0" normalizeH="0" baseline="0" noProof="0" dirty="0">
                <a:ln>
                  <a:noFill/>
                </a:ln>
                <a:solidFill>
                  <a:prstClr val="black"/>
                </a:solidFill>
                <a:effectLst/>
                <a:uLnTx/>
                <a:uFillTx/>
                <a:latin typeface="Calibri" panose="020F0502020204030204"/>
                <a:ea typeface="+mn-ea"/>
                <a:cs typeface="+mn-cs"/>
              </a:rPr>
              <a:t>Kaynak: TÜİK, TKYB </a:t>
            </a:r>
            <a:r>
              <a:rPr kumimoji="0" lang="tr-TR" sz="800" b="0" i="1" u="none" strike="noStrike" kern="1200" cap="none" spc="0" normalizeH="0" baseline="0" noProof="0" dirty="0" err="1">
                <a:ln>
                  <a:noFill/>
                </a:ln>
                <a:solidFill>
                  <a:prstClr val="black"/>
                </a:solidFill>
                <a:effectLst/>
                <a:uLnTx/>
                <a:uFillTx/>
                <a:latin typeface="Calibri" panose="020F0502020204030204"/>
                <a:ea typeface="+mn-ea"/>
                <a:cs typeface="+mn-cs"/>
              </a:rPr>
              <a:t>Sektörel</a:t>
            </a:r>
            <a:r>
              <a:rPr kumimoji="0" lang="tr-TR" sz="800" b="0" i="1" u="none" strike="noStrike" kern="1200" cap="none" spc="0" normalizeH="0" baseline="0" noProof="0" dirty="0">
                <a:ln>
                  <a:noFill/>
                </a:ln>
                <a:solidFill>
                  <a:prstClr val="black"/>
                </a:solidFill>
                <a:effectLst/>
                <a:uLnTx/>
                <a:uFillTx/>
                <a:latin typeface="Calibri" panose="020F0502020204030204"/>
                <a:ea typeface="+mn-ea"/>
                <a:cs typeface="+mn-cs"/>
              </a:rPr>
              <a:t> Araştırmalar Hesaplamaları, 2022</a:t>
            </a:r>
          </a:p>
        </p:txBody>
      </p:sp>
      <p:sp>
        <p:nvSpPr>
          <p:cNvPr id="28" name="TextBox 2">
            <a:extLst>
              <a:ext uri="{FF2B5EF4-FFF2-40B4-BE49-F238E27FC236}">
                <a16:creationId xmlns:a16="http://schemas.microsoft.com/office/drawing/2014/main" id="{49BF0C59-723F-40AD-AD1C-1CA344B6729B}"/>
              </a:ext>
            </a:extLst>
          </p:cNvPr>
          <p:cNvSpPr txBox="1"/>
          <p:nvPr/>
        </p:nvSpPr>
        <p:spPr>
          <a:xfrm>
            <a:off x="8611081" y="5518629"/>
            <a:ext cx="1023255" cy="15471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1" u="none" strike="noStrike" kern="1200" cap="none" spc="0" normalizeH="0" baseline="0" noProof="0" dirty="0">
                <a:ln>
                  <a:noFill/>
                </a:ln>
                <a:solidFill>
                  <a:prstClr val="black"/>
                </a:solidFill>
                <a:effectLst/>
                <a:uLnTx/>
                <a:uFillTx/>
                <a:latin typeface="Calibri" panose="020F0502020204030204"/>
                <a:ea typeface="+mn-ea"/>
                <a:cs typeface="+mn-cs"/>
              </a:rPr>
              <a:t>Kaynak: </a:t>
            </a:r>
            <a:r>
              <a:rPr lang="tr-TR" sz="800" i="1" dirty="0">
                <a:solidFill>
                  <a:prstClr val="black"/>
                </a:solidFill>
                <a:latin typeface="Calibri" panose="020F0502020204030204"/>
              </a:rPr>
              <a:t>İSO</a:t>
            </a:r>
            <a:r>
              <a:rPr kumimoji="0" lang="tr-TR" sz="800" b="0" i="1" u="none" strike="noStrike" kern="1200" cap="none" spc="0" normalizeH="0" baseline="0" noProof="0" dirty="0">
                <a:ln>
                  <a:noFill/>
                </a:ln>
                <a:solidFill>
                  <a:prstClr val="black"/>
                </a:solidFill>
                <a:effectLst/>
                <a:uLnTx/>
                <a:uFillTx/>
                <a:latin typeface="Calibri" panose="020F0502020204030204"/>
                <a:ea typeface="+mn-ea"/>
                <a:cs typeface="+mn-cs"/>
              </a:rPr>
              <a:t>, 2022</a:t>
            </a:r>
          </a:p>
        </p:txBody>
      </p:sp>
      <p:graphicFrame>
        <p:nvGraphicFramePr>
          <p:cNvPr id="29" name="Chart 28">
            <a:extLst>
              <a:ext uri="{FF2B5EF4-FFF2-40B4-BE49-F238E27FC236}">
                <a16:creationId xmlns:a16="http://schemas.microsoft.com/office/drawing/2014/main" id="{B73FD9CE-A040-4F39-B92F-D101C800D192}"/>
              </a:ext>
            </a:extLst>
          </p:cNvPr>
          <p:cNvGraphicFramePr>
            <a:graphicFrameLocks/>
          </p:cNvGraphicFramePr>
          <p:nvPr>
            <p:extLst>
              <p:ext uri="{D42A27DB-BD31-4B8C-83A1-F6EECF244321}">
                <p14:modId xmlns:p14="http://schemas.microsoft.com/office/powerpoint/2010/main" val="1948928962"/>
              </p:ext>
            </p:extLst>
          </p:nvPr>
        </p:nvGraphicFramePr>
        <p:xfrm>
          <a:off x="469851" y="1084762"/>
          <a:ext cx="2371741"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a:extLst>
              <a:ext uri="{FF2B5EF4-FFF2-40B4-BE49-F238E27FC236}">
                <a16:creationId xmlns:a16="http://schemas.microsoft.com/office/drawing/2014/main" id="{A7D0632A-51B6-4E8B-8F86-0811576600CE}"/>
              </a:ext>
            </a:extLst>
          </p:cNvPr>
          <p:cNvGraphicFramePr>
            <a:graphicFrameLocks/>
          </p:cNvGraphicFramePr>
          <p:nvPr>
            <p:extLst>
              <p:ext uri="{D42A27DB-BD31-4B8C-83A1-F6EECF244321}">
                <p14:modId xmlns:p14="http://schemas.microsoft.com/office/powerpoint/2010/main" val="1109061003"/>
              </p:ext>
            </p:extLst>
          </p:nvPr>
        </p:nvGraphicFramePr>
        <p:xfrm>
          <a:off x="2928705" y="1010355"/>
          <a:ext cx="216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Table 30">
            <a:extLst>
              <a:ext uri="{FF2B5EF4-FFF2-40B4-BE49-F238E27FC236}">
                <a16:creationId xmlns:a16="http://schemas.microsoft.com/office/drawing/2014/main" id="{B5F5E79B-36FC-42EE-99B1-C3096BF84E38}"/>
              </a:ext>
            </a:extLst>
          </p:cNvPr>
          <p:cNvGraphicFramePr>
            <a:graphicFrameLocks noGrp="1"/>
          </p:cNvGraphicFramePr>
          <p:nvPr>
            <p:extLst>
              <p:ext uri="{D42A27DB-BD31-4B8C-83A1-F6EECF244321}">
                <p14:modId xmlns:p14="http://schemas.microsoft.com/office/powerpoint/2010/main" val="2105577607"/>
              </p:ext>
            </p:extLst>
          </p:nvPr>
        </p:nvGraphicFramePr>
        <p:xfrm>
          <a:off x="5470300" y="3940777"/>
          <a:ext cx="3965575" cy="1539240"/>
        </p:xfrm>
        <a:graphic>
          <a:graphicData uri="http://schemas.openxmlformats.org/drawingml/2006/table">
            <a:tbl>
              <a:tblPr/>
              <a:tblGrid>
                <a:gridCol w="516784">
                  <a:extLst>
                    <a:ext uri="{9D8B030D-6E8A-4147-A177-3AD203B41FA5}">
                      <a16:colId xmlns:a16="http://schemas.microsoft.com/office/drawing/2014/main" val="1615948785"/>
                    </a:ext>
                  </a:extLst>
                </a:gridCol>
                <a:gridCol w="1619794">
                  <a:extLst>
                    <a:ext uri="{9D8B030D-6E8A-4147-A177-3AD203B41FA5}">
                      <a16:colId xmlns:a16="http://schemas.microsoft.com/office/drawing/2014/main" val="1581599396"/>
                    </a:ext>
                  </a:extLst>
                </a:gridCol>
                <a:gridCol w="1001486">
                  <a:extLst>
                    <a:ext uri="{9D8B030D-6E8A-4147-A177-3AD203B41FA5}">
                      <a16:colId xmlns:a16="http://schemas.microsoft.com/office/drawing/2014/main" val="1420591412"/>
                    </a:ext>
                  </a:extLst>
                </a:gridCol>
                <a:gridCol w="827511">
                  <a:extLst>
                    <a:ext uri="{9D8B030D-6E8A-4147-A177-3AD203B41FA5}">
                      <a16:colId xmlns:a16="http://schemas.microsoft.com/office/drawing/2014/main" val="1606480664"/>
                    </a:ext>
                  </a:extLst>
                </a:gridCol>
              </a:tblGrid>
              <a:tr h="304800">
                <a:tc>
                  <a:txBody>
                    <a:bodyPr/>
                    <a:lstStyle/>
                    <a:p>
                      <a:pPr algn="ctr" rtl="0" fontAlgn="ctr"/>
                      <a:r>
                        <a:rPr lang="tr-TR" sz="900" b="1" i="0" u="none" strike="noStrike">
                          <a:solidFill>
                            <a:srgbClr val="FFFFFF"/>
                          </a:solidFill>
                          <a:effectLst/>
                          <a:latin typeface="Calibri" panose="020F0502020204030204" pitchFamily="34" charset="0"/>
                        </a:rPr>
                        <a:t>Sıralama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22A35"/>
                    </a:solidFill>
                  </a:tcPr>
                </a:tc>
                <a:tc>
                  <a:txBody>
                    <a:bodyPr/>
                    <a:lstStyle/>
                    <a:p>
                      <a:pPr algn="ctr" rtl="0" fontAlgn="ctr"/>
                      <a:r>
                        <a:rPr lang="tr-TR" sz="900" b="1" i="0" u="none" strike="noStrike">
                          <a:solidFill>
                            <a:srgbClr val="FFFFFF"/>
                          </a:solidFill>
                          <a:effectLst/>
                          <a:latin typeface="Calibri" panose="020F0502020204030204" pitchFamily="34" charset="0"/>
                        </a:rPr>
                        <a:t>Firma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22A35"/>
                    </a:solidFill>
                  </a:tcPr>
                </a:tc>
                <a:tc>
                  <a:txBody>
                    <a:bodyPr/>
                    <a:lstStyle/>
                    <a:p>
                      <a:pPr algn="ctr" rtl="0" fontAlgn="ctr"/>
                      <a:r>
                        <a:rPr lang="tr-TR" sz="900" b="1" i="0" u="none" strike="noStrike">
                          <a:solidFill>
                            <a:srgbClr val="FFFFFF"/>
                          </a:solidFill>
                          <a:effectLst/>
                          <a:latin typeface="Calibri" panose="020F0502020204030204" pitchFamily="34" charset="0"/>
                        </a:rPr>
                        <a:t>Üretimden Satışlar (2022, Mn TL)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22A35"/>
                    </a:solidFill>
                  </a:tcPr>
                </a:tc>
                <a:tc>
                  <a:txBody>
                    <a:bodyPr/>
                    <a:lstStyle/>
                    <a:p>
                      <a:pPr algn="ctr" rtl="0" fontAlgn="ctr"/>
                      <a:r>
                        <a:rPr lang="tr-TR" sz="900" b="1" i="0" u="none" strike="noStrike">
                          <a:solidFill>
                            <a:srgbClr val="FFFFFF"/>
                          </a:solidFill>
                          <a:effectLst/>
                          <a:latin typeface="Calibri" panose="020F0502020204030204" pitchFamily="34" charset="0"/>
                        </a:rPr>
                        <a:t>Sektör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222A35"/>
                    </a:solidFill>
                  </a:tcPr>
                </a:tc>
                <a:extLst>
                  <a:ext uri="{0D108BD9-81ED-4DB2-BD59-A6C34878D82A}">
                    <a16:rowId xmlns:a16="http://schemas.microsoft.com/office/drawing/2014/main" val="3563474941"/>
                  </a:ext>
                </a:extLst>
              </a:tr>
              <a:tr h="182880">
                <a:tc>
                  <a:txBody>
                    <a:bodyPr/>
                    <a:lstStyle/>
                    <a:p>
                      <a:pPr algn="ctr" rtl="0" fontAlgn="ctr"/>
                      <a:r>
                        <a:rPr lang="tr-TR" sz="900" b="0" i="0" u="none" strike="noStrike">
                          <a:solidFill>
                            <a:srgbClr val="000000"/>
                          </a:solidFill>
                          <a:effectLst/>
                          <a:latin typeface="Calibri" panose="020F0502020204030204" pitchFamily="34" charset="0"/>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rtl="0" fontAlgn="b"/>
                      <a:r>
                        <a:rPr lang="tr-TR" sz="900" b="0" i="0" u="none" strike="noStrike">
                          <a:solidFill>
                            <a:srgbClr val="000000"/>
                          </a:solidFill>
                          <a:effectLst/>
                          <a:latin typeface="Calibri" panose="020F0502020204030204" pitchFamily="34" charset="0"/>
                        </a:rPr>
                        <a:t>Toyota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65.894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Otomotiv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1390080"/>
                  </a:ext>
                </a:extLst>
              </a:tr>
              <a:tr h="182880">
                <a:tc>
                  <a:txBody>
                    <a:bodyPr/>
                    <a:lstStyle/>
                    <a:p>
                      <a:pPr algn="ctr" rtl="0" fontAlgn="ctr"/>
                      <a:r>
                        <a:rPr lang="tr-TR" sz="900" b="0" i="0" u="none" strike="noStrike">
                          <a:solidFill>
                            <a:srgbClr val="000000"/>
                          </a:solidFill>
                          <a:effectLst/>
                          <a:latin typeface="Calibri" panose="020F0502020204030204" pitchFamily="34" charset="0"/>
                        </a:rPr>
                        <a:t>104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rtl="0" fontAlgn="b"/>
                      <a:r>
                        <a:rPr lang="tr-TR" sz="900" b="0" i="0" u="none" strike="noStrike">
                          <a:solidFill>
                            <a:srgbClr val="000000"/>
                          </a:solidFill>
                          <a:effectLst/>
                          <a:latin typeface="Calibri" panose="020F0502020204030204" pitchFamily="34" charset="0"/>
                        </a:rPr>
                        <a:t>Tırsan Treyler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8.129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Otomotiv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88777860"/>
                  </a:ext>
                </a:extLst>
              </a:tr>
              <a:tr h="182880">
                <a:tc>
                  <a:txBody>
                    <a:bodyPr/>
                    <a:lstStyle/>
                    <a:p>
                      <a:pPr algn="ctr" rtl="0" fontAlgn="ctr"/>
                      <a:r>
                        <a:rPr lang="tr-TR" sz="900" b="0" i="0" u="none" strike="noStrike">
                          <a:solidFill>
                            <a:srgbClr val="000000"/>
                          </a:solidFill>
                          <a:effectLst/>
                          <a:latin typeface="Calibri" panose="020F0502020204030204" pitchFamily="34" charset="0"/>
                        </a:rPr>
                        <a:t>132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rtl="0" fontAlgn="b"/>
                      <a:r>
                        <a:rPr lang="tr-TR" sz="900" b="0" i="0" u="none" strike="noStrike">
                          <a:solidFill>
                            <a:srgbClr val="000000"/>
                          </a:solidFill>
                          <a:effectLst/>
                          <a:latin typeface="Calibri" panose="020F0502020204030204" pitchFamily="34" charset="0"/>
                        </a:rPr>
                        <a:t>Yazaki Otomotiv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6.939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Otomotiv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9904830"/>
                  </a:ext>
                </a:extLst>
              </a:tr>
              <a:tr h="182880">
                <a:tc>
                  <a:txBody>
                    <a:bodyPr/>
                    <a:lstStyle/>
                    <a:p>
                      <a:pPr algn="ctr" rtl="0" fontAlgn="ctr"/>
                      <a:r>
                        <a:rPr lang="tr-TR" sz="900" b="0" i="0" u="none" strike="noStrike">
                          <a:solidFill>
                            <a:srgbClr val="000000"/>
                          </a:solidFill>
                          <a:effectLst/>
                          <a:latin typeface="Calibri" panose="020F0502020204030204" pitchFamily="34" charset="0"/>
                        </a:rPr>
                        <a:t>329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rtl="0" fontAlgn="b"/>
                      <a:r>
                        <a:rPr lang="tr-TR" sz="900" b="0" i="0" u="none" strike="noStrike">
                          <a:solidFill>
                            <a:srgbClr val="000000"/>
                          </a:solidFill>
                          <a:effectLst/>
                          <a:latin typeface="Calibri" panose="020F0502020204030204" pitchFamily="34" charset="0"/>
                        </a:rPr>
                        <a:t>Balsu Gıda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3.099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Gıda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49069387"/>
                  </a:ext>
                </a:extLst>
              </a:tr>
              <a:tr h="182880">
                <a:tc>
                  <a:txBody>
                    <a:bodyPr/>
                    <a:lstStyle/>
                    <a:p>
                      <a:pPr algn="ctr" rtl="0" fontAlgn="ctr"/>
                      <a:r>
                        <a:rPr lang="tr-TR" sz="900" b="0" i="0" u="none" strike="noStrike">
                          <a:solidFill>
                            <a:srgbClr val="000000"/>
                          </a:solidFill>
                          <a:effectLst/>
                          <a:latin typeface="Calibri" panose="020F0502020204030204" pitchFamily="34" charset="0"/>
                        </a:rPr>
                        <a:t>348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rtl="0" fontAlgn="b"/>
                      <a:r>
                        <a:rPr lang="tr-TR" sz="900" b="0" i="0" u="none" strike="noStrike">
                          <a:solidFill>
                            <a:srgbClr val="000000"/>
                          </a:solidFill>
                          <a:effectLst/>
                          <a:latin typeface="Calibri" panose="020F0502020204030204" pitchFamily="34" charset="0"/>
                        </a:rPr>
                        <a:t>Toyota Boshoku Türkiye Otomotiv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2.924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ctr"/>
                      <a:r>
                        <a:rPr lang="tr-TR" sz="900" b="0" i="0" u="none" strike="noStrike">
                          <a:solidFill>
                            <a:srgbClr val="000000"/>
                          </a:solidFill>
                          <a:effectLst/>
                          <a:latin typeface="Calibri" panose="020F0502020204030204" pitchFamily="34" charset="0"/>
                        </a:rPr>
                        <a:t>Otomotiv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28183559"/>
                  </a:ext>
                </a:extLst>
              </a:tr>
              <a:tr h="320040">
                <a:tc>
                  <a:txBody>
                    <a:bodyPr/>
                    <a:lstStyle/>
                    <a:p>
                      <a:pPr algn="ctr" rtl="0" fontAlgn="ctr"/>
                      <a:r>
                        <a:rPr lang="tr-TR" sz="900" b="0" i="0" u="none" strike="noStrike">
                          <a:solidFill>
                            <a:srgbClr val="000000"/>
                          </a:solidFill>
                          <a:effectLst/>
                          <a:latin typeface="Calibri" panose="020F0502020204030204" pitchFamily="34" charset="0"/>
                        </a:rPr>
                        <a:t>426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b"/>
                      <a:r>
                        <a:rPr lang="tr-TR" sz="900" b="0" i="0" u="none" strike="noStrike">
                          <a:solidFill>
                            <a:srgbClr val="000000"/>
                          </a:solidFill>
                          <a:effectLst/>
                          <a:latin typeface="Calibri" panose="020F0502020204030204" pitchFamily="34" charset="0"/>
                        </a:rPr>
                        <a:t>Akcoat İleri Kimyasal Kaplama Malzemeleri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tr-TR" sz="900" b="0" i="0" u="none" strike="noStrike">
                          <a:solidFill>
                            <a:srgbClr val="000000"/>
                          </a:solidFill>
                          <a:effectLst/>
                          <a:latin typeface="Calibri" panose="020F0502020204030204" pitchFamily="34" charset="0"/>
                        </a:rPr>
                        <a:t>2.405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tr-TR" sz="900" b="0" i="0" u="none" strike="noStrike" dirty="0">
                          <a:solidFill>
                            <a:srgbClr val="000000"/>
                          </a:solidFill>
                          <a:effectLst/>
                          <a:latin typeface="Calibri" panose="020F0502020204030204" pitchFamily="34" charset="0"/>
                        </a:rPr>
                        <a:t>Kimya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144744"/>
                  </a:ext>
                </a:extLst>
              </a:tr>
            </a:tbl>
          </a:graphicData>
        </a:graphic>
      </p:graphicFrame>
      <p:graphicFrame>
        <p:nvGraphicFramePr>
          <p:cNvPr id="34" name="Chart 33">
            <a:extLst>
              <a:ext uri="{FF2B5EF4-FFF2-40B4-BE49-F238E27FC236}">
                <a16:creationId xmlns:a16="http://schemas.microsoft.com/office/drawing/2014/main" id="{3F14B88F-55EB-47EC-B374-E3254FC18972}"/>
              </a:ext>
            </a:extLst>
          </p:cNvPr>
          <p:cNvGraphicFramePr>
            <a:graphicFrameLocks/>
          </p:cNvGraphicFramePr>
          <p:nvPr>
            <p:extLst>
              <p:ext uri="{D42A27DB-BD31-4B8C-83A1-F6EECF244321}">
                <p14:modId xmlns:p14="http://schemas.microsoft.com/office/powerpoint/2010/main" val="40894406"/>
              </p:ext>
            </p:extLst>
          </p:nvPr>
        </p:nvGraphicFramePr>
        <p:xfrm>
          <a:off x="5432910" y="991940"/>
          <a:ext cx="4201426" cy="2340701"/>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9E713D05-D762-4DEF-B8FA-B3FA797B5366}"/>
              </a:ext>
            </a:extLst>
          </p:cNvPr>
          <p:cNvPicPr>
            <a:picLocks noChangeAspect="1"/>
          </p:cNvPicPr>
          <p:nvPr/>
        </p:nvPicPr>
        <p:blipFill>
          <a:blip r:embed="rId5"/>
          <a:stretch>
            <a:fillRect/>
          </a:stretch>
        </p:blipFill>
        <p:spPr>
          <a:xfrm>
            <a:off x="408449" y="3920960"/>
            <a:ext cx="2317338" cy="2274818"/>
          </a:xfrm>
          <a:prstGeom prst="rect">
            <a:avLst/>
          </a:prstGeom>
        </p:spPr>
      </p:pic>
      <p:pic>
        <p:nvPicPr>
          <p:cNvPr id="3" name="Picture 2">
            <a:extLst>
              <a:ext uri="{FF2B5EF4-FFF2-40B4-BE49-F238E27FC236}">
                <a16:creationId xmlns:a16="http://schemas.microsoft.com/office/drawing/2014/main" id="{B2615F18-7124-491F-ADC7-FAD38B94EA05}"/>
              </a:ext>
            </a:extLst>
          </p:cNvPr>
          <p:cNvPicPr>
            <a:picLocks noChangeAspect="1"/>
          </p:cNvPicPr>
          <p:nvPr/>
        </p:nvPicPr>
        <p:blipFill>
          <a:blip r:embed="rId6"/>
          <a:stretch>
            <a:fillRect/>
          </a:stretch>
        </p:blipFill>
        <p:spPr>
          <a:xfrm>
            <a:off x="2782142" y="3920960"/>
            <a:ext cx="2157889" cy="2274818"/>
          </a:xfrm>
          <a:prstGeom prst="rect">
            <a:avLst/>
          </a:prstGeom>
        </p:spPr>
      </p:pic>
    </p:spTree>
    <p:extLst>
      <p:ext uri="{BB962C8B-B14F-4D97-AF65-F5344CB8AC3E}">
        <p14:creationId xmlns:p14="http://schemas.microsoft.com/office/powerpoint/2010/main" val="3324319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A6E57B2-966C-4E61-88B2-E389140CE9BC}"/>
              </a:ext>
            </a:extLst>
          </p:cNvPr>
          <p:cNvSpPr txBox="1"/>
          <p:nvPr/>
        </p:nvSpPr>
        <p:spPr>
          <a:xfrm>
            <a:off x="556707" y="138081"/>
            <a:ext cx="8657971" cy="371384"/>
          </a:xfrm>
          <a:prstGeom prst="rect">
            <a:avLst/>
          </a:prstGeom>
          <a:noFill/>
        </p:spPr>
        <p:txBody>
          <a:bodyPr wrap="square">
            <a:spAutoFit/>
          </a:bodyPr>
          <a:lstStyle>
            <a:defPPr>
              <a:defRPr lang="en-US"/>
            </a:defPPr>
            <a:lvl1pPr>
              <a:lnSpc>
                <a:spcPct val="105000"/>
              </a:lnSpc>
              <a:spcAft>
                <a:spcPts val="800"/>
              </a:spcAft>
              <a:defRPr sz="1700" b="1">
                <a:solidFill>
                  <a:srgbClr val="222A35"/>
                </a:solidFill>
                <a:ea typeface="+mj-ea"/>
                <a:cs typeface="+mj-cs"/>
              </a:defRPr>
            </a:lvl1pPr>
          </a:lstStyle>
          <a:p>
            <a:r>
              <a:rPr lang="tr-TR" sz="1800" b="1" dirty="0">
                <a:latin typeface="+mn-lt"/>
              </a:rPr>
              <a:t>Sakarya Ekonomik Katkı Değerlendirmesi</a:t>
            </a:r>
            <a:endParaRPr lang="tr-TR" sz="1800" dirty="0">
              <a:solidFill>
                <a:schemeClr val="tx1"/>
              </a:solidFill>
              <a:ea typeface="Lato" panose="020F0502020204030203" pitchFamily="34" charset="0"/>
              <a:cs typeface="Arial" panose="020B0604020202020204" pitchFamily="34" charset="0"/>
            </a:endParaRPr>
          </a:p>
        </p:txBody>
      </p:sp>
      <p:sp>
        <p:nvSpPr>
          <p:cNvPr id="13" name="Rectangle 12">
            <a:extLst>
              <a:ext uri="{FF2B5EF4-FFF2-40B4-BE49-F238E27FC236}">
                <a16:creationId xmlns:a16="http://schemas.microsoft.com/office/drawing/2014/main" id="{2FF9F068-80FA-4133-AED8-1EB206426E9A}"/>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9" name="Rectangle 8">
            <a:extLst>
              <a:ext uri="{FF2B5EF4-FFF2-40B4-BE49-F238E27FC236}">
                <a16:creationId xmlns:a16="http://schemas.microsoft.com/office/drawing/2014/main" id="{43A74218-166C-4FA5-BDAF-DE22EC293CBB}"/>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
        <p:nvSpPr>
          <p:cNvPr id="24" name="TextBox 23">
            <a:extLst>
              <a:ext uri="{FF2B5EF4-FFF2-40B4-BE49-F238E27FC236}">
                <a16:creationId xmlns:a16="http://schemas.microsoft.com/office/drawing/2014/main" id="{59A6D51D-E895-461D-8DDD-C6442F0EBF63}"/>
              </a:ext>
            </a:extLst>
          </p:cNvPr>
          <p:cNvSpPr txBox="1"/>
          <p:nvPr/>
        </p:nvSpPr>
        <p:spPr>
          <a:xfrm>
            <a:off x="1100473" y="613485"/>
            <a:ext cx="2664163" cy="3195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C0D6029-3B7A-47FE-B9A8-D465147AF0EE}"/>
              </a:ext>
            </a:extLst>
          </p:cNvPr>
          <p:cNvSpPr txBox="1"/>
          <p:nvPr/>
        </p:nvSpPr>
        <p:spPr>
          <a:xfrm>
            <a:off x="1088963" y="3690237"/>
            <a:ext cx="2664163" cy="3195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35F55AE8-76AE-4732-8CA0-F237772F770D}"/>
              </a:ext>
            </a:extLst>
          </p:cNvPr>
          <p:cNvGrpSpPr/>
          <p:nvPr/>
        </p:nvGrpSpPr>
        <p:grpSpPr>
          <a:xfrm>
            <a:off x="264401" y="1361946"/>
            <a:ext cx="9404209" cy="3969344"/>
            <a:chOff x="993010" y="2238508"/>
            <a:chExt cx="8062293" cy="3055445"/>
          </a:xfrm>
          <a:solidFill>
            <a:schemeClr val="bg1">
              <a:lumMod val="85000"/>
            </a:schemeClr>
          </a:solidFill>
        </p:grpSpPr>
        <p:grpSp>
          <p:nvGrpSpPr>
            <p:cNvPr id="36" name="Group 16">
              <a:extLst>
                <a:ext uri="{FF2B5EF4-FFF2-40B4-BE49-F238E27FC236}">
                  <a16:creationId xmlns:a16="http://schemas.microsoft.com/office/drawing/2014/main" id="{3173CC45-B744-4018-B1AF-F1A64DD431AB}"/>
                </a:ext>
              </a:extLst>
            </p:cNvPr>
            <p:cNvGrpSpPr/>
            <p:nvPr/>
          </p:nvGrpSpPr>
          <p:grpSpPr>
            <a:xfrm>
              <a:off x="993010" y="2238508"/>
              <a:ext cx="8062293" cy="3055445"/>
              <a:chOff x="541338" y="1466850"/>
              <a:chExt cx="8526462" cy="3706813"/>
            </a:xfrm>
            <a:grpFill/>
          </p:grpSpPr>
          <p:sp>
            <p:nvSpPr>
              <p:cNvPr id="39" name="Oval 74">
                <a:extLst>
                  <a:ext uri="{FF2B5EF4-FFF2-40B4-BE49-F238E27FC236}">
                    <a16:creationId xmlns:a16="http://schemas.microsoft.com/office/drawing/2014/main" id="{129E3E50-9DCF-41F2-B58A-CE01CCD24426}"/>
                  </a:ext>
                </a:extLst>
              </p:cNvPr>
              <p:cNvSpPr>
                <a:spLocks noChangeArrowheads="1"/>
              </p:cNvSpPr>
              <p:nvPr/>
            </p:nvSpPr>
            <p:spPr bwMode="auto">
              <a:xfrm>
                <a:off x="1087438" y="3565525"/>
                <a:ext cx="25400" cy="26988"/>
              </a:xfrm>
              <a:prstGeom prst="ellipse">
                <a:avLst/>
              </a:pr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0" name="Freeform 99">
                <a:extLst>
                  <a:ext uri="{FF2B5EF4-FFF2-40B4-BE49-F238E27FC236}">
                    <a16:creationId xmlns:a16="http://schemas.microsoft.com/office/drawing/2014/main" id="{DEFF8405-21DC-43C4-B75B-BFACBA5548E3}"/>
                  </a:ext>
                </a:extLst>
              </p:cNvPr>
              <p:cNvSpPr>
                <a:spLocks/>
              </p:cNvSpPr>
              <p:nvPr/>
            </p:nvSpPr>
            <p:spPr bwMode="auto">
              <a:xfrm>
                <a:off x="7847013" y="3081338"/>
                <a:ext cx="577850" cy="417512"/>
              </a:xfrm>
              <a:custGeom>
                <a:avLst/>
                <a:gdLst>
                  <a:gd name="T0" fmla="*/ 22 w 305"/>
                  <a:gd name="T1" fmla="*/ 97 h 195"/>
                  <a:gd name="T2" fmla="*/ 62 w 305"/>
                  <a:gd name="T3" fmla="*/ 81 h 195"/>
                  <a:gd name="T4" fmla="*/ 172 w 305"/>
                  <a:gd name="T5" fmla="*/ 64 h 195"/>
                  <a:gd name="T6" fmla="*/ 195 w 305"/>
                  <a:gd name="T7" fmla="*/ 38 h 195"/>
                  <a:gd name="T8" fmla="*/ 178 w 305"/>
                  <a:gd name="T9" fmla="*/ 33 h 195"/>
                  <a:gd name="T10" fmla="*/ 178 w 305"/>
                  <a:gd name="T11" fmla="*/ 43 h 195"/>
                  <a:gd name="T12" fmla="*/ 184 w 305"/>
                  <a:gd name="T13" fmla="*/ 43 h 195"/>
                  <a:gd name="T14" fmla="*/ 166 w 305"/>
                  <a:gd name="T15" fmla="*/ 49 h 195"/>
                  <a:gd name="T16" fmla="*/ 161 w 305"/>
                  <a:gd name="T17" fmla="*/ 38 h 195"/>
                  <a:gd name="T18" fmla="*/ 161 w 305"/>
                  <a:gd name="T19" fmla="*/ 28 h 195"/>
                  <a:gd name="T20" fmla="*/ 178 w 305"/>
                  <a:gd name="T21" fmla="*/ 22 h 195"/>
                  <a:gd name="T22" fmla="*/ 218 w 305"/>
                  <a:gd name="T23" fmla="*/ 17 h 195"/>
                  <a:gd name="T24" fmla="*/ 247 w 305"/>
                  <a:gd name="T25" fmla="*/ 1 h 195"/>
                  <a:gd name="T26" fmla="*/ 276 w 305"/>
                  <a:gd name="T27" fmla="*/ 0 h 195"/>
                  <a:gd name="T28" fmla="*/ 305 w 305"/>
                  <a:gd name="T29" fmla="*/ 16 h 195"/>
                  <a:gd name="T30" fmla="*/ 282 w 305"/>
                  <a:gd name="T31" fmla="*/ 21 h 195"/>
                  <a:gd name="T32" fmla="*/ 241 w 305"/>
                  <a:gd name="T33" fmla="*/ 53 h 195"/>
                  <a:gd name="T34" fmla="*/ 224 w 305"/>
                  <a:gd name="T35" fmla="*/ 48 h 195"/>
                  <a:gd name="T36" fmla="*/ 184 w 305"/>
                  <a:gd name="T37" fmla="*/ 117 h 195"/>
                  <a:gd name="T38" fmla="*/ 202 w 305"/>
                  <a:gd name="T39" fmla="*/ 106 h 195"/>
                  <a:gd name="T40" fmla="*/ 202 w 305"/>
                  <a:gd name="T41" fmla="*/ 111 h 195"/>
                  <a:gd name="T42" fmla="*/ 207 w 305"/>
                  <a:gd name="T43" fmla="*/ 116 h 195"/>
                  <a:gd name="T44" fmla="*/ 231 w 305"/>
                  <a:gd name="T45" fmla="*/ 127 h 195"/>
                  <a:gd name="T46" fmla="*/ 237 w 305"/>
                  <a:gd name="T47" fmla="*/ 148 h 195"/>
                  <a:gd name="T48" fmla="*/ 237 w 305"/>
                  <a:gd name="T49" fmla="*/ 158 h 195"/>
                  <a:gd name="T50" fmla="*/ 202 w 305"/>
                  <a:gd name="T51" fmla="*/ 190 h 195"/>
                  <a:gd name="T52" fmla="*/ 156 w 305"/>
                  <a:gd name="T53" fmla="*/ 195 h 195"/>
                  <a:gd name="T54" fmla="*/ 144 w 305"/>
                  <a:gd name="T55" fmla="*/ 175 h 195"/>
                  <a:gd name="T56" fmla="*/ 150 w 305"/>
                  <a:gd name="T57" fmla="*/ 164 h 195"/>
                  <a:gd name="T58" fmla="*/ 133 w 305"/>
                  <a:gd name="T59" fmla="*/ 149 h 195"/>
                  <a:gd name="T60" fmla="*/ 110 w 305"/>
                  <a:gd name="T61" fmla="*/ 170 h 195"/>
                  <a:gd name="T62" fmla="*/ 98 w 305"/>
                  <a:gd name="T63" fmla="*/ 175 h 195"/>
                  <a:gd name="T64" fmla="*/ 87 w 305"/>
                  <a:gd name="T65" fmla="*/ 159 h 195"/>
                  <a:gd name="T66" fmla="*/ 64 w 305"/>
                  <a:gd name="T67" fmla="*/ 160 h 195"/>
                  <a:gd name="T68" fmla="*/ 40 w 305"/>
                  <a:gd name="T69" fmla="*/ 165 h 195"/>
                  <a:gd name="T70" fmla="*/ 29 w 305"/>
                  <a:gd name="T71" fmla="*/ 155 h 195"/>
                  <a:gd name="T72" fmla="*/ 0 w 305"/>
                  <a:gd name="T73" fmla="*/ 165 h 195"/>
                  <a:gd name="T74" fmla="*/ 23 w 305"/>
                  <a:gd name="T75" fmla="*/ 144 h 195"/>
                  <a:gd name="T76" fmla="*/ 17 w 305"/>
                  <a:gd name="T77" fmla="*/ 134 h 195"/>
                  <a:gd name="T78" fmla="*/ 40 w 305"/>
                  <a:gd name="T79" fmla="*/ 128 h 195"/>
                  <a:gd name="T80" fmla="*/ 23 w 305"/>
                  <a:gd name="T81" fmla="*/ 113 h 195"/>
                  <a:gd name="T82" fmla="*/ 22 w 305"/>
                  <a:gd name="T83" fmla="*/ 9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195">
                    <a:moveTo>
                      <a:pt x="22" y="97"/>
                    </a:moveTo>
                    <a:lnTo>
                      <a:pt x="62" y="81"/>
                    </a:lnTo>
                    <a:lnTo>
                      <a:pt x="172" y="64"/>
                    </a:lnTo>
                    <a:lnTo>
                      <a:pt x="195" y="38"/>
                    </a:lnTo>
                    <a:lnTo>
                      <a:pt x="178" y="33"/>
                    </a:lnTo>
                    <a:lnTo>
                      <a:pt x="178" y="43"/>
                    </a:lnTo>
                    <a:lnTo>
                      <a:pt x="184" y="43"/>
                    </a:lnTo>
                    <a:lnTo>
                      <a:pt x="166" y="49"/>
                    </a:lnTo>
                    <a:lnTo>
                      <a:pt x="161" y="38"/>
                    </a:lnTo>
                    <a:lnTo>
                      <a:pt x="161" y="28"/>
                    </a:lnTo>
                    <a:lnTo>
                      <a:pt x="178" y="22"/>
                    </a:lnTo>
                    <a:lnTo>
                      <a:pt x="218" y="17"/>
                    </a:lnTo>
                    <a:lnTo>
                      <a:pt x="247" y="1"/>
                    </a:lnTo>
                    <a:lnTo>
                      <a:pt x="276" y="0"/>
                    </a:lnTo>
                    <a:lnTo>
                      <a:pt x="305" y="16"/>
                    </a:lnTo>
                    <a:lnTo>
                      <a:pt x="282" y="21"/>
                    </a:lnTo>
                    <a:lnTo>
                      <a:pt x="241" y="53"/>
                    </a:lnTo>
                    <a:lnTo>
                      <a:pt x="224" y="48"/>
                    </a:lnTo>
                    <a:lnTo>
                      <a:pt x="184" y="117"/>
                    </a:lnTo>
                    <a:lnTo>
                      <a:pt x="202" y="106"/>
                    </a:lnTo>
                    <a:lnTo>
                      <a:pt x="202" y="111"/>
                    </a:lnTo>
                    <a:lnTo>
                      <a:pt x="207" y="116"/>
                    </a:lnTo>
                    <a:lnTo>
                      <a:pt x="231" y="127"/>
                    </a:lnTo>
                    <a:lnTo>
                      <a:pt x="237" y="148"/>
                    </a:lnTo>
                    <a:lnTo>
                      <a:pt x="237" y="158"/>
                    </a:lnTo>
                    <a:lnTo>
                      <a:pt x="202" y="190"/>
                    </a:lnTo>
                    <a:lnTo>
                      <a:pt x="156" y="195"/>
                    </a:lnTo>
                    <a:lnTo>
                      <a:pt x="144" y="175"/>
                    </a:lnTo>
                    <a:lnTo>
                      <a:pt x="150" y="164"/>
                    </a:lnTo>
                    <a:lnTo>
                      <a:pt x="133" y="149"/>
                    </a:lnTo>
                    <a:lnTo>
                      <a:pt x="110" y="170"/>
                    </a:lnTo>
                    <a:lnTo>
                      <a:pt x="98" y="175"/>
                    </a:lnTo>
                    <a:lnTo>
                      <a:pt x="87" y="159"/>
                    </a:lnTo>
                    <a:lnTo>
                      <a:pt x="64" y="160"/>
                    </a:lnTo>
                    <a:lnTo>
                      <a:pt x="40" y="165"/>
                    </a:lnTo>
                    <a:lnTo>
                      <a:pt x="29" y="155"/>
                    </a:lnTo>
                    <a:lnTo>
                      <a:pt x="0" y="165"/>
                    </a:lnTo>
                    <a:lnTo>
                      <a:pt x="23" y="144"/>
                    </a:lnTo>
                    <a:lnTo>
                      <a:pt x="17" y="134"/>
                    </a:lnTo>
                    <a:lnTo>
                      <a:pt x="40" y="128"/>
                    </a:lnTo>
                    <a:lnTo>
                      <a:pt x="23" y="113"/>
                    </a:lnTo>
                    <a:lnTo>
                      <a:pt x="22" y="9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1" name="Freeform 100">
                <a:extLst>
                  <a:ext uri="{FF2B5EF4-FFF2-40B4-BE49-F238E27FC236}">
                    <a16:creationId xmlns:a16="http://schemas.microsoft.com/office/drawing/2014/main" id="{BDCBF914-355F-4287-AFEB-A42A2B8B1DE4}"/>
                  </a:ext>
                </a:extLst>
              </p:cNvPr>
              <p:cNvSpPr>
                <a:spLocks/>
              </p:cNvSpPr>
              <p:nvPr/>
            </p:nvSpPr>
            <p:spPr bwMode="auto">
              <a:xfrm>
                <a:off x="3768725" y="3271838"/>
                <a:ext cx="261938" cy="415925"/>
              </a:xfrm>
              <a:custGeom>
                <a:avLst/>
                <a:gdLst>
                  <a:gd name="T0" fmla="*/ 11 w 139"/>
                  <a:gd name="T1" fmla="*/ 79 h 194"/>
                  <a:gd name="T2" fmla="*/ 17 w 139"/>
                  <a:gd name="T3" fmla="*/ 63 h 194"/>
                  <a:gd name="T4" fmla="*/ 51 w 139"/>
                  <a:gd name="T5" fmla="*/ 47 h 194"/>
                  <a:gd name="T6" fmla="*/ 39 w 139"/>
                  <a:gd name="T7" fmla="*/ 15 h 194"/>
                  <a:gd name="T8" fmla="*/ 33 w 139"/>
                  <a:gd name="T9" fmla="*/ 5 h 194"/>
                  <a:gd name="T10" fmla="*/ 45 w 139"/>
                  <a:gd name="T11" fmla="*/ 0 h 194"/>
                  <a:gd name="T12" fmla="*/ 74 w 139"/>
                  <a:gd name="T13" fmla="*/ 36 h 194"/>
                  <a:gd name="T14" fmla="*/ 69 w 139"/>
                  <a:gd name="T15" fmla="*/ 47 h 194"/>
                  <a:gd name="T16" fmla="*/ 69 w 139"/>
                  <a:gd name="T17" fmla="*/ 78 h 194"/>
                  <a:gd name="T18" fmla="*/ 98 w 139"/>
                  <a:gd name="T19" fmla="*/ 109 h 194"/>
                  <a:gd name="T20" fmla="*/ 98 w 139"/>
                  <a:gd name="T21" fmla="*/ 89 h 194"/>
                  <a:gd name="T22" fmla="*/ 103 w 139"/>
                  <a:gd name="T23" fmla="*/ 78 h 194"/>
                  <a:gd name="T24" fmla="*/ 127 w 139"/>
                  <a:gd name="T25" fmla="*/ 125 h 194"/>
                  <a:gd name="T26" fmla="*/ 139 w 139"/>
                  <a:gd name="T27" fmla="*/ 146 h 194"/>
                  <a:gd name="T28" fmla="*/ 110 w 139"/>
                  <a:gd name="T29" fmla="*/ 151 h 194"/>
                  <a:gd name="T30" fmla="*/ 99 w 139"/>
                  <a:gd name="T31" fmla="*/ 183 h 194"/>
                  <a:gd name="T32" fmla="*/ 93 w 139"/>
                  <a:gd name="T33" fmla="*/ 194 h 194"/>
                  <a:gd name="T34" fmla="*/ 87 w 139"/>
                  <a:gd name="T35" fmla="*/ 178 h 194"/>
                  <a:gd name="T36" fmla="*/ 52 w 139"/>
                  <a:gd name="T37" fmla="*/ 157 h 194"/>
                  <a:gd name="T38" fmla="*/ 0 w 139"/>
                  <a:gd name="T39" fmla="*/ 115 h 194"/>
                  <a:gd name="T40" fmla="*/ 11 w 139"/>
                  <a:gd name="T41" fmla="*/ 7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94">
                    <a:moveTo>
                      <a:pt x="11" y="79"/>
                    </a:moveTo>
                    <a:lnTo>
                      <a:pt x="17" y="63"/>
                    </a:lnTo>
                    <a:lnTo>
                      <a:pt x="51" y="47"/>
                    </a:lnTo>
                    <a:lnTo>
                      <a:pt x="39" y="15"/>
                    </a:lnTo>
                    <a:lnTo>
                      <a:pt x="33" y="5"/>
                    </a:lnTo>
                    <a:lnTo>
                      <a:pt x="45" y="0"/>
                    </a:lnTo>
                    <a:lnTo>
                      <a:pt x="74" y="36"/>
                    </a:lnTo>
                    <a:lnTo>
                      <a:pt x="69" y="47"/>
                    </a:lnTo>
                    <a:lnTo>
                      <a:pt x="69" y="78"/>
                    </a:lnTo>
                    <a:lnTo>
                      <a:pt x="98" y="109"/>
                    </a:lnTo>
                    <a:lnTo>
                      <a:pt x="98" y="89"/>
                    </a:lnTo>
                    <a:lnTo>
                      <a:pt x="103" y="78"/>
                    </a:lnTo>
                    <a:lnTo>
                      <a:pt x="127" y="125"/>
                    </a:lnTo>
                    <a:lnTo>
                      <a:pt x="139" y="146"/>
                    </a:lnTo>
                    <a:lnTo>
                      <a:pt x="110" y="151"/>
                    </a:lnTo>
                    <a:lnTo>
                      <a:pt x="99" y="183"/>
                    </a:lnTo>
                    <a:lnTo>
                      <a:pt x="93" y="194"/>
                    </a:lnTo>
                    <a:lnTo>
                      <a:pt x="87" y="178"/>
                    </a:lnTo>
                    <a:lnTo>
                      <a:pt x="52" y="157"/>
                    </a:lnTo>
                    <a:lnTo>
                      <a:pt x="0" y="115"/>
                    </a:lnTo>
                    <a:lnTo>
                      <a:pt x="11" y="7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2" name="Freeform 101">
                <a:extLst>
                  <a:ext uri="{FF2B5EF4-FFF2-40B4-BE49-F238E27FC236}">
                    <a16:creationId xmlns:a16="http://schemas.microsoft.com/office/drawing/2014/main" id="{414EA73D-01BA-416D-99F8-6E9D623C382A}"/>
                  </a:ext>
                </a:extLst>
              </p:cNvPr>
              <p:cNvSpPr>
                <a:spLocks/>
              </p:cNvSpPr>
              <p:nvPr/>
            </p:nvSpPr>
            <p:spPr bwMode="auto">
              <a:xfrm>
                <a:off x="6051550" y="3732213"/>
                <a:ext cx="468313" cy="485775"/>
              </a:xfrm>
              <a:custGeom>
                <a:avLst/>
                <a:gdLst>
                  <a:gd name="T0" fmla="*/ 12 w 247"/>
                  <a:gd name="T1" fmla="*/ 180 h 227"/>
                  <a:gd name="T2" fmla="*/ 0 w 247"/>
                  <a:gd name="T3" fmla="*/ 159 h 227"/>
                  <a:gd name="T4" fmla="*/ 17 w 247"/>
                  <a:gd name="T5" fmla="*/ 169 h 227"/>
                  <a:gd name="T6" fmla="*/ 35 w 247"/>
                  <a:gd name="T7" fmla="*/ 164 h 227"/>
                  <a:gd name="T8" fmla="*/ 29 w 247"/>
                  <a:gd name="T9" fmla="*/ 149 h 227"/>
                  <a:gd name="T10" fmla="*/ 40 w 247"/>
                  <a:gd name="T11" fmla="*/ 159 h 227"/>
                  <a:gd name="T12" fmla="*/ 52 w 247"/>
                  <a:gd name="T13" fmla="*/ 159 h 227"/>
                  <a:gd name="T14" fmla="*/ 75 w 247"/>
                  <a:gd name="T15" fmla="*/ 138 h 227"/>
                  <a:gd name="T16" fmla="*/ 63 w 247"/>
                  <a:gd name="T17" fmla="*/ 164 h 227"/>
                  <a:gd name="T18" fmla="*/ 52 w 247"/>
                  <a:gd name="T19" fmla="*/ 174 h 227"/>
                  <a:gd name="T20" fmla="*/ 46 w 247"/>
                  <a:gd name="T21" fmla="*/ 196 h 227"/>
                  <a:gd name="T22" fmla="*/ 81 w 247"/>
                  <a:gd name="T23" fmla="*/ 174 h 227"/>
                  <a:gd name="T24" fmla="*/ 87 w 247"/>
                  <a:gd name="T25" fmla="*/ 169 h 227"/>
                  <a:gd name="T26" fmla="*/ 92 w 247"/>
                  <a:gd name="T27" fmla="*/ 159 h 227"/>
                  <a:gd name="T28" fmla="*/ 109 w 247"/>
                  <a:gd name="T29" fmla="*/ 132 h 227"/>
                  <a:gd name="T30" fmla="*/ 115 w 247"/>
                  <a:gd name="T31" fmla="*/ 127 h 227"/>
                  <a:gd name="T32" fmla="*/ 127 w 247"/>
                  <a:gd name="T33" fmla="*/ 122 h 227"/>
                  <a:gd name="T34" fmla="*/ 144 w 247"/>
                  <a:gd name="T35" fmla="*/ 148 h 227"/>
                  <a:gd name="T36" fmla="*/ 133 w 247"/>
                  <a:gd name="T37" fmla="*/ 132 h 227"/>
                  <a:gd name="T38" fmla="*/ 150 w 247"/>
                  <a:gd name="T39" fmla="*/ 132 h 227"/>
                  <a:gd name="T40" fmla="*/ 161 w 247"/>
                  <a:gd name="T41" fmla="*/ 127 h 227"/>
                  <a:gd name="T42" fmla="*/ 167 w 247"/>
                  <a:gd name="T43" fmla="*/ 116 h 227"/>
                  <a:gd name="T44" fmla="*/ 161 w 247"/>
                  <a:gd name="T45" fmla="*/ 111 h 227"/>
                  <a:gd name="T46" fmla="*/ 179 w 247"/>
                  <a:gd name="T47" fmla="*/ 95 h 227"/>
                  <a:gd name="T48" fmla="*/ 195 w 247"/>
                  <a:gd name="T49" fmla="*/ 58 h 227"/>
                  <a:gd name="T50" fmla="*/ 184 w 247"/>
                  <a:gd name="T51" fmla="*/ 48 h 227"/>
                  <a:gd name="T52" fmla="*/ 241 w 247"/>
                  <a:gd name="T53" fmla="*/ 0 h 227"/>
                  <a:gd name="T54" fmla="*/ 247 w 247"/>
                  <a:gd name="T55" fmla="*/ 26 h 227"/>
                  <a:gd name="T56" fmla="*/ 201 w 247"/>
                  <a:gd name="T57" fmla="*/ 69 h 227"/>
                  <a:gd name="T58" fmla="*/ 184 w 247"/>
                  <a:gd name="T59" fmla="*/ 100 h 227"/>
                  <a:gd name="T60" fmla="*/ 184 w 247"/>
                  <a:gd name="T61" fmla="*/ 111 h 227"/>
                  <a:gd name="T62" fmla="*/ 190 w 247"/>
                  <a:gd name="T63" fmla="*/ 111 h 227"/>
                  <a:gd name="T64" fmla="*/ 173 w 247"/>
                  <a:gd name="T65" fmla="*/ 126 h 227"/>
                  <a:gd name="T66" fmla="*/ 190 w 247"/>
                  <a:gd name="T67" fmla="*/ 126 h 227"/>
                  <a:gd name="T68" fmla="*/ 190 w 247"/>
                  <a:gd name="T69" fmla="*/ 142 h 227"/>
                  <a:gd name="T70" fmla="*/ 214 w 247"/>
                  <a:gd name="T71" fmla="*/ 147 h 227"/>
                  <a:gd name="T72" fmla="*/ 196 w 247"/>
                  <a:gd name="T73" fmla="*/ 147 h 227"/>
                  <a:gd name="T74" fmla="*/ 173 w 247"/>
                  <a:gd name="T75" fmla="*/ 142 h 227"/>
                  <a:gd name="T76" fmla="*/ 162 w 247"/>
                  <a:gd name="T77" fmla="*/ 153 h 227"/>
                  <a:gd name="T78" fmla="*/ 133 w 247"/>
                  <a:gd name="T79" fmla="*/ 158 h 227"/>
                  <a:gd name="T80" fmla="*/ 104 w 247"/>
                  <a:gd name="T81" fmla="*/ 179 h 227"/>
                  <a:gd name="T82" fmla="*/ 98 w 247"/>
                  <a:gd name="T83" fmla="*/ 190 h 227"/>
                  <a:gd name="T84" fmla="*/ 116 w 247"/>
                  <a:gd name="T85" fmla="*/ 206 h 227"/>
                  <a:gd name="T86" fmla="*/ 81 w 247"/>
                  <a:gd name="T87" fmla="*/ 211 h 227"/>
                  <a:gd name="T88" fmla="*/ 93 w 247"/>
                  <a:gd name="T89" fmla="*/ 227 h 227"/>
                  <a:gd name="T90" fmla="*/ 29 w 247"/>
                  <a:gd name="T91" fmla="*/ 201 h 227"/>
                  <a:gd name="T92" fmla="*/ 18 w 247"/>
                  <a:gd name="T93" fmla="*/ 18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 h="227">
                    <a:moveTo>
                      <a:pt x="18" y="185"/>
                    </a:moveTo>
                    <a:lnTo>
                      <a:pt x="12" y="180"/>
                    </a:lnTo>
                    <a:lnTo>
                      <a:pt x="11" y="170"/>
                    </a:lnTo>
                    <a:lnTo>
                      <a:pt x="0" y="159"/>
                    </a:lnTo>
                    <a:lnTo>
                      <a:pt x="11" y="159"/>
                    </a:lnTo>
                    <a:lnTo>
                      <a:pt x="17" y="169"/>
                    </a:lnTo>
                    <a:lnTo>
                      <a:pt x="35" y="180"/>
                    </a:lnTo>
                    <a:lnTo>
                      <a:pt x="35" y="164"/>
                    </a:lnTo>
                    <a:lnTo>
                      <a:pt x="23" y="154"/>
                    </a:lnTo>
                    <a:lnTo>
                      <a:pt x="29" y="149"/>
                    </a:lnTo>
                    <a:lnTo>
                      <a:pt x="29" y="138"/>
                    </a:lnTo>
                    <a:lnTo>
                      <a:pt x="40" y="159"/>
                    </a:lnTo>
                    <a:lnTo>
                      <a:pt x="46" y="149"/>
                    </a:lnTo>
                    <a:lnTo>
                      <a:pt x="52" y="159"/>
                    </a:lnTo>
                    <a:lnTo>
                      <a:pt x="69" y="138"/>
                    </a:lnTo>
                    <a:lnTo>
                      <a:pt x="75" y="138"/>
                    </a:lnTo>
                    <a:lnTo>
                      <a:pt x="63" y="159"/>
                    </a:lnTo>
                    <a:lnTo>
                      <a:pt x="63" y="164"/>
                    </a:lnTo>
                    <a:lnTo>
                      <a:pt x="58" y="164"/>
                    </a:lnTo>
                    <a:lnTo>
                      <a:pt x="52" y="174"/>
                    </a:lnTo>
                    <a:lnTo>
                      <a:pt x="46" y="185"/>
                    </a:lnTo>
                    <a:lnTo>
                      <a:pt x="46" y="196"/>
                    </a:lnTo>
                    <a:lnTo>
                      <a:pt x="64" y="190"/>
                    </a:lnTo>
                    <a:lnTo>
                      <a:pt x="81" y="174"/>
                    </a:lnTo>
                    <a:lnTo>
                      <a:pt x="81" y="164"/>
                    </a:lnTo>
                    <a:lnTo>
                      <a:pt x="87" y="169"/>
                    </a:lnTo>
                    <a:lnTo>
                      <a:pt x="98" y="164"/>
                    </a:lnTo>
                    <a:lnTo>
                      <a:pt x="92" y="159"/>
                    </a:lnTo>
                    <a:lnTo>
                      <a:pt x="127" y="153"/>
                    </a:lnTo>
                    <a:lnTo>
                      <a:pt x="109" y="132"/>
                    </a:lnTo>
                    <a:lnTo>
                      <a:pt x="104" y="106"/>
                    </a:lnTo>
                    <a:lnTo>
                      <a:pt x="115" y="127"/>
                    </a:lnTo>
                    <a:lnTo>
                      <a:pt x="121" y="132"/>
                    </a:lnTo>
                    <a:lnTo>
                      <a:pt x="127" y="122"/>
                    </a:lnTo>
                    <a:lnTo>
                      <a:pt x="127" y="143"/>
                    </a:lnTo>
                    <a:lnTo>
                      <a:pt x="144" y="148"/>
                    </a:lnTo>
                    <a:lnTo>
                      <a:pt x="144" y="142"/>
                    </a:lnTo>
                    <a:lnTo>
                      <a:pt x="133" y="132"/>
                    </a:lnTo>
                    <a:lnTo>
                      <a:pt x="144" y="137"/>
                    </a:lnTo>
                    <a:lnTo>
                      <a:pt x="150" y="132"/>
                    </a:lnTo>
                    <a:lnTo>
                      <a:pt x="150" y="127"/>
                    </a:lnTo>
                    <a:lnTo>
                      <a:pt x="161" y="127"/>
                    </a:lnTo>
                    <a:lnTo>
                      <a:pt x="156" y="111"/>
                    </a:lnTo>
                    <a:lnTo>
                      <a:pt x="167" y="116"/>
                    </a:lnTo>
                    <a:lnTo>
                      <a:pt x="173" y="116"/>
                    </a:lnTo>
                    <a:lnTo>
                      <a:pt x="161" y="111"/>
                    </a:lnTo>
                    <a:lnTo>
                      <a:pt x="161" y="106"/>
                    </a:lnTo>
                    <a:lnTo>
                      <a:pt x="179" y="95"/>
                    </a:lnTo>
                    <a:lnTo>
                      <a:pt x="178" y="79"/>
                    </a:lnTo>
                    <a:lnTo>
                      <a:pt x="195" y="58"/>
                    </a:lnTo>
                    <a:lnTo>
                      <a:pt x="178" y="58"/>
                    </a:lnTo>
                    <a:lnTo>
                      <a:pt x="184" y="48"/>
                    </a:lnTo>
                    <a:lnTo>
                      <a:pt x="224" y="32"/>
                    </a:lnTo>
                    <a:lnTo>
                      <a:pt x="241" y="0"/>
                    </a:lnTo>
                    <a:lnTo>
                      <a:pt x="236" y="21"/>
                    </a:lnTo>
                    <a:lnTo>
                      <a:pt x="247" y="26"/>
                    </a:lnTo>
                    <a:lnTo>
                      <a:pt x="201" y="48"/>
                    </a:lnTo>
                    <a:lnTo>
                      <a:pt x="201" y="69"/>
                    </a:lnTo>
                    <a:lnTo>
                      <a:pt x="190" y="79"/>
                    </a:lnTo>
                    <a:lnTo>
                      <a:pt x="184" y="100"/>
                    </a:lnTo>
                    <a:lnTo>
                      <a:pt x="173" y="100"/>
                    </a:lnTo>
                    <a:lnTo>
                      <a:pt x="184" y="111"/>
                    </a:lnTo>
                    <a:lnTo>
                      <a:pt x="196" y="100"/>
                    </a:lnTo>
                    <a:lnTo>
                      <a:pt x="190" y="111"/>
                    </a:lnTo>
                    <a:lnTo>
                      <a:pt x="196" y="116"/>
                    </a:lnTo>
                    <a:lnTo>
                      <a:pt x="173" y="126"/>
                    </a:lnTo>
                    <a:lnTo>
                      <a:pt x="173" y="132"/>
                    </a:lnTo>
                    <a:lnTo>
                      <a:pt x="190" y="126"/>
                    </a:lnTo>
                    <a:lnTo>
                      <a:pt x="208" y="126"/>
                    </a:lnTo>
                    <a:lnTo>
                      <a:pt x="190" y="142"/>
                    </a:lnTo>
                    <a:lnTo>
                      <a:pt x="214" y="142"/>
                    </a:lnTo>
                    <a:lnTo>
                      <a:pt x="214" y="147"/>
                    </a:lnTo>
                    <a:lnTo>
                      <a:pt x="202" y="153"/>
                    </a:lnTo>
                    <a:lnTo>
                      <a:pt x="196" y="147"/>
                    </a:lnTo>
                    <a:lnTo>
                      <a:pt x="179" y="158"/>
                    </a:lnTo>
                    <a:lnTo>
                      <a:pt x="173" y="142"/>
                    </a:lnTo>
                    <a:lnTo>
                      <a:pt x="156" y="142"/>
                    </a:lnTo>
                    <a:lnTo>
                      <a:pt x="162" y="153"/>
                    </a:lnTo>
                    <a:lnTo>
                      <a:pt x="150" y="158"/>
                    </a:lnTo>
                    <a:lnTo>
                      <a:pt x="133" y="158"/>
                    </a:lnTo>
                    <a:lnTo>
                      <a:pt x="116" y="164"/>
                    </a:lnTo>
                    <a:lnTo>
                      <a:pt x="104" y="179"/>
                    </a:lnTo>
                    <a:lnTo>
                      <a:pt x="110" y="185"/>
                    </a:lnTo>
                    <a:lnTo>
                      <a:pt x="98" y="190"/>
                    </a:lnTo>
                    <a:lnTo>
                      <a:pt x="116" y="200"/>
                    </a:lnTo>
                    <a:lnTo>
                      <a:pt x="116" y="206"/>
                    </a:lnTo>
                    <a:lnTo>
                      <a:pt x="93" y="206"/>
                    </a:lnTo>
                    <a:lnTo>
                      <a:pt x="81" y="211"/>
                    </a:lnTo>
                    <a:lnTo>
                      <a:pt x="111" y="227"/>
                    </a:lnTo>
                    <a:lnTo>
                      <a:pt x="93" y="227"/>
                    </a:lnTo>
                    <a:lnTo>
                      <a:pt x="35" y="206"/>
                    </a:lnTo>
                    <a:lnTo>
                      <a:pt x="29" y="201"/>
                    </a:lnTo>
                    <a:lnTo>
                      <a:pt x="35" y="196"/>
                    </a:lnTo>
                    <a:lnTo>
                      <a:pt x="18" y="18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Freeform 102">
                <a:extLst>
                  <a:ext uri="{FF2B5EF4-FFF2-40B4-BE49-F238E27FC236}">
                    <a16:creationId xmlns:a16="http://schemas.microsoft.com/office/drawing/2014/main" id="{F4D3702F-0EB5-4A42-BB61-5512EB406CB0}"/>
                  </a:ext>
                </a:extLst>
              </p:cNvPr>
              <p:cNvSpPr>
                <a:spLocks/>
              </p:cNvSpPr>
              <p:nvPr/>
            </p:nvSpPr>
            <p:spPr bwMode="auto">
              <a:xfrm>
                <a:off x="6065838" y="3016250"/>
                <a:ext cx="712787" cy="466725"/>
              </a:xfrm>
              <a:custGeom>
                <a:avLst/>
                <a:gdLst>
                  <a:gd name="T0" fmla="*/ 12 w 377"/>
                  <a:gd name="T1" fmla="*/ 31 h 218"/>
                  <a:gd name="T2" fmla="*/ 35 w 377"/>
                  <a:gd name="T3" fmla="*/ 52 h 218"/>
                  <a:gd name="T4" fmla="*/ 87 w 377"/>
                  <a:gd name="T5" fmla="*/ 73 h 218"/>
                  <a:gd name="T6" fmla="*/ 87 w 377"/>
                  <a:gd name="T7" fmla="*/ 94 h 218"/>
                  <a:gd name="T8" fmla="*/ 70 w 377"/>
                  <a:gd name="T9" fmla="*/ 99 h 218"/>
                  <a:gd name="T10" fmla="*/ 99 w 377"/>
                  <a:gd name="T11" fmla="*/ 115 h 218"/>
                  <a:gd name="T12" fmla="*/ 88 w 377"/>
                  <a:gd name="T13" fmla="*/ 130 h 218"/>
                  <a:gd name="T14" fmla="*/ 82 w 377"/>
                  <a:gd name="T15" fmla="*/ 141 h 218"/>
                  <a:gd name="T16" fmla="*/ 64 w 377"/>
                  <a:gd name="T17" fmla="*/ 115 h 218"/>
                  <a:gd name="T18" fmla="*/ 94 w 377"/>
                  <a:gd name="T19" fmla="*/ 146 h 218"/>
                  <a:gd name="T20" fmla="*/ 105 w 377"/>
                  <a:gd name="T21" fmla="*/ 167 h 218"/>
                  <a:gd name="T22" fmla="*/ 100 w 377"/>
                  <a:gd name="T23" fmla="*/ 172 h 218"/>
                  <a:gd name="T24" fmla="*/ 117 w 377"/>
                  <a:gd name="T25" fmla="*/ 156 h 218"/>
                  <a:gd name="T26" fmla="*/ 146 w 377"/>
                  <a:gd name="T27" fmla="*/ 146 h 218"/>
                  <a:gd name="T28" fmla="*/ 157 w 377"/>
                  <a:gd name="T29" fmla="*/ 151 h 218"/>
                  <a:gd name="T30" fmla="*/ 180 w 377"/>
                  <a:gd name="T31" fmla="*/ 172 h 218"/>
                  <a:gd name="T32" fmla="*/ 186 w 377"/>
                  <a:gd name="T33" fmla="*/ 151 h 218"/>
                  <a:gd name="T34" fmla="*/ 209 w 377"/>
                  <a:gd name="T35" fmla="*/ 150 h 218"/>
                  <a:gd name="T36" fmla="*/ 227 w 377"/>
                  <a:gd name="T37" fmla="*/ 161 h 218"/>
                  <a:gd name="T38" fmla="*/ 244 w 377"/>
                  <a:gd name="T39" fmla="*/ 161 h 218"/>
                  <a:gd name="T40" fmla="*/ 267 w 377"/>
                  <a:gd name="T41" fmla="*/ 171 h 218"/>
                  <a:gd name="T42" fmla="*/ 273 w 377"/>
                  <a:gd name="T43" fmla="*/ 192 h 218"/>
                  <a:gd name="T44" fmla="*/ 250 w 377"/>
                  <a:gd name="T45" fmla="*/ 218 h 218"/>
                  <a:gd name="T46" fmla="*/ 320 w 377"/>
                  <a:gd name="T47" fmla="*/ 197 h 218"/>
                  <a:gd name="T48" fmla="*/ 360 w 377"/>
                  <a:gd name="T49" fmla="*/ 202 h 218"/>
                  <a:gd name="T50" fmla="*/ 366 w 377"/>
                  <a:gd name="T51" fmla="*/ 191 h 218"/>
                  <a:gd name="T52" fmla="*/ 372 w 377"/>
                  <a:gd name="T53" fmla="*/ 181 h 218"/>
                  <a:gd name="T54" fmla="*/ 331 w 377"/>
                  <a:gd name="T55" fmla="*/ 192 h 218"/>
                  <a:gd name="T56" fmla="*/ 314 w 377"/>
                  <a:gd name="T57" fmla="*/ 187 h 218"/>
                  <a:gd name="T58" fmla="*/ 285 w 377"/>
                  <a:gd name="T59" fmla="*/ 187 h 218"/>
                  <a:gd name="T60" fmla="*/ 284 w 377"/>
                  <a:gd name="T61" fmla="*/ 160 h 218"/>
                  <a:gd name="T62" fmla="*/ 307 w 377"/>
                  <a:gd name="T63" fmla="*/ 150 h 218"/>
                  <a:gd name="T64" fmla="*/ 302 w 377"/>
                  <a:gd name="T65" fmla="*/ 144 h 218"/>
                  <a:gd name="T66" fmla="*/ 290 w 377"/>
                  <a:gd name="T67" fmla="*/ 113 h 218"/>
                  <a:gd name="T68" fmla="*/ 296 w 377"/>
                  <a:gd name="T69" fmla="*/ 124 h 218"/>
                  <a:gd name="T70" fmla="*/ 290 w 377"/>
                  <a:gd name="T71" fmla="*/ 139 h 218"/>
                  <a:gd name="T72" fmla="*/ 273 w 377"/>
                  <a:gd name="T73" fmla="*/ 166 h 218"/>
                  <a:gd name="T74" fmla="*/ 232 w 377"/>
                  <a:gd name="T75" fmla="*/ 156 h 218"/>
                  <a:gd name="T76" fmla="*/ 198 w 377"/>
                  <a:gd name="T77" fmla="*/ 135 h 218"/>
                  <a:gd name="T78" fmla="*/ 180 w 377"/>
                  <a:gd name="T79" fmla="*/ 135 h 218"/>
                  <a:gd name="T80" fmla="*/ 163 w 377"/>
                  <a:gd name="T81" fmla="*/ 130 h 218"/>
                  <a:gd name="T82" fmla="*/ 145 w 377"/>
                  <a:gd name="T83" fmla="*/ 125 h 218"/>
                  <a:gd name="T84" fmla="*/ 128 w 377"/>
                  <a:gd name="T85" fmla="*/ 120 h 218"/>
                  <a:gd name="T86" fmla="*/ 122 w 377"/>
                  <a:gd name="T87" fmla="*/ 130 h 218"/>
                  <a:gd name="T88" fmla="*/ 105 w 377"/>
                  <a:gd name="T89" fmla="*/ 136 h 218"/>
                  <a:gd name="T90" fmla="*/ 111 w 377"/>
                  <a:gd name="T91" fmla="*/ 125 h 218"/>
                  <a:gd name="T92" fmla="*/ 99 w 377"/>
                  <a:gd name="T93" fmla="*/ 104 h 218"/>
                  <a:gd name="T94" fmla="*/ 93 w 377"/>
                  <a:gd name="T95" fmla="*/ 78 h 218"/>
                  <a:gd name="T96" fmla="*/ 64 w 377"/>
                  <a:gd name="T97" fmla="*/ 68 h 218"/>
                  <a:gd name="T98" fmla="*/ 35 w 377"/>
                  <a:gd name="T99" fmla="*/ 47 h 218"/>
                  <a:gd name="T100" fmla="*/ 17 w 377"/>
                  <a:gd name="T101" fmla="*/ 26 h 218"/>
                  <a:gd name="T102" fmla="*/ 17 w 377"/>
                  <a:gd name="T103" fmla="*/ 0 h 218"/>
                  <a:gd name="T104" fmla="*/ 0 w 377"/>
                  <a:gd name="T105" fmla="*/ 1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7" h="218">
                    <a:moveTo>
                      <a:pt x="0" y="21"/>
                    </a:moveTo>
                    <a:lnTo>
                      <a:pt x="12" y="31"/>
                    </a:lnTo>
                    <a:lnTo>
                      <a:pt x="29" y="36"/>
                    </a:lnTo>
                    <a:lnTo>
                      <a:pt x="35" y="52"/>
                    </a:lnTo>
                    <a:lnTo>
                      <a:pt x="64" y="73"/>
                    </a:lnTo>
                    <a:lnTo>
                      <a:pt x="87" y="73"/>
                    </a:lnTo>
                    <a:lnTo>
                      <a:pt x="93" y="94"/>
                    </a:lnTo>
                    <a:lnTo>
                      <a:pt x="87" y="94"/>
                    </a:lnTo>
                    <a:lnTo>
                      <a:pt x="93" y="110"/>
                    </a:lnTo>
                    <a:lnTo>
                      <a:pt x="70" y="99"/>
                    </a:lnTo>
                    <a:lnTo>
                      <a:pt x="70" y="105"/>
                    </a:lnTo>
                    <a:lnTo>
                      <a:pt x="99" y="115"/>
                    </a:lnTo>
                    <a:lnTo>
                      <a:pt x="99" y="125"/>
                    </a:lnTo>
                    <a:lnTo>
                      <a:pt x="88" y="130"/>
                    </a:lnTo>
                    <a:lnTo>
                      <a:pt x="88" y="141"/>
                    </a:lnTo>
                    <a:lnTo>
                      <a:pt x="82" y="141"/>
                    </a:lnTo>
                    <a:lnTo>
                      <a:pt x="76" y="136"/>
                    </a:lnTo>
                    <a:lnTo>
                      <a:pt x="64" y="115"/>
                    </a:lnTo>
                    <a:lnTo>
                      <a:pt x="82" y="151"/>
                    </a:lnTo>
                    <a:lnTo>
                      <a:pt x="94" y="146"/>
                    </a:lnTo>
                    <a:lnTo>
                      <a:pt x="105" y="151"/>
                    </a:lnTo>
                    <a:lnTo>
                      <a:pt x="105" y="167"/>
                    </a:lnTo>
                    <a:lnTo>
                      <a:pt x="94" y="172"/>
                    </a:lnTo>
                    <a:lnTo>
                      <a:pt x="100" y="172"/>
                    </a:lnTo>
                    <a:lnTo>
                      <a:pt x="111" y="172"/>
                    </a:lnTo>
                    <a:lnTo>
                      <a:pt x="117" y="156"/>
                    </a:lnTo>
                    <a:lnTo>
                      <a:pt x="128" y="162"/>
                    </a:lnTo>
                    <a:lnTo>
                      <a:pt x="146" y="146"/>
                    </a:lnTo>
                    <a:lnTo>
                      <a:pt x="157" y="161"/>
                    </a:lnTo>
                    <a:lnTo>
                      <a:pt x="157" y="151"/>
                    </a:lnTo>
                    <a:lnTo>
                      <a:pt x="175" y="146"/>
                    </a:lnTo>
                    <a:lnTo>
                      <a:pt x="180" y="172"/>
                    </a:lnTo>
                    <a:lnTo>
                      <a:pt x="180" y="167"/>
                    </a:lnTo>
                    <a:lnTo>
                      <a:pt x="186" y="151"/>
                    </a:lnTo>
                    <a:lnTo>
                      <a:pt x="209" y="161"/>
                    </a:lnTo>
                    <a:lnTo>
                      <a:pt x="209" y="150"/>
                    </a:lnTo>
                    <a:lnTo>
                      <a:pt x="215" y="150"/>
                    </a:lnTo>
                    <a:lnTo>
                      <a:pt x="227" y="161"/>
                    </a:lnTo>
                    <a:lnTo>
                      <a:pt x="232" y="166"/>
                    </a:lnTo>
                    <a:lnTo>
                      <a:pt x="244" y="161"/>
                    </a:lnTo>
                    <a:lnTo>
                      <a:pt x="250" y="171"/>
                    </a:lnTo>
                    <a:lnTo>
                      <a:pt x="267" y="171"/>
                    </a:lnTo>
                    <a:lnTo>
                      <a:pt x="273" y="182"/>
                    </a:lnTo>
                    <a:lnTo>
                      <a:pt x="273" y="192"/>
                    </a:lnTo>
                    <a:lnTo>
                      <a:pt x="239" y="213"/>
                    </a:lnTo>
                    <a:lnTo>
                      <a:pt x="250" y="218"/>
                    </a:lnTo>
                    <a:lnTo>
                      <a:pt x="296" y="202"/>
                    </a:lnTo>
                    <a:lnTo>
                      <a:pt x="320" y="197"/>
                    </a:lnTo>
                    <a:lnTo>
                      <a:pt x="343" y="213"/>
                    </a:lnTo>
                    <a:lnTo>
                      <a:pt x="360" y="202"/>
                    </a:lnTo>
                    <a:lnTo>
                      <a:pt x="372" y="197"/>
                    </a:lnTo>
                    <a:lnTo>
                      <a:pt x="366" y="191"/>
                    </a:lnTo>
                    <a:lnTo>
                      <a:pt x="377" y="186"/>
                    </a:lnTo>
                    <a:lnTo>
                      <a:pt x="372" y="181"/>
                    </a:lnTo>
                    <a:lnTo>
                      <a:pt x="348" y="197"/>
                    </a:lnTo>
                    <a:lnTo>
                      <a:pt x="331" y="192"/>
                    </a:lnTo>
                    <a:lnTo>
                      <a:pt x="320" y="192"/>
                    </a:lnTo>
                    <a:lnTo>
                      <a:pt x="314" y="187"/>
                    </a:lnTo>
                    <a:lnTo>
                      <a:pt x="308" y="192"/>
                    </a:lnTo>
                    <a:lnTo>
                      <a:pt x="285" y="187"/>
                    </a:lnTo>
                    <a:lnTo>
                      <a:pt x="279" y="171"/>
                    </a:lnTo>
                    <a:lnTo>
                      <a:pt x="284" y="160"/>
                    </a:lnTo>
                    <a:lnTo>
                      <a:pt x="290" y="160"/>
                    </a:lnTo>
                    <a:lnTo>
                      <a:pt x="307" y="150"/>
                    </a:lnTo>
                    <a:lnTo>
                      <a:pt x="354" y="134"/>
                    </a:lnTo>
                    <a:lnTo>
                      <a:pt x="302" y="144"/>
                    </a:lnTo>
                    <a:lnTo>
                      <a:pt x="307" y="124"/>
                    </a:lnTo>
                    <a:lnTo>
                      <a:pt x="290" y="113"/>
                    </a:lnTo>
                    <a:lnTo>
                      <a:pt x="284" y="113"/>
                    </a:lnTo>
                    <a:lnTo>
                      <a:pt x="296" y="124"/>
                    </a:lnTo>
                    <a:lnTo>
                      <a:pt x="296" y="139"/>
                    </a:lnTo>
                    <a:lnTo>
                      <a:pt x="290" y="139"/>
                    </a:lnTo>
                    <a:lnTo>
                      <a:pt x="296" y="150"/>
                    </a:lnTo>
                    <a:lnTo>
                      <a:pt x="273" y="166"/>
                    </a:lnTo>
                    <a:lnTo>
                      <a:pt x="256" y="166"/>
                    </a:lnTo>
                    <a:lnTo>
                      <a:pt x="232" y="156"/>
                    </a:lnTo>
                    <a:lnTo>
                      <a:pt x="221" y="140"/>
                    </a:lnTo>
                    <a:lnTo>
                      <a:pt x="198" y="135"/>
                    </a:lnTo>
                    <a:lnTo>
                      <a:pt x="192" y="145"/>
                    </a:lnTo>
                    <a:lnTo>
                      <a:pt x="180" y="135"/>
                    </a:lnTo>
                    <a:lnTo>
                      <a:pt x="175" y="140"/>
                    </a:lnTo>
                    <a:lnTo>
                      <a:pt x="163" y="130"/>
                    </a:lnTo>
                    <a:lnTo>
                      <a:pt x="151" y="135"/>
                    </a:lnTo>
                    <a:lnTo>
                      <a:pt x="145" y="125"/>
                    </a:lnTo>
                    <a:lnTo>
                      <a:pt x="134" y="120"/>
                    </a:lnTo>
                    <a:lnTo>
                      <a:pt x="128" y="120"/>
                    </a:lnTo>
                    <a:lnTo>
                      <a:pt x="128" y="135"/>
                    </a:lnTo>
                    <a:lnTo>
                      <a:pt x="122" y="130"/>
                    </a:lnTo>
                    <a:lnTo>
                      <a:pt x="123" y="151"/>
                    </a:lnTo>
                    <a:lnTo>
                      <a:pt x="105" y="136"/>
                    </a:lnTo>
                    <a:lnTo>
                      <a:pt x="116" y="125"/>
                    </a:lnTo>
                    <a:lnTo>
                      <a:pt x="111" y="125"/>
                    </a:lnTo>
                    <a:lnTo>
                      <a:pt x="105" y="110"/>
                    </a:lnTo>
                    <a:lnTo>
                      <a:pt x="99" y="104"/>
                    </a:lnTo>
                    <a:lnTo>
                      <a:pt x="93" y="104"/>
                    </a:lnTo>
                    <a:lnTo>
                      <a:pt x="93" y="78"/>
                    </a:lnTo>
                    <a:lnTo>
                      <a:pt x="87" y="68"/>
                    </a:lnTo>
                    <a:lnTo>
                      <a:pt x="64" y="68"/>
                    </a:lnTo>
                    <a:lnTo>
                      <a:pt x="52" y="52"/>
                    </a:lnTo>
                    <a:lnTo>
                      <a:pt x="35" y="47"/>
                    </a:lnTo>
                    <a:lnTo>
                      <a:pt x="35" y="42"/>
                    </a:lnTo>
                    <a:lnTo>
                      <a:pt x="17" y="26"/>
                    </a:lnTo>
                    <a:lnTo>
                      <a:pt x="5" y="11"/>
                    </a:lnTo>
                    <a:lnTo>
                      <a:pt x="17" y="0"/>
                    </a:lnTo>
                    <a:lnTo>
                      <a:pt x="5" y="5"/>
                    </a:lnTo>
                    <a:lnTo>
                      <a:pt x="0" y="11"/>
                    </a:lnTo>
                    <a:lnTo>
                      <a:pt x="0" y="2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4" name="Freeform 103">
                <a:extLst>
                  <a:ext uri="{FF2B5EF4-FFF2-40B4-BE49-F238E27FC236}">
                    <a16:creationId xmlns:a16="http://schemas.microsoft.com/office/drawing/2014/main" id="{E1DB7CA4-31C1-46DB-B267-1AC9ADAFA09A}"/>
                  </a:ext>
                </a:extLst>
              </p:cNvPr>
              <p:cNvSpPr>
                <a:spLocks/>
              </p:cNvSpPr>
              <p:nvPr/>
            </p:nvSpPr>
            <p:spPr bwMode="auto">
              <a:xfrm>
                <a:off x="2959100" y="3941763"/>
                <a:ext cx="176213" cy="212725"/>
              </a:xfrm>
              <a:custGeom>
                <a:avLst/>
                <a:gdLst>
                  <a:gd name="T0" fmla="*/ 58 w 93"/>
                  <a:gd name="T1" fmla="*/ 36 h 99"/>
                  <a:gd name="T2" fmla="*/ 64 w 93"/>
                  <a:gd name="T3" fmla="*/ 42 h 99"/>
                  <a:gd name="T4" fmla="*/ 64 w 93"/>
                  <a:gd name="T5" fmla="*/ 52 h 99"/>
                  <a:gd name="T6" fmla="*/ 75 w 93"/>
                  <a:gd name="T7" fmla="*/ 47 h 99"/>
                  <a:gd name="T8" fmla="*/ 81 w 93"/>
                  <a:gd name="T9" fmla="*/ 63 h 99"/>
                  <a:gd name="T10" fmla="*/ 87 w 93"/>
                  <a:gd name="T11" fmla="*/ 68 h 99"/>
                  <a:gd name="T12" fmla="*/ 93 w 93"/>
                  <a:gd name="T13" fmla="*/ 78 h 99"/>
                  <a:gd name="T14" fmla="*/ 93 w 93"/>
                  <a:gd name="T15" fmla="*/ 83 h 99"/>
                  <a:gd name="T16" fmla="*/ 53 w 93"/>
                  <a:gd name="T17" fmla="*/ 89 h 99"/>
                  <a:gd name="T18" fmla="*/ 47 w 93"/>
                  <a:gd name="T19" fmla="*/ 94 h 99"/>
                  <a:gd name="T20" fmla="*/ 47 w 93"/>
                  <a:gd name="T21" fmla="*/ 99 h 99"/>
                  <a:gd name="T22" fmla="*/ 35 w 93"/>
                  <a:gd name="T23" fmla="*/ 99 h 99"/>
                  <a:gd name="T24" fmla="*/ 35 w 93"/>
                  <a:gd name="T25" fmla="*/ 78 h 99"/>
                  <a:gd name="T26" fmla="*/ 29 w 93"/>
                  <a:gd name="T27" fmla="*/ 58 h 99"/>
                  <a:gd name="T28" fmla="*/ 17 w 93"/>
                  <a:gd name="T29" fmla="*/ 37 h 99"/>
                  <a:gd name="T30" fmla="*/ 0 w 93"/>
                  <a:gd name="T31" fmla="*/ 11 h 99"/>
                  <a:gd name="T32" fmla="*/ 0 w 93"/>
                  <a:gd name="T33" fmla="*/ 5 h 99"/>
                  <a:gd name="T34" fmla="*/ 17 w 93"/>
                  <a:gd name="T35" fmla="*/ 5 h 99"/>
                  <a:gd name="T36" fmla="*/ 23 w 93"/>
                  <a:gd name="T37" fmla="*/ 0 h 99"/>
                  <a:gd name="T38" fmla="*/ 40 w 93"/>
                  <a:gd name="T39" fmla="*/ 16 h 99"/>
                  <a:gd name="T40" fmla="*/ 58 w 93"/>
                  <a:gd name="T41" fmla="*/ 31 h 99"/>
                  <a:gd name="T42" fmla="*/ 58 w 93"/>
                  <a:gd name="T43" fmla="*/ 3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99">
                    <a:moveTo>
                      <a:pt x="58" y="36"/>
                    </a:moveTo>
                    <a:lnTo>
                      <a:pt x="64" y="42"/>
                    </a:lnTo>
                    <a:lnTo>
                      <a:pt x="64" y="52"/>
                    </a:lnTo>
                    <a:lnTo>
                      <a:pt x="75" y="47"/>
                    </a:lnTo>
                    <a:lnTo>
                      <a:pt x="81" y="63"/>
                    </a:lnTo>
                    <a:lnTo>
                      <a:pt x="87" y="68"/>
                    </a:lnTo>
                    <a:lnTo>
                      <a:pt x="93" y="78"/>
                    </a:lnTo>
                    <a:lnTo>
                      <a:pt x="93" y="83"/>
                    </a:lnTo>
                    <a:lnTo>
                      <a:pt x="53" y="89"/>
                    </a:lnTo>
                    <a:lnTo>
                      <a:pt x="47" y="94"/>
                    </a:lnTo>
                    <a:lnTo>
                      <a:pt x="47" y="99"/>
                    </a:lnTo>
                    <a:lnTo>
                      <a:pt x="35" y="99"/>
                    </a:lnTo>
                    <a:lnTo>
                      <a:pt x="35" y="78"/>
                    </a:lnTo>
                    <a:lnTo>
                      <a:pt x="29" y="58"/>
                    </a:lnTo>
                    <a:lnTo>
                      <a:pt x="17" y="37"/>
                    </a:lnTo>
                    <a:lnTo>
                      <a:pt x="0" y="11"/>
                    </a:lnTo>
                    <a:lnTo>
                      <a:pt x="0" y="5"/>
                    </a:lnTo>
                    <a:lnTo>
                      <a:pt x="17" y="5"/>
                    </a:lnTo>
                    <a:lnTo>
                      <a:pt x="23" y="0"/>
                    </a:lnTo>
                    <a:lnTo>
                      <a:pt x="40" y="16"/>
                    </a:lnTo>
                    <a:lnTo>
                      <a:pt x="58" y="31"/>
                    </a:lnTo>
                    <a:lnTo>
                      <a:pt x="58" y="3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5" name="Freeform 104">
                <a:extLst>
                  <a:ext uri="{FF2B5EF4-FFF2-40B4-BE49-F238E27FC236}">
                    <a16:creationId xmlns:a16="http://schemas.microsoft.com/office/drawing/2014/main" id="{99B2C890-C660-4050-8868-7CBA77754170}"/>
                  </a:ext>
                </a:extLst>
              </p:cNvPr>
              <p:cNvSpPr>
                <a:spLocks/>
              </p:cNvSpPr>
              <p:nvPr/>
            </p:nvSpPr>
            <p:spPr bwMode="auto">
              <a:xfrm>
                <a:off x="2706688" y="3751263"/>
                <a:ext cx="95250" cy="255587"/>
              </a:xfrm>
              <a:custGeom>
                <a:avLst/>
                <a:gdLst>
                  <a:gd name="T0" fmla="*/ 40 w 51"/>
                  <a:gd name="T1" fmla="*/ 0 h 119"/>
                  <a:gd name="T2" fmla="*/ 17 w 51"/>
                  <a:gd name="T3" fmla="*/ 5 h 119"/>
                  <a:gd name="T4" fmla="*/ 4 w 51"/>
                  <a:gd name="T5" fmla="*/ 17 h 119"/>
                  <a:gd name="T6" fmla="*/ 0 w 51"/>
                  <a:gd name="T7" fmla="*/ 38 h 119"/>
                  <a:gd name="T8" fmla="*/ 7 w 51"/>
                  <a:gd name="T9" fmla="*/ 42 h 119"/>
                  <a:gd name="T10" fmla="*/ 20 w 51"/>
                  <a:gd name="T11" fmla="*/ 42 h 119"/>
                  <a:gd name="T12" fmla="*/ 25 w 51"/>
                  <a:gd name="T13" fmla="*/ 59 h 119"/>
                  <a:gd name="T14" fmla="*/ 16 w 51"/>
                  <a:gd name="T15" fmla="*/ 70 h 119"/>
                  <a:gd name="T16" fmla="*/ 16 w 51"/>
                  <a:gd name="T17" fmla="*/ 77 h 119"/>
                  <a:gd name="T18" fmla="*/ 7 w 51"/>
                  <a:gd name="T19" fmla="*/ 82 h 119"/>
                  <a:gd name="T20" fmla="*/ 7 w 51"/>
                  <a:gd name="T21" fmla="*/ 94 h 119"/>
                  <a:gd name="T22" fmla="*/ 24 w 51"/>
                  <a:gd name="T23" fmla="*/ 117 h 119"/>
                  <a:gd name="T24" fmla="*/ 32 w 51"/>
                  <a:gd name="T25" fmla="*/ 119 h 119"/>
                  <a:gd name="T26" fmla="*/ 36 w 51"/>
                  <a:gd name="T27" fmla="*/ 115 h 119"/>
                  <a:gd name="T28" fmla="*/ 37 w 51"/>
                  <a:gd name="T29" fmla="*/ 101 h 119"/>
                  <a:gd name="T30" fmla="*/ 51 w 51"/>
                  <a:gd name="T31" fmla="*/ 84 h 119"/>
                  <a:gd name="T32" fmla="*/ 47 w 51"/>
                  <a:gd name="T33" fmla="*/ 69 h 119"/>
                  <a:gd name="T34" fmla="*/ 48 w 51"/>
                  <a:gd name="T35" fmla="*/ 47 h 119"/>
                  <a:gd name="T36" fmla="*/ 36 w 51"/>
                  <a:gd name="T37" fmla="*/ 37 h 119"/>
                  <a:gd name="T38" fmla="*/ 25 w 51"/>
                  <a:gd name="T39" fmla="*/ 37 h 119"/>
                  <a:gd name="T40" fmla="*/ 31 w 51"/>
                  <a:gd name="T41" fmla="*/ 24 h 119"/>
                  <a:gd name="T42" fmla="*/ 31 w 51"/>
                  <a:gd name="T43" fmla="*/ 15 h 119"/>
                  <a:gd name="T44" fmla="*/ 41 w 51"/>
                  <a:gd name="T45" fmla="*/ 7 h 119"/>
                  <a:gd name="T46" fmla="*/ 40 w 51"/>
                  <a:gd name="T4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119">
                    <a:moveTo>
                      <a:pt x="40" y="0"/>
                    </a:moveTo>
                    <a:lnTo>
                      <a:pt x="17" y="5"/>
                    </a:lnTo>
                    <a:lnTo>
                      <a:pt x="4" y="17"/>
                    </a:lnTo>
                    <a:lnTo>
                      <a:pt x="0" y="38"/>
                    </a:lnTo>
                    <a:lnTo>
                      <a:pt x="7" y="42"/>
                    </a:lnTo>
                    <a:lnTo>
                      <a:pt x="20" y="42"/>
                    </a:lnTo>
                    <a:lnTo>
                      <a:pt x="25" y="59"/>
                    </a:lnTo>
                    <a:lnTo>
                      <a:pt x="16" y="70"/>
                    </a:lnTo>
                    <a:lnTo>
                      <a:pt x="16" y="77"/>
                    </a:lnTo>
                    <a:lnTo>
                      <a:pt x="7" y="82"/>
                    </a:lnTo>
                    <a:lnTo>
                      <a:pt x="7" y="94"/>
                    </a:lnTo>
                    <a:lnTo>
                      <a:pt x="24" y="117"/>
                    </a:lnTo>
                    <a:lnTo>
                      <a:pt x="32" y="119"/>
                    </a:lnTo>
                    <a:lnTo>
                      <a:pt x="36" y="115"/>
                    </a:lnTo>
                    <a:lnTo>
                      <a:pt x="37" y="101"/>
                    </a:lnTo>
                    <a:lnTo>
                      <a:pt x="51" y="84"/>
                    </a:lnTo>
                    <a:lnTo>
                      <a:pt x="47" y="69"/>
                    </a:lnTo>
                    <a:lnTo>
                      <a:pt x="48" y="47"/>
                    </a:lnTo>
                    <a:lnTo>
                      <a:pt x="36" y="37"/>
                    </a:lnTo>
                    <a:lnTo>
                      <a:pt x="25" y="37"/>
                    </a:lnTo>
                    <a:lnTo>
                      <a:pt x="31" y="24"/>
                    </a:lnTo>
                    <a:lnTo>
                      <a:pt x="31" y="15"/>
                    </a:lnTo>
                    <a:lnTo>
                      <a:pt x="41" y="7"/>
                    </a:lnTo>
                    <a:lnTo>
                      <a:pt x="40"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6" name="Freeform 105">
                <a:extLst>
                  <a:ext uri="{FF2B5EF4-FFF2-40B4-BE49-F238E27FC236}">
                    <a16:creationId xmlns:a16="http://schemas.microsoft.com/office/drawing/2014/main" id="{401AA29D-6CA4-43A5-9D0C-6378D4C42512}"/>
                  </a:ext>
                </a:extLst>
              </p:cNvPr>
              <p:cNvSpPr>
                <a:spLocks/>
              </p:cNvSpPr>
              <p:nvPr/>
            </p:nvSpPr>
            <p:spPr bwMode="auto">
              <a:xfrm>
                <a:off x="6024563" y="3408363"/>
                <a:ext cx="439737" cy="279400"/>
              </a:xfrm>
              <a:custGeom>
                <a:avLst/>
                <a:gdLst>
                  <a:gd name="T0" fmla="*/ 226 w 232"/>
                  <a:gd name="T1" fmla="*/ 130 h 130"/>
                  <a:gd name="T2" fmla="*/ 226 w 232"/>
                  <a:gd name="T3" fmla="*/ 109 h 130"/>
                  <a:gd name="T4" fmla="*/ 214 w 232"/>
                  <a:gd name="T5" fmla="*/ 104 h 130"/>
                  <a:gd name="T6" fmla="*/ 185 w 232"/>
                  <a:gd name="T7" fmla="*/ 115 h 130"/>
                  <a:gd name="T8" fmla="*/ 162 w 232"/>
                  <a:gd name="T9" fmla="*/ 126 h 130"/>
                  <a:gd name="T10" fmla="*/ 179 w 232"/>
                  <a:gd name="T11" fmla="*/ 110 h 130"/>
                  <a:gd name="T12" fmla="*/ 145 w 232"/>
                  <a:gd name="T13" fmla="*/ 84 h 130"/>
                  <a:gd name="T14" fmla="*/ 122 w 232"/>
                  <a:gd name="T15" fmla="*/ 94 h 130"/>
                  <a:gd name="T16" fmla="*/ 93 w 232"/>
                  <a:gd name="T17" fmla="*/ 89 h 130"/>
                  <a:gd name="T18" fmla="*/ 87 w 232"/>
                  <a:gd name="T19" fmla="*/ 84 h 130"/>
                  <a:gd name="T20" fmla="*/ 58 w 232"/>
                  <a:gd name="T21" fmla="*/ 84 h 130"/>
                  <a:gd name="T22" fmla="*/ 46 w 232"/>
                  <a:gd name="T23" fmla="*/ 74 h 130"/>
                  <a:gd name="T24" fmla="*/ 29 w 232"/>
                  <a:gd name="T25" fmla="*/ 79 h 130"/>
                  <a:gd name="T26" fmla="*/ 0 w 232"/>
                  <a:gd name="T27" fmla="*/ 74 h 130"/>
                  <a:gd name="T28" fmla="*/ 0 w 232"/>
                  <a:gd name="T29" fmla="*/ 69 h 130"/>
                  <a:gd name="T30" fmla="*/ 35 w 232"/>
                  <a:gd name="T31" fmla="*/ 74 h 130"/>
                  <a:gd name="T32" fmla="*/ 34 w 232"/>
                  <a:gd name="T33" fmla="*/ 69 h 130"/>
                  <a:gd name="T34" fmla="*/ 46 w 232"/>
                  <a:gd name="T35" fmla="*/ 69 h 130"/>
                  <a:gd name="T36" fmla="*/ 34 w 232"/>
                  <a:gd name="T37" fmla="*/ 53 h 130"/>
                  <a:gd name="T38" fmla="*/ 17 w 232"/>
                  <a:gd name="T39" fmla="*/ 53 h 130"/>
                  <a:gd name="T40" fmla="*/ 34 w 232"/>
                  <a:gd name="T41" fmla="*/ 48 h 130"/>
                  <a:gd name="T42" fmla="*/ 34 w 232"/>
                  <a:gd name="T43" fmla="*/ 32 h 130"/>
                  <a:gd name="T44" fmla="*/ 57 w 232"/>
                  <a:gd name="T45" fmla="*/ 16 h 130"/>
                  <a:gd name="T46" fmla="*/ 63 w 232"/>
                  <a:gd name="T47" fmla="*/ 0 h 130"/>
                  <a:gd name="T48" fmla="*/ 74 w 232"/>
                  <a:gd name="T49" fmla="*/ 0 h 130"/>
                  <a:gd name="T50" fmla="*/ 69 w 232"/>
                  <a:gd name="T51" fmla="*/ 6 h 130"/>
                  <a:gd name="T52" fmla="*/ 63 w 232"/>
                  <a:gd name="T53" fmla="*/ 6 h 130"/>
                  <a:gd name="T54" fmla="*/ 69 w 232"/>
                  <a:gd name="T55" fmla="*/ 21 h 130"/>
                  <a:gd name="T56" fmla="*/ 46 w 232"/>
                  <a:gd name="T57" fmla="*/ 37 h 130"/>
                  <a:gd name="T58" fmla="*/ 46 w 232"/>
                  <a:gd name="T59" fmla="*/ 58 h 130"/>
                  <a:gd name="T60" fmla="*/ 116 w 232"/>
                  <a:gd name="T61" fmla="*/ 84 h 130"/>
                  <a:gd name="T62" fmla="*/ 151 w 232"/>
                  <a:gd name="T63" fmla="*/ 78 h 130"/>
                  <a:gd name="T64" fmla="*/ 168 w 232"/>
                  <a:gd name="T65" fmla="*/ 99 h 130"/>
                  <a:gd name="T66" fmla="*/ 179 w 232"/>
                  <a:gd name="T67" fmla="*/ 104 h 130"/>
                  <a:gd name="T68" fmla="*/ 214 w 232"/>
                  <a:gd name="T69" fmla="*/ 99 h 130"/>
                  <a:gd name="T70" fmla="*/ 232 w 232"/>
                  <a:gd name="T71" fmla="*/ 109 h 130"/>
                  <a:gd name="T72" fmla="*/ 232 w 232"/>
                  <a:gd name="T73" fmla="*/ 130 h 130"/>
                  <a:gd name="T74" fmla="*/ 226 w 232"/>
                  <a:gd name="T75"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130">
                    <a:moveTo>
                      <a:pt x="226" y="130"/>
                    </a:moveTo>
                    <a:lnTo>
                      <a:pt x="226" y="109"/>
                    </a:lnTo>
                    <a:lnTo>
                      <a:pt x="214" y="104"/>
                    </a:lnTo>
                    <a:lnTo>
                      <a:pt x="185" y="115"/>
                    </a:lnTo>
                    <a:lnTo>
                      <a:pt x="162" y="126"/>
                    </a:lnTo>
                    <a:lnTo>
                      <a:pt x="179" y="110"/>
                    </a:lnTo>
                    <a:lnTo>
                      <a:pt x="145" y="84"/>
                    </a:lnTo>
                    <a:lnTo>
                      <a:pt x="122" y="94"/>
                    </a:lnTo>
                    <a:lnTo>
                      <a:pt x="93" y="89"/>
                    </a:lnTo>
                    <a:lnTo>
                      <a:pt x="87" y="84"/>
                    </a:lnTo>
                    <a:lnTo>
                      <a:pt x="58" y="84"/>
                    </a:lnTo>
                    <a:lnTo>
                      <a:pt x="46" y="74"/>
                    </a:lnTo>
                    <a:lnTo>
                      <a:pt x="29" y="79"/>
                    </a:lnTo>
                    <a:lnTo>
                      <a:pt x="0" y="74"/>
                    </a:lnTo>
                    <a:lnTo>
                      <a:pt x="0" y="69"/>
                    </a:lnTo>
                    <a:lnTo>
                      <a:pt x="35" y="74"/>
                    </a:lnTo>
                    <a:lnTo>
                      <a:pt x="34" y="69"/>
                    </a:lnTo>
                    <a:lnTo>
                      <a:pt x="46" y="69"/>
                    </a:lnTo>
                    <a:lnTo>
                      <a:pt x="34" y="53"/>
                    </a:lnTo>
                    <a:lnTo>
                      <a:pt x="17" y="53"/>
                    </a:lnTo>
                    <a:lnTo>
                      <a:pt x="34" y="48"/>
                    </a:lnTo>
                    <a:lnTo>
                      <a:pt x="34" y="32"/>
                    </a:lnTo>
                    <a:lnTo>
                      <a:pt x="57" y="16"/>
                    </a:lnTo>
                    <a:lnTo>
                      <a:pt x="63" y="0"/>
                    </a:lnTo>
                    <a:lnTo>
                      <a:pt x="74" y="0"/>
                    </a:lnTo>
                    <a:lnTo>
                      <a:pt x="69" y="6"/>
                    </a:lnTo>
                    <a:lnTo>
                      <a:pt x="63" y="6"/>
                    </a:lnTo>
                    <a:lnTo>
                      <a:pt x="69" y="21"/>
                    </a:lnTo>
                    <a:lnTo>
                      <a:pt x="46" y="37"/>
                    </a:lnTo>
                    <a:lnTo>
                      <a:pt x="46" y="58"/>
                    </a:lnTo>
                    <a:lnTo>
                      <a:pt x="116" y="84"/>
                    </a:lnTo>
                    <a:lnTo>
                      <a:pt x="151" y="78"/>
                    </a:lnTo>
                    <a:lnTo>
                      <a:pt x="168" y="99"/>
                    </a:lnTo>
                    <a:lnTo>
                      <a:pt x="179" y="104"/>
                    </a:lnTo>
                    <a:lnTo>
                      <a:pt x="214" y="99"/>
                    </a:lnTo>
                    <a:lnTo>
                      <a:pt x="232" y="109"/>
                    </a:lnTo>
                    <a:lnTo>
                      <a:pt x="232" y="130"/>
                    </a:lnTo>
                    <a:lnTo>
                      <a:pt x="226" y="13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7" name="Freeform 106">
                <a:extLst>
                  <a:ext uri="{FF2B5EF4-FFF2-40B4-BE49-F238E27FC236}">
                    <a16:creationId xmlns:a16="http://schemas.microsoft.com/office/drawing/2014/main" id="{487C9447-CCB5-455D-BFAA-A222145654B3}"/>
                  </a:ext>
                </a:extLst>
              </p:cNvPr>
              <p:cNvSpPr>
                <a:spLocks/>
              </p:cNvSpPr>
              <p:nvPr/>
            </p:nvSpPr>
            <p:spPr bwMode="auto">
              <a:xfrm>
                <a:off x="2138363" y="2449513"/>
                <a:ext cx="163512" cy="66675"/>
              </a:xfrm>
              <a:custGeom>
                <a:avLst/>
                <a:gdLst>
                  <a:gd name="T0" fmla="*/ 46 w 87"/>
                  <a:gd name="T1" fmla="*/ 5 h 31"/>
                  <a:gd name="T2" fmla="*/ 64 w 87"/>
                  <a:gd name="T3" fmla="*/ 5 h 31"/>
                  <a:gd name="T4" fmla="*/ 87 w 87"/>
                  <a:gd name="T5" fmla="*/ 20 h 31"/>
                  <a:gd name="T6" fmla="*/ 64 w 87"/>
                  <a:gd name="T7" fmla="*/ 31 h 31"/>
                  <a:gd name="T8" fmla="*/ 29 w 87"/>
                  <a:gd name="T9" fmla="*/ 31 h 31"/>
                  <a:gd name="T10" fmla="*/ 18 w 87"/>
                  <a:gd name="T11" fmla="*/ 20 h 31"/>
                  <a:gd name="T12" fmla="*/ 0 w 87"/>
                  <a:gd name="T13" fmla="*/ 15 h 31"/>
                  <a:gd name="T14" fmla="*/ 0 w 87"/>
                  <a:gd name="T15" fmla="*/ 5 h 31"/>
                  <a:gd name="T16" fmla="*/ 18 w 87"/>
                  <a:gd name="T17" fmla="*/ 0 h 31"/>
                  <a:gd name="T18" fmla="*/ 46 w 87"/>
                  <a:gd name="T19"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31">
                    <a:moveTo>
                      <a:pt x="46" y="5"/>
                    </a:moveTo>
                    <a:lnTo>
                      <a:pt x="64" y="5"/>
                    </a:lnTo>
                    <a:lnTo>
                      <a:pt x="87" y="20"/>
                    </a:lnTo>
                    <a:lnTo>
                      <a:pt x="64" y="31"/>
                    </a:lnTo>
                    <a:lnTo>
                      <a:pt x="29" y="31"/>
                    </a:lnTo>
                    <a:lnTo>
                      <a:pt x="18" y="20"/>
                    </a:lnTo>
                    <a:lnTo>
                      <a:pt x="0" y="15"/>
                    </a:lnTo>
                    <a:lnTo>
                      <a:pt x="0" y="5"/>
                    </a:lnTo>
                    <a:lnTo>
                      <a:pt x="18" y="0"/>
                    </a:lnTo>
                    <a:lnTo>
                      <a:pt x="46" y="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8" name="Freeform 107">
                <a:extLst>
                  <a:ext uri="{FF2B5EF4-FFF2-40B4-BE49-F238E27FC236}">
                    <a16:creationId xmlns:a16="http://schemas.microsoft.com/office/drawing/2014/main" id="{0BB51FB0-A778-4C06-9D4B-02607613C411}"/>
                  </a:ext>
                </a:extLst>
              </p:cNvPr>
              <p:cNvSpPr>
                <a:spLocks/>
              </p:cNvSpPr>
              <p:nvPr/>
            </p:nvSpPr>
            <p:spPr bwMode="auto">
              <a:xfrm>
                <a:off x="2962275" y="3568700"/>
                <a:ext cx="107950" cy="101600"/>
              </a:xfrm>
              <a:custGeom>
                <a:avLst/>
                <a:gdLst>
                  <a:gd name="T0" fmla="*/ 23 w 57"/>
                  <a:gd name="T1" fmla="*/ 10 h 47"/>
                  <a:gd name="T2" fmla="*/ 57 w 57"/>
                  <a:gd name="T3" fmla="*/ 0 h 47"/>
                  <a:gd name="T4" fmla="*/ 52 w 57"/>
                  <a:gd name="T5" fmla="*/ 26 h 47"/>
                  <a:gd name="T6" fmla="*/ 41 w 57"/>
                  <a:gd name="T7" fmla="*/ 42 h 47"/>
                  <a:gd name="T8" fmla="*/ 17 w 57"/>
                  <a:gd name="T9" fmla="*/ 47 h 47"/>
                  <a:gd name="T10" fmla="*/ 6 w 57"/>
                  <a:gd name="T11" fmla="*/ 26 h 47"/>
                  <a:gd name="T12" fmla="*/ 0 w 57"/>
                  <a:gd name="T13" fmla="*/ 11 h 47"/>
                  <a:gd name="T14" fmla="*/ 23 w 57"/>
                  <a:gd name="T15" fmla="*/ 1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7">
                    <a:moveTo>
                      <a:pt x="23" y="10"/>
                    </a:moveTo>
                    <a:lnTo>
                      <a:pt x="57" y="0"/>
                    </a:lnTo>
                    <a:lnTo>
                      <a:pt x="52" y="26"/>
                    </a:lnTo>
                    <a:lnTo>
                      <a:pt x="41" y="42"/>
                    </a:lnTo>
                    <a:lnTo>
                      <a:pt x="17" y="47"/>
                    </a:lnTo>
                    <a:lnTo>
                      <a:pt x="6" y="26"/>
                    </a:lnTo>
                    <a:lnTo>
                      <a:pt x="0" y="11"/>
                    </a:lnTo>
                    <a:lnTo>
                      <a:pt x="23" y="1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9" name="Freeform 108">
                <a:extLst>
                  <a:ext uri="{FF2B5EF4-FFF2-40B4-BE49-F238E27FC236}">
                    <a16:creationId xmlns:a16="http://schemas.microsoft.com/office/drawing/2014/main" id="{EB3DDD20-C78F-4C71-AE2F-B220941E04ED}"/>
                  </a:ext>
                </a:extLst>
              </p:cNvPr>
              <p:cNvSpPr>
                <a:spLocks/>
              </p:cNvSpPr>
              <p:nvPr/>
            </p:nvSpPr>
            <p:spPr bwMode="auto">
              <a:xfrm>
                <a:off x="2390775" y="4008438"/>
                <a:ext cx="141288" cy="103187"/>
              </a:xfrm>
              <a:custGeom>
                <a:avLst/>
                <a:gdLst>
                  <a:gd name="T0" fmla="*/ 46 w 74"/>
                  <a:gd name="T1" fmla="*/ 16 h 48"/>
                  <a:gd name="T2" fmla="*/ 34 w 74"/>
                  <a:gd name="T3" fmla="*/ 37 h 48"/>
                  <a:gd name="T4" fmla="*/ 11 w 74"/>
                  <a:gd name="T5" fmla="*/ 48 h 48"/>
                  <a:gd name="T6" fmla="*/ 0 w 74"/>
                  <a:gd name="T7" fmla="*/ 43 h 48"/>
                  <a:gd name="T8" fmla="*/ 5 w 74"/>
                  <a:gd name="T9" fmla="*/ 32 h 48"/>
                  <a:gd name="T10" fmla="*/ 28 w 74"/>
                  <a:gd name="T11" fmla="*/ 11 h 48"/>
                  <a:gd name="T12" fmla="*/ 69 w 74"/>
                  <a:gd name="T13" fmla="*/ 0 h 48"/>
                  <a:gd name="T14" fmla="*/ 74 w 74"/>
                  <a:gd name="T15" fmla="*/ 5 h 48"/>
                  <a:gd name="T16" fmla="*/ 46 w 74"/>
                  <a:gd name="T1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48">
                    <a:moveTo>
                      <a:pt x="46" y="16"/>
                    </a:moveTo>
                    <a:lnTo>
                      <a:pt x="34" y="37"/>
                    </a:lnTo>
                    <a:lnTo>
                      <a:pt x="11" y="48"/>
                    </a:lnTo>
                    <a:lnTo>
                      <a:pt x="0" y="43"/>
                    </a:lnTo>
                    <a:lnTo>
                      <a:pt x="5" y="32"/>
                    </a:lnTo>
                    <a:lnTo>
                      <a:pt x="28" y="11"/>
                    </a:lnTo>
                    <a:lnTo>
                      <a:pt x="69" y="0"/>
                    </a:lnTo>
                    <a:lnTo>
                      <a:pt x="74" y="5"/>
                    </a:lnTo>
                    <a:lnTo>
                      <a:pt x="46" y="1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0" name="Freeform 109">
                <a:extLst>
                  <a:ext uri="{FF2B5EF4-FFF2-40B4-BE49-F238E27FC236}">
                    <a16:creationId xmlns:a16="http://schemas.microsoft.com/office/drawing/2014/main" id="{E165D7B2-DEEB-4D36-9627-C8E4D5F7C8E1}"/>
                  </a:ext>
                </a:extLst>
              </p:cNvPr>
              <p:cNvSpPr>
                <a:spLocks/>
              </p:cNvSpPr>
              <p:nvPr/>
            </p:nvSpPr>
            <p:spPr bwMode="auto">
              <a:xfrm>
                <a:off x="2236788" y="3965575"/>
                <a:ext cx="130175" cy="55563"/>
              </a:xfrm>
              <a:custGeom>
                <a:avLst/>
                <a:gdLst>
                  <a:gd name="T0" fmla="*/ 40 w 69"/>
                  <a:gd name="T1" fmla="*/ 5 h 26"/>
                  <a:gd name="T2" fmla="*/ 0 w 69"/>
                  <a:gd name="T3" fmla="*/ 16 h 26"/>
                  <a:gd name="T4" fmla="*/ 0 w 69"/>
                  <a:gd name="T5" fmla="*/ 21 h 26"/>
                  <a:gd name="T6" fmla="*/ 29 w 69"/>
                  <a:gd name="T7" fmla="*/ 26 h 26"/>
                  <a:gd name="T8" fmla="*/ 69 w 69"/>
                  <a:gd name="T9" fmla="*/ 10 h 26"/>
                  <a:gd name="T10" fmla="*/ 69 w 69"/>
                  <a:gd name="T11" fmla="*/ 5 h 26"/>
                  <a:gd name="T12" fmla="*/ 52 w 69"/>
                  <a:gd name="T13" fmla="*/ 0 h 26"/>
                  <a:gd name="T14" fmla="*/ 40 w 69"/>
                  <a:gd name="T15" fmla="*/ 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6">
                    <a:moveTo>
                      <a:pt x="40" y="5"/>
                    </a:moveTo>
                    <a:lnTo>
                      <a:pt x="0" y="16"/>
                    </a:lnTo>
                    <a:lnTo>
                      <a:pt x="0" y="21"/>
                    </a:lnTo>
                    <a:lnTo>
                      <a:pt x="29" y="26"/>
                    </a:lnTo>
                    <a:lnTo>
                      <a:pt x="69" y="10"/>
                    </a:lnTo>
                    <a:lnTo>
                      <a:pt x="69" y="5"/>
                    </a:lnTo>
                    <a:lnTo>
                      <a:pt x="52" y="0"/>
                    </a:lnTo>
                    <a:lnTo>
                      <a:pt x="40" y="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1" name="Freeform 110">
                <a:extLst>
                  <a:ext uri="{FF2B5EF4-FFF2-40B4-BE49-F238E27FC236}">
                    <a16:creationId xmlns:a16="http://schemas.microsoft.com/office/drawing/2014/main" id="{458E4FA8-04A1-408A-B34E-57B1FA87B39F}"/>
                  </a:ext>
                </a:extLst>
              </p:cNvPr>
              <p:cNvSpPr>
                <a:spLocks/>
              </p:cNvSpPr>
              <p:nvPr/>
            </p:nvSpPr>
            <p:spPr bwMode="auto">
              <a:xfrm>
                <a:off x="2338388" y="4084638"/>
                <a:ext cx="76200" cy="84137"/>
              </a:xfrm>
              <a:custGeom>
                <a:avLst/>
                <a:gdLst>
                  <a:gd name="T0" fmla="*/ 7 w 40"/>
                  <a:gd name="T1" fmla="*/ 0 h 39"/>
                  <a:gd name="T2" fmla="*/ 0 w 40"/>
                  <a:gd name="T3" fmla="*/ 9 h 39"/>
                  <a:gd name="T4" fmla="*/ 6 w 40"/>
                  <a:gd name="T5" fmla="*/ 27 h 39"/>
                  <a:gd name="T6" fmla="*/ 20 w 40"/>
                  <a:gd name="T7" fmla="*/ 39 h 39"/>
                  <a:gd name="T8" fmla="*/ 35 w 40"/>
                  <a:gd name="T9" fmla="*/ 30 h 39"/>
                  <a:gd name="T10" fmla="*/ 40 w 40"/>
                  <a:gd name="T11" fmla="*/ 21 h 39"/>
                  <a:gd name="T12" fmla="*/ 29 w 40"/>
                  <a:gd name="T13" fmla="*/ 22 h 39"/>
                  <a:gd name="T14" fmla="*/ 12 w 40"/>
                  <a:gd name="T15" fmla="*/ 2 h 39"/>
                  <a:gd name="T16" fmla="*/ 7 w 40"/>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9">
                    <a:moveTo>
                      <a:pt x="7" y="0"/>
                    </a:moveTo>
                    <a:lnTo>
                      <a:pt x="0" y="9"/>
                    </a:lnTo>
                    <a:lnTo>
                      <a:pt x="6" y="27"/>
                    </a:lnTo>
                    <a:lnTo>
                      <a:pt x="20" y="39"/>
                    </a:lnTo>
                    <a:lnTo>
                      <a:pt x="35" y="30"/>
                    </a:lnTo>
                    <a:lnTo>
                      <a:pt x="40" y="21"/>
                    </a:lnTo>
                    <a:lnTo>
                      <a:pt x="29" y="22"/>
                    </a:lnTo>
                    <a:lnTo>
                      <a:pt x="12" y="2"/>
                    </a:lnTo>
                    <a:lnTo>
                      <a:pt x="7"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2" name="Freeform 111">
                <a:extLst>
                  <a:ext uri="{FF2B5EF4-FFF2-40B4-BE49-F238E27FC236}">
                    <a16:creationId xmlns:a16="http://schemas.microsoft.com/office/drawing/2014/main" id="{9BB00062-452E-45FF-8D43-BE0CE516504F}"/>
                  </a:ext>
                </a:extLst>
              </p:cNvPr>
              <p:cNvSpPr>
                <a:spLocks/>
              </p:cNvSpPr>
              <p:nvPr/>
            </p:nvSpPr>
            <p:spPr bwMode="auto">
              <a:xfrm>
                <a:off x="1744663" y="2597150"/>
                <a:ext cx="120650" cy="57150"/>
              </a:xfrm>
              <a:custGeom>
                <a:avLst/>
                <a:gdLst>
                  <a:gd name="T0" fmla="*/ 35 w 64"/>
                  <a:gd name="T1" fmla="*/ 6 h 27"/>
                  <a:gd name="T2" fmla="*/ 53 w 64"/>
                  <a:gd name="T3" fmla="*/ 5 h 27"/>
                  <a:gd name="T4" fmla="*/ 53 w 64"/>
                  <a:gd name="T5" fmla="*/ 11 h 27"/>
                  <a:gd name="T6" fmla="*/ 59 w 64"/>
                  <a:gd name="T7" fmla="*/ 5 h 27"/>
                  <a:gd name="T8" fmla="*/ 64 w 64"/>
                  <a:gd name="T9" fmla="*/ 11 h 27"/>
                  <a:gd name="T10" fmla="*/ 30 w 64"/>
                  <a:gd name="T11" fmla="*/ 27 h 27"/>
                  <a:gd name="T12" fmla="*/ 12 w 64"/>
                  <a:gd name="T13" fmla="*/ 6 h 27"/>
                  <a:gd name="T14" fmla="*/ 0 w 64"/>
                  <a:gd name="T15" fmla="*/ 1 h 27"/>
                  <a:gd name="T16" fmla="*/ 24 w 64"/>
                  <a:gd name="T17" fmla="*/ 0 h 27"/>
                  <a:gd name="T18" fmla="*/ 35 w 64"/>
                  <a:gd name="T19"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7">
                    <a:moveTo>
                      <a:pt x="35" y="6"/>
                    </a:moveTo>
                    <a:lnTo>
                      <a:pt x="53" y="5"/>
                    </a:lnTo>
                    <a:lnTo>
                      <a:pt x="53" y="11"/>
                    </a:lnTo>
                    <a:lnTo>
                      <a:pt x="59" y="5"/>
                    </a:lnTo>
                    <a:lnTo>
                      <a:pt x="64" y="11"/>
                    </a:lnTo>
                    <a:lnTo>
                      <a:pt x="30" y="27"/>
                    </a:lnTo>
                    <a:lnTo>
                      <a:pt x="12" y="6"/>
                    </a:lnTo>
                    <a:lnTo>
                      <a:pt x="0" y="1"/>
                    </a:lnTo>
                    <a:lnTo>
                      <a:pt x="24" y="0"/>
                    </a:lnTo>
                    <a:lnTo>
                      <a:pt x="35" y="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3" name="Freeform 112">
                <a:extLst>
                  <a:ext uri="{FF2B5EF4-FFF2-40B4-BE49-F238E27FC236}">
                    <a16:creationId xmlns:a16="http://schemas.microsoft.com/office/drawing/2014/main" id="{BC8BBDB1-8EBD-475A-B31B-B8A64FE60E93}"/>
                  </a:ext>
                </a:extLst>
              </p:cNvPr>
              <p:cNvSpPr>
                <a:spLocks/>
              </p:cNvSpPr>
              <p:nvPr/>
            </p:nvSpPr>
            <p:spPr bwMode="auto">
              <a:xfrm>
                <a:off x="7491413" y="3106738"/>
                <a:ext cx="731837" cy="681037"/>
              </a:xfrm>
              <a:custGeom>
                <a:avLst/>
                <a:gdLst>
                  <a:gd name="T0" fmla="*/ 53 w 387"/>
                  <a:gd name="T1" fmla="*/ 233 h 318"/>
                  <a:gd name="T2" fmla="*/ 45 w 387"/>
                  <a:gd name="T3" fmla="*/ 224 h 318"/>
                  <a:gd name="T4" fmla="*/ 41 w 387"/>
                  <a:gd name="T5" fmla="*/ 208 h 318"/>
                  <a:gd name="T6" fmla="*/ 38 w 387"/>
                  <a:gd name="T7" fmla="*/ 183 h 318"/>
                  <a:gd name="T8" fmla="*/ 35 w 387"/>
                  <a:gd name="T9" fmla="*/ 168 h 318"/>
                  <a:gd name="T10" fmla="*/ 22 w 387"/>
                  <a:gd name="T11" fmla="*/ 158 h 318"/>
                  <a:gd name="T12" fmla="*/ 0 w 387"/>
                  <a:gd name="T13" fmla="*/ 151 h 318"/>
                  <a:gd name="T14" fmla="*/ 8 w 387"/>
                  <a:gd name="T15" fmla="*/ 145 h 318"/>
                  <a:gd name="T16" fmla="*/ 24 w 387"/>
                  <a:gd name="T17" fmla="*/ 141 h 318"/>
                  <a:gd name="T18" fmla="*/ 48 w 387"/>
                  <a:gd name="T19" fmla="*/ 137 h 318"/>
                  <a:gd name="T20" fmla="*/ 71 w 387"/>
                  <a:gd name="T21" fmla="*/ 135 h 318"/>
                  <a:gd name="T22" fmla="*/ 93 w 387"/>
                  <a:gd name="T23" fmla="*/ 137 h 318"/>
                  <a:gd name="T24" fmla="*/ 113 w 387"/>
                  <a:gd name="T25" fmla="*/ 128 h 318"/>
                  <a:gd name="T26" fmla="*/ 116 w 387"/>
                  <a:gd name="T27" fmla="*/ 107 h 318"/>
                  <a:gd name="T28" fmla="*/ 127 w 387"/>
                  <a:gd name="T29" fmla="*/ 99 h 318"/>
                  <a:gd name="T30" fmla="*/ 119 w 387"/>
                  <a:gd name="T31" fmla="*/ 93 h 318"/>
                  <a:gd name="T32" fmla="*/ 111 w 387"/>
                  <a:gd name="T33" fmla="*/ 81 h 318"/>
                  <a:gd name="T34" fmla="*/ 142 w 387"/>
                  <a:gd name="T35" fmla="*/ 75 h 318"/>
                  <a:gd name="T36" fmla="*/ 148 w 387"/>
                  <a:gd name="T37" fmla="*/ 58 h 318"/>
                  <a:gd name="T38" fmla="*/ 160 w 387"/>
                  <a:gd name="T39" fmla="*/ 48 h 318"/>
                  <a:gd name="T40" fmla="*/ 186 w 387"/>
                  <a:gd name="T41" fmla="*/ 39 h 318"/>
                  <a:gd name="T42" fmla="*/ 212 w 387"/>
                  <a:gd name="T43" fmla="*/ 35 h 318"/>
                  <a:gd name="T44" fmla="*/ 237 w 387"/>
                  <a:gd name="T45" fmla="*/ 35 h 318"/>
                  <a:gd name="T46" fmla="*/ 266 w 387"/>
                  <a:gd name="T47" fmla="*/ 29 h 318"/>
                  <a:gd name="T48" fmla="*/ 305 w 387"/>
                  <a:gd name="T49" fmla="*/ 29 h 318"/>
                  <a:gd name="T50" fmla="*/ 320 w 387"/>
                  <a:gd name="T51" fmla="*/ 13 h 318"/>
                  <a:gd name="T52" fmla="*/ 329 w 387"/>
                  <a:gd name="T53" fmla="*/ 0 h 318"/>
                  <a:gd name="T54" fmla="*/ 344 w 387"/>
                  <a:gd name="T55" fmla="*/ 7 h 318"/>
                  <a:gd name="T56" fmla="*/ 387 w 387"/>
                  <a:gd name="T57" fmla="*/ 25 h 318"/>
                  <a:gd name="T58" fmla="*/ 384 w 387"/>
                  <a:gd name="T59" fmla="*/ 40 h 318"/>
                  <a:gd name="T60" fmla="*/ 373 w 387"/>
                  <a:gd name="T61" fmla="*/ 64 h 318"/>
                  <a:gd name="T62" fmla="*/ 347 w 387"/>
                  <a:gd name="T63" fmla="*/ 82 h 318"/>
                  <a:gd name="T64" fmla="*/ 331 w 387"/>
                  <a:gd name="T65" fmla="*/ 115 h 318"/>
                  <a:gd name="T66" fmla="*/ 302 w 387"/>
                  <a:gd name="T67" fmla="*/ 144 h 318"/>
                  <a:gd name="T68" fmla="*/ 299 w 387"/>
                  <a:gd name="T69" fmla="*/ 174 h 318"/>
                  <a:gd name="T70" fmla="*/ 297 w 387"/>
                  <a:gd name="T71" fmla="*/ 186 h 318"/>
                  <a:gd name="T72" fmla="*/ 301 w 387"/>
                  <a:gd name="T73" fmla="*/ 205 h 318"/>
                  <a:gd name="T74" fmla="*/ 306 w 387"/>
                  <a:gd name="T75" fmla="*/ 209 h 318"/>
                  <a:gd name="T76" fmla="*/ 310 w 387"/>
                  <a:gd name="T77" fmla="*/ 215 h 318"/>
                  <a:gd name="T78" fmla="*/ 292 w 387"/>
                  <a:gd name="T79" fmla="*/ 220 h 318"/>
                  <a:gd name="T80" fmla="*/ 292 w 387"/>
                  <a:gd name="T81" fmla="*/ 231 h 318"/>
                  <a:gd name="T82" fmla="*/ 309 w 387"/>
                  <a:gd name="T83" fmla="*/ 236 h 318"/>
                  <a:gd name="T84" fmla="*/ 313 w 387"/>
                  <a:gd name="T85" fmla="*/ 246 h 318"/>
                  <a:gd name="T86" fmla="*/ 307 w 387"/>
                  <a:gd name="T87" fmla="*/ 261 h 318"/>
                  <a:gd name="T88" fmla="*/ 316 w 387"/>
                  <a:gd name="T89" fmla="*/ 280 h 318"/>
                  <a:gd name="T90" fmla="*/ 311 w 387"/>
                  <a:gd name="T91" fmla="*/ 295 h 318"/>
                  <a:gd name="T92" fmla="*/ 306 w 387"/>
                  <a:gd name="T93" fmla="*/ 307 h 318"/>
                  <a:gd name="T94" fmla="*/ 297 w 387"/>
                  <a:gd name="T95" fmla="*/ 311 h 318"/>
                  <a:gd name="T96" fmla="*/ 288 w 387"/>
                  <a:gd name="T97" fmla="*/ 312 h 318"/>
                  <a:gd name="T98" fmla="*/ 269 w 387"/>
                  <a:gd name="T99" fmla="*/ 293 h 318"/>
                  <a:gd name="T100" fmla="*/ 252 w 387"/>
                  <a:gd name="T101" fmla="*/ 285 h 318"/>
                  <a:gd name="T102" fmla="*/ 203 w 387"/>
                  <a:gd name="T103" fmla="*/ 258 h 318"/>
                  <a:gd name="T104" fmla="*/ 185 w 387"/>
                  <a:gd name="T105" fmla="*/ 241 h 318"/>
                  <a:gd name="T106" fmla="*/ 156 w 387"/>
                  <a:gd name="T107" fmla="*/ 240 h 318"/>
                  <a:gd name="T108" fmla="*/ 133 w 387"/>
                  <a:gd name="T109" fmla="*/ 256 h 318"/>
                  <a:gd name="T110" fmla="*/ 122 w 387"/>
                  <a:gd name="T111" fmla="*/ 251 h 318"/>
                  <a:gd name="T112" fmla="*/ 114 w 387"/>
                  <a:gd name="T113" fmla="*/ 254 h 318"/>
                  <a:gd name="T114" fmla="*/ 90 w 387"/>
                  <a:gd name="T115" fmla="*/ 246 h 318"/>
                  <a:gd name="T116" fmla="*/ 77 w 387"/>
                  <a:gd name="T117" fmla="*/ 24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7" h="318">
                    <a:moveTo>
                      <a:pt x="77" y="244"/>
                    </a:moveTo>
                    <a:lnTo>
                      <a:pt x="53" y="233"/>
                    </a:lnTo>
                    <a:lnTo>
                      <a:pt x="49" y="230"/>
                    </a:lnTo>
                    <a:lnTo>
                      <a:pt x="45" y="224"/>
                    </a:lnTo>
                    <a:lnTo>
                      <a:pt x="45" y="213"/>
                    </a:lnTo>
                    <a:lnTo>
                      <a:pt x="41" y="208"/>
                    </a:lnTo>
                    <a:lnTo>
                      <a:pt x="38" y="194"/>
                    </a:lnTo>
                    <a:lnTo>
                      <a:pt x="38" y="183"/>
                    </a:lnTo>
                    <a:lnTo>
                      <a:pt x="35" y="176"/>
                    </a:lnTo>
                    <a:lnTo>
                      <a:pt x="35" y="168"/>
                    </a:lnTo>
                    <a:lnTo>
                      <a:pt x="30" y="161"/>
                    </a:lnTo>
                    <a:lnTo>
                      <a:pt x="22" y="158"/>
                    </a:lnTo>
                    <a:lnTo>
                      <a:pt x="12" y="158"/>
                    </a:lnTo>
                    <a:lnTo>
                      <a:pt x="0" y="151"/>
                    </a:lnTo>
                    <a:lnTo>
                      <a:pt x="3" y="147"/>
                    </a:lnTo>
                    <a:lnTo>
                      <a:pt x="8" y="145"/>
                    </a:lnTo>
                    <a:lnTo>
                      <a:pt x="16" y="145"/>
                    </a:lnTo>
                    <a:lnTo>
                      <a:pt x="24" y="141"/>
                    </a:lnTo>
                    <a:lnTo>
                      <a:pt x="34" y="141"/>
                    </a:lnTo>
                    <a:lnTo>
                      <a:pt x="48" y="137"/>
                    </a:lnTo>
                    <a:lnTo>
                      <a:pt x="56" y="135"/>
                    </a:lnTo>
                    <a:lnTo>
                      <a:pt x="71" y="135"/>
                    </a:lnTo>
                    <a:lnTo>
                      <a:pt x="77" y="137"/>
                    </a:lnTo>
                    <a:lnTo>
                      <a:pt x="93" y="137"/>
                    </a:lnTo>
                    <a:lnTo>
                      <a:pt x="103" y="134"/>
                    </a:lnTo>
                    <a:lnTo>
                      <a:pt x="113" y="128"/>
                    </a:lnTo>
                    <a:lnTo>
                      <a:pt x="113" y="114"/>
                    </a:lnTo>
                    <a:lnTo>
                      <a:pt x="116" y="107"/>
                    </a:lnTo>
                    <a:lnTo>
                      <a:pt x="122" y="101"/>
                    </a:lnTo>
                    <a:lnTo>
                      <a:pt x="127" y="99"/>
                    </a:lnTo>
                    <a:lnTo>
                      <a:pt x="127" y="95"/>
                    </a:lnTo>
                    <a:lnTo>
                      <a:pt x="119" y="93"/>
                    </a:lnTo>
                    <a:lnTo>
                      <a:pt x="111" y="90"/>
                    </a:lnTo>
                    <a:lnTo>
                      <a:pt x="111" y="81"/>
                    </a:lnTo>
                    <a:lnTo>
                      <a:pt x="120" y="75"/>
                    </a:lnTo>
                    <a:lnTo>
                      <a:pt x="142" y="75"/>
                    </a:lnTo>
                    <a:lnTo>
                      <a:pt x="148" y="71"/>
                    </a:lnTo>
                    <a:lnTo>
                      <a:pt x="148" y="58"/>
                    </a:lnTo>
                    <a:lnTo>
                      <a:pt x="152" y="52"/>
                    </a:lnTo>
                    <a:lnTo>
                      <a:pt x="160" y="48"/>
                    </a:lnTo>
                    <a:lnTo>
                      <a:pt x="174" y="46"/>
                    </a:lnTo>
                    <a:lnTo>
                      <a:pt x="186" y="39"/>
                    </a:lnTo>
                    <a:lnTo>
                      <a:pt x="198" y="35"/>
                    </a:lnTo>
                    <a:lnTo>
                      <a:pt x="212" y="35"/>
                    </a:lnTo>
                    <a:lnTo>
                      <a:pt x="223" y="35"/>
                    </a:lnTo>
                    <a:lnTo>
                      <a:pt x="237" y="35"/>
                    </a:lnTo>
                    <a:lnTo>
                      <a:pt x="249" y="34"/>
                    </a:lnTo>
                    <a:lnTo>
                      <a:pt x="266" y="29"/>
                    </a:lnTo>
                    <a:lnTo>
                      <a:pt x="278" y="29"/>
                    </a:lnTo>
                    <a:lnTo>
                      <a:pt x="305" y="29"/>
                    </a:lnTo>
                    <a:lnTo>
                      <a:pt x="316" y="22"/>
                    </a:lnTo>
                    <a:lnTo>
                      <a:pt x="320" y="13"/>
                    </a:lnTo>
                    <a:lnTo>
                      <a:pt x="320" y="0"/>
                    </a:lnTo>
                    <a:lnTo>
                      <a:pt x="329" y="0"/>
                    </a:lnTo>
                    <a:lnTo>
                      <a:pt x="339" y="7"/>
                    </a:lnTo>
                    <a:lnTo>
                      <a:pt x="344" y="7"/>
                    </a:lnTo>
                    <a:lnTo>
                      <a:pt x="362" y="12"/>
                    </a:lnTo>
                    <a:lnTo>
                      <a:pt x="387" y="25"/>
                    </a:lnTo>
                    <a:lnTo>
                      <a:pt x="387" y="31"/>
                    </a:lnTo>
                    <a:lnTo>
                      <a:pt x="384" y="40"/>
                    </a:lnTo>
                    <a:lnTo>
                      <a:pt x="373" y="56"/>
                    </a:lnTo>
                    <a:lnTo>
                      <a:pt x="373" y="64"/>
                    </a:lnTo>
                    <a:lnTo>
                      <a:pt x="364" y="73"/>
                    </a:lnTo>
                    <a:lnTo>
                      <a:pt x="347" y="82"/>
                    </a:lnTo>
                    <a:lnTo>
                      <a:pt x="340" y="97"/>
                    </a:lnTo>
                    <a:lnTo>
                      <a:pt x="331" y="115"/>
                    </a:lnTo>
                    <a:lnTo>
                      <a:pt x="322" y="130"/>
                    </a:lnTo>
                    <a:lnTo>
                      <a:pt x="302" y="144"/>
                    </a:lnTo>
                    <a:lnTo>
                      <a:pt x="297" y="157"/>
                    </a:lnTo>
                    <a:lnTo>
                      <a:pt x="299" y="174"/>
                    </a:lnTo>
                    <a:lnTo>
                      <a:pt x="297" y="177"/>
                    </a:lnTo>
                    <a:lnTo>
                      <a:pt x="297" y="186"/>
                    </a:lnTo>
                    <a:lnTo>
                      <a:pt x="301" y="195"/>
                    </a:lnTo>
                    <a:lnTo>
                      <a:pt x="301" y="205"/>
                    </a:lnTo>
                    <a:lnTo>
                      <a:pt x="301" y="209"/>
                    </a:lnTo>
                    <a:lnTo>
                      <a:pt x="306" y="209"/>
                    </a:lnTo>
                    <a:lnTo>
                      <a:pt x="310" y="212"/>
                    </a:lnTo>
                    <a:lnTo>
                      <a:pt x="310" y="215"/>
                    </a:lnTo>
                    <a:lnTo>
                      <a:pt x="297" y="218"/>
                    </a:lnTo>
                    <a:lnTo>
                      <a:pt x="292" y="220"/>
                    </a:lnTo>
                    <a:lnTo>
                      <a:pt x="292" y="224"/>
                    </a:lnTo>
                    <a:lnTo>
                      <a:pt x="292" y="231"/>
                    </a:lnTo>
                    <a:lnTo>
                      <a:pt x="297" y="236"/>
                    </a:lnTo>
                    <a:lnTo>
                      <a:pt x="309" y="236"/>
                    </a:lnTo>
                    <a:lnTo>
                      <a:pt x="313" y="240"/>
                    </a:lnTo>
                    <a:lnTo>
                      <a:pt x="313" y="246"/>
                    </a:lnTo>
                    <a:lnTo>
                      <a:pt x="310" y="255"/>
                    </a:lnTo>
                    <a:lnTo>
                      <a:pt x="307" y="261"/>
                    </a:lnTo>
                    <a:lnTo>
                      <a:pt x="307" y="267"/>
                    </a:lnTo>
                    <a:lnTo>
                      <a:pt x="316" y="280"/>
                    </a:lnTo>
                    <a:lnTo>
                      <a:pt x="316" y="284"/>
                    </a:lnTo>
                    <a:lnTo>
                      <a:pt x="311" y="295"/>
                    </a:lnTo>
                    <a:lnTo>
                      <a:pt x="314" y="300"/>
                    </a:lnTo>
                    <a:lnTo>
                      <a:pt x="306" y="307"/>
                    </a:lnTo>
                    <a:lnTo>
                      <a:pt x="301" y="307"/>
                    </a:lnTo>
                    <a:lnTo>
                      <a:pt x="297" y="311"/>
                    </a:lnTo>
                    <a:lnTo>
                      <a:pt x="294" y="318"/>
                    </a:lnTo>
                    <a:lnTo>
                      <a:pt x="288" y="312"/>
                    </a:lnTo>
                    <a:lnTo>
                      <a:pt x="288" y="307"/>
                    </a:lnTo>
                    <a:lnTo>
                      <a:pt x="269" y="293"/>
                    </a:lnTo>
                    <a:lnTo>
                      <a:pt x="257" y="285"/>
                    </a:lnTo>
                    <a:lnTo>
                      <a:pt x="252" y="285"/>
                    </a:lnTo>
                    <a:lnTo>
                      <a:pt x="217" y="266"/>
                    </a:lnTo>
                    <a:lnTo>
                      <a:pt x="203" y="258"/>
                    </a:lnTo>
                    <a:lnTo>
                      <a:pt x="197" y="253"/>
                    </a:lnTo>
                    <a:lnTo>
                      <a:pt x="185" y="241"/>
                    </a:lnTo>
                    <a:lnTo>
                      <a:pt x="170" y="237"/>
                    </a:lnTo>
                    <a:lnTo>
                      <a:pt x="156" y="240"/>
                    </a:lnTo>
                    <a:lnTo>
                      <a:pt x="142" y="246"/>
                    </a:lnTo>
                    <a:lnTo>
                      <a:pt x="133" y="256"/>
                    </a:lnTo>
                    <a:lnTo>
                      <a:pt x="128" y="259"/>
                    </a:lnTo>
                    <a:lnTo>
                      <a:pt x="122" y="251"/>
                    </a:lnTo>
                    <a:lnTo>
                      <a:pt x="118" y="251"/>
                    </a:lnTo>
                    <a:lnTo>
                      <a:pt x="114" y="254"/>
                    </a:lnTo>
                    <a:lnTo>
                      <a:pt x="107" y="254"/>
                    </a:lnTo>
                    <a:lnTo>
                      <a:pt x="90" y="246"/>
                    </a:lnTo>
                    <a:lnTo>
                      <a:pt x="84" y="243"/>
                    </a:lnTo>
                    <a:lnTo>
                      <a:pt x="77" y="24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4" name="Freeform 113">
                <a:extLst>
                  <a:ext uri="{FF2B5EF4-FFF2-40B4-BE49-F238E27FC236}">
                    <a16:creationId xmlns:a16="http://schemas.microsoft.com/office/drawing/2014/main" id="{4973C0FE-EF5F-48CF-8DB2-E07E6B1009BD}"/>
                  </a:ext>
                </a:extLst>
              </p:cNvPr>
              <p:cNvSpPr>
                <a:spLocks/>
              </p:cNvSpPr>
              <p:nvPr/>
            </p:nvSpPr>
            <p:spPr bwMode="auto">
              <a:xfrm>
                <a:off x="6440488" y="3352800"/>
                <a:ext cx="995362" cy="741363"/>
              </a:xfrm>
              <a:custGeom>
                <a:avLst/>
                <a:gdLst>
                  <a:gd name="T0" fmla="*/ 294 w 526"/>
                  <a:gd name="T1" fmla="*/ 67 h 346"/>
                  <a:gd name="T2" fmla="*/ 313 w 526"/>
                  <a:gd name="T3" fmla="*/ 47 h 346"/>
                  <a:gd name="T4" fmla="*/ 316 w 526"/>
                  <a:gd name="T5" fmla="*/ 40 h 346"/>
                  <a:gd name="T6" fmla="*/ 344 w 526"/>
                  <a:gd name="T7" fmla="*/ 50 h 346"/>
                  <a:gd name="T8" fmla="*/ 371 w 526"/>
                  <a:gd name="T9" fmla="*/ 42 h 346"/>
                  <a:gd name="T10" fmla="*/ 396 w 526"/>
                  <a:gd name="T11" fmla="*/ 44 h 346"/>
                  <a:gd name="T12" fmla="*/ 425 w 526"/>
                  <a:gd name="T13" fmla="*/ 38 h 346"/>
                  <a:gd name="T14" fmla="*/ 446 w 526"/>
                  <a:gd name="T15" fmla="*/ 19 h 346"/>
                  <a:gd name="T16" fmla="*/ 473 w 526"/>
                  <a:gd name="T17" fmla="*/ 2 h 346"/>
                  <a:gd name="T18" fmla="*/ 495 w 526"/>
                  <a:gd name="T19" fmla="*/ 2 h 346"/>
                  <a:gd name="T20" fmla="*/ 511 w 526"/>
                  <a:gd name="T21" fmla="*/ 24 h 346"/>
                  <a:gd name="T22" fmla="*/ 526 w 526"/>
                  <a:gd name="T23" fmla="*/ 58 h 346"/>
                  <a:gd name="T24" fmla="*/ 510 w 526"/>
                  <a:gd name="T25" fmla="*/ 67 h 346"/>
                  <a:gd name="T26" fmla="*/ 490 w 526"/>
                  <a:gd name="T27" fmla="*/ 101 h 346"/>
                  <a:gd name="T28" fmla="*/ 491 w 526"/>
                  <a:gd name="T29" fmla="*/ 130 h 346"/>
                  <a:gd name="T30" fmla="*/ 507 w 526"/>
                  <a:gd name="T31" fmla="*/ 157 h 346"/>
                  <a:gd name="T32" fmla="*/ 482 w 526"/>
                  <a:gd name="T33" fmla="*/ 205 h 346"/>
                  <a:gd name="T34" fmla="*/ 454 w 526"/>
                  <a:gd name="T35" fmla="*/ 239 h 346"/>
                  <a:gd name="T36" fmla="*/ 476 w 526"/>
                  <a:gd name="T37" fmla="*/ 261 h 346"/>
                  <a:gd name="T38" fmla="*/ 454 w 526"/>
                  <a:gd name="T39" fmla="*/ 285 h 346"/>
                  <a:gd name="T40" fmla="*/ 404 w 526"/>
                  <a:gd name="T41" fmla="*/ 288 h 346"/>
                  <a:gd name="T42" fmla="*/ 377 w 526"/>
                  <a:gd name="T43" fmla="*/ 280 h 346"/>
                  <a:gd name="T44" fmla="*/ 375 w 526"/>
                  <a:gd name="T45" fmla="*/ 306 h 346"/>
                  <a:gd name="T46" fmla="*/ 336 w 526"/>
                  <a:gd name="T47" fmla="*/ 308 h 346"/>
                  <a:gd name="T48" fmla="*/ 304 w 526"/>
                  <a:gd name="T49" fmla="*/ 339 h 346"/>
                  <a:gd name="T50" fmla="*/ 253 w 526"/>
                  <a:gd name="T51" fmla="*/ 336 h 346"/>
                  <a:gd name="T52" fmla="*/ 191 w 526"/>
                  <a:gd name="T53" fmla="*/ 343 h 346"/>
                  <a:gd name="T54" fmla="*/ 181 w 526"/>
                  <a:gd name="T55" fmla="*/ 306 h 346"/>
                  <a:gd name="T56" fmla="*/ 183 w 526"/>
                  <a:gd name="T57" fmla="*/ 262 h 346"/>
                  <a:gd name="T58" fmla="*/ 141 w 526"/>
                  <a:gd name="T59" fmla="*/ 271 h 346"/>
                  <a:gd name="T60" fmla="*/ 83 w 526"/>
                  <a:gd name="T61" fmla="*/ 237 h 346"/>
                  <a:gd name="T62" fmla="*/ 16 w 526"/>
                  <a:gd name="T63" fmla="*/ 219 h 346"/>
                  <a:gd name="T64" fmla="*/ 33 w 526"/>
                  <a:gd name="T65" fmla="*/ 199 h 346"/>
                  <a:gd name="T66" fmla="*/ 33 w 526"/>
                  <a:gd name="T67" fmla="*/ 170 h 346"/>
                  <a:gd name="T68" fmla="*/ 4 w 526"/>
                  <a:gd name="T69" fmla="*/ 178 h 346"/>
                  <a:gd name="T70" fmla="*/ 10 w 526"/>
                  <a:gd name="T71" fmla="*/ 151 h 346"/>
                  <a:gd name="T72" fmla="*/ 42 w 526"/>
                  <a:gd name="T73" fmla="*/ 133 h 346"/>
                  <a:gd name="T74" fmla="*/ 62 w 526"/>
                  <a:gd name="T75" fmla="*/ 136 h 346"/>
                  <a:gd name="T76" fmla="*/ 105 w 526"/>
                  <a:gd name="T77" fmla="*/ 144 h 346"/>
                  <a:gd name="T78" fmla="*/ 166 w 526"/>
                  <a:gd name="T79" fmla="*/ 117 h 346"/>
                  <a:gd name="T80" fmla="*/ 179 w 526"/>
                  <a:gd name="T81" fmla="*/ 104 h 346"/>
                  <a:gd name="T82" fmla="*/ 185 w 526"/>
                  <a:gd name="T83" fmla="*/ 86 h 346"/>
                  <a:gd name="T84" fmla="*/ 204 w 526"/>
                  <a:gd name="T85" fmla="*/ 92 h 346"/>
                  <a:gd name="T86" fmla="*/ 281 w 526"/>
                  <a:gd name="T87" fmla="*/ 84 h 346"/>
                  <a:gd name="T88" fmla="*/ 297 w 526"/>
                  <a:gd name="T89" fmla="*/ 7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6" h="346">
                    <a:moveTo>
                      <a:pt x="297" y="78"/>
                    </a:moveTo>
                    <a:lnTo>
                      <a:pt x="294" y="72"/>
                    </a:lnTo>
                    <a:lnTo>
                      <a:pt x="294" y="67"/>
                    </a:lnTo>
                    <a:lnTo>
                      <a:pt x="297" y="62"/>
                    </a:lnTo>
                    <a:lnTo>
                      <a:pt x="313" y="53"/>
                    </a:lnTo>
                    <a:lnTo>
                      <a:pt x="313" y="47"/>
                    </a:lnTo>
                    <a:lnTo>
                      <a:pt x="310" y="45"/>
                    </a:lnTo>
                    <a:lnTo>
                      <a:pt x="310" y="40"/>
                    </a:lnTo>
                    <a:lnTo>
                      <a:pt x="316" y="40"/>
                    </a:lnTo>
                    <a:lnTo>
                      <a:pt x="325" y="45"/>
                    </a:lnTo>
                    <a:lnTo>
                      <a:pt x="333" y="50"/>
                    </a:lnTo>
                    <a:lnTo>
                      <a:pt x="344" y="50"/>
                    </a:lnTo>
                    <a:lnTo>
                      <a:pt x="354" y="50"/>
                    </a:lnTo>
                    <a:lnTo>
                      <a:pt x="366" y="42"/>
                    </a:lnTo>
                    <a:lnTo>
                      <a:pt x="371" y="42"/>
                    </a:lnTo>
                    <a:lnTo>
                      <a:pt x="376" y="50"/>
                    </a:lnTo>
                    <a:lnTo>
                      <a:pt x="381" y="50"/>
                    </a:lnTo>
                    <a:lnTo>
                      <a:pt x="396" y="44"/>
                    </a:lnTo>
                    <a:lnTo>
                      <a:pt x="401" y="41"/>
                    </a:lnTo>
                    <a:lnTo>
                      <a:pt x="411" y="38"/>
                    </a:lnTo>
                    <a:lnTo>
                      <a:pt x="425" y="38"/>
                    </a:lnTo>
                    <a:lnTo>
                      <a:pt x="433" y="33"/>
                    </a:lnTo>
                    <a:lnTo>
                      <a:pt x="437" y="26"/>
                    </a:lnTo>
                    <a:lnTo>
                      <a:pt x="446" y="19"/>
                    </a:lnTo>
                    <a:lnTo>
                      <a:pt x="455" y="9"/>
                    </a:lnTo>
                    <a:lnTo>
                      <a:pt x="462" y="5"/>
                    </a:lnTo>
                    <a:lnTo>
                      <a:pt x="473" y="2"/>
                    </a:lnTo>
                    <a:lnTo>
                      <a:pt x="478" y="0"/>
                    </a:lnTo>
                    <a:lnTo>
                      <a:pt x="492" y="0"/>
                    </a:lnTo>
                    <a:lnTo>
                      <a:pt x="495" y="2"/>
                    </a:lnTo>
                    <a:lnTo>
                      <a:pt x="503" y="6"/>
                    </a:lnTo>
                    <a:lnTo>
                      <a:pt x="509" y="15"/>
                    </a:lnTo>
                    <a:lnTo>
                      <a:pt x="511" y="24"/>
                    </a:lnTo>
                    <a:lnTo>
                      <a:pt x="514" y="36"/>
                    </a:lnTo>
                    <a:lnTo>
                      <a:pt x="522" y="44"/>
                    </a:lnTo>
                    <a:lnTo>
                      <a:pt x="526" y="58"/>
                    </a:lnTo>
                    <a:lnTo>
                      <a:pt x="526" y="64"/>
                    </a:lnTo>
                    <a:lnTo>
                      <a:pt x="521" y="67"/>
                    </a:lnTo>
                    <a:lnTo>
                      <a:pt x="510" y="67"/>
                    </a:lnTo>
                    <a:lnTo>
                      <a:pt x="510" y="76"/>
                    </a:lnTo>
                    <a:lnTo>
                      <a:pt x="497" y="88"/>
                    </a:lnTo>
                    <a:lnTo>
                      <a:pt x="490" y="101"/>
                    </a:lnTo>
                    <a:lnTo>
                      <a:pt x="487" y="112"/>
                    </a:lnTo>
                    <a:lnTo>
                      <a:pt x="487" y="122"/>
                    </a:lnTo>
                    <a:lnTo>
                      <a:pt x="491" y="130"/>
                    </a:lnTo>
                    <a:lnTo>
                      <a:pt x="499" y="143"/>
                    </a:lnTo>
                    <a:lnTo>
                      <a:pt x="507" y="152"/>
                    </a:lnTo>
                    <a:lnTo>
                      <a:pt x="507" y="157"/>
                    </a:lnTo>
                    <a:lnTo>
                      <a:pt x="500" y="167"/>
                    </a:lnTo>
                    <a:lnTo>
                      <a:pt x="498" y="173"/>
                    </a:lnTo>
                    <a:lnTo>
                      <a:pt x="482" y="205"/>
                    </a:lnTo>
                    <a:lnTo>
                      <a:pt x="473" y="221"/>
                    </a:lnTo>
                    <a:lnTo>
                      <a:pt x="461" y="230"/>
                    </a:lnTo>
                    <a:lnTo>
                      <a:pt x="454" y="239"/>
                    </a:lnTo>
                    <a:lnTo>
                      <a:pt x="454" y="251"/>
                    </a:lnTo>
                    <a:lnTo>
                      <a:pt x="463" y="256"/>
                    </a:lnTo>
                    <a:lnTo>
                      <a:pt x="476" y="261"/>
                    </a:lnTo>
                    <a:lnTo>
                      <a:pt x="476" y="267"/>
                    </a:lnTo>
                    <a:lnTo>
                      <a:pt x="467" y="275"/>
                    </a:lnTo>
                    <a:lnTo>
                      <a:pt x="454" y="285"/>
                    </a:lnTo>
                    <a:lnTo>
                      <a:pt x="435" y="292"/>
                    </a:lnTo>
                    <a:lnTo>
                      <a:pt x="416" y="292"/>
                    </a:lnTo>
                    <a:lnTo>
                      <a:pt x="404" y="288"/>
                    </a:lnTo>
                    <a:lnTo>
                      <a:pt x="388" y="278"/>
                    </a:lnTo>
                    <a:lnTo>
                      <a:pt x="380" y="274"/>
                    </a:lnTo>
                    <a:lnTo>
                      <a:pt x="377" y="280"/>
                    </a:lnTo>
                    <a:lnTo>
                      <a:pt x="377" y="288"/>
                    </a:lnTo>
                    <a:lnTo>
                      <a:pt x="380" y="299"/>
                    </a:lnTo>
                    <a:lnTo>
                      <a:pt x="375" y="306"/>
                    </a:lnTo>
                    <a:lnTo>
                      <a:pt x="362" y="312"/>
                    </a:lnTo>
                    <a:lnTo>
                      <a:pt x="347" y="312"/>
                    </a:lnTo>
                    <a:lnTo>
                      <a:pt x="336" y="308"/>
                    </a:lnTo>
                    <a:lnTo>
                      <a:pt x="330" y="311"/>
                    </a:lnTo>
                    <a:lnTo>
                      <a:pt x="313" y="333"/>
                    </a:lnTo>
                    <a:lnTo>
                      <a:pt x="304" y="339"/>
                    </a:lnTo>
                    <a:lnTo>
                      <a:pt x="293" y="341"/>
                    </a:lnTo>
                    <a:lnTo>
                      <a:pt x="282" y="341"/>
                    </a:lnTo>
                    <a:lnTo>
                      <a:pt x="253" y="336"/>
                    </a:lnTo>
                    <a:lnTo>
                      <a:pt x="239" y="346"/>
                    </a:lnTo>
                    <a:lnTo>
                      <a:pt x="215" y="346"/>
                    </a:lnTo>
                    <a:lnTo>
                      <a:pt x="191" y="343"/>
                    </a:lnTo>
                    <a:lnTo>
                      <a:pt x="185" y="335"/>
                    </a:lnTo>
                    <a:lnTo>
                      <a:pt x="181" y="326"/>
                    </a:lnTo>
                    <a:lnTo>
                      <a:pt x="181" y="306"/>
                    </a:lnTo>
                    <a:lnTo>
                      <a:pt x="185" y="275"/>
                    </a:lnTo>
                    <a:lnTo>
                      <a:pt x="184" y="267"/>
                    </a:lnTo>
                    <a:lnTo>
                      <a:pt x="183" y="262"/>
                    </a:lnTo>
                    <a:lnTo>
                      <a:pt x="175" y="256"/>
                    </a:lnTo>
                    <a:lnTo>
                      <a:pt x="169" y="256"/>
                    </a:lnTo>
                    <a:lnTo>
                      <a:pt x="141" y="271"/>
                    </a:lnTo>
                    <a:lnTo>
                      <a:pt x="133" y="271"/>
                    </a:lnTo>
                    <a:lnTo>
                      <a:pt x="114" y="261"/>
                    </a:lnTo>
                    <a:lnTo>
                      <a:pt x="83" y="237"/>
                    </a:lnTo>
                    <a:lnTo>
                      <a:pt x="38" y="226"/>
                    </a:lnTo>
                    <a:lnTo>
                      <a:pt x="5" y="223"/>
                    </a:lnTo>
                    <a:lnTo>
                      <a:pt x="16" y="219"/>
                    </a:lnTo>
                    <a:lnTo>
                      <a:pt x="28" y="209"/>
                    </a:lnTo>
                    <a:lnTo>
                      <a:pt x="28" y="204"/>
                    </a:lnTo>
                    <a:lnTo>
                      <a:pt x="33" y="199"/>
                    </a:lnTo>
                    <a:lnTo>
                      <a:pt x="40" y="186"/>
                    </a:lnTo>
                    <a:lnTo>
                      <a:pt x="40" y="176"/>
                    </a:lnTo>
                    <a:lnTo>
                      <a:pt x="33" y="170"/>
                    </a:lnTo>
                    <a:lnTo>
                      <a:pt x="26" y="170"/>
                    </a:lnTo>
                    <a:lnTo>
                      <a:pt x="15" y="175"/>
                    </a:lnTo>
                    <a:lnTo>
                      <a:pt x="4" y="178"/>
                    </a:lnTo>
                    <a:lnTo>
                      <a:pt x="0" y="170"/>
                    </a:lnTo>
                    <a:lnTo>
                      <a:pt x="8" y="162"/>
                    </a:lnTo>
                    <a:lnTo>
                      <a:pt x="10" y="151"/>
                    </a:lnTo>
                    <a:lnTo>
                      <a:pt x="10" y="142"/>
                    </a:lnTo>
                    <a:lnTo>
                      <a:pt x="25" y="142"/>
                    </a:lnTo>
                    <a:lnTo>
                      <a:pt x="42" y="133"/>
                    </a:lnTo>
                    <a:lnTo>
                      <a:pt x="51" y="133"/>
                    </a:lnTo>
                    <a:lnTo>
                      <a:pt x="55" y="136"/>
                    </a:lnTo>
                    <a:lnTo>
                      <a:pt x="62" y="136"/>
                    </a:lnTo>
                    <a:lnTo>
                      <a:pt x="79" y="138"/>
                    </a:lnTo>
                    <a:lnTo>
                      <a:pt x="92" y="144"/>
                    </a:lnTo>
                    <a:lnTo>
                      <a:pt x="105" y="144"/>
                    </a:lnTo>
                    <a:lnTo>
                      <a:pt x="117" y="139"/>
                    </a:lnTo>
                    <a:lnTo>
                      <a:pt x="130" y="128"/>
                    </a:lnTo>
                    <a:lnTo>
                      <a:pt x="166" y="117"/>
                    </a:lnTo>
                    <a:lnTo>
                      <a:pt x="175" y="115"/>
                    </a:lnTo>
                    <a:lnTo>
                      <a:pt x="179" y="112"/>
                    </a:lnTo>
                    <a:lnTo>
                      <a:pt x="179" y="104"/>
                    </a:lnTo>
                    <a:lnTo>
                      <a:pt x="177" y="101"/>
                    </a:lnTo>
                    <a:lnTo>
                      <a:pt x="177" y="91"/>
                    </a:lnTo>
                    <a:lnTo>
                      <a:pt x="185" y="86"/>
                    </a:lnTo>
                    <a:lnTo>
                      <a:pt x="192" y="86"/>
                    </a:lnTo>
                    <a:lnTo>
                      <a:pt x="201" y="92"/>
                    </a:lnTo>
                    <a:lnTo>
                      <a:pt x="204" y="92"/>
                    </a:lnTo>
                    <a:lnTo>
                      <a:pt x="208" y="90"/>
                    </a:lnTo>
                    <a:lnTo>
                      <a:pt x="265" y="86"/>
                    </a:lnTo>
                    <a:lnTo>
                      <a:pt x="281" y="84"/>
                    </a:lnTo>
                    <a:lnTo>
                      <a:pt x="294" y="84"/>
                    </a:lnTo>
                    <a:lnTo>
                      <a:pt x="297" y="80"/>
                    </a:lnTo>
                    <a:lnTo>
                      <a:pt x="297" y="7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5" name="Freeform 114">
                <a:extLst>
                  <a:ext uri="{FF2B5EF4-FFF2-40B4-BE49-F238E27FC236}">
                    <a16:creationId xmlns:a16="http://schemas.microsoft.com/office/drawing/2014/main" id="{4B354790-E6F7-4EFC-B5D7-97EBC53C508B}"/>
                  </a:ext>
                </a:extLst>
              </p:cNvPr>
              <p:cNvSpPr>
                <a:spLocks/>
              </p:cNvSpPr>
              <p:nvPr/>
            </p:nvSpPr>
            <p:spPr bwMode="auto">
              <a:xfrm>
                <a:off x="6102350" y="3113088"/>
                <a:ext cx="879475" cy="547687"/>
              </a:xfrm>
              <a:custGeom>
                <a:avLst/>
                <a:gdLst>
                  <a:gd name="T0" fmla="*/ 88 w 464"/>
                  <a:gd name="T1" fmla="*/ 90 h 256"/>
                  <a:gd name="T2" fmla="*/ 82 w 464"/>
                  <a:gd name="T3" fmla="*/ 71 h 256"/>
                  <a:gd name="T4" fmla="*/ 56 w 464"/>
                  <a:gd name="T5" fmla="*/ 76 h 256"/>
                  <a:gd name="T6" fmla="*/ 46 w 464"/>
                  <a:gd name="T7" fmla="*/ 94 h 256"/>
                  <a:gd name="T8" fmla="*/ 64 w 464"/>
                  <a:gd name="T9" fmla="*/ 124 h 256"/>
                  <a:gd name="T10" fmla="*/ 67 w 464"/>
                  <a:gd name="T11" fmla="*/ 139 h 256"/>
                  <a:gd name="T12" fmla="*/ 31 w 464"/>
                  <a:gd name="T13" fmla="*/ 140 h 256"/>
                  <a:gd name="T14" fmla="*/ 21 w 464"/>
                  <a:gd name="T15" fmla="*/ 160 h 256"/>
                  <a:gd name="T16" fmla="*/ 0 w 464"/>
                  <a:gd name="T17" fmla="*/ 182 h 256"/>
                  <a:gd name="T18" fmla="*/ 11 w 464"/>
                  <a:gd name="T19" fmla="*/ 214 h 256"/>
                  <a:gd name="T20" fmla="*/ 53 w 464"/>
                  <a:gd name="T21" fmla="*/ 221 h 256"/>
                  <a:gd name="T22" fmla="*/ 90 w 464"/>
                  <a:gd name="T23" fmla="*/ 234 h 256"/>
                  <a:gd name="T24" fmla="*/ 121 w 464"/>
                  <a:gd name="T25" fmla="*/ 234 h 256"/>
                  <a:gd name="T26" fmla="*/ 144 w 464"/>
                  <a:gd name="T27" fmla="*/ 251 h 256"/>
                  <a:gd name="T28" fmla="*/ 177 w 464"/>
                  <a:gd name="T29" fmla="*/ 245 h 256"/>
                  <a:gd name="T30" fmla="*/ 203 w 464"/>
                  <a:gd name="T31" fmla="*/ 254 h 256"/>
                  <a:gd name="T32" fmla="*/ 229 w 464"/>
                  <a:gd name="T33" fmla="*/ 245 h 256"/>
                  <a:gd name="T34" fmla="*/ 240 w 464"/>
                  <a:gd name="T35" fmla="*/ 248 h 256"/>
                  <a:gd name="T36" fmla="*/ 270 w 464"/>
                  <a:gd name="T37" fmla="*/ 256 h 256"/>
                  <a:gd name="T38" fmla="*/ 295 w 464"/>
                  <a:gd name="T39" fmla="*/ 251 h 256"/>
                  <a:gd name="T40" fmla="*/ 344 w 464"/>
                  <a:gd name="T41" fmla="*/ 229 h 256"/>
                  <a:gd name="T42" fmla="*/ 357 w 464"/>
                  <a:gd name="T43" fmla="*/ 224 h 256"/>
                  <a:gd name="T44" fmla="*/ 355 w 464"/>
                  <a:gd name="T45" fmla="*/ 213 h 256"/>
                  <a:gd name="T46" fmla="*/ 363 w 464"/>
                  <a:gd name="T47" fmla="*/ 198 h 256"/>
                  <a:gd name="T48" fmla="*/ 379 w 464"/>
                  <a:gd name="T49" fmla="*/ 204 h 256"/>
                  <a:gd name="T50" fmla="*/ 386 w 464"/>
                  <a:gd name="T51" fmla="*/ 202 h 256"/>
                  <a:gd name="T52" fmla="*/ 459 w 464"/>
                  <a:gd name="T53" fmla="*/ 196 h 256"/>
                  <a:gd name="T54" fmla="*/ 445 w 464"/>
                  <a:gd name="T55" fmla="*/ 188 h 256"/>
                  <a:gd name="T56" fmla="*/ 442 w 464"/>
                  <a:gd name="T57" fmla="*/ 173 h 256"/>
                  <a:gd name="T58" fmla="*/ 419 w 464"/>
                  <a:gd name="T59" fmla="*/ 162 h 256"/>
                  <a:gd name="T60" fmla="*/ 419 w 464"/>
                  <a:gd name="T61" fmla="*/ 148 h 256"/>
                  <a:gd name="T62" fmla="*/ 435 w 464"/>
                  <a:gd name="T63" fmla="*/ 137 h 256"/>
                  <a:gd name="T64" fmla="*/ 446 w 464"/>
                  <a:gd name="T65" fmla="*/ 121 h 256"/>
                  <a:gd name="T66" fmla="*/ 464 w 464"/>
                  <a:gd name="T67" fmla="*/ 106 h 256"/>
                  <a:gd name="T68" fmla="*/ 450 w 464"/>
                  <a:gd name="T69" fmla="*/ 97 h 256"/>
                  <a:gd name="T70" fmla="*/ 439 w 464"/>
                  <a:gd name="T71" fmla="*/ 90 h 256"/>
                  <a:gd name="T72" fmla="*/ 436 w 464"/>
                  <a:gd name="T73" fmla="*/ 86 h 256"/>
                  <a:gd name="T74" fmla="*/ 440 w 464"/>
                  <a:gd name="T75" fmla="*/ 77 h 256"/>
                  <a:gd name="T76" fmla="*/ 430 w 464"/>
                  <a:gd name="T77" fmla="*/ 55 h 256"/>
                  <a:gd name="T78" fmla="*/ 433 w 464"/>
                  <a:gd name="T79" fmla="*/ 41 h 256"/>
                  <a:gd name="T80" fmla="*/ 442 w 464"/>
                  <a:gd name="T81" fmla="*/ 12 h 256"/>
                  <a:gd name="T82" fmla="*/ 424 w 464"/>
                  <a:gd name="T83" fmla="*/ 0 h 256"/>
                  <a:gd name="T84" fmla="*/ 404 w 464"/>
                  <a:gd name="T85" fmla="*/ 12 h 256"/>
                  <a:gd name="T86" fmla="*/ 387 w 464"/>
                  <a:gd name="T87" fmla="*/ 32 h 256"/>
                  <a:gd name="T88" fmla="*/ 364 w 464"/>
                  <a:gd name="T89" fmla="*/ 36 h 256"/>
                  <a:gd name="T90" fmla="*/ 346 w 464"/>
                  <a:gd name="T91" fmla="*/ 28 h 256"/>
                  <a:gd name="T92" fmla="*/ 338 w 464"/>
                  <a:gd name="T93" fmla="*/ 40 h 256"/>
                  <a:gd name="T94" fmla="*/ 349 w 464"/>
                  <a:gd name="T95" fmla="*/ 56 h 256"/>
                  <a:gd name="T96" fmla="*/ 343 w 464"/>
                  <a:gd name="T97" fmla="*/ 88 h 256"/>
                  <a:gd name="T98" fmla="*/ 318 w 464"/>
                  <a:gd name="T99" fmla="*/ 99 h 256"/>
                  <a:gd name="T100" fmla="*/ 287 w 464"/>
                  <a:gd name="T101" fmla="*/ 106 h 256"/>
                  <a:gd name="T102" fmla="*/ 272 w 464"/>
                  <a:gd name="T103" fmla="*/ 115 h 256"/>
                  <a:gd name="T104" fmla="*/ 253 w 464"/>
                  <a:gd name="T105" fmla="*/ 128 h 256"/>
                  <a:gd name="T106" fmla="*/ 228 w 464"/>
                  <a:gd name="T107" fmla="*/ 118 h 256"/>
                  <a:gd name="T108" fmla="*/ 202 w 464"/>
                  <a:gd name="T109" fmla="*/ 107 h 256"/>
                  <a:gd name="T110" fmla="*/ 154 w 464"/>
                  <a:gd name="T111" fmla="*/ 102 h 256"/>
                  <a:gd name="T112" fmla="*/ 123 w 464"/>
                  <a:gd name="T113" fmla="*/ 103 h 256"/>
                  <a:gd name="T114" fmla="*/ 96 w 464"/>
                  <a:gd name="T115" fmla="*/ 109 h 256"/>
                  <a:gd name="T116" fmla="*/ 78 w 464"/>
                  <a:gd name="T117" fmla="*/ 10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 h="256">
                    <a:moveTo>
                      <a:pt x="78" y="101"/>
                    </a:moveTo>
                    <a:lnTo>
                      <a:pt x="88" y="90"/>
                    </a:lnTo>
                    <a:lnTo>
                      <a:pt x="92" y="80"/>
                    </a:lnTo>
                    <a:lnTo>
                      <a:pt x="82" y="71"/>
                    </a:lnTo>
                    <a:lnTo>
                      <a:pt x="68" y="69"/>
                    </a:lnTo>
                    <a:lnTo>
                      <a:pt x="56" y="76"/>
                    </a:lnTo>
                    <a:lnTo>
                      <a:pt x="46" y="86"/>
                    </a:lnTo>
                    <a:lnTo>
                      <a:pt x="46" y="94"/>
                    </a:lnTo>
                    <a:lnTo>
                      <a:pt x="64" y="111"/>
                    </a:lnTo>
                    <a:lnTo>
                      <a:pt x="64" y="124"/>
                    </a:lnTo>
                    <a:lnTo>
                      <a:pt x="70" y="131"/>
                    </a:lnTo>
                    <a:lnTo>
                      <a:pt x="67" y="139"/>
                    </a:lnTo>
                    <a:lnTo>
                      <a:pt x="37" y="135"/>
                    </a:lnTo>
                    <a:lnTo>
                      <a:pt x="31" y="140"/>
                    </a:lnTo>
                    <a:lnTo>
                      <a:pt x="21" y="148"/>
                    </a:lnTo>
                    <a:lnTo>
                      <a:pt x="21" y="160"/>
                    </a:lnTo>
                    <a:lnTo>
                      <a:pt x="3" y="173"/>
                    </a:lnTo>
                    <a:lnTo>
                      <a:pt x="0" y="182"/>
                    </a:lnTo>
                    <a:lnTo>
                      <a:pt x="0" y="201"/>
                    </a:lnTo>
                    <a:lnTo>
                      <a:pt x="11" y="214"/>
                    </a:lnTo>
                    <a:lnTo>
                      <a:pt x="33" y="221"/>
                    </a:lnTo>
                    <a:lnTo>
                      <a:pt x="53" y="221"/>
                    </a:lnTo>
                    <a:lnTo>
                      <a:pt x="77" y="227"/>
                    </a:lnTo>
                    <a:lnTo>
                      <a:pt x="90" y="234"/>
                    </a:lnTo>
                    <a:lnTo>
                      <a:pt x="104" y="226"/>
                    </a:lnTo>
                    <a:lnTo>
                      <a:pt x="121" y="234"/>
                    </a:lnTo>
                    <a:lnTo>
                      <a:pt x="131" y="242"/>
                    </a:lnTo>
                    <a:lnTo>
                      <a:pt x="144" y="251"/>
                    </a:lnTo>
                    <a:lnTo>
                      <a:pt x="166" y="245"/>
                    </a:lnTo>
                    <a:lnTo>
                      <a:pt x="177" y="245"/>
                    </a:lnTo>
                    <a:lnTo>
                      <a:pt x="188" y="254"/>
                    </a:lnTo>
                    <a:lnTo>
                      <a:pt x="203" y="254"/>
                    </a:lnTo>
                    <a:lnTo>
                      <a:pt x="220" y="245"/>
                    </a:lnTo>
                    <a:lnTo>
                      <a:pt x="229" y="245"/>
                    </a:lnTo>
                    <a:lnTo>
                      <a:pt x="233" y="248"/>
                    </a:lnTo>
                    <a:lnTo>
                      <a:pt x="240" y="248"/>
                    </a:lnTo>
                    <a:lnTo>
                      <a:pt x="257" y="250"/>
                    </a:lnTo>
                    <a:lnTo>
                      <a:pt x="270" y="256"/>
                    </a:lnTo>
                    <a:lnTo>
                      <a:pt x="283" y="256"/>
                    </a:lnTo>
                    <a:lnTo>
                      <a:pt x="295" y="251"/>
                    </a:lnTo>
                    <a:lnTo>
                      <a:pt x="308" y="240"/>
                    </a:lnTo>
                    <a:lnTo>
                      <a:pt x="344" y="229"/>
                    </a:lnTo>
                    <a:lnTo>
                      <a:pt x="353" y="227"/>
                    </a:lnTo>
                    <a:lnTo>
                      <a:pt x="357" y="224"/>
                    </a:lnTo>
                    <a:lnTo>
                      <a:pt x="357" y="216"/>
                    </a:lnTo>
                    <a:lnTo>
                      <a:pt x="355" y="213"/>
                    </a:lnTo>
                    <a:lnTo>
                      <a:pt x="355" y="203"/>
                    </a:lnTo>
                    <a:lnTo>
                      <a:pt x="363" y="198"/>
                    </a:lnTo>
                    <a:lnTo>
                      <a:pt x="370" y="198"/>
                    </a:lnTo>
                    <a:lnTo>
                      <a:pt x="379" y="204"/>
                    </a:lnTo>
                    <a:lnTo>
                      <a:pt x="382" y="204"/>
                    </a:lnTo>
                    <a:lnTo>
                      <a:pt x="386" y="202"/>
                    </a:lnTo>
                    <a:lnTo>
                      <a:pt x="443" y="198"/>
                    </a:lnTo>
                    <a:lnTo>
                      <a:pt x="459" y="196"/>
                    </a:lnTo>
                    <a:lnTo>
                      <a:pt x="448" y="193"/>
                    </a:lnTo>
                    <a:lnTo>
                      <a:pt x="445" y="188"/>
                    </a:lnTo>
                    <a:lnTo>
                      <a:pt x="445" y="179"/>
                    </a:lnTo>
                    <a:lnTo>
                      <a:pt x="442" y="173"/>
                    </a:lnTo>
                    <a:lnTo>
                      <a:pt x="428" y="168"/>
                    </a:lnTo>
                    <a:lnTo>
                      <a:pt x="419" y="162"/>
                    </a:lnTo>
                    <a:lnTo>
                      <a:pt x="419" y="156"/>
                    </a:lnTo>
                    <a:lnTo>
                      <a:pt x="419" y="148"/>
                    </a:lnTo>
                    <a:lnTo>
                      <a:pt x="428" y="144"/>
                    </a:lnTo>
                    <a:lnTo>
                      <a:pt x="435" y="137"/>
                    </a:lnTo>
                    <a:lnTo>
                      <a:pt x="435" y="128"/>
                    </a:lnTo>
                    <a:lnTo>
                      <a:pt x="446" y="121"/>
                    </a:lnTo>
                    <a:lnTo>
                      <a:pt x="456" y="116"/>
                    </a:lnTo>
                    <a:lnTo>
                      <a:pt x="464" y="106"/>
                    </a:lnTo>
                    <a:lnTo>
                      <a:pt x="461" y="100"/>
                    </a:lnTo>
                    <a:lnTo>
                      <a:pt x="450" y="97"/>
                    </a:lnTo>
                    <a:lnTo>
                      <a:pt x="443" y="90"/>
                    </a:lnTo>
                    <a:lnTo>
                      <a:pt x="439" y="90"/>
                    </a:lnTo>
                    <a:lnTo>
                      <a:pt x="436" y="86"/>
                    </a:lnTo>
                    <a:lnTo>
                      <a:pt x="436" y="86"/>
                    </a:lnTo>
                    <a:lnTo>
                      <a:pt x="440" y="81"/>
                    </a:lnTo>
                    <a:lnTo>
                      <a:pt x="440" y="77"/>
                    </a:lnTo>
                    <a:lnTo>
                      <a:pt x="433" y="70"/>
                    </a:lnTo>
                    <a:lnTo>
                      <a:pt x="430" y="55"/>
                    </a:lnTo>
                    <a:lnTo>
                      <a:pt x="433" y="48"/>
                    </a:lnTo>
                    <a:lnTo>
                      <a:pt x="433" y="41"/>
                    </a:lnTo>
                    <a:lnTo>
                      <a:pt x="442" y="21"/>
                    </a:lnTo>
                    <a:lnTo>
                      <a:pt x="442" y="12"/>
                    </a:lnTo>
                    <a:lnTo>
                      <a:pt x="434" y="3"/>
                    </a:lnTo>
                    <a:lnTo>
                      <a:pt x="424" y="0"/>
                    </a:lnTo>
                    <a:lnTo>
                      <a:pt x="414" y="5"/>
                    </a:lnTo>
                    <a:lnTo>
                      <a:pt x="404" y="12"/>
                    </a:lnTo>
                    <a:lnTo>
                      <a:pt x="395" y="23"/>
                    </a:lnTo>
                    <a:lnTo>
                      <a:pt x="387" y="32"/>
                    </a:lnTo>
                    <a:lnTo>
                      <a:pt x="378" y="36"/>
                    </a:lnTo>
                    <a:lnTo>
                      <a:pt x="364" y="36"/>
                    </a:lnTo>
                    <a:lnTo>
                      <a:pt x="357" y="28"/>
                    </a:lnTo>
                    <a:lnTo>
                      <a:pt x="346" y="28"/>
                    </a:lnTo>
                    <a:lnTo>
                      <a:pt x="339" y="32"/>
                    </a:lnTo>
                    <a:lnTo>
                      <a:pt x="338" y="40"/>
                    </a:lnTo>
                    <a:lnTo>
                      <a:pt x="338" y="45"/>
                    </a:lnTo>
                    <a:lnTo>
                      <a:pt x="349" y="56"/>
                    </a:lnTo>
                    <a:lnTo>
                      <a:pt x="349" y="73"/>
                    </a:lnTo>
                    <a:lnTo>
                      <a:pt x="343" y="88"/>
                    </a:lnTo>
                    <a:lnTo>
                      <a:pt x="329" y="99"/>
                    </a:lnTo>
                    <a:lnTo>
                      <a:pt x="318" y="99"/>
                    </a:lnTo>
                    <a:lnTo>
                      <a:pt x="306" y="103"/>
                    </a:lnTo>
                    <a:lnTo>
                      <a:pt x="287" y="106"/>
                    </a:lnTo>
                    <a:lnTo>
                      <a:pt x="278" y="108"/>
                    </a:lnTo>
                    <a:lnTo>
                      <a:pt x="272" y="115"/>
                    </a:lnTo>
                    <a:lnTo>
                      <a:pt x="262" y="117"/>
                    </a:lnTo>
                    <a:lnTo>
                      <a:pt x="253" y="128"/>
                    </a:lnTo>
                    <a:lnTo>
                      <a:pt x="235" y="125"/>
                    </a:lnTo>
                    <a:lnTo>
                      <a:pt x="228" y="118"/>
                    </a:lnTo>
                    <a:lnTo>
                      <a:pt x="214" y="118"/>
                    </a:lnTo>
                    <a:lnTo>
                      <a:pt x="202" y="107"/>
                    </a:lnTo>
                    <a:lnTo>
                      <a:pt x="179" y="107"/>
                    </a:lnTo>
                    <a:lnTo>
                      <a:pt x="154" y="102"/>
                    </a:lnTo>
                    <a:lnTo>
                      <a:pt x="141" y="96"/>
                    </a:lnTo>
                    <a:lnTo>
                      <a:pt x="123" y="103"/>
                    </a:lnTo>
                    <a:lnTo>
                      <a:pt x="104" y="109"/>
                    </a:lnTo>
                    <a:lnTo>
                      <a:pt x="96" y="109"/>
                    </a:lnTo>
                    <a:lnTo>
                      <a:pt x="90" y="113"/>
                    </a:lnTo>
                    <a:lnTo>
                      <a:pt x="78" y="10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6" name="Freeform 115">
                <a:extLst>
                  <a:ext uri="{FF2B5EF4-FFF2-40B4-BE49-F238E27FC236}">
                    <a16:creationId xmlns:a16="http://schemas.microsoft.com/office/drawing/2014/main" id="{F2434AE2-86E0-41C8-BA56-B239DC0C18F7}"/>
                  </a:ext>
                </a:extLst>
              </p:cNvPr>
              <p:cNvSpPr>
                <a:spLocks/>
              </p:cNvSpPr>
              <p:nvPr/>
            </p:nvSpPr>
            <p:spPr bwMode="auto">
              <a:xfrm>
                <a:off x="8351838" y="3725863"/>
                <a:ext cx="715962" cy="487362"/>
              </a:xfrm>
              <a:custGeom>
                <a:avLst/>
                <a:gdLst>
                  <a:gd name="T0" fmla="*/ 166 w 378"/>
                  <a:gd name="T1" fmla="*/ 172 h 228"/>
                  <a:gd name="T2" fmla="*/ 139 w 378"/>
                  <a:gd name="T3" fmla="*/ 181 h 228"/>
                  <a:gd name="T4" fmla="*/ 118 w 378"/>
                  <a:gd name="T5" fmla="*/ 175 h 228"/>
                  <a:gd name="T6" fmla="*/ 91 w 378"/>
                  <a:gd name="T7" fmla="*/ 183 h 228"/>
                  <a:gd name="T8" fmla="*/ 80 w 378"/>
                  <a:gd name="T9" fmla="*/ 177 h 228"/>
                  <a:gd name="T10" fmla="*/ 67 w 378"/>
                  <a:gd name="T11" fmla="*/ 181 h 228"/>
                  <a:gd name="T12" fmla="*/ 43 w 378"/>
                  <a:gd name="T13" fmla="*/ 172 h 228"/>
                  <a:gd name="T14" fmla="*/ 21 w 378"/>
                  <a:gd name="T15" fmla="*/ 161 h 228"/>
                  <a:gd name="T16" fmla="*/ 3 w 378"/>
                  <a:gd name="T17" fmla="*/ 138 h 228"/>
                  <a:gd name="T18" fmla="*/ 2 w 378"/>
                  <a:gd name="T19" fmla="*/ 123 h 228"/>
                  <a:gd name="T20" fmla="*/ 11 w 378"/>
                  <a:gd name="T21" fmla="*/ 114 h 228"/>
                  <a:gd name="T22" fmla="*/ 6 w 378"/>
                  <a:gd name="T23" fmla="*/ 97 h 228"/>
                  <a:gd name="T24" fmla="*/ 38 w 378"/>
                  <a:gd name="T25" fmla="*/ 69 h 228"/>
                  <a:gd name="T26" fmla="*/ 77 w 378"/>
                  <a:gd name="T27" fmla="*/ 34 h 228"/>
                  <a:gd name="T28" fmla="*/ 150 w 378"/>
                  <a:gd name="T29" fmla="*/ 21 h 228"/>
                  <a:gd name="T30" fmla="*/ 172 w 378"/>
                  <a:gd name="T31" fmla="*/ 0 h 228"/>
                  <a:gd name="T32" fmla="*/ 187 w 378"/>
                  <a:gd name="T33" fmla="*/ 8 h 228"/>
                  <a:gd name="T34" fmla="*/ 182 w 378"/>
                  <a:gd name="T35" fmla="*/ 32 h 228"/>
                  <a:gd name="T36" fmla="*/ 194 w 378"/>
                  <a:gd name="T37" fmla="*/ 34 h 228"/>
                  <a:gd name="T38" fmla="*/ 215 w 378"/>
                  <a:gd name="T39" fmla="*/ 27 h 228"/>
                  <a:gd name="T40" fmla="*/ 245 w 378"/>
                  <a:gd name="T41" fmla="*/ 17 h 228"/>
                  <a:gd name="T42" fmla="*/ 268 w 378"/>
                  <a:gd name="T43" fmla="*/ 3 h 228"/>
                  <a:gd name="T44" fmla="*/ 279 w 378"/>
                  <a:gd name="T45" fmla="*/ 11 h 228"/>
                  <a:gd name="T46" fmla="*/ 302 w 378"/>
                  <a:gd name="T47" fmla="*/ 5 h 228"/>
                  <a:gd name="T48" fmla="*/ 315 w 378"/>
                  <a:gd name="T49" fmla="*/ 22 h 228"/>
                  <a:gd name="T50" fmla="*/ 307 w 378"/>
                  <a:gd name="T51" fmla="*/ 37 h 228"/>
                  <a:gd name="T52" fmla="*/ 307 w 378"/>
                  <a:gd name="T53" fmla="*/ 50 h 228"/>
                  <a:gd name="T54" fmla="*/ 322 w 378"/>
                  <a:gd name="T55" fmla="*/ 71 h 228"/>
                  <a:gd name="T56" fmla="*/ 317 w 378"/>
                  <a:gd name="T57" fmla="*/ 87 h 228"/>
                  <a:gd name="T58" fmla="*/ 338 w 378"/>
                  <a:gd name="T59" fmla="*/ 106 h 228"/>
                  <a:gd name="T60" fmla="*/ 367 w 378"/>
                  <a:gd name="T61" fmla="*/ 123 h 228"/>
                  <a:gd name="T62" fmla="*/ 377 w 378"/>
                  <a:gd name="T63" fmla="*/ 139 h 228"/>
                  <a:gd name="T64" fmla="*/ 370 w 378"/>
                  <a:gd name="T65" fmla="*/ 152 h 228"/>
                  <a:gd name="T66" fmla="*/ 373 w 378"/>
                  <a:gd name="T67" fmla="*/ 173 h 228"/>
                  <a:gd name="T68" fmla="*/ 348 w 378"/>
                  <a:gd name="T69" fmla="*/ 160 h 228"/>
                  <a:gd name="T70" fmla="*/ 314 w 378"/>
                  <a:gd name="T71" fmla="*/ 169 h 228"/>
                  <a:gd name="T72" fmla="*/ 283 w 378"/>
                  <a:gd name="T73" fmla="*/ 199 h 228"/>
                  <a:gd name="T74" fmla="*/ 268 w 378"/>
                  <a:gd name="T75" fmla="*/ 213 h 228"/>
                  <a:gd name="T76" fmla="*/ 258 w 378"/>
                  <a:gd name="T77" fmla="*/ 228 h 228"/>
                  <a:gd name="T78" fmla="*/ 248 w 378"/>
                  <a:gd name="T79" fmla="*/ 216 h 228"/>
                  <a:gd name="T80" fmla="*/ 235 w 378"/>
                  <a:gd name="T81" fmla="*/ 189 h 228"/>
                  <a:gd name="T82" fmla="*/ 251 w 378"/>
                  <a:gd name="T83" fmla="*/ 174 h 228"/>
                  <a:gd name="T84" fmla="*/ 245 w 378"/>
                  <a:gd name="T85" fmla="*/ 156 h 228"/>
                  <a:gd name="T86" fmla="*/ 219 w 378"/>
                  <a:gd name="T87" fmla="*/ 146 h 228"/>
                  <a:gd name="T88" fmla="*/ 199 w 378"/>
                  <a:gd name="T89" fmla="*/ 141 h 228"/>
                  <a:gd name="T90" fmla="*/ 180 w 378"/>
                  <a:gd name="T91" fmla="*/ 15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8" h="228">
                    <a:moveTo>
                      <a:pt x="175" y="156"/>
                    </a:moveTo>
                    <a:lnTo>
                      <a:pt x="166" y="172"/>
                    </a:lnTo>
                    <a:lnTo>
                      <a:pt x="148" y="181"/>
                    </a:lnTo>
                    <a:lnTo>
                      <a:pt x="139" y="181"/>
                    </a:lnTo>
                    <a:lnTo>
                      <a:pt x="123" y="175"/>
                    </a:lnTo>
                    <a:lnTo>
                      <a:pt x="118" y="175"/>
                    </a:lnTo>
                    <a:lnTo>
                      <a:pt x="101" y="183"/>
                    </a:lnTo>
                    <a:lnTo>
                      <a:pt x="91" y="183"/>
                    </a:lnTo>
                    <a:lnTo>
                      <a:pt x="89" y="179"/>
                    </a:lnTo>
                    <a:lnTo>
                      <a:pt x="80" y="177"/>
                    </a:lnTo>
                    <a:lnTo>
                      <a:pt x="75" y="181"/>
                    </a:lnTo>
                    <a:lnTo>
                      <a:pt x="67" y="181"/>
                    </a:lnTo>
                    <a:lnTo>
                      <a:pt x="55" y="176"/>
                    </a:lnTo>
                    <a:lnTo>
                      <a:pt x="43" y="172"/>
                    </a:lnTo>
                    <a:lnTo>
                      <a:pt x="34" y="165"/>
                    </a:lnTo>
                    <a:lnTo>
                      <a:pt x="21" y="161"/>
                    </a:lnTo>
                    <a:lnTo>
                      <a:pt x="13" y="152"/>
                    </a:lnTo>
                    <a:lnTo>
                      <a:pt x="3" y="138"/>
                    </a:lnTo>
                    <a:lnTo>
                      <a:pt x="0" y="130"/>
                    </a:lnTo>
                    <a:lnTo>
                      <a:pt x="2" y="123"/>
                    </a:lnTo>
                    <a:lnTo>
                      <a:pt x="11" y="118"/>
                    </a:lnTo>
                    <a:lnTo>
                      <a:pt x="11" y="114"/>
                    </a:lnTo>
                    <a:lnTo>
                      <a:pt x="6" y="102"/>
                    </a:lnTo>
                    <a:lnTo>
                      <a:pt x="6" y="97"/>
                    </a:lnTo>
                    <a:lnTo>
                      <a:pt x="27" y="75"/>
                    </a:lnTo>
                    <a:lnTo>
                      <a:pt x="38" y="69"/>
                    </a:lnTo>
                    <a:lnTo>
                      <a:pt x="39" y="49"/>
                    </a:lnTo>
                    <a:lnTo>
                      <a:pt x="77" y="34"/>
                    </a:lnTo>
                    <a:lnTo>
                      <a:pt x="119" y="34"/>
                    </a:lnTo>
                    <a:lnTo>
                      <a:pt x="150" y="21"/>
                    </a:lnTo>
                    <a:lnTo>
                      <a:pt x="163" y="12"/>
                    </a:lnTo>
                    <a:lnTo>
                      <a:pt x="172" y="0"/>
                    </a:lnTo>
                    <a:lnTo>
                      <a:pt x="179" y="0"/>
                    </a:lnTo>
                    <a:lnTo>
                      <a:pt x="187" y="8"/>
                    </a:lnTo>
                    <a:lnTo>
                      <a:pt x="190" y="14"/>
                    </a:lnTo>
                    <a:lnTo>
                      <a:pt x="182" y="32"/>
                    </a:lnTo>
                    <a:lnTo>
                      <a:pt x="182" y="37"/>
                    </a:lnTo>
                    <a:lnTo>
                      <a:pt x="194" y="34"/>
                    </a:lnTo>
                    <a:lnTo>
                      <a:pt x="203" y="27"/>
                    </a:lnTo>
                    <a:lnTo>
                      <a:pt x="215" y="27"/>
                    </a:lnTo>
                    <a:lnTo>
                      <a:pt x="234" y="23"/>
                    </a:lnTo>
                    <a:lnTo>
                      <a:pt x="245" y="17"/>
                    </a:lnTo>
                    <a:lnTo>
                      <a:pt x="261" y="0"/>
                    </a:lnTo>
                    <a:lnTo>
                      <a:pt x="268" y="3"/>
                    </a:lnTo>
                    <a:lnTo>
                      <a:pt x="274" y="11"/>
                    </a:lnTo>
                    <a:lnTo>
                      <a:pt x="279" y="11"/>
                    </a:lnTo>
                    <a:lnTo>
                      <a:pt x="291" y="5"/>
                    </a:lnTo>
                    <a:lnTo>
                      <a:pt x="302" y="5"/>
                    </a:lnTo>
                    <a:lnTo>
                      <a:pt x="310" y="12"/>
                    </a:lnTo>
                    <a:lnTo>
                      <a:pt x="315" y="22"/>
                    </a:lnTo>
                    <a:lnTo>
                      <a:pt x="315" y="27"/>
                    </a:lnTo>
                    <a:lnTo>
                      <a:pt x="307" y="37"/>
                    </a:lnTo>
                    <a:lnTo>
                      <a:pt x="311" y="43"/>
                    </a:lnTo>
                    <a:lnTo>
                      <a:pt x="307" y="50"/>
                    </a:lnTo>
                    <a:lnTo>
                      <a:pt x="322" y="66"/>
                    </a:lnTo>
                    <a:lnTo>
                      <a:pt x="322" y="71"/>
                    </a:lnTo>
                    <a:lnTo>
                      <a:pt x="317" y="79"/>
                    </a:lnTo>
                    <a:lnTo>
                      <a:pt x="317" y="87"/>
                    </a:lnTo>
                    <a:lnTo>
                      <a:pt x="327" y="98"/>
                    </a:lnTo>
                    <a:lnTo>
                      <a:pt x="338" y="106"/>
                    </a:lnTo>
                    <a:lnTo>
                      <a:pt x="351" y="110"/>
                    </a:lnTo>
                    <a:lnTo>
                      <a:pt x="367" y="123"/>
                    </a:lnTo>
                    <a:lnTo>
                      <a:pt x="377" y="131"/>
                    </a:lnTo>
                    <a:lnTo>
                      <a:pt x="377" y="139"/>
                    </a:lnTo>
                    <a:lnTo>
                      <a:pt x="370" y="148"/>
                    </a:lnTo>
                    <a:lnTo>
                      <a:pt x="370" y="152"/>
                    </a:lnTo>
                    <a:lnTo>
                      <a:pt x="378" y="169"/>
                    </a:lnTo>
                    <a:lnTo>
                      <a:pt x="373" y="173"/>
                    </a:lnTo>
                    <a:lnTo>
                      <a:pt x="366" y="171"/>
                    </a:lnTo>
                    <a:lnTo>
                      <a:pt x="348" y="160"/>
                    </a:lnTo>
                    <a:lnTo>
                      <a:pt x="324" y="160"/>
                    </a:lnTo>
                    <a:lnTo>
                      <a:pt x="314" y="169"/>
                    </a:lnTo>
                    <a:lnTo>
                      <a:pt x="301" y="186"/>
                    </a:lnTo>
                    <a:lnTo>
                      <a:pt x="283" y="199"/>
                    </a:lnTo>
                    <a:lnTo>
                      <a:pt x="268" y="203"/>
                    </a:lnTo>
                    <a:lnTo>
                      <a:pt x="268" y="213"/>
                    </a:lnTo>
                    <a:lnTo>
                      <a:pt x="264" y="222"/>
                    </a:lnTo>
                    <a:lnTo>
                      <a:pt x="258" y="228"/>
                    </a:lnTo>
                    <a:lnTo>
                      <a:pt x="252" y="224"/>
                    </a:lnTo>
                    <a:lnTo>
                      <a:pt x="248" y="216"/>
                    </a:lnTo>
                    <a:lnTo>
                      <a:pt x="235" y="202"/>
                    </a:lnTo>
                    <a:lnTo>
                      <a:pt x="235" y="189"/>
                    </a:lnTo>
                    <a:lnTo>
                      <a:pt x="246" y="179"/>
                    </a:lnTo>
                    <a:lnTo>
                      <a:pt x="251" y="174"/>
                    </a:lnTo>
                    <a:lnTo>
                      <a:pt x="251" y="168"/>
                    </a:lnTo>
                    <a:lnTo>
                      <a:pt x="245" y="156"/>
                    </a:lnTo>
                    <a:lnTo>
                      <a:pt x="229" y="150"/>
                    </a:lnTo>
                    <a:lnTo>
                      <a:pt x="219" y="146"/>
                    </a:lnTo>
                    <a:lnTo>
                      <a:pt x="205" y="141"/>
                    </a:lnTo>
                    <a:lnTo>
                      <a:pt x="199" y="141"/>
                    </a:lnTo>
                    <a:lnTo>
                      <a:pt x="188" y="144"/>
                    </a:lnTo>
                    <a:lnTo>
                      <a:pt x="180" y="150"/>
                    </a:lnTo>
                    <a:lnTo>
                      <a:pt x="175" y="15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Freeform 116">
                <a:extLst>
                  <a:ext uri="{FF2B5EF4-FFF2-40B4-BE49-F238E27FC236}">
                    <a16:creationId xmlns:a16="http://schemas.microsoft.com/office/drawing/2014/main" id="{48E696E1-7112-411C-B6FB-8BB7107D83F4}"/>
                  </a:ext>
                </a:extLst>
              </p:cNvPr>
              <p:cNvSpPr>
                <a:spLocks/>
              </p:cNvSpPr>
              <p:nvPr/>
            </p:nvSpPr>
            <p:spPr bwMode="auto">
              <a:xfrm>
                <a:off x="6802438" y="3929063"/>
                <a:ext cx="906462" cy="511175"/>
              </a:xfrm>
              <a:custGeom>
                <a:avLst/>
                <a:gdLst>
                  <a:gd name="T0" fmla="*/ 140 w 479"/>
                  <a:gd name="T1" fmla="*/ 211 h 239"/>
                  <a:gd name="T2" fmla="*/ 172 w 479"/>
                  <a:gd name="T3" fmla="*/ 200 h 239"/>
                  <a:gd name="T4" fmla="*/ 216 w 479"/>
                  <a:gd name="T5" fmla="*/ 176 h 239"/>
                  <a:gd name="T6" fmla="*/ 247 w 479"/>
                  <a:gd name="T7" fmla="*/ 170 h 239"/>
                  <a:gd name="T8" fmla="*/ 282 w 479"/>
                  <a:gd name="T9" fmla="*/ 170 h 239"/>
                  <a:gd name="T10" fmla="*/ 309 w 479"/>
                  <a:gd name="T11" fmla="*/ 170 h 239"/>
                  <a:gd name="T12" fmla="*/ 389 w 479"/>
                  <a:gd name="T13" fmla="*/ 172 h 239"/>
                  <a:gd name="T14" fmla="*/ 439 w 479"/>
                  <a:gd name="T15" fmla="*/ 133 h 239"/>
                  <a:gd name="T16" fmla="*/ 434 w 479"/>
                  <a:gd name="T17" fmla="*/ 121 h 239"/>
                  <a:gd name="T18" fmla="*/ 417 w 479"/>
                  <a:gd name="T19" fmla="*/ 129 h 239"/>
                  <a:gd name="T20" fmla="*/ 412 w 479"/>
                  <a:gd name="T21" fmla="*/ 120 h 239"/>
                  <a:gd name="T22" fmla="*/ 419 w 479"/>
                  <a:gd name="T23" fmla="*/ 74 h 239"/>
                  <a:gd name="T24" fmla="*/ 450 w 479"/>
                  <a:gd name="T25" fmla="*/ 64 h 239"/>
                  <a:gd name="T26" fmla="*/ 468 w 479"/>
                  <a:gd name="T27" fmla="*/ 54 h 239"/>
                  <a:gd name="T28" fmla="*/ 472 w 479"/>
                  <a:gd name="T29" fmla="*/ 36 h 239"/>
                  <a:gd name="T30" fmla="*/ 473 w 479"/>
                  <a:gd name="T31" fmla="*/ 17 h 239"/>
                  <a:gd name="T32" fmla="*/ 468 w 479"/>
                  <a:gd name="T33" fmla="*/ 0 h 239"/>
                  <a:gd name="T34" fmla="*/ 427 w 479"/>
                  <a:gd name="T35" fmla="*/ 22 h 239"/>
                  <a:gd name="T36" fmla="*/ 398 w 479"/>
                  <a:gd name="T37" fmla="*/ 43 h 239"/>
                  <a:gd name="T38" fmla="*/ 383 w 479"/>
                  <a:gd name="T39" fmla="*/ 55 h 239"/>
                  <a:gd name="T40" fmla="*/ 338 w 479"/>
                  <a:gd name="T41" fmla="*/ 58 h 239"/>
                  <a:gd name="T42" fmla="*/ 327 w 479"/>
                  <a:gd name="T43" fmla="*/ 61 h 239"/>
                  <a:gd name="T44" fmla="*/ 315 w 479"/>
                  <a:gd name="T45" fmla="*/ 58 h 239"/>
                  <a:gd name="T46" fmla="*/ 304 w 479"/>
                  <a:gd name="T47" fmla="*/ 61 h 239"/>
                  <a:gd name="T48" fmla="*/ 296 w 479"/>
                  <a:gd name="T49" fmla="*/ 41 h 239"/>
                  <a:gd name="T50" fmla="*/ 287 w 479"/>
                  <a:gd name="T51" fmla="*/ 21 h 239"/>
                  <a:gd name="T52" fmla="*/ 263 w 479"/>
                  <a:gd name="T53" fmla="*/ 16 h 239"/>
                  <a:gd name="T54" fmla="*/ 225 w 479"/>
                  <a:gd name="T55" fmla="*/ 23 h 239"/>
                  <a:gd name="T56" fmla="*/ 197 w 479"/>
                  <a:gd name="T57" fmla="*/ 9 h 239"/>
                  <a:gd name="T58" fmla="*/ 186 w 479"/>
                  <a:gd name="T59" fmla="*/ 11 h 239"/>
                  <a:gd name="T60" fmla="*/ 189 w 479"/>
                  <a:gd name="T61" fmla="*/ 30 h 239"/>
                  <a:gd name="T62" fmla="*/ 171 w 479"/>
                  <a:gd name="T63" fmla="*/ 43 h 239"/>
                  <a:gd name="T64" fmla="*/ 145 w 479"/>
                  <a:gd name="T65" fmla="*/ 39 h 239"/>
                  <a:gd name="T66" fmla="*/ 122 w 479"/>
                  <a:gd name="T67" fmla="*/ 64 h 239"/>
                  <a:gd name="T68" fmla="*/ 102 w 479"/>
                  <a:gd name="T69" fmla="*/ 72 h 239"/>
                  <a:gd name="T70" fmla="*/ 62 w 479"/>
                  <a:gd name="T71" fmla="*/ 67 h 239"/>
                  <a:gd name="T72" fmla="*/ 24 w 479"/>
                  <a:gd name="T73" fmla="*/ 77 h 239"/>
                  <a:gd name="T74" fmla="*/ 6 w 479"/>
                  <a:gd name="T75" fmla="*/ 82 h 239"/>
                  <a:gd name="T76" fmla="*/ 49 w 479"/>
                  <a:gd name="T77" fmla="*/ 152 h 239"/>
                  <a:gd name="T78" fmla="*/ 73 w 479"/>
                  <a:gd name="T79" fmla="*/ 201 h 239"/>
                  <a:gd name="T80" fmla="*/ 83 w 479"/>
                  <a:gd name="T81" fmla="*/ 2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9" h="239">
                    <a:moveTo>
                      <a:pt x="104" y="239"/>
                    </a:moveTo>
                    <a:lnTo>
                      <a:pt x="140" y="211"/>
                    </a:lnTo>
                    <a:lnTo>
                      <a:pt x="151" y="203"/>
                    </a:lnTo>
                    <a:lnTo>
                      <a:pt x="172" y="200"/>
                    </a:lnTo>
                    <a:lnTo>
                      <a:pt x="203" y="180"/>
                    </a:lnTo>
                    <a:lnTo>
                      <a:pt x="216" y="176"/>
                    </a:lnTo>
                    <a:lnTo>
                      <a:pt x="237" y="170"/>
                    </a:lnTo>
                    <a:lnTo>
                      <a:pt x="247" y="170"/>
                    </a:lnTo>
                    <a:lnTo>
                      <a:pt x="266" y="166"/>
                    </a:lnTo>
                    <a:lnTo>
                      <a:pt x="282" y="170"/>
                    </a:lnTo>
                    <a:lnTo>
                      <a:pt x="300" y="170"/>
                    </a:lnTo>
                    <a:lnTo>
                      <a:pt x="309" y="170"/>
                    </a:lnTo>
                    <a:lnTo>
                      <a:pt x="346" y="177"/>
                    </a:lnTo>
                    <a:lnTo>
                      <a:pt x="389" y="172"/>
                    </a:lnTo>
                    <a:lnTo>
                      <a:pt x="434" y="163"/>
                    </a:lnTo>
                    <a:lnTo>
                      <a:pt x="439" y="133"/>
                    </a:lnTo>
                    <a:lnTo>
                      <a:pt x="439" y="121"/>
                    </a:lnTo>
                    <a:lnTo>
                      <a:pt x="434" y="121"/>
                    </a:lnTo>
                    <a:lnTo>
                      <a:pt x="421" y="129"/>
                    </a:lnTo>
                    <a:lnTo>
                      <a:pt x="417" y="129"/>
                    </a:lnTo>
                    <a:lnTo>
                      <a:pt x="412" y="125"/>
                    </a:lnTo>
                    <a:lnTo>
                      <a:pt x="412" y="120"/>
                    </a:lnTo>
                    <a:lnTo>
                      <a:pt x="412" y="103"/>
                    </a:lnTo>
                    <a:lnTo>
                      <a:pt x="419" y="74"/>
                    </a:lnTo>
                    <a:lnTo>
                      <a:pt x="432" y="74"/>
                    </a:lnTo>
                    <a:lnTo>
                      <a:pt x="450" y="64"/>
                    </a:lnTo>
                    <a:lnTo>
                      <a:pt x="458" y="64"/>
                    </a:lnTo>
                    <a:lnTo>
                      <a:pt x="468" y="54"/>
                    </a:lnTo>
                    <a:lnTo>
                      <a:pt x="472" y="49"/>
                    </a:lnTo>
                    <a:lnTo>
                      <a:pt x="472" y="36"/>
                    </a:lnTo>
                    <a:lnTo>
                      <a:pt x="479" y="28"/>
                    </a:lnTo>
                    <a:lnTo>
                      <a:pt x="473" y="17"/>
                    </a:lnTo>
                    <a:lnTo>
                      <a:pt x="468" y="7"/>
                    </a:lnTo>
                    <a:lnTo>
                      <a:pt x="468" y="0"/>
                    </a:lnTo>
                    <a:lnTo>
                      <a:pt x="446" y="10"/>
                    </a:lnTo>
                    <a:lnTo>
                      <a:pt x="427" y="22"/>
                    </a:lnTo>
                    <a:lnTo>
                      <a:pt x="409" y="33"/>
                    </a:lnTo>
                    <a:lnTo>
                      <a:pt x="398" y="43"/>
                    </a:lnTo>
                    <a:lnTo>
                      <a:pt x="393" y="50"/>
                    </a:lnTo>
                    <a:lnTo>
                      <a:pt x="383" y="55"/>
                    </a:lnTo>
                    <a:lnTo>
                      <a:pt x="366" y="58"/>
                    </a:lnTo>
                    <a:lnTo>
                      <a:pt x="338" y="58"/>
                    </a:lnTo>
                    <a:lnTo>
                      <a:pt x="335" y="61"/>
                    </a:lnTo>
                    <a:lnTo>
                      <a:pt x="327" y="61"/>
                    </a:lnTo>
                    <a:lnTo>
                      <a:pt x="324" y="58"/>
                    </a:lnTo>
                    <a:lnTo>
                      <a:pt x="315" y="58"/>
                    </a:lnTo>
                    <a:lnTo>
                      <a:pt x="312" y="61"/>
                    </a:lnTo>
                    <a:lnTo>
                      <a:pt x="304" y="61"/>
                    </a:lnTo>
                    <a:lnTo>
                      <a:pt x="297" y="51"/>
                    </a:lnTo>
                    <a:lnTo>
                      <a:pt x="296" y="41"/>
                    </a:lnTo>
                    <a:lnTo>
                      <a:pt x="294" y="32"/>
                    </a:lnTo>
                    <a:lnTo>
                      <a:pt x="287" y="21"/>
                    </a:lnTo>
                    <a:lnTo>
                      <a:pt x="276" y="6"/>
                    </a:lnTo>
                    <a:lnTo>
                      <a:pt x="263" y="16"/>
                    </a:lnTo>
                    <a:lnTo>
                      <a:pt x="244" y="23"/>
                    </a:lnTo>
                    <a:lnTo>
                      <a:pt x="225" y="23"/>
                    </a:lnTo>
                    <a:lnTo>
                      <a:pt x="213" y="19"/>
                    </a:lnTo>
                    <a:lnTo>
                      <a:pt x="197" y="9"/>
                    </a:lnTo>
                    <a:lnTo>
                      <a:pt x="189" y="5"/>
                    </a:lnTo>
                    <a:lnTo>
                      <a:pt x="186" y="11"/>
                    </a:lnTo>
                    <a:lnTo>
                      <a:pt x="186" y="19"/>
                    </a:lnTo>
                    <a:lnTo>
                      <a:pt x="189" y="30"/>
                    </a:lnTo>
                    <a:lnTo>
                      <a:pt x="184" y="37"/>
                    </a:lnTo>
                    <a:lnTo>
                      <a:pt x="171" y="43"/>
                    </a:lnTo>
                    <a:lnTo>
                      <a:pt x="156" y="43"/>
                    </a:lnTo>
                    <a:lnTo>
                      <a:pt x="145" y="39"/>
                    </a:lnTo>
                    <a:lnTo>
                      <a:pt x="139" y="42"/>
                    </a:lnTo>
                    <a:lnTo>
                      <a:pt x="122" y="64"/>
                    </a:lnTo>
                    <a:lnTo>
                      <a:pt x="113" y="70"/>
                    </a:lnTo>
                    <a:lnTo>
                      <a:pt x="102" y="72"/>
                    </a:lnTo>
                    <a:lnTo>
                      <a:pt x="91" y="72"/>
                    </a:lnTo>
                    <a:lnTo>
                      <a:pt x="62" y="67"/>
                    </a:lnTo>
                    <a:lnTo>
                      <a:pt x="48" y="77"/>
                    </a:lnTo>
                    <a:lnTo>
                      <a:pt x="24" y="77"/>
                    </a:lnTo>
                    <a:lnTo>
                      <a:pt x="0" y="74"/>
                    </a:lnTo>
                    <a:lnTo>
                      <a:pt x="6" y="82"/>
                    </a:lnTo>
                    <a:lnTo>
                      <a:pt x="24" y="107"/>
                    </a:lnTo>
                    <a:lnTo>
                      <a:pt x="49" y="152"/>
                    </a:lnTo>
                    <a:lnTo>
                      <a:pt x="73" y="183"/>
                    </a:lnTo>
                    <a:lnTo>
                      <a:pt x="73" y="201"/>
                    </a:lnTo>
                    <a:lnTo>
                      <a:pt x="71" y="213"/>
                    </a:lnTo>
                    <a:lnTo>
                      <a:pt x="83" y="222"/>
                    </a:lnTo>
                    <a:lnTo>
                      <a:pt x="104" y="23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8" name="Freeform 117">
                <a:extLst>
                  <a:ext uri="{FF2B5EF4-FFF2-40B4-BE49-F238E27FC236}">
                    <a16:creationId xmlns:a16="http://schemas.microsoft.com/office/drawing/2014/main" id="{832DEA79-77FC-44EF-A160-A48461B59D9B}"/>
                  </a:ext>
                </a:extLst>
              </p:cNvPr>
              <p:cNvSpPr>
                <a:spLocks/>
              </p:cNvSpPr>
              <p:nvPr/>
            </p:nvSpPr>
            <p:spPr bwMode="auto">
              <a:xfrm>
                <a:off x="7466013" y="3605213"/>
                <a:ext cx="714375" cy="360362"/>
              </a:xfrm>
              <a:custGeom>
                <a:avLst/>
                <a:gdLst>
                  <a:gd name="T0" fmla="*/ 87 w 377"/>
                  <a:gd name="T1" fmla="*/ 144 h 168"/>
                  <a:gd name="T2" fmla="*/ 76 w 377"/>
                  <a:gd name="T3" fmla="*/ 133 h 168"/>
                  <a:gd name="T4" fmla="*/ 81 w 377"/>
                  <a:gd name="T5" fmla="*/ 112 h 168"/>
                  <a:gd name="T6" fmla="*/ 67 w 377"/>
                  <a:gd name="T7" fmla="*/ 102 h 168"/>
                  <a:gd name="T8" fmla="*/ 32 w 377"/>
                  <a:gd name="T9" fmla="*/ 102 h 168"/>
                  <a:gd name="T10" fmla="*/ 0 w 377"/>
                  <a:gd name="T11" fmla="*/ 81 h 168"/>
                  <a:gd name="T12" fmla="*/ 8 w 377"/>
                  <a:gd name="T13" fmla="*/ 67 h 168"/>
                  <a:gd name="T14" fmla="*/ 21 w 377"/>
                  <a:gd name="T15" fmla="*/ 60 h 168"/>
                  <a:gd name="T16" fmla="*/ 37 w 377"/>
                  <a:gd name="T17" fmla="*/ 50 h 168"/>
                  <a:gd name="T18" fmla="*/ 50 w 377"/>
                  <a:gd name="T19" fmla="*/ 38 h 168"/>
                  <a:gd name="T20" fmla="*/ 58 w 377"/>
                  <a:gd name="T21" fmla="*/ 11 h 168"/>
                  <a:gd name="T22" fmla="*/ 66 w 377"/>
                  <a:gd name="T23" fmla="*/ 0 h 168"/>
                  <a:gd name="T24" fmla="*/ 97 w 377"/>
                  <a:gd name="T25" fmla="*/ 10 h 168"/>
                  <a:gd name="T26" fmla="*/ 120 w 377"/>
                  <a:gd name="T27" fmla="*/ 21 h 168"/>
                  <a:gd name="T28" fmla="*/ 131 w 377"/>
                  <a:gd name="T29" fmla="*/ 18 h 168"/>
                  <a:gd name="T30" fmla="*/ 141 w 377"/>
                  <a:gd name="T31" fmla="*/ 26 h 168"/>
                  <a:gd name="T32" fmla="*/ 155 w 377"/>
                  <a:gd name="T33" fmla="*/ 13 h 168"/>
                  <a:gd name="T34" fmla="*/ 183 w 377"/>
                  <a:gd name="T35" fmla="*/ 4 h 168"/>
                  <a:gd name="T36" fmla="*/ 210 w 377"/>
                  <a:gd name="T37" fmla="*/ 20 h 168"/>
                  <a:gd name="T38" fmla="*/ 230 w 377"/>
                  <a:gd name="T39" fmla="*/ 33 h 168"/>
                  <a:gd name="T40" fmla="*/ 270 w 377"/>
                  <a:gd name="T41" fmla="*/ 52 h 168"/>
                  <a:gd name="T42" fmla="*/ 301 w 377"/>
                  <a:gd name="T43" fmla="*/ 74 h 168"/>
                  <a:gd name="T44" fmla="*/ 307 w 377"/>
                  <a:gd name="T45" fmla="*/ 85 h 168"/>
                  <a:gd name="T46" fmla="*/ 314 w 377"/>
                  <a:gd name="T47" fmla="*/ 74 h 168"/>
                  <a:gd name="T48" fmla="*/ 327 w 377"/>
                  <a:gd name="T49" fmla="*/ 67 h 168"/>
                  <a:gd name="T50" fmla="*/ 341 w 377"/>
                  <a:gd name="T51" fmla="*/ 62 h 168"/>
                  <a:gd name="T52" fmla="*/ 358 w 377"/>
                  <a:gd name="T53" fmla="*/ 64 h 168"/>
                  <a:gd name="T54" fmla="*/ 370 w 377"/>
                  <a:gd name="T55" fmla="*/ 77 h 168"/>
                  <a:gd name="T56" fmla="*/ 372 w 377"/>
                  <a:gd name="T57" fmla="*/ 97 h 168"/>
                  <a:gd name="T58" fmla="*/ 370 w 377"/>
                  <a:gd name="T59" fmla="*/ 115 h 168"/>
                  <a:gd name="T60" fmla="*/ 357 w 377"/>
                  <a:gd name="T61" fmla="*/ 140 h 168"/>
                  <a:gd name="T62" fmla="*/ 326 w 377"/>
                  <a:gd name="T63" fmla="*/ 135 h 168"/>
                  <a:gd name="T64" fmla="*/ 310 w 377"/>
                  <a:gd name="T65" fmla="*/ 126 h 168"/>
                  <a:gd name="T66" fmla="*/ 293 w 377"/>
                  <a:gd name="T67" fmla="*/ 116 h 168"/>
                  <a:gd name="T68" fmla="*/ 270 w 377"/>
                  <a:gd name="T69" fmla="*/ 119 h 168"/>
                  <a:gd name="T70" fmla="*/ 244 w 377"/>
                  <a:gd name="T71" fmla="*/ 138 h 168"/>
                  <a:gd name="T72" fmla="*/ 212 w 377"/>
                  <a:gd name="T73" fmla="*/ 167 h 168"/>
                  <a:gd name="T74" fmla="*/ 177 w 377"/>
                  <a:gd name="T75" fmla="*/ 165 h 168"/>
                  <a:gd name="T76" fmla="*/ 149 w 377"/>
                  <a:gd name="T77" fmla="*/ 168 h 168"/>
                  <a:gd name="T78" fmla="*/ 125 w 377"/>
                  <a:gd name="T79" fmla="*/ 158 h 168"/>
                  <a:gd name="T80" fmla="*/ 117 w 377"/>
                  <a:gd name="T81" fmla="*/ 145 h 168"/>
                  <a:gd name="T82" fmla="*/ 104 w 377"/>
                  <a:gd name="T83" fmla="*/ 13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7" h="168">
                    <a:moveTo>
                      <a:pt x="104" y="137"/>
                    </a:moveTo>
                    <a:lnTo>
                      <a:pt x="87" y="144"/>
                    </a:lnTo>
                    <a:lnTo>
                      <a:pt x="81" y="144"/>
                    </a:lnTo>
                    <a:lnTo>
                      <a:pt x="76" y="133"/>
                    </a:lnTo>
                    <a:lnTo>
                      <a:pt x="76" y="125"/>
                    </a:lnTo>
                    <a:lnTo>
                      <a:pt x="81" y="112"/>
                    </a:lnTo>
                    <a:lnTo>
                      <a:pt x="78" y="105"/>
                    </a:lnTo>
                    <a:lnTo>
                      <a:pt x="67" y="102"/>
                    </a:lnTo>
                    <a:lnTo>
                      <a:pt x="52" y="102"/>
                    </a:lnTo>
                    <a:lnTo>
                      <a:pt x="32" y="102"/>
                    </a:lnTo>
                    <a:lnTo>
                      <a:pt x="10" y="90"/>
                    </a:lnTo>
                    <a:lnTo>
                      <a:pt x="0" y="81"/>
                    </a:lnTo>
                    <a:lnTo>
                      <a:pt x="0" y="75"/>
                    </a:lnTo>
                    <a:lnTo>
                      <a:pt x="8" y="67"/>
                    </a:lnTo>
                    <a:lnTo>
                      <a:pt x="17" y="64"/>
                    </a:lnTo>
                    <a:lnTo>
                      <a:pt x="21" y="60"/>
                    </a:lnTo>
                    <a:lnTo>
                      <a:pt x="21" y="52"/>
                    </a:lnTo>
                    <a:lnTo>
                      <a:pt x="37" y="50"/>
                    </a:lnTo>
                    <a:lnTo>
                      <a:pt x="45" y="47"/>
                    </a:lnTo>
                    <a:lnTo>
                      <a:pt x="50" y="38"/>
                    </a:lnTo>
                    <a:lnTo>
                      <a:pt x="58" y="26"/>
                    </a:lnTo>
                    <a:lnTo>
                      <a:pt x="58" y="11"/>
                    </a:lnTo>
                    <a:lnTo>
                      <a:pt x="60" y="5"/>
                    </a:lnTo>
                    <a:lnTo>
                      <a:pt x="66" y="0"/>
                    </a:lnTo>
                    <a:lnTo>
                      <a:pt x="90" y="11"/>
                    </a:lnTo>
                    <a:lnTo>
                      <a:pt x="97" y="10"/>
                    </a:lnTo>
                    <a:lnTo>
                      <a:pt x="103" y="13"/>
                    </a:lnTo>
                    <a:lnTo>
                      <a:pt x="120" y="21"/>
                    </a:lnTo>
                    <a:lnTo>
                      <a:pt x="127" y="21"/>
                    </a:lnTo>
                    <a:lnTo>
                      <a:pt x="131" y="18"/>
                    </a:lnTo>
                    <a:lnTo>
                      <a:pt x="135" y="18"/>
                    </a:lnTo>
                    <a:lnTo>
                      <a:pt x="141" y="26"/>
                    </a:lnTo>
                    <a:lnTo>
                      <a:pt x="146" y="23"/>
                    </a:lnTo>
                    <a:lnTo>
                      <a:pt x="155" y="13"/>
                    </a:lnTo>
                    <a:lnTo>
                      <a:pt x="169" y="7"/>
                    </a:lnTo>
                    <a:lnTo>
                      <a:pt x="183" y="4"/>
                    </a:lnTo>
                    <a:lnTo>
                      <a:pt x="198" y="8"/>
                    </a:lnTo>
                    <a:lnTo>
                      <a:pt x="210" y="20"/>
                    </a:lnTo>
                    <a:lnTo>
                      <a:pt x="216" y="25"/>
                    </a:lnTo>
                    <a:lnTo>
                      <a:pt x="230" y="33"/>
                    </a:lnTo>
                    <a:lnTo>
                      <a:pt x="265" y="52"/>
                    </a:lnTo>
                    <a:lnTo>
                      <a:pt x="270" y="52"/>
                    </a:lnTo>
                    <a:lnTo>
                      <a:pt x="282" y="60"/>
                    </a:lnTo>
                    <a:lnTo>
                      <a:pt x="301" y="74"/>
                    </a:lnTo>
                    <a:lnTo>
                      <a:pt x="301" y="79"/>
                    </a:lnTo>
                    <a:lnTo>
                      <a:pt x="307" y="85"/>
                    </a:lnTo>
                    <a:lnTo>
                      <a:pt x="310" y="78"/>
                    </a:lnTo>
                    <a:lnTo>
                      <a:pt x="314" y="74"/>
                    </a:lnTo>
                    <a:lnTo>
                      <a:pt x="319" y="74"/>
                    </a:lnTo>
                    <a:lnTo>
                      <a:pt x="327" y="67"/>
                    </a:lnTo>
                    <a:lnTo>
                      <a:pt x="333" y="62"/>
                    </a:lnTo>
                    <a:lnTo>
                      <a:pt x="341" y="62"/>
                    </a:lnTo>
                    <a:lnTo>
                      <a:pt x="345" y="64"/>
                    </a:lnTo>
                    <a:lnTo>
                      <a:pt x="358" y="64"/>
                    </a:lnTo>
                    <a:lnTo>
                      <a:pt x="363" y="72"/>
                    </a:lnTo>
                    <a:lnTo>
                      <a:pt x="370" y="77"/>
                    </a:lnTo>
                    <a:lnTo>
                      <a:pt x="367" y="85"/>
                    </a:lnTo>
                    <a:lnTo>
                      <a:pt x="372" y="97"/>
                    </a:lnTo>
                    <a:lnTo>
                      <a:pt x="377" y="104"/>
                    </a:lnTo>
                    <a:lnTo>
                      <a:pt x="370" y="115"/>
                    </a:lnTo>
                    <a:lnTo>
                      <a:pt x="365" y="128"/>
                    </a:lnTo>
                    <a:lnTo>
                      <a:pt x="357" y="140"/>
                    </a:lnTo>
                    <a:lnTo>
                      <a:pt x="341" y="135"/>
                    </a:lnTo>
                    <a:lnTo>
                      <a:pt x="326" y="135"/>
                    </a:lnTo>
                    <a:lnTo>
                      <a:pt x="319" y="133"/>
                    </a:lnTo>
                    <a:lnTo>
                      <a:pt x="310" y="126"/>
                    </a:lnTo>
                    <a:lnTo>
                      <a:pt x="303" y="120"/>
                    </a:lnTo>
                    <a:lnTo>
                      <a:pt x="293" y="116"/>
                    </a:lnTo>
                    <a:lnTo>
                      <a:pt x="285" y="116"/>
                    </a:lnTo>
                    <a:lnTo>
                      <a:pt x="270" y="119"/>
                    </a:lnTo>
                    <a:lnTo>
                      <a:pt x="252" y="129"/>
                    </a:lnTo>
                    <a:lnTo>
                      <a:pt x="244" y="138"/>
                    </a:lnTo>
                    <a:lnTo>
                      <a:pt x="227" y="162"/>
                    </a:lnTo>
                    <a:lnTo>
                      <a:pt x="212" y="167"/>
                    </a:lnTo>
                    <a:lnTo>
                      <a:pt x="185" y="167"/>
                    </a:lnTo>
                    <a:lnTo>
                      <a:pt x="177" y="165"/>
                    </a:lnTo>
                    <a:lnTo>
                      <a:pt x="166" y="165"/>
                    </a:lnTo>
                    <a:lnTo>
                      <a:pt x="149" y="168"/>
                    </a:lnTo>
                    <a:lnTo>
                      <a:pt x="135" y="168"/>
                    </a:lnTo>
                    <a:lnTo>
                      <a:pt x="125" y="158"/>
                    </a:lnTo>
                    <a:lnTo>
                      <a:pt x="117" y="151"/>
                    </a:lnTo>
                    <a:lnTo>
                      <a:pt x="117" y="145"/>
                    </a:lnTo>
                    <a:lnTo>
                      <a:pt x="113" y="139"/>
                    </a:lnTo>
                    <a:lnTo>
                      <a:pt x="104" y="13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9" name="Freeform 118">
                <a:extLst>
                  <a:ext uri="{FF2B5EF4-FFF2-40B4-BE49-F238E27FC236}">
                    <a16:creationId xmlns:a16="http://schemas.microsoft.com/office/drawing/2014/main" id="{002298CA-A800-48ED-B8A8-0E75B81A633C}"/>
                  </a:ext>
                </a:extLst>
              </p:cNvPr>
              <p:cNvSpPr>
                <a:spLocks/>
              </p:cNvSpPr>
              <p:nvPr/>
            </p:nvSpPr>
            <p:spPr bwMode="auto">
              <a:xfrm>
                <a:off x="5903913" y="3830638"/>
                <a:ext cx="1095375" cy="781050"/>
              </a:xfrm>
              <a:custGeom>
                <a:avLst/>
                <a:gdLst>
                  <a:gd name="T0" fmla="*/ 1 w 578"/>
                  <a:gd name="T1" fmla="*/ 247 h 365"/>
                  <a:gd name="T2" fmla="*/ 4 w 578"/>
                  <a:gd name="T3" fmla="*/ 234 h 365"/>
                  <a:gd name="T4" fmla="*/ 0 w 578"/>
                  <a:gd name="T5" fmla="*/ 224 h 365"/>
                  <a:gd name="T6" fmla="*/ 13 w 578"/>
                  <a:gd name="T7" fmla="*/ 205 h 365"/>
                  <a:gd name="T8" fmla="*/ 33 w 578"/>
                  <a:gd name="T9" fmla="*/ 175 h 365"/>
                  <a:gd name="T10" fmla="*/ 51 w 578"/>
                  <a:gd name="T11" fmla="*/ 166 h 365"/>
                  <a:gd name="T12" fmla="*/ 78 w 578"/>
                  <a:gd name="T13" fmla="*/ 168 h 365"/>
                  <a:gd name="T14" fmla="*/ 118 w 578"/>
                  <a:gd name="T15" fmla="*/ 150 h 365"/>
                  <a:gd name="T16" fmla="*/ 160 w 578"/>
                  <a:gd name="T17" fmla="*/ 149 h 365"/>
                  <a:gd name="T18" fmla="*/ 178 w 578"/>
                  <a:gd name="T19" fmla="*/ 121 h 365"/>
                  <a:gd name="T20" fmla="*/ 236 w 578"/>
                  <a:gd name="T21" fmla="*/ 111 h 365"/>
                  <a:gd name="T22" fmla="*/ 244 w 578"/>
                  <a:gd name="T23" fmla="*/ 86 h 365"/>
                  <a:gd name="T24" fmla="*/ 257 w 578"/>
                  <a:gd name="T25" fmla="*/ 68 h 365"/>
                  <a:gd name="T26" fmla="*/ 248 w 578"/>
                  <a:gd name="T27" fmla="*/ 58 h 365"/>
                  <a:gd name="T28" fmla="*/ 261 w 578"/>
                  <a:gd name="T29" fmla="*/ 48 h 365"/>
                  <a:gd name="T30" fmla="*/ 276 w 578"/>
                  <a:gd name="T31" fmla="*/ 19 h 365"/>
                  <a:gd name="T32" fmla="*/ 288 w 578"/>
                  <a:gd name="T33" fmla="*/ 0 h 365"/>
                  <a:gd name="T34" fmla="*/ 366 w 578"/>
                  <a:gd name="T35" fmla="*/ 14 h 365"/>
                  <a:gd name="T36" fmla="*/ 416 w 578"/>
                  <a:gd name="T37" fmla="*/ 48 h 365"/>
                  <a:gd name="T38" fmla="*/ 452 w 578"/>
                  <a:gd name="T39" fmla="*/ 33 h 365"/>
                  <a:gd name="T40" fmla="*/ 466 w 578"/>
                  <a:gd name="T41" fmla="*/ 39 h 365"/>
                  <a:gd name="T42" fmla="*/ 468 w 578"/>
                  <a:gd name="T43" fmla="*/ 52 h 365"/>
                  <a:gd name="T44" fmla="*/ 464 w 578"/>
                  <a:gd name="T45" fmla="*/ 103 h 365"/>
                  <a:gd name="T46" fmla="*/ 474 w 578"/>
                  <a:gd name="T47" fmla="*/ 120 h 365"/>
                  <a:gd name="T48" fmla="*/ 498 w 578"/>
                  <a:gd name="T49" fmla="*/ 153 h 365"/>
                  <a:gd name="T50" fmla="*/ 547 w 578"/>
                  <a:gd name="T51" fmla="*/ 229 h 365"/>
                  <a:gd name="T52" fmla="*/ 545 w 578"/>
                  <a:gd name="T53" fmla="*/ 259 h 365"/>
                  <a:gd name="T54" fmla="*/ 578 w 578"/>
                  <a:gd name="T55" fmla="*/ 285 h 365"/>
                  <a:gd name="T56" fmla="*/ 482 w 578"/>
                  <a:gd name="T57" fmla="*/ 332 h 365"/>
                  <a:gd name="T58" fmla="*/ 416 w 578"/>
                  <a:gd name="T59" fmla="*/ 351 h 365"/>
                  <a:gd name="T60" fmla="*/ 349 w 578"/>
                  <a:gd name="T61" fmla="*/ 365 h 365"/>
                  <a:gd name="T62" fmla="*/ 311 w 578"/>
                  <a:gd name="T63" fmla="*/ 361 h 365"/>
                  <a:gd name="T64" fmla="*/ 265 w 578"/>
                  <a:gd name="T65" fmla="*/ 362 h 365"/>
                  <a:gd name="T66" fmla="*/ 180 w 578"/>
                  <a:gd name="T67" fmla="*/ 327 h 365"/>
                  <a:gd name="T68" fmla="*/ 127 w 578"/>
                  <a:gd name="T69" fmla="*/ 311 h 365"/>
                  <a:gd name="T70" fmla="*/ 86 w 578"/>
                  <a:gd name="T71" fmla="*/ 309 h 365"/>
                  <a:gd name="T72" fmla="*/ 44 w 578"/>
                  <a:gd name="T73" fmla="*/ 304 h 365"/>
                  <a:gd name="T74" fmla="*/ 12 w 578"/>
                  <a:gd name="T75" fmla="*/ 275 h 365"/>
                  <a:gd name="T76" fmla="*/ 11 w 578"/>
                  <a:gd name="T77" fmla="*/ 264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8" h="365">
                    <a:moveTo>
                      <a:pt x="4" y="252"/>
                    </a:moveTo>
                    <a:lnTo>
                      <a:pt x="1" y="247"/>
                    </a:lnTo>
                    <a:lnTo>
                      <a:pt x="1" y="237"/>
                    </a:lnTo>
                    <a:lnTo>
                      <a:pt x="4" y="234"/>
                    </a:lnTo>
                    <a:lnTo>
                      <a:pt x="4" y="227"/>
                    </a:lnTo>
                    <a:lnTo>
                      <a:pt x="0" y="224"/>
                    </a:lnTo>
                    <a:lnTo>
                      <a:pt x="1" y="220"/>
                    </a:lnTo>
                    <a:lnTo>
                      <a:pt x="13" y="205"/>
                    </a:lnTo>
                    <a:lnTo>
                      <a:pt x="13" y="191"/>
                    </a:lnTo>
                    <a:lnTo>
                      <a:pt x="33" y="175"/>
                    </a:lnTo>
                    <a:lnTo>
                      <a:pt x="39" y="163"/>
                    </a:lnTo>
                    <a:lnTo>
                      <a:pt x="51" y="166"/>
                    </a:lnTo>
                    <a:lnTo>
                      <a:pt x="69" y="172"/>
                    </a:lnTo>
                    <a:lnTo>
                      <a:pt x="78" y="168"/>
                    </a:lnTo>
                    <a:lnTo>
                      <a:pt x="102" y="155"/>
                    </a:lnTo>
                    <a:lnTo>
                      <a:pt x="118" y="150"/>
                    </a:lnTo>
                    <a:lnTo>
                      <a:pt x="149" y="153"/>
                    </a:lnTo>
                    <a:lnTo>
                      <a:pt x="160" y="149"/>
                    </a:lnTo>
                    <a:lnTo>
                      <a:pt x="169" y="132"/>
                    </a:lnTo>
                    <a:lnTo>
                      <a:pt x="178" y="121"/>
                    </a:lnTo>
                    <a:lnTo>
                      <a:pt x="199" y="111"/>
                    </a:lnTo>
                    <a:lnTo>
                      <a:pt x="236" y="111"/>
                    </a:lnTo>
                    <a:lnTo>
                      <a:pt x="224" y="99"/>
                    </a:lnTo>
                    <a:lnTo>
                      <a:pt x="244" y="86"/>
                    </a:lnTo>
                    <a:lnTo>
                      <a:pt x="257" y="75"/>
                    </a:lnTo>
                    <a:lnTo>
                      <a:pt x="257" y="68"/>
                    </a:lnTo>
                    <a:lnTo>
                      <a:pt x="244" y="65"/>
                    </a:lnTo>
                    <a:lnTo>
                      <a:pt x="248" y="58"/>
                    </a:lnTo>
                    <a:lnTo>
                      <a:pt x="257" y="55"/>
                    </a:lnTo>
                    <a:lnTo>
                      <a:pt x="261" y="48"/>
                    </a:lnTo>
                    <a:lnTo>
                      <a:pt x="261" y="35"/>
                    </a:lnTo>
                    <a:lnTo>
                      <a:pt x="276" y="19"/>
                    </a:lnTo>
                    <a:lnTo>
                      <a:pt x="281" y="3"/>
                    </a:lnTo>
                    <a:lnTo>
                      <a:pt x="288" y="0"/>
                    </a:lnTo>
                    <a:lnTo>
                      <a:pt x="321" y="3"/>
                    </a:lnTo>
                    <a:lnTo>
                      <a:pt x="366" y="14"/>
                    </a:lnTo>
                    <a:lnTo>
                      <a:pt x="397" y="38"/>
                    </a:lnTo>
                    <a:lnTo>
                      <a:pt x="416" y="48"/>
                    </a:lnTo>
                    <a:lnTo>
                      <a:pt x="424" y="48"/>
                    </a:lnTo>
                    <a:lnTo>
                      <a:pt x="452" y="33"/>
                    </a:lnTo>
                    <a:lnTo>
                      <a:pt x="458" y="33"/>
                    </a:lnTo>
                    <a:lnTo>
                      <a:pt x="466" y="39"/>
                    </a:lnTo>
                    <a:lnTo>
                      <a:pt x="467" y="44"/>
                    </a:lnTo>
                    <a:lnTo>
                      <a:pt x="468" y="52"/>
                    </a:lnTo>
                    <a:lnTo>
                      <a:pt x="464" y="83"/>
                    </a:lnTo>
                    <a:lnTo>
                      <a:pt x="464" y="103"/>
                    </a:lnTo>
                    <a:lnTo>
                      <a:pt x="468" y="112"/>
                    </a:lnTo>
                    <a:lnTo>
                      <a:pt x="474" y="120"/>
                    </a:lnTo>
                    <a:lnTo>
                      <a:pt x="480" y="128"/>
                    </a:lnTo>
                    <a:lnTo>
                      <a:pt x="498" y="153"/>
                    </a:lnTo>
                    <a:lnTo>
                      <a:pt x="523" y="198"/>
                    </a:lnTo>
                    <a:lnTo>
                      <a:pt x="547" y="229"/>
                    </a:lnTo>
                    <a:lnTo>
                      <a:pt x="547" y="247"/>
                    </a:lnTo>
                    <a:lnTo>
                      <a:pt x="545" y="259"/>
                    </a:lnTo>
                    <a:lnTo>
                      <a:pt x="557" y="268"/>
                    </a:lnTo>
                    <a:lnTo>
                      <a:pt x="578" y="285"/>
                    </a:lnTo>
                    <a:lnTo>
                      <a:pt x="520" y="315"/>
                    </a:lnTo>
                    <a:lnTo>
                      <a:pt x="482" y="332"/>
                    </a:lnTo>
                    <a:lnTo>
                      <a:pt x="448" y="341"/>
                    </a:lnTo>
                    <a:lnTo>
                      <a:pt x="416" y="351"/>
                    </a:lnTo>
                    <a:lnTo>
                      <a:pt x="384" y="356"/>
                    </a:lnTo>
                    <a:lnTo>
                      <a:pt x="349" y="365"/>
                    </a:lnTo>
                    <a:lnTo>
                      <a:pt x="325" y="365"/>
                    </a:lnTo>
                    <a:lnTo>
                      <a:pt x="311" y="361"/>
                    </a:lnTo>
                    <a:lnTo>
                      <a:pt x="283" y="358"/>
                    </a:lnTo>
                    <a:lnTo>
                      <a:pt x="265" y="362"/>
                    </a:lnTo>
                    <a:lnTo>
                      <a:pt x="222" y="362"/>
                    </a:lnTo>
                    <a:lnTo>
                      <a:pt x="180" y="327"/>
                    </a:lnTo>
                    <a:lnTo>
                      <a:pt x="158" y="317"/>
                    </a:lnTo>
                    <a:lnTo>
                      <a:pt x="127" y="311"/>
                    </a:lnTo>
                    <a:lnTo>
                      <a:pt x="101" y="307"/>
                    </a:lnTo>
                    <a:lnTo>
                      <a:pt x="86" y="309"/>
                    </a:lnTo>
                    <a:lnTo>
                      <a:pt x="55" y="322"/>
                    </a:lnTo>
                    <a:lnTo>
                      <a:pt x="44" y="304"/>
                    </a:lnTo>
                    <a:lnTo>
                      <a:pt x="30" y="280"/>
                    </a:lnTo>
                    <a:lnTo>
                      <a:pt x="12" y="275"/>
                    </a:lnTo>
                    <a:lnTo>
                      <a:pt x="11" y="270"/>
                    </a:lnTo>
                    <a:lnTo>
                      <a:pt x="11" y="264"/>
                    </a:lnTo>
                    <a:lnTo>
                      <a:pt x="4" y="25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0" name="Freeform 119">
                <a:extLst>
                  <a:ext uri="{FF2B5EF4-FFF2-40B4-BE49-F238E27FC236}">
                    <a16:creationId xmlns:a16="http://schemas.microsoft.com/office/drawing/2014/main" id="{09748BEE-E132-40EC-82F0-4CE6DF863BFD}"/>
                  </a:ext>
                </a:extLst>
              </p:cNvPr>
              <p:cNvSpPr>
                <a:spLocks/>
              </p:cNvSpPr>
              <p:nvPr/>
            </p:nvSpPr>
            <p:spPr bwMode="auto">
              <a:xfrm>
                <a:off x="6778625" y="2909888"/>
                <a:ext cx="614363" cy="622300"/>
              </a:xfrm>
              <a:custGeom>
                <a:avLst/>
                <a:gdLst>
                  <a:gd name="T0" fmla="*/ 78 w 324"/>
                  <a:gd name="T1" fmla="*/ 232 h 291"/>
                  <a:gd name="T2" fmla="*/ 62 w 324"/>
                  <a:gd name="T3" fmla="*/ 251 h 291"/>
                  <a:gd name="T4" fmla="*/ 85 w 324"/>
                  <a:gd name="T5" fmla="*/ 268 h 291"/>
                  <a:gd name="T6" fmla="*/ 91 w 324"/>
                  <a:gd name="T7" fmla="*/ 288 h 291"/>
                  <a:gd name="T8" fmla="*/ 118 w 324"/>
                  <a:gd name="T9" fmla="*/ 287 h 291"/>
                  <a:gd name="T10" fmla="*/ 115 w 324"/>
                  <a:gd name="T11" fmla="*/ 274 h 291"/>
                  <a:gd name="T12" fmla="*/ 134 w 324"/>
                  <a:gd name="T13" fmla="*/ 254 h 291"/>
                  <a:gd name="T14" fmla="*/ 137 w 324"/>
                  <a:gd name="T15" fmla="*/ 247 h 291"/>
                  <a:gd name="T16" fmla="*/ 187 w 324"/>
                  <a:gd name="T17" fmla="*/ 249 h 291"/>
                  <a:gd name="T18" fmla="*/ 202 w 324"/>
                  <a:gd name="T19" fmla="*/ 257 h 291"/>
                  <a:gd name="T20" fmla="*/ 232 w 324"/>
                  <a:gd name="T21" fmla="*/ 245 h 291"/>
                  <a:gd name="T22" fmla="*/ 258 w 324"/>
                  <a:gd name="T23" fmla="*/ 233 h 291"/>
                  <a:gd name="T24" fmla="*/ 294 w 324"/>
                  <a:gd name="T25" fmla="*/ 209 h 291"/>
                  <a:gd name="T26" fmla="*/ 283 w 324"/>
                  <a:gd name="T27" fmla="*/ 180 h 291"/>
                  <a:gd name="T28" fmla="*/ 305 w 324"/>
                  <a:gd name="T29" fmla="*/ 130 h 291"/>
                  <a:gd name="T30" fmla="*/ 324 w 324"/>
                  <a:gd name="T31" fmla="*/ 115 h 291"/>
                  <a:gd name="T32" fmla="*/ 299 w 324"/>
                  <a:gd name="T33" fmla="*/ 101 h 291"/>
                  <a:gd name="T34" fmla="*/ 272 w 324"/>
                  <a:gd name="T35" fmla="*/ 71 h 291"/>
                  <a:gd name="T36" fmla="*/ 269 w 324"/>
                  <a:gd name="T37" fmla="*/ 47 h 291"/>
                  <a:gd name="T38" fmla="*/ 287 w 324"/>
                  <a:gd name="T39" fmla="*/ 32 h 291"/>
                  <a:gd name="T40" fmla="*/ 272 w 324"/>
                  <a:gd name="T41" fmla="*/ 32 h 291"/>
                  <a:gd name="T42" fmla="*/ 255 w 324"/>
                  <a:gd name="T43" fmla="*/ 16 h 291"/>
                  <a:gd name="T44" fmla="*/ 220 w 324"/>
                  <a:gd name="T45" fmla="*/ 16 h 291"/>
                  <a:gd name="T46" fmla="*/ 190 w 324"/>
                  <a:gd name="T47" fmla="*/ 21 h 291"/>
                  <a:gd name="T48" fmla="*/ 152 w 324"/>
                  <a:gd name="T49" fmla="*/ 23 h 291"/>
                  <a:gd name="T50" fmla="*/ 156 w 324"/>
                  <a:gd name="T51" fmla="*/ 0 h 291"/>
                  <a:gd name="T52" fmla="*/ 128 w 324"/>
                  <a:gd name="T53" fmla="*/ 4 h 291"/>
                  <a:gd name="T54" fmla="*/ 107 w 324"/>
                  <a:gd name="T55" fmla="*/ 4 h 291"/>
                  <a:gd name="T56" fmla="*/ 62 w 324"/>
                  <a:gd name="T57" fmla="*/ 35 h 291"/>
                  <a:gd name="T58" fmla="*/ 72 w 324"/>
                  <a:gd name="T59" fmla="*/ 42 h 291"/>
                  <a:gd name="T60" fmla="*/ 54 w 324"/>
                  <a:gd name="T61" fmla="*/ 56 h 291"/>
                  <a:gd name="T62" fmla="*/ 36 w 324"/>
                  <a:gd name="T63" fmla="*/ 71 h 291"/>
                  <a:gd name="T64" fmla="*/ 12 w 324"/>
                  <a:gd name="T65" fmla="*/ 66 h 291"/>
                  <a:gd name="T66" fmla="*/ 1 w 324"/>
                  <a:gd name="T67" fmla="*/ 89 h 291"/>
                  <a:gd name="T68" fmla="*/ 7 w 324"/>
                  <a:gd name="T69" fmla="*/ 114 h 291"/>
                  <a:gd name="T70" fmla="*/ 7 w 324"/>
                  <a:gd name="T71" fmla="*/ 131 h 291"/>
                  <a:gd name="T72" fmla="*/ 47 w 324"/>
                  <a:gd name="T73" fmla="*/ 107 h 291"/>
                  <a:gd name="T74" fmla="*/ 77 w 324"/>
                  <a:gd name="T75" fmla="*/ 98 h 291"/>
                  <a:gd name="T76" fmla="*/ 80 w 324"/>
                  <a:gd name="T77" fmla="*/ 126 h 291"/>
                  <a:gd name="T78" fmla="*/ 73 w 324"/>
                  <a:gd name="T79" fmla="*/ 150 h 291"/>
                  <a:gd name="T80" fmla="*/ 83 w 324"/>
                  <a:gd name="T81" fmla="*/ 176 h 291"/>
                  <a:gd name="T82" fmla="*/ 86 w 324"/>
                  <a:gd name="T83" fmla="*/ 185 h 291"/>
                  <a:gd name="T84" fmla="*/ 107 w 324"/>
                  <a:gd name="T85" fmla="*/ 20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291">
                    <a:moveTo>
                      <a:pt x="89" y="216"/>
                    </a:moveTo>
                    <a:lnTo>
                      <a:pt x="78" y="223"/>
                    </a:lnTo>
                    <a:lnTo>
                      <a:pt x="78" y="232"/>
                    </a:lnTo>
                    <a:lnTo>
                      <a:pt x="71" y="239"/>
                    </a:lnTo>
                    <a:lnTo>
                      <a:pt x="62" y="243"/>
                    </a:lnTo>
                    <a:lnTo>
                      <a:pt x="62" y="251"/>
                    </a:lnTo>
                    <a:lnTo>
                      <a:pt x="62" y="257"/>
                    </a:lnTo>
                    <a:lnTo>
                      <a:pt x="71" y="263"/>
                    </a:lnTo>
                    <a:lnTo>
                      <a:pt x="85" y="268"/>
                    </a:lnTo>
                    <a:lnTo>
                      <a:pt x="88" y="274"/>
                    </a:lnTo>
                    <a:lnTo>
                      <a:pt x="88" y="283"/>
                    </a:lnTo>
                    <a:lnTo>
                      <a:pt x="91" y="288"/>
                    </a:lnTo>
                    <a:lnTo>
                      <a:pt x="102" y="291"/>
                    </a:lnTo>
                    <a:lnTo>
                      <a:pt x="115" y="291"/>
                    </a:lnTo>
                    <a:lnTo>
                      <a:pt x="118" y="287"/>
                    </a:lnTo>
                    <a:lnTo>
                      <a:pt x="118" y="285"/>
                    </a:lnTo>
                    <a:lnTo>
                      <a:pt x="115" y="279"/>
                    </a:lnTo>
                    <a:lnTo>
                      <a:pt x="115" y="274"/>
                    </a:lnTo>
                    <a:lnTo>
                      <a:pt x="118" y="269"/>
                    </a:lnTo>
                    <a:lnTo>
                      <a:pt x="134" y="260"/>
                    </a:lnTo>
                    <a:lnTo>
                      <a:pt x="134" y="254"/>
                    </a:lnTo>
                    <a:lnTo>
                      <a:pt x="131" y="252"/>
                    </a:lnTo>
                    <a:lnTo>
                      <a:pt x="131" y="247"/>
                    </a:lnTo>
                    <a:lnTo>
                      <a:pt x="137" y="247"/>
                    </a:lnTo>
                    <a:lnTo>
                      <a:pt x="154" y="257"/>
                    </a:lnTo>
                    <a:lnTo>
                      <a:pt x="175" y="257"/>
                    </a:lnTo>
                    <a:lnTo>
                      <a:pt x="187" y="249"/>
                    </a:lnTo>
                    <a:lnTo>
                      <a:pt x="192" y="249"/>
                    </a:lnTo>
                    <a:lnTo>
                      <a:pt x="197" y="257"/>
                    </a:lnTo>
                    <a:lnTo>
                      <a:pt x="202" y="257"/>
                    </a:lnTo>
                    <a:lnTo>
                      <a:pt x="217" y="251"/>
                    </a:lnTo>
                    <a:lnTo>
                      <a:pt x="222" y="248"/>
                    </a:lnTo>
                    <a:lnTo>
                      <a:pt x="232" y="245"/>
                    </a:lnTo>
                    <a:lnTo>
                      <a:pt x="246" y="245"/>
                    </a:lnTo>
                    <a:lnTo>
                      <a:pt x="254" y="240"/>
                    </a:lnTo>
                    <a:lnTo>
                      <a:pt x="258" y="233"/>
                    </a:lnTo>
                    <a:lnTo>
                      <a:pt x="276" y="216"/>
                    </a:lnTo>
                    <a:lnTo>
                      <a:pt x="283" y="212"/>
                    </a:lnTo>
                    <a:lnTo>
                      <a:pt x="294" y="209"/>
                    </a:lnTo>
                    <a:lnTo>
                      <a:pt x="289" y="201"/>
                    </a:lnTo>
                    <a:lnTo>
                      <a:pt x="286" y="192"/>
                    </a:lnTo>
                    <a:lnTo>
                      <a:pt x="283" y="180"/>
                    </a:lnTo>
                    <a:lnTo>
                      <a:pt x="288" y="171"/>
                    </a:lnTo>
                    <a:lnTo>
                      <a:pt x="297" y="136"/>
                    </a:lnTo>
                    <a:lnTo>
                      <a:pt x="305" y="130"/>
                    </a:lnTo>
                    <a:lnTo>
                      <a:pt x="316" y="127"/>
                    </a:lnTo>
                    <a:lnTo>
                      <a:pt x="324" y="120"/>
                    </a:lnTo>
                    <a:lnTo>
                      <a:pt x="324" y="115"/>
                    </a:lnTo>
                    <a:lnTo>
                      <a:pt x="320" y="109"/>
                    </a:lnTo>
                    <a:lnTo>
                      <a:pt x="313" y="106"/>
                    </a:lnTo>
                    <a:lnTo>
                      <a:pt x="299" y="101"/>
                    </a:lnTo>
                    <a:lnTo>
                      <a:pt x="289" y="94"/>
                    </a:lnTo>
                    <a:lnTo>
                      <a:pt x="282" y="87"/>
                    </a:lnTo>
                    <a:lnTo>
                      <a:pt x="272" y="71"/>
                    </a:lnTo>
                    <a:lnTo>
                      <a:pt x="265" y="57"/>
                    </a:lnTo>
                    <a:lnTo>
                      <a:pt x="265" y="53"/>
                    </a:lnTo>
                    <a:lnTo>
                      <a:pt x="269" y="47"/>
                    </a:lnTo>
                    <a:lnTo>
                      <a:pt x="279" y="41"/>
                    </a:lnTo>
                    <a:lnTo>
                      <a:pt x="287" y="36"/>
                    </a:lnTo>
                    <a:lnTo>
                      <a:pt x="287" y="32"/>
                    </a:lnTo>
                    <a:lnTo>
                      <a:pt x="281" y="29"/>
                    </a:lnTo>
                    <a:lnTo>
                      <a:pt x="278" y="29"/>
                    </a:lnTo>
                    <a:lnTo>
                      <a:pt x="272" y="32"/>
                    </a:lnTo>
                    <a:lnTo>
                      <a:pt x="267" y="29"/>
                    </a:lnTo>
                    <a:lnTo>
                      <a:pt x="263" y="22"/>
                    </a:lnTo>
                    <a:lnTo>
                      <a:pt x="255" y="16"/>
                    </a:lnTo>
                    <a:lnTo>
                      <a:pt x="247" y="13"/>
                    </a:lnTo>
                    <a:lnTo>
                      <a:pt x="235" y="16"/>
                    </a:lnTo>
                    <a:lnTo>
                      <a:pt x="220" y="16"/>
                    </a:lnTo>
                    <a:lnTo>
                      <a:pt x="216" y="18"/>
                    </a:lnTo>
                    <a:lnTo>
                      <a:pt x="202" y="18"/>
                    </a:lnTo>
                    <a:lnTo>
                      <a:pt x="190" y="21"/>
                    </a:lnTo>
                    <a:lnTo>
                      <a:pt x="175" y="27"/>
                    </a:lnTo>
                    <a:lnTo>
                      <a:pt x="160" y="29"/>
                    </a:lnTo>
                    <a:lnTo>
                      <a:pt x="152" y="23"/>
                    </a:lnTo>
                    <a:lnTo>
                      <a:pt x="149" y="18"/>
                    </a:lnTo>
                    <a:lnTo>
                      <a:pt x="149" y="11"/>
                    </a:lnTo>
                    <a:lnTo>
                      <a:pt x="156" y="0"/>
                    </a:lnTo>
                    <a:lnTo>
                      <a:pt x="148" y="0"/>
                    </a:lnTo>
                    <a:lnTo>
                      <a:pt x="138" y="4"/>
                    </a:lnTo>
                    <a:lnTo>
                      <a:pt x="128" y="4"/>
                    </a:lnTo>
                    <a:lnTo>
                      <a:pt x="124" y="6"/>
                    </a:lnTo>
                    <a:lnTo>
                      <a:pt x="115" y="6"/>
                    </a:lnTo>
                    <a:lnTo>
                      <a:pt x="107" y="4"/>
                    </a:lnTo>
                    <a:lnTo>
                      <a:pt x="98" y="9"/>
                    </a:lnTo>
                    <a:lnTo>
                      <a:pt x="78" y="21"/>
                    </a:lnTo>
                    <a:lnTo>
                      <a:pt x="62" y="35"/>
                    </a:lnTo>
                    <a:lnTo>
                      <a:pt x="62" y="39"/>
                    </a:lnTo>
                    <a:lnTo>
                      <a:pt x="70" y="39"/>
                    </a:lnTo>
                    <a:lnTo>
                      <a:pt x="72" y="42"/>
                    </a:lnTo>
                    <a:lnTo>
                      <a:pt x="67" y="50"/>
                    </a:lnTo>
                    <a:lnTo>
                      <a:pt x="59" y="56"/>
                    </a:lnTo>
                    <a:lnTo>
                      <a:pt x="54" y="56"/>
                    </a:lnTo>
                    <a:lnTo>
                      <a:pt x="44" y="61"/>
                    </a:lnTo>
                    <a:lnTo>
                      <a:pt x="38" y="66"/>
                    </a:lnTo>
                    <a:lnTo>
                      <a:pt x="36" y="71"/>
                    </a:lnTo>
                    <a:lnTo>
                      <a:pt x="23" y="71"/>
                    </a:lnTo>
                    <a:lnTo>
                      <a:pt x="16" y="65"/>
                    </a:lnTo>
                    <a:lnTo>
                      <a:pt x="12" y="66"/>
                    </a:lnTo>
                    <a:lnTo>
                      <a:pt x="8" y="71"/>
                    </a:lnTo>
                    <a:lnTo>
                      <a:pt x="8" y="81"/>
                    </a:lnTo>
                    <a:lnTo>
                      <a:pt x="1" y="89"/>
                    </a:lnTo>
                    <a:lnTo>
                      <a:pt x="1" y="103"/>
                    </a:lnTo>
                    <a:lnTo>
                      <a:pt x="1" y="108"/>
                    </a:lnTo>
                    <a:lnTo>
                      <a:pt x="7" y="114"/>
                    </a:lnTo>
                    <a:lnTo>
                      <a:pt x="7" y="117"/>
                    </a:lnTo>
                    <a:lnTo>
                      <a:pt x="0" y="123"/>
                    </a:lnTo>
                    <a:lnTo>
                      <a:pt x="7" y="131"/>
                    </a:lnTo>
                    <a:lnTo>
                      <a:pt x="21" y="131"/>
                    </a:lnTo>
                    <a:lnTo>
                      <a:pt x="30" y="127"/>
                    </a:lnTo>
                    <a:lnTo>
                      <a:pt x="47" y="107"/>
                    </a:lnTo>
                    <a:lnTo>
                      <a:pt x="57" y="100"/>
                    </a:lnTo>
                    <a:lnTo>
                      <a:pt x="67" y="95"/>
                    </a:lnTo>
                    <a:lnTo>
                      <a:pt x="77" y="98"/>
                    </a:lnTo>
                    <a:lnTo>
                      <a:pt x="85" y="107"/>
                    </a:lnTo>
                    <a:lnTo>
                      <a:pt x="85" y="116"/>
                    </a:lnTo>
                    <a:lnTo>
                      <a:pt x="80" y="126"/>
                    </a:lnTo>
                    <a:lnTo>
                      <a:pt x="76" y="136"/>
                    </a:lnTo>
                    <a:lnTo>
                      <a:pt x="76" y="143"/>
                    </a:lnTo>
                    <a:lnTo>
                      <a:pt x="73" y="150"/>
                    </a:lnTo>
                    <a:lnTo>
                      <a:pt x="76" y="165"/>
                    </a:lnTo>
                    <a:lnTo>
                      <a:pt x="83" y="172"/>
                    </a:lnTo>
                    <a:lnTo>
                      <a:pt x="83" y="176"/>
                    </a:lnTo>
                    <a:lnTo>
                      <a:pt x="79" y="181"/>
                    </a:lnTo>
                    <a:lnTo>
                      <a:pt x="82" y="185"/>
                    </a:lnTo>
                    <a:lnTo>
                      <a:pt x="86" y="185"/>
                    </a:lnTo>
                    <a:lnTo>
                      <a:pt x="93" y="192"/>
                    </a:lnTo>
                    <a:lnTo>
                      <a:pt x="104" y="195"/>
                    </a:lnTo>
                    <a:lnTo>
                      <a:pt x="107" y="201"/>
                    </a:lnTo>
                    <a:lnTo>
                      <a:pt x="99" y="211"/>
                    </a:lnTo>
                    <a:lnTo>
                      <a:pt x="89" y="21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1" name="Freeform 120">
                <a:extLst>
                  <a:ext uri="{FF2B5EF4-FFF2-40B4-BE49-F238E27FC236}">
                    <a16:creationId xmlns:a16="http://schemas.microsoft.com/office/drawing/2014/main" id="{A0BA2D4C-9E89-4514-84F0-3967070A3CBE}"/>
                  </a:ext>
                </a:extLst>
              </p:cNvPr>
              <p:cNvSpPr>
                <a:spLocks/>
              </p:cNvSpPr>
              <p:nvPr/>
            </p:nvSpPr>
            <p:spPr bwMode="auto">
              <a:xfrm>
                <a:off x="7775575" y="2509838"/>
                <a:ext cx="971550" cy="658812"/>
              </a:xfrm>
              <a:custGeom>
                <a:avLst/>
                <a:gdLst>
                  <a:gd name="T0" fmla="*/ 102 w 513"/>
                  <a:gd name="T1" fmla="*/ 227 h 308"/>
                  <a:gd name="T2" fmla="*/ 107 w 513"/>
                  <a:gd name="T3" fmla="*/ 247 h 308"/>
                  <a:gd name="T4" fmla="*/ 112 w 513"/>
                  <a:gd name="T5" fmla="*/ 272 h 308"/>
                  <a:gd name="T6" fmla="*/ 122 w 513"/>
                  <a:gd name="T7" fmla="*/ 296 h 308"/>
                  <a:gd name="T8" fmla="*/ 128 w 513"/>
                  <a:gd name="T9" fmla="*/ 308 h 308"/>
                  <a:gd name="T10" fmla="*/ 166 w 513"/>
                  <a:gd name="T11" fmla="*/ 301 h 308"/>
                  <a:gd name="T12" fmla="*/ 170 w 513"/>
                  <a:gd name="T13" fmla="*/ 279 h 308"/>
                  <a:gd name="T14" fmla="*/ 189 w 513"/>
                  <a:gd name="T15" fmla="*/ 262 h 308"/>
                  <a:gd name="T16" fmla="*/ 222 w 513"/>
                  <a:gd name="T17" fmla="*/ 226 h 308"/>
                  <a:gd name="T18" fmla="*/ 225 w 513"/>
                  <a:gd name="T19" fmla="*/ 207 h 308"/>
                  <a:gd name="T20" fmla="*/ 212 w 513"/>
                  <a:gd name="T21" fmla="*/ 204 h 308"/>
                  <a:gd name="T22" fmla="*/ 211 w 513"/>
                  <a:gd name="T23" fmla="*/ 190 h 308"/>
                  <a:gd name="T24" fmla="*/ 227 w 513"/>
                  <a:gd name="T25" fmla="*/ 188 h 308"/>
                  <a:gd name="T26" fmla="*/ 256 w 513"/>
                  <a:gd name="T27" fmla="*/ 167 h 308"/>
                  <a:gd name="T28" fmla="*/ 281 w 513"/>
                  <a:gd name="T29" fmla="*/ 170 h 308"/>
                  <a:gd name="T30" fmla="*/ 315 w 513"/>
                  <a:gd name="T31" fmla="*/ 188 h 308"/>
                  <a:gd name="T32" fmla="*/ 328 w 513"/>
                  <a:gd name="T33" fmla="*/ 205 h 308"/>
                  <a:gd name="T34" fmla="*/ 344 w 513"/>
                  <a:gd name="T35" fmla="*/ 210 h 308"/>
                  <a:gd name="T36" fmla="*/ 355 w 513"/>
                  <a:gd name="T37" fmla="*/ 187 h 308"/>
                  <a:gd name="T38" fmla="*/ 367 w 513"/>
                  <a:gd name="T39" fmla="*/ 164 h 308"/>
                  <a:gd name="T40" fmla="*/ 382 w 513"/>
                  <a:gd name="T41" fmla="*/ 161 h 308"/>
                  <a:gd name="T42" fmla="*/ 408 w 513"/>
                  <a:gd name="T43" fmla="*/ 164 h 308"/>
                  <a:gd name="T44" fmla="*/ 422 w 513"/>
                  <a:gd name="T45" fmla="*/ 149 h 308"/>
                  <a:gd name="T46" fmla="*/ 451 w 513"/>
                  <a:gd name="T47" fmla="*/ 148 h 308"/>
                  <a:gd name="T48" fmla="*/ 475 w 513"/>
                  <a:gd name="T49" fmla="*/ 145 h 308"/>
                  <a:gd name="T50" fmla="*/ 505 w 513"/>
                  <a:gd name="T51" fmla="*/ 135 h 308"/>
                  <a:gd name="T52" fmla="*/ 506 w 513"/>
                  <a:gd name="T53" fmla="*/ 88 h 308"/>
                  <a:gd name="T54" fmla="*/ 513 w 513"/>
                  <a:gd name="T55" fmla="*/ 57 h 308"/>
                  <a:gd name="T56" fmla="*/ 486 w 513"/>
                  <a:gd name="T57" fmla="*/ 51 h 308"/>
                  <a:gd name="T58" fmla="*/ 401 w 513"/>
                  <a:gd name="T59" fmla="*/ 64 h 308"/>
                  <a:gd name="T60" fmla="*/ 380 w 513"/>
                  <a:gd name="T61" fmla="*/ 66 h 308"/>
                  <a:gd name="T62" fmla="*/ 357 w 513"/>
                  <a:gd name="T63" fmla="*/ 58 h 308"/>
                  <a:gd name="T64" fmla="*/ 311 w 513"/>
                  <a:gd name="T65" fmla="*/ 54 h 308"/>
                  <a:gd name="T66" fmla="*/ 291 w 513"/>
                  <a:gd name="T67" fmla="*/ 44 h 308"/>
                  <a:gd name="T68" fmla="*/ 281 w 513"/>
                  <a:gd name="T69" fmla="*/ 57 h 308"/>
                  <a:gd name="T70" fmla="*/ 260 w 513"/>
                  <a:gd name="T71" fmla="*/ 57 h 308"/>
                  <a:gd name="T72" fmla="*/ 258 w 513"/>
                  <a:gd name="T73" fmla="*/ 41 h 308"/>
                  <a:gd name="T74" fmla="*/ 254 w 513"/>
                  <a:gd name="T75" fmla="*/ 20 h 308"/>
                  <a:gd name="T76" fmla="*/ 240 w 513"/>
                  <a:gd name="T77" fmla="*/ 15 h 308"/>
                  <a:gd name="T78" fmla="*/ 198 w 513"/>
                  <a:gd name="T79" fmla="*/ 0 h 308"/>
                  <a:gd name="T80" fmla="*/ 185 w 513"/>
                  <a:gd name="T81" fmla="*/ 7 h 308"/>
                  <a:gd name="T82" fmla="*/ 166 w 513"/>
                  <a:gd name="T83" fmla="*/ 4 h 308"/>
                  <a:gd name="T84" fmla="*/ 130 w 513"/>
                  <a:gd name="T85" fmla="*/ 22 h 308"/>
                  <a:gd name="T86" fmla="*/ 100 w 513"/>
                  <a:gd name="T87" fmla="*/ 28 h 308"/>
                  <a:gd name="T88" fmla="*/ 60 w 513"/>
                  <a:gd name="T89" fmla="*/ 36 h 308"/>
                  <a:gd name="T90" fmla="*/ 36 w 513"/>
                  <a:gd name="T91" fmla="*/ 45 h 308"/>
                  <a:gd name="T92" fmla="*/ 11 w 513"/>
                  <a:gd name="T93" fmla="*/ 60 h 308"/>
                  <a:gd name="T94" fmla="*/ 0 w 513"/>
                  <a:gd name="T95" fmla="*/ 76 h 308"/>
                  <a:gd name="T96" fmla="*/ 25 w 513"/>
                  <a:gd name="T97" fmla="*/ 98 h 308"/>
                  <a:gd name="T98" fmla="*/ 55 w 513"/>
                  <a:gd name="T99" fmla="*/ 115 h 308"/>
                  <a:gd name="T100" fmla="*/ 60 w 513"/>
                  <a:gd name="T101" fmla="*/ 133 h 308"/>
                  <a:gd name="T102" fmla="*/ 35 w 513"/>
                  <a:gd name="T103" fmla="*/ 169 h 308"/>
                  <a:gd name="T104" fmla="*/ 61 w 513"/>
                  <a:gd name="T105" fmla="*/ 179 h 308"/>
                  <a:gd name="T106" fmla="*/ 70 w 513"/>
                  <a:gd name="T107" fmla="*/ 2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308">
                    <a:moveTo>
                      <a:pt x="91" y="217"/>
                    </a:moveTo>
                    <a:lnTo>
                      <a:pt x="102" y="227"/>
                    </a:lnTo>
                    <a:lnTo>
                      <a:pt x="107" y="238"/>
                    </a:lnTo>
                    <a:lnTo>
                      <a:pt x="107" y="247"/>
                    </a:lnTo>
                    <a:lnTo>
                      <a:pt x="110" y="262"/>
                    </a:lnTo>
                    <a:lnTo>
                      <a:pt x="112" y="272"/>
                    </a:lnTo>
                    <a:lnTo>
                      <a:pt x="116" y="290"/>
                    </a:lnTo>
                    <a:lnTo>
                      <a:pt x="122" y="296"/>
                    </a:lnTo>
                    <a:lnTo>
                      <a:pt x="128" y="304"/>
                    </a:lnTo>
                    <a:lnTo>
                      <a:pt x="128" y="308"/>
                    </a:lnTo>
                    <a:lnTo>
                      <a:pt x="155" y="308"/>
                    </a:lnTo>
                    <a:lnTo>
                      <a:pt x="166" y="301"/>
                    </a:lnTo>
                    <a:lnTo>
                      <a:pt x="170" y="292"/>
                    </a:lnTo>
                    <a:lnTo>
                      <a:pt x="170" y="279"/>
                    </a:lnTo>
                    <a:lnTo>
                      <a:pt x="179" y="279"/>
                    </a:lnTo>
                    <a:lnTo>
                      <a:pt x="189" y="262"/>
                    </a:lnTo>
                    <a:lnTo>
                      <a:pt x="210" y="243"/>
                    </a:lnTo>
                    <a:lnTo>
                      <a:pt x="222" y="226"/>
                    </a:lnTo>
                    <a:lnTo>
                      <a:pt x="225" y="215"/>
                    </a:lnTo>
                    <a:lnTo>
                      <a:pt x="225" y="207"/>
                    </a:lnTo>
                    <a:lnTo>
                      <a:pt x="218" y="204"/>
                    </a:lnTo>
                    <a:lnTo>
                      <a:pt x="212" y="204"/>
                    </a:lnTo>
                    <a:lnTo>
                      <a:pt x="207" y="198"/>
                    </a:lnTo>
                    <a:lnTo>
                      <a:pt x="211" y="190"/>
                    </a:lnTo>
                    <a:lnTo>
                      <a:pt x="219" y="188"/>
                    </a:lnTo>
                    <a:lnTo>
                      <a:pt x="227" y="188"/>
                    </a:lnTo>
                    <a:lnTo>
                      <a:pt x="243" y="180"/>
                    </a:lnTo>
                    <a:lnTo>
                      <a:pt x="256" y="167"/>
                    </a:lnTo>
                    <a:lnTo>
                      <a:pt x="272" y="167"/>
                    </a:lnTo>
                    <a:lnTo>
                      <a:pt x="281" y="170"/>
                    </a:lnTo>
                    <a:lnTo>
                      <a:pt x="305" y="188"/>
                    </a:lnTo>
                    <a:lnTo>
                      <a:pt x="315" y="188"/>
                    </a:lnTo>
                    <a:lnTo>
                      <a:pt x="322" y="192"/>
                    </a:lnTo>
                    <a:lnTo>
                      <a:pt x="328" y="205"/>
                    </a:lnTo>
                    <a:lnTo>
                      <a:pt x="334" y="210"/>
                    </a:lnTo>
                    <a:lnTo>
                      <a:pt x="344" y="210"/>
                    </a:lnTo>
                    <a:lnTo>
                      <a:pt x="351" y="203"/>
                    </a:lnTo>
                    <a:lnTo>
                      <a:pt x="355" y="187"/>
                    </a:lnTo>
                    <a:lnTo>
                      <a:pt x="359" y="173"/>
                    </a:lnTo>
                    <a:lnTo>
                      <a:pt x="367" y="164"/>
                    </a:lnTo>
                    <a:lnTo>
                      <a:pt x="374" y="161"/>
                    </a:lnTo>
                    <a:lnTo>
                      <a:pt x="382" y="161"/>
                    </a:lnTo>
                    <a:lnTo>
                      <a:pt x="391" y="164"/>
                    </a:lnTo>
                    <a:lnTo>
                      <a:pt x="408" y="164"/>
                    </a:lnTo>
                    <a:lnTo>
                      <a:pt x="422" y="157"/>
                    </a:lnTo>
                    <a:lnTo>
                      <a:pt x="422" y="149"/>
                    </a:lnTo>
                    <a:lnTo>
                      <a:pt x="438" y="144"/>
                    </a:lnTo>
                    <a:lnTo>
                      <a:pt x="451" y="148"/>
                    </a:lnTo>
                    <a:lnTo>
                      <a:pt x="462" y="142"/>
                    </a:lnTo>
                    <a:lnTo>
                      <a:pt x="475" y="145"/>
                    </a:lnTo>
                    <a:lnTo>
                      <a:pt x="490" y="145"/>
                    </a:lnTo>
                    <a:lnTo>
                      <a:pt x="505" y="135"/>
                    </a:lnTo>
                    <a:lnTo>
                      <a:pt x="509" y="112"/>
                    </a:lnTo>
                    <a:lnTo>
                      <a:pt x="506" y="88"/>
                    </a:lnTo>
                    <a:lnTo>
                      <a:pt x="513" y="79"/>
                    </a:lnTo>
                    <a:lnTo>
                      <a:pt x="513" y="57"/>
                    </a:lnTo>
                    <a:lnTo>
                      <a:pt x="501" y="51"/>
                    </a:lnTo>
                    <a:lnTo>
                      <a:pt x="486" y="51"/>
                    </a:lnTo>
                    <a:lnTo>
                      <a:pt x="461" y="64"/>
                    </a:lnTo>
                    <a:lnTo>
                      <a:pt x="401" y="64"/>
                    </a:lnTo>
                    <a:lnTo>
                      <a:pt x="394" y="66"/>
                    </a:lnTo>
                    <a:lnTo>
                      <a:pt x="380" y="66"/>
                    </a:lnTo>
                    <a:lnTo>
                      <a:pt x="369" y="63"/>
                    </a:lnTo>
                    <a:lnTo>
                      <a:pt x="357" y="58"/>
                    </a:lnTo>
                    <a:lnTo>
                      <a:pt x="332" y="58"/>
                    </a:lnTo>
                    <a:lnTo>
                      <a:pt x="311" y="54"/>
                    </a:lnTo>
                    <a:lnTo>
                      <a:pt x="301" y="51"/>
                    </a:lnTo>
                    <a:lnTo>
                      <a:pt x="291" y="44"/>
                    </a:lnTo>
                    <a:lnTo>
                      <a:pt x="285" y="44"/>
                    </a:lnTo>
                    <a:lnTo>
                      <a:pt x="281" y="57"/>
                    </a:lnTo>
                    <a:lnTo>
                      <a:pt x="274" y="57"/>
                    </a:lnTo>
                    <a:lnTo>
                      <a:pt x="260" y="57"/>
                    </a:lnTo>
                    <a:lnTo>
                      <a:pt x="255" y="55"/>
                    </a:lnTo>
                    <a:lnTo>
                      <a:pt x="258" y="41"/>
                    </a:lnTo>
                    <a:lnTo>
                      <a:pt x="261" y="30"/>
                    </a:lnTo>
                    <a:lnTo>
                      <a:pt x="254" y="20"/>
                    </a:lnTo>
                    <a:lnTo>
                      <a:pt x="249" y="15"/>
                    </a:lnTo>
                    <a:lnTo>
                      <a:pt x="240" y="15"/>
                    </a:lnTo>
                    <a:lnTo>
                      <a:pt x="223" y="5"/>
                    </a:lnTo>
                    <a:lnTo>
                      <a:pt x="198" y="0"/>
                    </a:lnTo>
                    <a:lnTo>
                      <a:pt x="194" y="0"/>
                    </a:lnTo>
                    <a:lnTo>
                      <a:pt x="185" y="7"/>
                    </a:lnTo>
                    <a:lnTo>
                      <a:pt x="179" y="7"/>
                    </a:lnTo>
                    <a:lnTo>
                      <a:pt x="166" y="4"/>
                    </a:lnTo>
                    <a:lnTo>
                      <a:pt x="147" y="16"/>
                    </a:lnTo>
                    <a:lnTo>
                      <a:pt x="130" y="22"/>
                    </a:lnTo>
                    <a:lnTo>
                      <a:pt x="111" y="24"/>
                    </a:lnTo>
                    <a:lnTo>
                      <a:pt x="100" y="28"/>
                    </a:lnTo>
                    <a:lnTo>
                      <a:pt x="91" y="34"/>
                    </a:lnTo>
                    <a:lnTo>
                      <a:pt x="60" y="36"/>
                    </a:lnTo>
                    <a:lnTo>
                      <a:pt x="53" y="41"/>
                    </a:lnTo>
                    <a:lnTo>
                      <a:pt x="36" y="45"/>
                    </a:lnTo>
                    <a:lnTo>
                      <a:pt x="25" y="50"/>
                    </a:lnTo>
                    <a:lnTo>
                      <a:pt x="11" y="60"/>
                    </a:lnTo>
                    <a:lnTo>
                      <a:pt x="0" y="70"/>
                    </a:lnTo>
                    <a:lnTo>
                      <a:pt x="0" y="76"/>
                    </a:lnTo>
                    <a:lnTo>
                      <a:pt x="8" y="84"/>
                    </a:lnTo>
                    <a:lnTo>
                      <a:pt x="25" y="98"/>
                    </a:lnTo>
                    <a:lnTo>
                      <a:pt x="47" y="111"/>
                    </a:lnTo>
                    <a:lnTo>
                      <a:pt x="55" y="115"/>
                    </a:lnTo>
                    <a:lnTo>
                      <a:pt x="60" y="125"/>
                    </a:lnTo>
                    <a:lnTo>
                      <a:pt x="60" y="133"/>
                    </a:lnTo>
                    <a:lnTo>
                      <a:pt x="44" y="161"/>
                    </a:lnTo>
                    <a:lnTo>
                      <a:pt x="35" y="169"/>
                    </a:lnTo>
                    <a:lnTo>
                      <a:pt x="55" y="174"/>
                    </a:lnTo>
                    <a:lnTo>
                      <a:pt x="61" y="179"/>
                    </a:lnTo>
                    <a:lnTo>
                      <a:pt x="65" y="190"/>
                    </a:lnTo>
                    <a:lnTo>
                      <a:pt x="70" y="200"/>
                    </a:lnTo>
                    <a:lnTo>
                      <a:pt x="91" y="21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2" name="Freeform 121">
                <a:extLst>
                  <a:ext uri="{FF2B5EF4-FFF2-40B4-BE49-F238E27FC236}">
                    <a16:creationId xmlns:a16="http://schemas.microsoft.com/office/drawing/2014/main" id="{4E5B01A0-1A6A-4CE9-8016-5A65212851EE}"/>
                  </a:ext>
                </a:extLst>
              </p:cNvPr>
              <p:cNvSpPr>
                <a:spLocks/>
              </p:cNvSpPr>
              <p:nvPr/>
            </p:nvSpPr>
            <p:spPr bwMode="auto">
              <a:xfrm>
                <a:off x="6053138" y="2620963"/>
                <a:ext cx="1071562" cy="644525"/>
              </a:xfrm>
              <a:custGeom>
                <a:avLst/>
                <a:gdLst>
                  <a:gd name="T0" fmla="*/ 85 w 566"/>
                  <a:gd name="T1" fmla="*/ 285 h 301"/>
                  <a:gd name="T2" fmla="*/ 39 w 566"/>
                  <a:gd name="T3" fmla="*/ 269 h 301"/>
                  <a:gd name="T4" fmla="*/ 12 w 566"/>
                  <a:gd name="T5" fmla="*/ 267 h 301"/>
                  <a:gd name="T6" fmla="*/ 12 w 566"/>
                  <a:gd name="T7" fmla="*/ 218 h 301"/>
                  <a:gd name="T8" fmla="*/ 26 w 566"/>
                  <a:gd name="T9" fmla="*/ 195 h 301"/>
                  <a:gd name="T10" fmla="*/ 4 w 566"/>
                  <a:gd name="T11" fmla="*/ 165 h 301"/>
                  <a:gd name="T12" fmla="*/ 1 w 566"/>
                  <a:gd name="T13" fmla="*/ 129 h 301"/>
                  <a:gd name="T14" fmla="*/ 27 w 566"/>
                  <a:gd name="T15" fmla="*/ 83 h 301"/>
                  <a:gd name="T16" fmla="*/ 7 w 566"/>
                  <a:gd name="T17" fmla="*/ 62 h 301"/>
                  <a:gd name="T18" fmla="*/ 17 w 566"/>
                  <a:gd name="T19" fmla="*/ 37 h 301"/>
                  <a:gd name="T20" fmla="*/ 55 w 566"/>
                  <a:gd name="T21" fmla="*/ 39 h 301"/>
                  <a:gd name="T22" fmla="*/ 92 w 566"/>
                  <a:gd name="T23" fmla="*/ 38 h 301"/>
                  <a:gd name="T24" fmla="*/ 117 w 566"/>
                  <a:gd name="T25" fmla="*/ 16 h 301"/>
                  <a:gd name="T26" fmla="*/ 137 w 566"/>
                  <a:gd name="T27" fmla="*/ 13 h 301"/>
                  <a:gd name="T28" fmla="*/ 178 w 566"/>
                  <a:gd name="T29" fmla="*/ 29 h 301"/>
                  <a:gd name="T30" fmla="*/ 217 w 566"/>
                  <a:gd name="T31" fmla="*/ 42 h 301"/>
                  <a:gd name="T32" fmla="*/ 248 w 566"/>
                  <a:gd name="T33" fmla="*/ 56 h 301"/>
                  <a:gd name="T34" fmla="*/ 272 w 566"/>
                  <a:gd name="T35" fmla="*/ 51 h 301"/>
                  <a:gd name="T36" fmla="*/ 283 w 566"/>
                  <a:gd name="T37" fmla="*/ 50 h 301"/>
                  <a:gd name="T38" fmla="*/ 306 w 566"/>
                  <a:gd name="T39" fmla="*/ 49 h 301"/>
                  <a:gd name="T40" fmla="*/ 343 w 566"/>
                  <a:gd name="T41" fmla="*/ 18 h 301"/>
                  <a:gd name="T42" fmla="*/ 372 w 566"/>
                  <a:gd name="T43" fmla="*/ 5 h 301"/>
                  <a:gd name="T44" fmla="*/ 398 w 566"/>
                  <a:gd name="T45" fmla="*/ 0 h 301"/>
                  <a:gd name="T46" fmla="*/ 449 w 566"/>
                  <a:gd name="T47" fmla="*/ 11 h 301"/>
                  <a:gd name="T48" fmla="*/ 452 w 566"/>
                  <a:gd name="T49" fmla="*/ 30 h 301"/>
                  <a:gd name="T50" fmla="*/ 505 w 566"/>
                  <a:gd name="T51" fmla="*/ 42 h 301"/>
                  <a:gd name="T52" fmla="*/ 523 w 566"/>
                  <a:gd name="T53" fmla="*/ 89 h 301"/>
                  <a:gd name="T54" fmla="*/ 542 w 566"/>
                  <a:gd name="T55" fmla="*/ 102 h 301"/>
                  <a:gd name="T56" fmla="*/ 553 w 566"/>
                  <a:gd name="T57" fmla="*/ 122 h 301"/>
                  <a:gd name="T58" fmla="*/ 566 w 566"/>
                  <a:gd name="T59" fmla="*/ 132 h 301"/>
                  <a:gd name="T60" fmla="*/ 531 w 566"/>
                  <a:gd name="T61" fmla="*/ 135 h 301"/>
                  <a:gd name="T62" fmla="*/ 507 w 566"/>
                  <a:gd name="T63" fmla="*/ 141 h 301"/>
                  <a:gd name="T64" fmla="*/ 479 w 566"/>
                  <a:gd name="T65" fmla="*/ 128 h 301"/>
                  <a:gd name="T66" fmla="*/ 450 w 566"/>
                  <a:gd name="T67" fmla="*/ 124 h 301"/>
                  <a:gd name="T68" fmla="*/ 385 w 566"/>
                  <a:gd name="T69" fmla="*/ 136 h 301"/>
                  <a:gd name="T70" fmla="*/ 352 w 566"/>
                  <a:gd name="T71" fmla="*/ 125 h 301"/>
                  <a:gd name="T72" fmla="*/ 341 w 566"/>
                  <a:gd name="T73" fmla="*/ 140 h 301"/>
                  <a:gd name="T74" fmla="*/ 317 w 566"/>
                  <a:gd name="T75" fmla="*/ 153 h 301"/>
                  <a:gd name="T76" fmla="*/ 296 w 566"/>
                  <a:gd name="T77" fmla="*/ 171 h 301"/>
                  <a:gd name="T78" fmla="*/ 284 w 566"/>
                  <a:gd name="T79" fmla="*/ 156 h 301"/>
                  <a:gd name="T80" fmla="*/ 250 w 566"/>
                  <a:gd name="T81" fmla="*/ 162 h 301"/>
                  <a:gd name="T82" fmla="*/ 206 w 566"/>
                  <a:gd name="T83" fmla="*/ 174 h 301"/>
                  <a:gd name="T84" fmla="*/ 159 w 566"/>
                  <a:gd name="T85" fmla="*/ 203 h 301"/>
                  <a:gd name="T86" fmla="*/ 147 w 566"/>
                  <a:gd name="T87" fmla="*/ 211 h 301"/>
                  <a:gd name="T88" fmla="*/ 133 w 566"/>
                  <a:gd name="T89" fmla="*/ 209 h 301"/>
                  <a:gd name="T90" fmla="*/ 118 w 566"/>
                  <a:gd name="T91" fmla="*/ 212 h 301"/>
                  <a:gd name="T92" fmla="*/ 116 w 566"/>
                  <a:gd name="T93" fmla="*/ 225 h 301"/>
                  <a:gd name="T94" fmla="*/ 140 w 566"/>
                  <a:gd name="T95" fmla="*/ 234 h 301"/>
                  <a:gd name="T96" fmla="*/ 128 w 566"/>
                  <a:gd name="T97" fmla="*/ 248 h 301"/>
                  <a:gd name="T98" fmla="*/ 110 w 566"/>
                  <a:gd name="T99" fmla="*/ 261 h 301"/>
                  <a:gd name="T100" fmla="*/ 108 w 566"/>
                  <a:gd name="T101"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301">
                    <a:moveTo>
                      <a:pt x="108" y="301"/>
                    </a:moveTo>
                    <a:lnTo>
                      <a:pt x="94" y="299"/>
                    </a:lnTo>
                    <a:lnTo>
                      <a:pt x="85" y="285"/>
                    </a:lnTo>
                    <a:lnTo>
                      <a:pt x="76" y="273"/>
                    </a:lnTo>
                    <a:lnTo>
                      <a:pt x="56" y="269"/>
                    </a:lnTo>
                    <a:lnTo>
                      <a:pt x="39" y="269"/>
                    </a:lnTo>
                    <a:lnTo>
                      <a:pt x="28" y="274"/>
                    </a:lnTo>
                    <a:lnTo>
                      <a:pt x="21" y="274"/>
                    </a:lnTo>
                    <a:lnTo>
                      <a:pt x="12" y="267"/>
                    </a:lnTo>
                    <a:lnTo>
                      <a:pt x="15" y="258"/>
                    </a:lnTo>
                    <a:lnTo>
                      <a:pt x="15" y="221"/>
                    </a:lnTo>
                    <a:lnTo>
                      <a:pt x="12" y="218"/>
                    </a:lnTo>
                    <a:lnTo>
                      <a:pt x="12" y="211"/>
                    </a:lnTo>
                    <a:lnTo>
                      <a:pt x="17" y="200"/>
                    </a:lnTo>
                    <a:lnTo>
                      <a:pt x="26" y="195"/>
                    </a:lnTo>
                    <a:lnTo>
                      <a:pt x="26" y="188"/>
                    </a:lnTo>
                    <a:lnTo>
                      <a:pt x="4" y="175"/>
                    </a:lnTo>
                    <a:lnTo>
                      <a:pt x="4" y="165"/>
                    </a:lnTo>
                    <a:lnTo>
                      <a:pt x="0" y="158"/>
                    </a:lnTo>
                    <a:lnTo>
                      <a:pt x="10" y="145"/>
                    </a:lnTo>
                    <a:lnTo>
                      <a:pt x="1" y="129"/>
                    </a:lnTo>
                    <a:lnTo>
                      <a:pt x="8" y="114"/>
                    </a:lnTo>
                    <a:lnTo>
                      <a:pt x="12" y="98"/>
                    </a:lnTo>
                    <a:lnTo>
                      <a:pt x="27" y="83"/>
                    </a:lnTo>
                    <a:lnTo>
                      <a:pt x="32" y="75"/>
                    </a:lnTo>
                    <a:lnTo>
                      <a:pt x="26" y="69"/>
                    </a:lnTo>
                    <a:lnTo>
                      <a:pt x="7" y="62"/>
                    </a:lnTo>
                    <a:lnTo>
                      <a:pt x="4" y="54"/>
                    </a:lnTo>
                    <a:lnTo>
                      <a:pt x="9" y="44"/>
                    </a:lnTo>
                    <a:lnTo>
                      <a:pt x="17" y="37"/>
                    </a:lnTo>
                    <a:lnTo>
                      <a:pt x="30" y="37"/>
                    </a:lnTo>
                    <a:lnTo>
                      <a:pt x="51" y="47"/>
                    </a:lnTo>
                    <a:lnTo>
                      <a:pt x="55" y="39"/>
                    </a:lnTo>
                    <a:lnTo>
                      <a:pt x="63" y="33"/>
                    </a:lnTo>
                    <a:lnTo>
                      <a:pt x="74" y="38"/>
                    </a:lnTo>
                    <a:lnTo>
                      <a:pt x="92" y="38"/>
                    </a:lnTo>
                    <a:lnTo>
                      <a:pt x="100" y="26"/>
                    </a:lnTo>
                    <a:lnTo>
                      <a:pt x="100" y="11"/>
                    </a:lnTo>
                    <a:lnTo>
                      <a:pt x="117" y="16"/>
                    </a:lnTo>
                    <a:lnTo>
                      <a:pt x="126" y="19"/>
                    </a:lnTo>
                    <a:lnTo>
                      <a:pt x="133" y="19"/>
                    </a:lnTo>
                    <a:lnTo>
                      <a:pt x="137" y="13"/>
                    </a:lnTo>
                    <a:lnTo>
                      <a:pt x="137" y="8"/>
                    </a:lnTo>
                    <a:lnTo>
                      <a:pt x="150" y="16"/>
                    </a:lnTo>
                    <a:lnTo>
                      <a:pt x="178" y="29"/>
                    </a:lnTo>
                    <a:lnTo>
                      <a:pt x="187" y="32"/>
                    </a:lnTo>
                    <a:lnTo>
                      <a:pt x="206" y="36"/>
                    </a:lnTo>
                    <a:lnTo>
                      <a:pt x="217" y="42"/>
                    </a:lnTo>
                    <a:lnTo>
                      <a:pt x="226" y="44"/>
                    </a:lnTo>
                    <a:lnTo>
                      <a:pt x="237" y="52"/>
                    </a:lnTo>
                    <a:lnTo>
                      <a:pt x="248" y="56"/>
                    </a:lnTo>
                    <a:lnTo>
                      <a:pt x="264" y="56"/>
                    </a:lnTo>
                    <a:lnTo>
                      <a:pt x="267" y="51"/>
                    </a:lnTo>
                    <a:lnTo>
                      <a:pt x="272" y="51"/>
                    </a:lnTo>
                    <a:lnTo>
                      <a:pt x="276" y="55"/>
                    </a:lnTo>
                    <a:lnTo>
                      <a:pt x="279" y="55"/>
                    </a:lnTo>
                    <a:lnTo>
                      <a:pt x="283" y="50"/>
                    </a:lnTo>
                    <a:lnTo>
                      <a:pt x="293" y="60"/>
                    </a:lnTo>
                    <a:lnTo>
                      <a:pt x="297" y="58"/>
                    </a:lnTo>
                    <a:lnTo>
                      <a:pt x="306" y="49"/>
                    </a:lnTo>
                    <a:lnTo>
                      <a:pt x="327" y="42"/>
                    </a:lnTo>
                    <a:lnTo>
                      <a:pt x="331" y="35"/>
                    </a:lnTo>
                    <a:lnTo>
                      <a:pt x="343" y="18"/>
                    </a:lnTo>
                    <a:lnTo>
                      <a:pt x="346" y="13"/>
                    </a:lnTo>
                    <a:lnTo>
                      <a:pt x="360" y="8"/>
                    </a:lnTo>
                    <a:lnTo>
                      <a:pt x="372" y="5"/>
                    </a:lnTo>
                    <a:lnTo>
                      <a:pt x="383" y="3"/>
                    </a:lnTo>
                    <a:lnTo>
                      <a:pt x="394" y="3"/>
                    </a:lnTo>
                    <a:lnTo>
                      <a:pt x="398" y="0"/>
                    </a:lnTo>
                    <a:lnTo>
                      <a:pt x="433" y="0"/>
                    </a:lnTo>
                    <a:lnTo>
                      <a:pt x="460" y="4"/>
                    </a:lnTo>
                    <a:lnTo>
                      <a:pt x="449" y="11"/>
                    </a:lnTo>
                    <a:lnTo>
                      <a:pt x="443" y="18"/>
                    </a:lnTo>
                    <a:lnTo>
                      <a:pt x="443" y="25"/>
                    </a:lnTo>
                    <a:lnTo>
                      <a:pt x="452" y="30"/>
                    </a:lnTo>
                    <a:lnTo>
                      <a:pt x="469" y="37"/>
                    </a:lnTo>
                    <a:lnTo>
                      <a:pt x="495" y="37"/>
                    </a:lnTo>
                    <a:lnTo>
                      <a:pt x="505" y="42"/>
                    </a:lnTo>
                    <a:lnTo>
                      <a:pt x="510" y="50"/>
                    </a:lnTo>
                    <a:lnTo>
                      <a:pt x="510" y="70"/>
                    </a:lnTo>
                    <a:lnTo>
                      <a:pt x="523" y="89"/>
                    </a:lnTo>
                    <a:lnTo>
                      <a:pt x="529" y="94"/>
                    </a:lnTo>
                    <a:lnTo>
                      <a:pt x="538" y="96"/>
                    </a:lnTo>
                    <a:lnTo>
                      <a:pt x="542" y="102"/>
                    </a:lnTo>
                    <a:lnTo>
                      <a:pt x="542" y="111"/>
                    </a:lnTo>
                    <a:lnTo>
                      <a:pt x="545" y="118"/>
                    </a:lnTo>
                    <a:lnTo>
                      <a:pt x="553" y="122"/>
                    </a:lnTo>
                    <a:lnTo>
                      <a:pt x="560" y="122"/>
                    </a:lnTo>
                    <a:lnTo>
                      <a:pt x="566" y="126"/>
                    </a:lnTo>
                    <a:lnTo>
                      <a:pt x="566" y="132"/>
                    </a:lnTo>
                    <a:lnTo>
                      <a:pt x="554" y="135"/>
                    </a:lnTo>
                    <a:lnTo>
                      <a:pt x="539" y="135"/>
                    </a:lnTo>
                    <a:lnTo>
                      <a:pt x="531" y="135"/>
                    </a:lnTo>
                    <a:lnTo>
                      <a:pt x="521" y="139"/>
                    </a:lnTo>
                    <a:lnTo>
                      <a:pt x="511" y="139"/>
                    </a:lnTo>
                    <a:lnTo>
                      <a:pt x="507" y="141"/>
                    </a:lnTo>
                    <a:lnTo>
                      <a:pt x="498" y="141"/>
                    </a:lnTo>
                    <a:lnTo>
                      <a:pt x="490" y="139"/>
                    </a:lnTo>
                    <a:lnTo>
                      <a:pt x="479" y="128"/>
                    </a:lnTo>
                    <a:lnTo>
                      <a:pt x="469" y="122"/>
                    </a:lnTo>
                    <a:lnTo>
                      <a:pt x="458" y="122"/>
                    </a:lnTo>
                    <a:lnTo>
                      <a:pt x="450" y="124"/>
                    </a:lnTo>
                    <a:lnTo>
                      <a:pt x="428" y="124"/>
                    </a:lnTo>
                    <a:lnTo>
                      <a:pt x="397" y="136"/>
                    </a:lnTo>
                    <a:lnTo>
                      <a:pt x="385" y="136"/>
                    </a:lnTo>
                    <a:lnTo>
                      <a:pt x="361" y="128"/>
                    </a:lnTo>
                    <a:lnTo>
                      <a:pt x="355" y="128"/>
                    </a:lnTo>
                    <a:lnTo>
                      <a:pt x="352" y="125"/>
                    </a:lnTo>
                    <a:lnTo>
                      <a:pt x="342" y="126"/>
                    </a:lnTo>
                    <a:lnTo>
                      <a:pt x="335" y="134"/>
                    </a:lnTo>
                    <a:lnTo>
                      <a:pt x="341" y="140"/>
                    </a:lnTo>
                    <a:lnTo>
                      <a:pt x="339" y="146"/>
                    </a:lnTo>
                    <a:lnTo>
                      <a:pt x="335" y="146"/>
                    </a:lnTo>
                    <a:lnTo>
                      <a:pt x="317" y="153"/>
                    </a:lnTo>
                    <a:lnTo>
                      <a:pt x="308" y="160"/>
                    </a:lnTo>
                    <a:lnTo>
                      <a:pt x="302" y="168"/>
                    </a:lnTo>
                    <a:lnTo>
                      <a:pt x="296" y="171"/>
                    </a:lnTo>
                    <a:lnTo>
                      <a:pt x="291" y="171"/>
                    </a:lnTo>
                    <a:lnTo>
                      <a:pt x="287" y="168"/>
                    </a:lnTo>
                    <a:lnTo>
                      <a:pt x="284" y="156"/>
                    </a:lnTo>
                    <a:lnTo>
                      <a:pt x="278" y="153"/>
                    </a:lnTo>
                    <a:lnTo>
                      <a:pt x="266" y="162"/>
                    </a:lnTo>
                    <a:lnTo>
                      <a:pt x="250" y="162"/>
                    </a:lnTo>
                    <a:lnTo>
                      <a:pt x="226" y="169"/>
                    </a:lnTo>
                    <a:lnTo>
                      <a:pt x="218" y="164"/>
                    </a:lnTo>
                    <a:lnTo>
                      <a:pt x="206" y="174"/>
                    </a:lnTo>
                    <a:lnTo>
                      <a:pt x="176" y="180"/>
                    </a:lnTo>
                    <a:lnTo>
                      <a:pt x="166" y="195"/>
                    </a:lnTo>
                    <a:lnTo>
                      <a:pt x="159" y="203"/>
                    </a:lnTo>
                    <a:lnTo>
                      <a:pt x="149" y="201"/>
                    </a:lnTo>
                    <a:lnTo>
                      <a:pt x="144" y="205"/>
                    </a:lnTo>
                    <a:lnTo>
                      <a:pt x="147" y="211"/>
                    </a:lnTo>
                    <a:lnTo>
                      <a:pt x="144" y="214"/>
                    </a:lnTo>
                    <a:lnTo>
                      <a:pt x="141" y="214"/>
                    </a:lnTo>
                    <a:lnTo>
                      <a:pt x="133" y="209"/>
                    </a:lnTo>
                    <a:lnTo>
                      <a:pt x="129" y="209"/>
                    </a:lnTo>
                    <a:lnTo>
                      <a:pt x="123" y="212"/>
                    </a:lnTo>
                    <a:lnTo>
                      <a:pt x="118" y="212"/>
                    </a:lnTo>
                    <a:lnTo>
                      <a:pt x="114" y="215"/>
                    </a:lnTo>
                    <a:lnTo>
                      <a:pt x="114" y="220"/>
                    </a:lnTo>
                    <a:lnTo>
                      <a:pt x="116" y="225"/>
                    </a:lnTo>
                    <a:lnTo>
                      <a:pt x="120" y="231"/>
                    </a:lnTo>
                    <a:lnTo>
                      <a:pt x="134" y="231"/>
                    </a:lnTo>
                    <a:lnTo>
                      <a:pt x="140" y="234"/>
                    </a:lnTo>
                    <a:lnTo>
                      <a:pt x="139" y="238"/>
                    </a:lnTo>
                    <a:lnTo>
                      <a:pt x="139" y="243"/>
                    </a:lnTo>
                    <a:lnTo>
                      <a:pt x="128" y="248"/>
                    </a:lnTo>
                    <a:lnTo>
                      <a:pt x="122" y="248"/>
                    </a:lnTo>
                    <a:lnTo>
                      <a:pt x="110" y="252"/>
                    </a:lnTo>
                    <a:lnTo>
                      <a:pt x="110" y="261"/>
                    </a:lnTo>
                    <a:lnTo>
                      <a:pt x="106" y="265"/>
                    </a:lnTo>
                    <a:lnTo>
                      <a:pt x="103" y="288"/>
                    </a:lnTo>
                    <a:lnTo>
                      <a:pt x="108" y="30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3" name="Freeform 122">
                <a:extLst>
                  <a:ext uri="{FF2B5EF4-FFF2-40B4-BE49-F238E27FC236}">
                    <a16:creationId xmlns:a16="http://schemas.microsoft.com/office/drawing/2014/main" id="{51BF12BD-E049-4B5B-9072-576E8789B463}"/>
                  </a:ext>
                </a:extLst>
              </p:cNvPr>
              <p:cNvSpPr>
                <a:spLocks/>
              </p:cNvSpPr>
              <p:nvPr/>
            </p:nvSpPr>
            <p:spPr bwMode="auto">
              <a:xfrm>
                <a:off x="7280275" y="2871788"/>
                <a:ext cx="736600" cy="604837"/>
              </a:xfrm>
              <a:custGeom>
                <a:avLst/>
                <a:gdLst>
                  <a:gd name="T0" fmla="*/ 185 w 389"/>
                  <a:gd name="T1" fmla="*/ 88 h 283"/>
                  <a:gd name="T2" fmla="*/ 213 w 389"/>
                  <a:gd name="T3" fmla="*/ 82 h 283"/>
                  <a:gd name="T4" fmla="*/ 236 w 389"/>
                  <a:gd name="T5" fmla="*/ 76 h 283"/>
                  <a:gd name="T6" fmla="*/ 256 w 389"/>
                  <a:gd name="T7" fmla="*/ 52 h 283"/>
                  <a:gd name="T8" fmla="*/ 264 w 389"/>
                  <a:gd name="T9" fmla="*/ 23 h 283"/>
                  <a:gd name="T10" fmla="*/ 282 w 389"/>
                  <a:gd name="T11" fmla="*/ 3 h 283"/>
                  <a:gd name="T12" fmla="*/ 296 w 389"/>
                  <a:gd name="T13" fmla="*/ 0 h 283"/>
                  <a:gd name="T14" fmla="*/ 322 w 389"/>
                  <a:gd name="T15" fmla="*/ 10 h 283"/>
                  <a:gd name="T16" fmla="*/ 331 w 389"/>
                  <a:gd name="T17" fmla="*/ 31 h 283"/>
                  <a:gd name="T18" fmla="*/ 363 w 389"/>
                  <a:gd name="T19" fmla="*/ 58 h 283"/>
                  <a:gd name="T20" fmla="*/ 368 w 389"/>
                  <a:gd name="T21" fmla="*/ 78 h 283"/>
                  <a:gd name="T22" fmla="*/ 373 w 389"/>
                  <a:gd name="T23" fmla="*/ 103 h 283"/>
                  <a:gd name="T24" fmla="*/ 383 w 389"/>
                  <a:gd name="T25" fmla="*/ 127 h 283"/>
                  <a:gd name="T26" fmla="*/ 389 w 389"/>
                  <a:gd name="T27" fmla="*/ 139 h 283"/>
                  <a:gd name="T28" fmla="*/ 360 w 389"/>
                  <a:gd name="T29" fmla="*/ 144 h 283"/>
                  <a:gd name="T30" fmla="*/ 323 w 389"/>
                  <a:gd name="T31" fmla="*/ 145 h 283"/>
                  <a:gd name="T32" fmla="*/ 297 w 389"/>
                  <a:gd name="T33" fmla="*/ 149 h 283"/>
                  <a:gd name="T34" fmla="*/ 271 w 389"/>
                  <a:gd name="T35" fmla="*/ 158 h 283"/>
                  <a:gd name="T36" fmla="*/ 259 w 389"/>
                  <a:gd name="T37" fmla="*/ 168 h 283"/>
                  <a:gd name="T38" fmla="*/ 253 w 389"/>
                  <a:gd name="T39" fmla="*/ 185 h 283"/>
                  <a:gd name="T40" fmla="*/ 222 w 389"/>
                  <a:gd name="T41" fmla="*/ 191 h 283"/>
                  <a:gd name="T42" fmla="*/ 238 w 389"/>
                  <a:gd name="T43" fmla="*/ 205 h 283"/>
                  <a:gd name="T44" fmla="*/ 233 w 389"/>
                  <a:gd name="T45" fmla="*/ 211 h 283"/>
                  <a:gd name="T46" fmla="*/ 224 w 389"/>
                  <a:gd name="T47" fmla="*/ 224 h 283"/>
                  <a:gd name="T48" fmla="*/ 214 w 389"/>
                  <a:gd name="T49" fmla="*/ 244 h 283"/>
                  <a:gd name="T50" fmla="*/ 188 w 389"/>
                  <a:gd name="T51" fmla="*/ 247 h 283"/>
                  <a:gd name="T52" fmla="*/ 167 w 389"/>
                  <a:gd name="T53" fmla="*/ 245 h 283"/>
                  <a:gd name="T54" fmla="*/ 135 w 389"/>
                  <a:gd name="T55" fmla="*/ 251 h 283"/>
                  <a:gd name="T56" fmla="*/ 119 w 389"/>
                  <a:gd name="T57" fmla="*/ 255 h 283"/>
                  <a:gd name="T58" fmla="*/ 111 w 389"/>
                  <a:gd name="T59" fmla="*/ 261 h 283"/>
                  <a:gd name="T60" fmla="*/ 111 w 389"/>
                  <a:gd name="T61" fmla="*/ 269 h 283"/>
                  <a:gd name="T62" fmla="*/ 93 w 389"/>
                  <a:gd name="T63" fmla="*/ 279 h 283"/>
                  <a:gd name="T64" fmla="*/ 78 w 389"/>
                  <a:gd name="T65" fmla="*/ 269 h 283"/>
                  <a:gd name="T66" fmla="*/ 65 w 389"/>
                  <a:gd name="T67" fmla="*/ 240 h 283"/>
                  <a:gd name="T68" fmla="*/ 48 w 389"/>
                  <a:gd name="T69" fmla="*/ 225 h 283"/>
                  <a:gd name="T70" fmla="*/ 29 w 389"/>
                  <a:gd name="T71" fmla="*/ 227 h 283"/>
                  <a:gd name="T72" fmla="*/ 21 w 389"/>
                  <a:gd name="T73" fmla="*/ 210 h 283"/>
                  <a:gd name="T74" fmla="*/ 23 w 389"/>
                  <a:gd name="T75" fmla="*/ 189 h 283"/>
                  <a:gd name="T76" fmla="*/ 40 w 389"/>
                  <a:gd name="T77" fmla="*/ 148 h 283"/>
                  <a:gd name="T78" fmla="*/ 59 w 389"/>
                  <a:gd name="T79" fmla="*/ 138 h 283"/>
                  <a:gd name="T80" fmla="*/ 55 w 389"/>
                  <a:gd name="T81" fmla="*/ 127 h 283"/>
                  <a:gd name="T82" fmla="*/ 24 w 389"/>
                  <a:gd name="T83" fmla="*/ 112 h 283"/>
                  <a:gd name="T84" fmla="*/ 7 w 389"/>
                  <a:gd name="T85" fmla="*/ 89 h 283"/>
                  <a:gd name="T86" fmla="*/ 0 w 389"/>
                  <a:gd name="T87" fmla="*/ 71 h 283"/>
                  <a:gd name="T88" fmla="*/ 22 w 389"/>
                  <a:gd name="T89" fmla="*/ 54 h 283"/>
                  <a:gd name="T90" fmla="*/ 67 w 389"/>
                  <a:gd name="T91" fmla="*/ 50 h 283"/>
                  <a:gd name="T92" fmla="*/ 91 w 389"/>
                  <a:gd name="T93" fmla="*/ 57 h 283"/>
                  <a:gd name="T94" fmla="*/ 105 w 389"/>
                  <a:gd name="T95" fmla="*/ 74 h 283"/>
                  <a:gd name="T96" fmla="*/ 134 w 389"/>
                  <a:gd name="T97" fmla="*/ 103 h 283"/>
                  <a:gd name="T98" fmla="*/ 168 w 389"/>
                  <a:gd name="T99" fmla="*/ 9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9" h="283">
                    <a:moveTo>
                      <a:pt x="168" y="98"/>
                    </a:moveTo>
                    <a:lnTo>
                      <a:pt x="185" y="88"/>
                    </a:lnTo>
                    <a:lnTo>
                      <a:pt x="192" y="86"/>
                    </a:lnTo>
                    <a:lnTo>
                      <a:pt x="213" y="82"/>
                    </a:lnTo>
                    <a:lnTo>
                      <a:pt x="223" y="82"/>
                    </a:lnTo>
                    <a:lnTo>
                      <a:pt x="236" y="76"/>
                    </a:lnTo>
                    <a:lnTo>
                      <a:pt x="248" y="64"/>
                    </a:lnTo>
                    <a:lnTo>
                      <a:pt x="256" y="52"/>
                    </a:lnTo>
                    <a:lnTo>
                      <a:pt x="258" y="35"/>
                    </a:lnTo>
                    <a:lnTo>
                      <a:pt x="264" y="23"/>
                    </a:lnTo>
                    <a:lnTo>
                      <a:pt x="272" y="11"/>
                    </a:lnTo>
                    <a:lnTo>
                      <a:pt x="282" y="3"/>
                    </a:lnTo>
                    <a:lnTo>
                      <a:pt x="290" y="0"/>
                    </a:lnTo>
                    <a:lnTo>
                      <a:pt x="296" y="0"/>
                    </a:lnTo>
                    <a:lnTo>
                      <a:pt x="316" y="5"/>
                    </a:lnTo>
                    <a:lnTo>
                      <a:pt x="322" y="10"/>
                    </a:lnTo>
                    <a:lnTo>
                      <a:pt x="326" y="21"/>
                    </a:lnTo>
                    <a:lnTo>
                      <a:pt x="331" y="31"/>
                    </a:lnTo>
                    <a:lnTo>
                      <a:pt x="352" y="48"/>
                    </a:lnTo>
                    <a:lnTo>
                      <a:pt x="363" y="58"/>
                    </a:lnTo>
                    <a:lnTo>
                      <a:pt x="368" y="69"/>
                    </a:lnTo>
                    <a:lnTo>
                      <a:pt x="368" y="78"/>
                    </a:lnTo>
                    <a:lnTo>
                      <a:pt x="371" y="93"/>
                    </a:lnTo>
                    <a:lnTo>
                      <a:pt x="373" y="103"/>
                    </a:lnTo>
                    <a:lnTo>
                      <a:pt x="377" y="121"/>
                    </a:lnTo>
                    <a:lnTo>
                      <a:pt x="383" y="127"/>
                    </a:lnTo>
                    <a:lnTo>
                      <a:pt x="389" y="135"/>
                    </a:lnTo>
                    <a:lnTo>
                      <a:pt x="389" y="139"/>
                    </a:lnTo>
                    <a:lnTo>
                      <a:pt x="377" y="139"/>
                    </a:lnTo>
                    <a:lnTo>
                      <a:pt x="360" y="144"/>
                    </a:lnTo>
                    <a:lnTo>
                      <a:pt x="348" y="145"/>
                    </a:lnTo>
                    <a:lnTo>
                      <a:pt x="323" y="145"/>
                    </a:lnTo>
                    <a:lnTo>
                      <a:pt x="309" y="145"/>
                    </a:lnTo>
                    <a:lnTo>
                      <a:pt x="297" y="149"/>
                    </a:lnTo>
                    <a:lnTo>
                      <a:pt x="285" y="156"/>
                    </a:lnTo>
                    <a:lnTo>
                      <a:pt x="271" y="158"/>
                    </a:lnTo>
                    <a:lnTo>
                      <a:pt x="263" y="162"/>
                    </a:lnTo>
                    <a:lnTo>
                      <a:pt x="259" y="168"/>
                    </a:lnTo>
                    <a:lnTo>
                      <a:pt x="259" y="181"/>
                    </a:lnTo>
                    <a:lnTo>
                      <a:pt x="253" y="185"/>
                    </a:lnTo>
                    <a:lnTo>
                      <a:pt x="231" y="185"/>
                    </a:lnTo>
                    <a:lnTo>
                      <a:pt x="222" y="191"/>
                    </a:lnTo>
                    <a:lnTo>
                      <a:pt x="222" y="200"/>
                    </a:lnTo>
                    <a:lnTo>
                      <a:pt x="238" y="205"/>
                    </a:lnTo>
                    <a:lnTo>
                      <a:pt x="238" y="209"/>
                    </a:lnTo>
                    <a:lnTo>
                      <a:pt x="233" y="211"/>
                    </a:lnTo>
                    <a:lnTo>
                      <a:pt x="227" y="217"/>
                    </a:lnTo>
                    <a:lnTo>
                      <a:pt x="224" y="224"/>
                    </a:lnTo>
                    <a:lnTo>
                      <a:pt x="224" y="238"/>
                    </a:lnTo>
                    <a:lnTo>
                      <a:pt x="214" y="244"/>
                    </a:lnTo>
                    <a:lnTo>
                      <a:pt x="204" y="247"/>
                    </a:lnTo>
                    <a:lnTo>
                      <a:pt x="188" y="247"/>
                    </a:lnTo>
                    <a:lnTo>
                      <a:pt x="182" y="245"/>
                    </a:lnTo>
                    <a:lnTo>
                      <a:pt x="167" y="245"/>
                    </a:lnTo>
                    <a:lnTo>
                      <a:pt x="145" y="251"/>
                    </a:lnTo>
                    <a:lnTo>
                      <a:pt x="135" y="251"/>
                    </a:lnTo>
                    <a:lnTo>
                      <a:pt x="127" y="255"/>
                    </a:lnTo>
                    <a:lnTo>
                      <a:pt x="119" y="255"/>
                    </a:lnTo>
                    <a:lnTo>
                      <a:pt x="114" y="257"/>
                    </a:lnTo>
                    <a:lnTo>
                      <a:pt x="111" y="261"/>
                    </a:lnTo>
                    <a:lnTo>
                      <a:pt x="108" y="264"/>
                    </a:lnTo>
                    <a:lnTo>
                      <a:pt x="111" y="269"/>
                    </a:lnTo>
                    <a:lnTo>
                      <a:pt x="104" y="276"/>
                    </a:lnTo>
                    <a:lnTo>
                      <a:pt x="93" y="279"/>
                    </a:lnTo>
                    <a:lnTo>
                      <a:pt x="82" y="283"/>
                    </a:lnTo>
                    <a:lnTo>
                      <a:pt x="78" y="269"/>
                    </a:lnTo>
                    <a:lnTo>
                      <a:pt x="70" y="261"/>
                    </a:lnTo>
                    <a:lnTo>
                      <a:pt x="65" y="240"/>
                    </a:lnTo>
                    <a:lnTo>
                      <a:pt x="59" y="231"/>
                    </a:lnTo>
                    <a:lnTo>
                      <a:pt x="48" y="225"/>
                    </a:lnTo>
                    <a:lnTo>
                      <a:pt x="34" y="225"/>
                    </a:lnTo>
                    <a:lnTo>
                      <a:pt x="29" y="227"/>
                    </a:lnTo>
                    <a:lnTo>
                      <a:pt x="24" y="219"/>
                    </a:lnTo>
                    <a:lnTo>
                      <a:pt x="21" y="210"/>
                    </a:lnTo>
                    <a:lnTo>
                      <a:pt x="18" y="198"/>
                    </a:lnTo>
                    <a:lnTo>
                      <a:pt x="23" y="189"/>
                    </a:lnTo>
                    <a:lnTo>
                      <a:pt x="32" y="154"/>
                    </a:lnTo>
                    <a:lnTo>
                      <a:pt x="40" y="148"/>
                    </a:lnTo>
                    <a:lnTo>
                      <a:pt x="51" y="145"/>
                    </a:lnTo>
                    <a:lnTo>
                      <a:pt x="59" y="138"/>
                    </a:lnTo>
                    <a:lnTo>
                      <a:pt x="59" y="133"/>
                    </a:lnTo>
                    <a:lnTo>
                      <a:pt x="55" y="127"/>
                    </a:lnTo>
                    <a:lnTo>
                      <a:pt x="34" y="119"/>
                    </a:lnTo>
                    <a:lnTo>
                      <a:pt x="24" y="112"/>
                    </a:lnTo>
                    <a:lnTo>
                      <a:pt x="17" y="105"/>
                    </a:lnTo>
                    <a:lnTo>
                      <a:pt x="7" y="89"/>
                    </a:lnTo>
                    <a:lnTo>
                      <a:pt x="0" y="75"/>
                    </a:lnTo>
                    <a:lnTo>
                      <a:pt x="0" y="71"/>
                    </a:lnTo>
                    <a:lnTo>
                      <a:pt x="4" y="65"/>
                    </a:lnTo>
                    <a:lnTo>
                      <a:pt x="22" y="54"/>
                    </a:lnTo>
                    <a:lnTo>
                      <a:pt x="47" y="55"/>
                    </a:lnTo>
                    <a:lnTo>
                      <a:pt x="67" y="50"/>
                    </a:lnTo>
                    <a:lnTo>
                      <a:pt x="75" y="52"/>
                    </a:lnTo>
                    <a:lnTo>
                      <a:pt x="91" y="57"/>
                    </a:lnTo>
                    <a:lnTo>
                      <a:pt x="97" y="62"/>
                    </a:lnTo>
                    <a:lnTo>
                      <a:pt x="105" y="74"/>
                    </a:lnTo>
                    <a:lnTo>
                      <a:pt x="126" y="100"/>
                    </a:lnTo>
                    <a:lnTo>
                      <a:pt x="134" y="103"/>
                    </a:lnTo>
                    <a:lnTo>
                      <a:pt x="141" y="103"/>
                    </a:lnTo>
                    <a:lnTo>
                      <a:pt x="168" y="9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4" name="Freeform 123">
                <a:extLst>
                  <a:ext uri="{FF2B5EF4-FFF2-40B4-BE49-F238E27FC236}">
                    <a16:creationId xmlns:a16="http://schemas.microsoft.com/office/drawing/2014/main" id="{22C7C0E8-5CF0-4C06-8BEA-4F8AADBDC705}"/>
                  </a:ext>
                </a:extLst>
              </p:cNvPr>
              <p:cNvSpPr>
                <a:spLocks/>
              </p:cNvSpPr>
              <p:nvPr/>
            </p:nvSpPr>
            <p:spPr bwMode="auto">
              <a:xfrm>
                <a:off x="6248400" y="2881313"/>
                <a:ext cx="733425" cy="506412"/>
              </a:xfrm>
              <a:custGeom>
                <a:avLst/>
                <a:gdLst>
                  <a:gd name="T0" fmla="*/ 64 w 387"/>
                  <a:gd name="T1" fmla="*/ 204 h 236"/>
                  <a:gd name="T2" fmla="*/ 102 w 387"/>
                  <a:gd name="T3" fmla="*/ 215 h 236"/>
                  <a:gd name="T4" fmla="*/ 137 w 387"/>
                  <a:gd name="T5" fmla="*/ 226 h 236"/>
                  <a:gd name="T6" fmla="*/ 158 w 387"/>
                  <a:gd name="T7" fmla="*/ 233 h 236"/>
                  <a:gd name="T8" fmla="*/ 185 w 387"/>
                  <a:gd name="T9" fmla="*/ 225 h 236"/>
                  <a:gd name="T10" fmla="*/ 201 w 387"/>
                  <a:gd name="T11" fmla="*/ 216 h 236"/>
                  <a:gd name="T12" fmla="*/ 229 w 387"/>
                  <a:gd name="T13" fmla="*/ 211 h 236"/>
                  <a:gd name="T14" fmla="*/ 252 w 387"/>
                  <a:gd name="T15" fmla="*/ 207 h 236"/>
                  <a:gd name="T16" fmla="*/ 272 w 387"/>
                  <a:gd name="T17" fmla="*/ 181 h 236"/>
                  <a:gd name="T18" fmla="*/ 266 w 387"/>
                  <a:gd name="T19" fmla="*/ 158 h 236"/>
                  <a:gd name="T20" fmla="*/ 261 w 387"/>
                  <a:gd name="T21" fmla="*/ 148 h 236"/>
                  <a:gd name="T22" fmla="*/ 269 w 387"/>
                  <a:gd name="T23" fmla="*/ 136 h 236"/>
                  <a:gd name="T24" fmla="*/ 287 w 387"/>
                  <a:gd name="T25" fmla="*/ 130 h 236"/>
                  <a:gd name="T26" fmla="*/ 281 w 387"/>
                  <a:gd name="T27" fmla="*/ 121 h 236"/>
                  <a:gd name="T28" fmla="*/ 281 w 387"/>
                  <a:gd name="T29" fmla="*/ 102 h 236"/>
                  <a:gd name="T30" fmla="*/ 288 w 387"/>
                  <a:gd name="T31" fmla="*/ 84 h 236"/>
                  <a:gd name="T32" fmla="*/ 296 w 387"/>
                  <a:gd name="T33" fmla="*/ 78 h 236"/>
                  <a:gd name="T34" fmla="*/ 316 w 387"/>
                  <a:gd name="T35" fmla="*/ 84 h 236"/>
                  <a:gd name="T36" fmla="*/ 324 w 387"/>
                  <a:gd name="T37" fmla="*/ 74 h 236"/>
                  <a:gd name="T38" fmla="*/ 339 w 387"/>
                  <a:gd name="T39" fmla="*/ 69 h 236"/>
                  <a:gd name="T40" fmla="*/ 352 w 387"/>
                  <a:gd name="T41" fmla="*/ 55 h 236"/>
                  <a:gd name="T42" fmla="*/ 342 w 387"/>
                  <a:gd name="T43" fmla="*/ 52 h 236"/>
                  <a:gd name="T44" fmla="*/ 358 w 387"/>
                  <a:gd name="T45" fmla="*/ 34 h 236"/>
                  <a:gd name="T46" fmla="*/ 387 w 387"/>
                  <a:gd name="T47" fmla="*/ 17 h 236"/>
                  <a:gd name="T48" fmla="*/ 366 w 387"/>
                  <a:gd name="T49" fmla="*/ 0 h 236"/>
                  <a:gd name="T50" fmla="*/ 347 w 387"/>
                  <a:gd name="T51" fmla="*/ 2 h 236"/>
                  <a:gd name="T52" fmla="*/ 294 w 387"/>
                  <a:gd name="T53" fmla="*/ 14 h 236"/>
                  <a:gd name="T54" fmla="*/ 258 w 387"/>
                  <a:gd name="T55" fmla="*/ 6 h 236"/>
                  <a:gd name="T56" fmla="*/ 249 w 387"/>
                  <a:gd name="T57" fmla="*/ 3 h 236"/>
                  <a:gd name="T58" fmla="*/ 232 w 387"/>
                  <a:gd name="T59" fmla="*/ 12 h 236"/>
                  <a:gd name="T60" fmla="*/ 236 w 387"/>
                  <a:gd name="T61" fmla="*/ 24 h 236"/>
                  <a:gd name="T62" fmla="*/ 214 w 387"/>
                  <a:gd name="T63" fmla="*/ 31 h 236"/>
                  <a:gd name="T64" fmla="*/ 199 w 387"/>
                  <a:gd name="T65" fmla="*/ 46 h 236"/>
                  <a:gd name="T66" fmla="*/ 188 w 387"/>
                  <a:gd name="T67" fmla="*/ 49 h 236"/>
                  <a:gd name="T68" fmla="*/ 181 w 387"/>
                  <a:gd name="T69" fmla="*/ 34 h 236"/>
                  <a:gd name="T70" fmla="*/ 163 w 387"/>
                  <a:gd name="T71" fmla="*/ 40 h 236"/>
                  <a:gd name="T72" fmla="*/ 123 w 387"/>
                  <a:gd name="T73" fmla="*/ 47 h 236"/>
                  <a:gd name="T74" fmla="*/ 103 w 387"/>
                  <a:gd name="T75" fmla="*/ 52 h 236"/>
                  <a:gd name="T76" fmla="*/ 63 w 387"/>
                  <a:gd name="T77" fmla="*/ 73 h 236"/>
                  <a:gd name="T78" fmla="*/ 46 w 387"/>
                  <a:gd name="T79" fmla="*/ 79 h 236"/>
                  <a:gd name="T80" fmla="*/ 44 w 387"/>
                  <a:gd name="T81" fmla="*/ 89 h 236"/>
                  <a:gd name="T82" fmla="*/ 38 w 387"/>
                  <a:gd name="T83" fmla="*/ 92 h 236"/>
                  <a:gd name="T84" fmla="*/ 26 w 387"/>
                  <a:gd name="T85" fmla="*/ 87 h 236"/>
                  <a:gd name="T86" fmla="*/ 15 w 387"/>
                  <a:gd name="T87" fmla="*/ 90 h 236"/>
                  <a:gd name="T88" fmla="*/ 11 w 387"/>
                  <a:gd name="T89" fmla="*/ 98 h 236"/>
                  <a:gd name="T90" fmla="*/ 17 w 387"/>
                  <a:gd name="T91" fmla="*/ 109 h 236"/>
                  <a:gd name="T92" fmla="*/ 37 w 387"/>
                  <a:gd name="T93" fmla="*/ 112 h 236"/>
                  <a:gd name="T94" fmla="*/ 36 w 387"/>
                  <a:gd name="T95" fmla="*/ 121 h 236"/>
                  <a:gd name="T96" fmla="*/ 19 w 387"/>
                  <a:gd name="T97" fmla="*/ 126 h 236"/>
                  <a:gd name="T98" fmla="*/ 7 w 387"/>
                  <a:gd name="T99" fmla="*/ 139 h 236"/>
                  <a:gd name="T100" fmla="*/ 0 w 387"/>
                  <a:gd name="T101" fmla="*/ 166 h 236"/>
                  <a:gd name="T102" fmla="*/ 15 w 387"/>
                  <a:gd name="T103" fmla="*/ 188 h 236"/>
                  <a:gd name="T104" fmla="*/ 1 w 387"/>
                  <a:gd name="T105" fmla="*/ 209 h 236"/>
                  <a:gd name="T106" fmla="*/ 19 w 387"/>
                  <a:gd name="T107" fmla="*/ 217 h 236"/>
                  <a:gd name="T108" fmla="*/ 46 w 387"/>
                  <a:gd name="T109" fmla="*/ 21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7" h="236">
                    <a:moveTo>
                      <a:pt x="46" y="211"/>
                    </a:moveTo>
                    <a:lnTo>
                      <a:pt x="64" y="204"/>
                    </a:lnTo>
                    <a:lnTo>
                      <a:pt x="77" y="210"/>
                    </a:lnTo>
                    <a:lnTo>
                      <a:pt x="102" y="215"/>
                    </a:lnTo>
                    <a:lnTo>
                      <a:pt x="125" y="215"/>
                    </a:lnTo>
                    <a:lnTo>
                      <a:pt x="137" y="226"/>
                    </a:lnTo>
                    <a:lnTo>
                      <a:pt x="151" y="226"/>
                    </a:lnTo>
                    <a:lnTo>
                      <a:pt x="158" y="233"/>
                    </a:lnTo>
                    <a:lnTo>
                      <a:pt x="176" y="236"/>
                    </a:lnTo>
                    <a:lnTo>
                      <a:pt x="185" y="225"/>
                    </a:lnTo>
                    <a:lnTo>
                      <a:pt x="195" y="223"/>
                    </a:lnTo>
                    <a:lnTo>
                      <a:pt x="201" y="216"/>
                    </a:lnTo>
                    <a:lnTo>
                      <a:pt x="210" y="214"/>
                    </a:lnTo>
                    <a:lnTo>
                      <a:pt x="229" y="211"/>
                    </a:lnTo>
                    <a:lnTo>
                      <a:pt x="241" y="207"/>
                    </a:lnTo>
                    <a:lnTo>
                      <a:pt x="252" y="207"/>
                    </a:lnTo>
                    <a:lnTo>
                      <a:pt x="266" y="196"/>
                    </a:lnTo>
                    <a:lnTo>
                      <a:pt x="272" y="181"/>
                    </a:lnTo>
                    <a:lnTo>
                      <a:pt x="272" y="164"/>
                    </a:lnTo>
                    <a:lnTo>
                      <a:pt x="266" y="158"/>
                    </a:lnTo>
                    <a:lnTo>
                      <a:pt x="261" y="153"/>
                    </a:lnTo>
                    <a:lnTo>
                      <a:pt x="261" y="148"/>
                    </a:lnTo>
                    <a:lnTo>
                      <a:pt x="262" y="140"/>
                    </a:lnTo>
                    <a:lnTo>
                      <a:pt x="269" y="136"/>
                    </a:lnTo>
                    <a:lnTo>
                      <a:pt x="280" y="136"/>
                    </a:lnTo>
                    <a:lnTo>
                      <a:pt x="287" y="130"/>
                    </a:lnTo>
                    <a:lnTo>
                      <a:pt x="287" y="127"/>
                    </a:lnTo>
                    <a:lnTo>
                      <a:pt x="281" y="121"/>
                    </a:lnTo>
                    <a:lnTo>
                      <a:pt x="281" y="116"/>
                    </a:lnTo>
                    <a:lnTo>
                      <a:pt x="281" y="102"/>
                    </a:lnTo>
                    <a:lnTo>
                      <a:pt x="288" y="94"/>
                    </a:lnTo>
                    <a:lnTo>
                      <a:pt x="288" y="84"/>
                    </a:lnTo>
                    <a:lnTo>
                      <a:pt x="292" y="79"/>
                    </a:lnTo>
                    <a:lnTo>
                      <a:pt x="296" y="78"/>
                    </a:lnTo>
                    <a:lnTo>
                      <a:pt x="303" y="84"/>
                    </a:lnTo>
                    <a:lnTo>
                      <a:pt x="316" y="84"/>
                    </a:lnTo>
                    <a:lnTo>
                      <a:pt x="318" y="79"/>
                    </a:lnTo>
                    <a:lnTo>
                      <a:pt x="324" y="74"/>
                    </a:lnTo>
                    <a:lnTo>
                      <a:pt x="334" y="69"/>
                    </a:lnTo>
                    <a:lnTo>
                      <a:pt x="339" y="69"/>
                    </a:lnTo>
                    <a:lnTo>
                      <a:pt x="347" y="63"/>
                    </a:lnTo>
                    <a:lnTo>
                      <a:pt x="352" y="55"/>
                    </a:lnTo>
                    <a:lnTo>
                      <a:pt x="350" y="52"/>
                    </a:lnTo>
                    <a:lnTo>
                      <a:pt x="342" y="52"/>
                    </a:lnTo>
                    <a:lnTo>
                      <a:pt x="342" y="48"/>
                    </a:lnTo>
                    <a:lnTo>
                      <a:pt x="358" y="34"/>
                    </a:lnTo>
                    <a:lnTo>
                      <a:pt x="378" y="22"/>
                    </a:lnTo>
                    <a:lnTo>
                      <a:pt x="387" y="17"/>
                    </a:lnTo>
                    <a:lnTo>
                      <a:pt x="376" y="6"/>
                    </a:lnTo>
                    <a:lnTo>
                      <a:pt x="366" y="0"/>
                    </a:lnTo>
                    <a:lnTo>
                      <a:pt x="355" y="0"/>
                    </a:lnTo>
                    <a:lnTo>
                      <a:pt x="347" y="2"/>
                    </a:lnTo>
                    <a:lnTo>
                      <a:pt x="325" y="2"/>
                    </a:lnTo>
                    <a:lnTo>
                      <a:pt x="294" y="14"/>
                    </a:lnTo>
                    <a:lnTo>
                      <a:pt x="282" y="14"/>
                    </a:lnTo>
                    <a:lnTo>
                      <a:pt x="258" y="6"/>
                    </a:lnTo>
                    <a:lnTo>
                      <a:pt x="252" y="6"/>
                    </a:lnTo>
                    <a:lnTo>
                      <a:pt x="249" y="3"/>
                    </a:lnTo>
                    <a:lnTo>
                      <a:pt x="239" y="4"/>
                    </a:lnTo>
                    <a:lnTo>
                      <a:pt x="232" y="12"/>
                    </a:lnTo>
                    <a:lnTo>
                      <a:pt x="238" y="18"/>
                    </a:lnTo>
                    <a:lnTo>
                      <a:pt x="236" y="24"/>
                    </a:lnTo>
                    <a:lnTo>
                      <a:pt x="232" y="24"/>
                    </a:lnTo>
                    <a:lnTo>
                      <a:pt x="214" y="31"/>
                    </a:lnTo>
                    <a:lnTo>
                      <a:pt x="205" y="38"/>
                    </a:lnTo>
                    <a:lnTo>
                      <a:pt x="199" y="46"/>
                    </a:lnTo>
                    <a:lnTo>
                      <a:pt x="193" y="49"/>
                    </a:lnTo>
                    <a:lnTo>
                      <a:pt x="188" y="49"/>
                    </a:lnTo>
                    <a:lnTo>
                      <a:pt x="184" y="46"/>
                    </a:lnTo>
                    <a:lnTo>
                      <a:pt x="181" y="34"/>
                    </a:lnTo>
                    <a:lnTo>
                      <a:pt x="175" y="31"/>
                    </a:lnTo>
                    <a:lnTo>
                      <a:pt x="163" y="40"/>
                    </a:lnTo>
                    <a:lnTo>
                      <a:pt x="147" y="40"/>
                    </a:lnTo>
                    <a:lnTo>
                      <a:pt x="123" y="47"/>
                    </a:lnTo>
                    <a:lnTo>
                      <a:pt x="115" y="42"/>
                    </a:lnTo>
                    <a:lnTo>
                      <a:pt x="103" y="52"/>
                    </a:lnTo>
                    <a:lnTo>
                      <a:pt x="73" y="58"/>
                    </a:lnTo>
                    <a:lnTo>
                      <a:pt x="63" y="73"/>
                    </a:lnTo>
                    <a:lnTo>
                      <a:pt x="56" y="81"/>
                    </a:lnTo>
                    <a:lnTo>
                      <a:pt x="46" y="79"/>
                    </a:lnTo>
                    <a:lnTo>
                      <a:pt x="41" y="83"/>
                    </a:lnTo>
                    <a:lnTo>
                      <a:pt x="44" y="89"/>
                    </a:lnTo>
                    <a:lnTo>
                      <a:pt x="41" y="92"/>
                    </a:lnTo>
                    <a:lnTo>
                      <a:pt x="38" y="92"/>
                    </a:lnTo>
                    <a:lnTo>
                      <a:pt x="30" y="87"/>
                    </a:lnTo>
                    <a:lnTo>
                      <a:pt x="26" y="87"/>
                    </a:lnTo>
                    <a:lnTo>
                      <a:pt x="20" y="90"/>
                    </a:lnTo>
                    <a:lnTo>
                      <a:pt x="15" y="90"/>
                    </a:lnTo>
                    <a:lnTo>
                      <a:pt x="11" y="93"/>
                    </a:lnTo>
                    <a:lnTo>
                      <a:pt x="11" y="98"/>
                    </a:lnTo>
                    <a:lnTo>
                      <a:pt x="13" y="103"/>
                    </a:lnTo>
                    <a:lnTo>
                      <a:pt x="17" y="109"/>
                    </a:lnTo>
                    <a:lnTo>
                      <a:pt x="31" y="109"/>
                    </a:lnTo>
                    <a:lnTo>
                      <a:pt x="37" y="112"/>
                    </a:lnTo>
                    <a:lnTo>
                      <a:pt x="36" y="116"/>
                    </a:lnTo>
                    <a:lnTo>
                      <a:pt x="36" y="121"/>
                    </a:lnTo>
                    <a:lnTo>
                      <a:pt x="25" y="126"/>
                    </a:lnTo>
                    <a:lnTo>
                      <a:pt x="19" y="126"/>
                    </a:lnTo>
                    <a:lnTo>
                      <a:pt x="7" y="130"/>
                    </a:lnTo>
                    <a:lnTo>
                      <a:pt x="7" y="139"/>
                    </a:lnTo>
                    <a:lnTo>
                      <a:pt x="3" y="143"/>
                    </a:lnTo>
                    <a:lnTo>
                      <a:pt x="0" y="166"/>
                    </a:lnTo>
                    <a:lnTo>
                      <a:pt x="5" y="179"/>
                    </a:lnTo>
                    <a:lnTo>
                      <a:pt x="15" y="188"/>
                    </a:lnTo>
                    <a:lnTo>
                      <a:pt x="11" y="198"/>
                    </a:lnTo>
                    <a:lnTo>
                      <a:pt x="1" y="209"/>
                    </a:lnTo>
                    <a:lnTo>
                      <a:pt x="13" y="221"/>
                    </a:lnTo>
                    <a:lnTo>
                      <a:pt x="19" y="217"/>
                    </a:lnTo>
                    <a:lnTo>
                      <a:pt x="27" y="217"/>
                    </a:lnTo>
                    <a:lnTo>
                      <a:pt x="46" y="21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5" name="Freeform 124">
                <a:extLst>
                  <a:ext uri="{FF2B5EF4-FFF2-40B4-BE49-F238E27FC236}">
                    <a16:creationId xmlns:a16="http://schemas.microsoft.com/office/drawing/2014/main" id="{0E599518-FC24-4C4D-9D52-60E63EE55B16}"/>
                  </a:ext>
                </a:extLst>
              </p:cNvPr>
              <p:cNvSpPr>
                <a:spLocks/>
              </p:cNvSpPr>
              <p:nvPr/>
            </p:nvSpPr>
            <p:spPr bwMode="auto">
              <a:xfrm>
                <a:off x="8043863" y="2846388"/>
                <a:ext cx="811212" cy="998537"/>
              </a:xfrm>
              <a:custGeom>
                <a:avLst/>
                <a:gdLst>
                  <a:gd name="T0" fmla="*/ 36 w 428"/>
                  <a:gd name="T1" fmla="*/ 417 h 467"/>
                  <a:gd name="T2" fmla="*/ 19 w 428"/>
                  <a:gd name="T3" fmla="*/ 417 h 467"/>
                  <a:gd name="T4" fmla="*/ 15 w 428"/>
                  <a:gd name="T5" fmla="*/ 389 h 467"/>
                  <a:gd name="T6" fmla="*/ 21 w 428"/>
                  <a:gd name="T7" fmla="*/ 368 h 467"/>
                  <a:gd name="T8" fmla="*/ 5 w 428"/>
                  <a:gd name="T9" fmla="*/ 358 h 467"/>
                  <a:gd name="T10" fmla="*/ 5 w 428"/>
                  <a:gd name="T11" fmla="*/ 340 h 467"/>
                  <a:gd name="T12" fmla="*/ 14 w 428"/>
                  <a:gd name="T13" fmla="*/ 331 h 467"/>
                  <a:gd name="T14" fmla="*/ 5 w 428"/>
                  <a:gd name="T15" fmla="*/ 308 h 467"/>
                  <a:gd name="T16" fmla="*/ 5 w 428"/>
                  <a:gd name="T17" fmla="*/ 279 h 467"/>
                  <a:gd name="T18" fmla="*/ 39 w 428"/>
                  <a:gd name="T19" fmla="*/ 237 h 467"/>
                  <a:gd name="T20" fmla="*/ 72 w 428"/>
                  <a:gd name="T21" fmla="*/ 195 h 467"/>
                  <a:gd name="T22" fmla="*/ 92 w 428"/>
                  <a:gd name="T23" fmla="*/ 162 h 467"/>
                  <a:gd name="T24" fmla="*/ 70 w 428"/>
                  <a:gd name="T25" fmla="*/ 134 h 467"/>
                  <a:gd name="T26" fmla="*/ 37 w 428"/>
                  <a:gd name="T27" fmla="*/ 122 h 467"/>
                  <a:gd name="T28" fmla="*/ 80 w 428"/>
                  <a:gd name="T29" fmla="*/ 69 h 467"/>
                  <a:gd name="T30" fmla="*/ 76 w 428"/>
                  <a:gd name="T31" fmla="*/ 47 h 467"/>
                  <a:gd name="T32" fmla="*/ 69 w 428"/>
                  <a:gd name="T33" fmla="*/ 33 h 467"/>
                  <a:gd name="T34" fmla="*/ 101 w 428"/>
                  <a:gd name="T35" fmla="*/ 23 h 467"/>
                  <a:gd name="T36" fmla="*/ 139 w 428"/>
                  <a:gd name="T37" fmla="*/ 13 h 467"/>
                  <a:gd name="T38" fmla="*/ 180 w 428"/>
                  <a:gd name="T39" fmla="*/ 35 h 467"/>
                  <a:gd name="T40" fmla="*/ 202 w 428"/>
                  <a:gd name="T41" fmla="*/ 53 h 467"/>
                  <a:gd name="T42" fmla="*/ 217 w 428"/>
                  <a:gd name="T43" fmla="*/ 16 h 467"/>
                  <a:gd name="T44" fmla="*/ 240 w 428"/>
                  <a:gd name="T45" fmla="*/ 4 h 467"/>
                  <a:gd name="T46" fmla="*/ 280 w 428"/>
                  <a:gd name="T47" fmla="*/ 0 h 467"/>
                  <a:gd name="T48" fmla="*/ 304 w 428"/>
                  <a:gd name="T49" fmla="*/ 48 h 467"/>
                  <a:gd name="T50" fmla="*/ 327 w 428"/>
                  <a:gd name="T51" fmla="*/ 77 h 467"/>
                  <a:gd name="T52" fmla="*/ 325 w 428"/>
                  <a:gd name="T53" fmla="*/ 95 h 467"/>
                  <a:gd name="T54" fmla="*/ 336 w 428"/>
                  <a:gd name="T55" fmla="*/ 120 h 467"/>
                  <a:gd name="T56" fmla="*/ 360 w 428"/>
                  <a:gd name="T57" fmla="*/ 146 h 467"/>
                  <a:gd name="T58" fmla="*/ 360 w 428"/>
                  <a:gd name="T59" fmla="*/ 186 h 467"/>
                  <a:gd name="T60" fmla="*/ 375 w 428"/>
                  <a:gd name="T61" fmla="*/ 243 h 467"/>
                  <a:gd name="T62" fmla="*/ 400 w 428"/>
                  <a:gd name="T63" fmla="*/ 265 h 467"/>
                  <a:gd name="T64" fmla="*/ 428 w 428"/>
                  <a:gd name="T65" fmla="*/ 270 h 467"/>
                  <a:gd name="T66" fmla="*/ 407 w 428"/>
                  <a:gd name="T67" fmla="*/ 308 h 467"/>
                  <a:gd name="T68" fmla="*/ 391 w 428"/>
                  <a:gd name="T69" fmla="*/ 348 h 467"/>
                  <a:gd name="T70" fmla="*/ 381 w 428"/>
                  <a:gd name="T71" fmla="*/ 397 h 467"/>
                  <a:gd name="T72" fmla="*/ 408 w 428"/>
                  <a:gd name="T73" fmla="*/ 428 h 467"/>
                  <a:gd name="T74" fmla="*/ 366 w 428"/>
                  <a:gd name="T75" fmla="*/ 438 h 467"/>
                  <a:gd name="T76" fmla="*/ 345 w 428"/>
                  <a:gd name="T77" fmla="*/ 443 h 467"/>
                  <a:gd name="T78" fmla="*/ 342 w 428"/>
                  <a:gd name="T79" fmla="*/ 411 h 467"/>
                  <a:gd name="T80" fmla="*/ 313 w 428"/>
                  <a:gd name="T81" fmla="*/ 432 h 467"/>
                  <a:gd name="T82" fmla="*/ 202 w 428"/>
                  <a:gd name="T83" fmla="*/ 460 h 467"/>
                  <a:gd name="T84" fmla="*/ 163 w 428"/>
                  <a:gd name="T85" fmla="*/ 467 h 467"/>
                  <a:gd name="T86" fmla="*/ 126 w 428"/>
                  <a:gd name="T87" fmla="*/ 455 h 467"/>
                  <a:gd name="T88" fmla="*/ 72 w 428"/>
                  <a:gd name="T89" fmla="*/ 459 h 467"/>
                  <a:gd name="T90" fmla="*/ 65 w 428"/>
                  <a:gd name="T91" fmla="*/ 4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467">
                    <a:moveTo>
                      <a:pt x="53" y="419"/>
                    </a:moveTo>
                    <a:lnTo>
                      <a:pt x="40" y="419"/>
                    </a:lnTo>
                    <a:lnTo>
                      <a:pt x="36" y="417"/>
                    </a:lnTo>
                    <a:lnTo>
                      <a:pt x="28" y="417"/>
                    </a:lnTo>
                    <a:lnTo>
                      <a:pt x="22" y="422"/>
                    </a:lnTo>
                    <a:lnTo>
                      <a:pt x="19" y="417"/>
                    </a:lnTo>
                    <a:lnTo>
                      <a:pt x="24" y="406"/>
                    </a:lnTo>
                    <a:lnTo>
                      <a:pt x="24" y="402"/>
                    </a:lnTo>
                    <a:lnTo>
                      <a:pt x="15" y="389"/>
                    </a:lnTo>
                    <a:lnTo>
                      <a:pt x="15" y="383"/>
                    </a:lnTo>
                    <a:lnTo>
                      <a:pt x="18" y="377"/>
                    </a:lnTo>
                    <a:lnTo>
                      <a:pt x="21" y="368"/>
                    </a:lnTo>
                    <a:lnTo>
                      <a:pt x="21" y="362"/>
                    </a:lnTo>
                    <a:lnTo>
                      <a:pt x="17" y="358"/>
                    </a:lnTo>
                    <a:lnTo>
                      <a:pt x="5" y="358"/>
                    </a:lnTo>
                    <a:lnTo>
                      <a:pt x="0" y="353"/>
                    </a:lnTo>
                    <a:lnTo>
                      <a:pt x="0" y="342"/>
                    </a:lnTo>
                    <a:lnTo>
                      <a:pt x="5" y="340"/>
                    </a:lnTo>
                    <a:lnTo>
                      <a:pt x="18" y="337"/>
                    </a:lnTo>
                    <a:lnTo>
                      <a:pt x="18" y="334"/>
                    </a:lnTo>
                    <a:lnTo>
                      <a:pt x="14" y="331"/>
                    </a:lnTo>
                    <a:lnTo>
                      <a:pt x="9" y="331"/>
                    </a:lnTo>
                    <a:lnTo>
                      <a:pt x="9" y="317"/>
                    </a:lnTo>
                    <a:lnTo>
                      <a:pt x="5" y="308"/>
                    </a:lnTo>
                    <a:lnTo>
                      <a:pt x="5" y="299"/>
                    </a:lnTo>
                    <a:lnTo>
                      <a:pt x="7" y="296"/>
                    </a:lnTo>
                    <a:lnTo>
                      <a:pt x="5" y="279"/>
                    </a:lnTo>
                    <a:lnTo>
                      <a:pt x="10" y="266"/>
                    </a:lnTo>
                    <a:lnTo>
                      <a:pt x="30" y="252"/>
                    </a:lnTo>
                    <a:lnTo>
                      <a:pt x="39" y="237"/>
                    </a:lnTo>
                    <a:lnTo>
                      <a:pt x="48" y="219"/>
                    </a:lnTo>
                    <a:lnTo>
                      <a:pt x="55" y="204"/>
                    </a:lnTo>
                    <a:lnTo>
                      <a:pt x="72" y="195"/>
                    </a:lnTo>
                    <a:lnTo>
                      <a:pt x="81" y="186"/>
                    </a:lnTo>
                    <a:lnTo>
                      <a:pt x="81" y="178"/>
                    </a:lnTo>
                    <a:lnTo>
                      <a:pt x="92" y="162"/>
                    </a:lnTo>
                    <a:lnTo>
                      <a:pt x="95" y="153"/>
                    </a:lnTo>
                    <a:lnTo>
                      <a:pt x="95" y="147"/>
                    </a:lnTo>
                    <a:lnTo>
                      <a:pt x="70" y="134"/>
                    </a:lnTo>
                    <a:lnTo>
                      <a:pt x="52" y="129"/>
                    </a:lnTo>
                    <a:lnTo>
                      <a:pt x="47" y="129"/>
                    </a:lnTo>
                    <a:lnTo>
                      <a:pt x="37" y="122"/>
                    </a:lnTo>
                    <a:lnTo>
                      <a:pt x="47" y="105"/>
                    </a:lnTo>
                    <a:lnTo>
                      <a:pt x="68" y="86"/>
                    </a:lnTo>
                    <a:lnTo>
                      <a:pt x="80" y="69"/>
                    </a:lnTo>
                    <a:lnTo>
                      <a:pt x="83" y="58"/>
                    </a:lnTo>
                    <a:lnTo>
                      <a:pt x="83" y="50"/>
                    </a:lnTo>
                    <a:lnTo>
                      <a:pt x="76" y="47"/>
                    </a:lnTo>
                    <a:lnTo>
                      <a:pt x="70" y="47"/>
                    </a:lnTo>
                    <a:lnTo>
                      <a:pt x="65" y="41"/>
                    </a:lnTo>
                    <a:lnTo>
                      <a:pt x="69" y="33"/>
                    </a:lnTo>
                    <a:lnTo>
                      <a:pt x="77" y="31"/>
                    </a:lnTo>
                    <a:lnTo>
                      <a:pt x="85" y="31"/>
                    </a:lnTo>
                    <a:lnTo>
                      <a:pt x="101" y="23"/>
                    </a:lnTo>
                    <a:lnTo>
                      <a:pt x="114" y="10"/>
                    </a:lnTo>
                    <a:lnTo>
                      <a:pt x="130" y="10"/>
                    </a:lnTo>
                    <a:lnTo>
                      <a:pt x="139" y="13"/>
                    </a:lnTo>
                    <a:lnTo>
                      <a:pt x="163" y="31"/>
                    </a:lnTo>
                    <a:lnTo>
                      <a:pt x="173" y="31"/>
                    </a:lnTo>
                    <a:lnTo>
                      <a:pt x="180" y="35"/>
                    </a:lnTo>
                    <a:lnTo>
                      <a:pt x="186" y="48"/>
                    </a:lnTo>
                    <a:lnTo>
                      <a:pt x="192" y="53"/>
                    </a:lnTo>
                    <a:lnTo>
                      <a:pt x="202" y="53"/>
                    </a:lnTo>
                    <a:lnTo>
                      <a:pt x="209" y="46"/>
                    </a:lnTo>
                    <a:lnTo>
                      <a:pt x="213" y="30"/>
                    </a:lnTo>
                    <a:lnTo>
                      <a:pt x="217" y="16"/>
                    </a:lnTo>
                    <a:lnTo>
                      <a:pt x="225" y="7"/>
                    </a:lnTo>
                    <a:lnTo>
                      <a:pt x="232" y="4"/>
                    </a:lnTo>
                    <a:lnTo>
                      <a:pt x="240" y="4"/>
                    </a:lnTo>
                    <a:lnTo>
                      <a:pt x="249" y="7"/>
                    </a:lnTo>
                    <a:lnTo>
                      <a:pt x="266" y="7"/>
                    </a:lnTo>
                    <a:lnTo>
                      <a:pt x="280" y="0"/>
                    </a:lnTo>
                    <a:lnTo>
                      <a:pt x="296" y="20"/>
                    </a:lnTo>
                    <a:lnTo>
                      <a:pt x="296" y="37"/>
                    </a:lnTo>
                    <a:lnTo>
                      <a:pt x="304" y="48"/>
                    </a:lnTo>
                    <a:lnTo>
                      <a:pt x="319" y="51"/>
                    </a:lnTo>
                    <a:lnTo>
                      <a:pt x="331" y="68"/>
                    </a:lnTo>
                    <a:lnTo>
                      <a:pt x="327" y="77"/>
                    </a:lnTo>
                    <a:lnTo>
                      <a:pt x="327" y="83"/>
                    </a:lnTo>
                    <a:lnTo>
                      <a:pt x="331" y="91"/>
                    </a:lnTo>
                    <a:lnTo>
                      <a:pt x="325" y="95"/>
                    </a:lnTo>
                    <a:lnTo>
                      <a:pt x="322" y="101"/>
                    </a:lnTo>
                    <a:lnTo>
                      <a:pt x="326" y="106"/>
                    </a:lnTo>
                    <a:lnTo>
                      <a:pt x="336" y="120"/>
                    </a:lnTo>
                    <a:lnTo>
                      <a:pt x="343" y="134"/>
                    </a:lnTo>
                    <a:lnTo>
                      <a:pt x="360" y="139"/>
                    </a:lnTo>
                    <a:lnTo>
                      <a:pt x="360" y="146"/>
                    </a:lnTo>
                    <a:lnTo>
                      <a:pt x="360" y="155"/>
                    </a:lnTo>
                    <a:lnTo>
                      <a:pt x="354" y="172"/>
                    </a:lnTo>
                    <a:lnTo>
                      <a:pt x="360" y="186"/>
                    </a:lnTo>
                    <a:lnTo>
                      <a:pt x="371" y="198"/>
                    </a:lnTo>
                    <a:lnTo>
                      <a:pt x="375" y="222"/>
                    </a:lnTo>
                    <a:lnTo>
                      <a:pt x="375" y="243"/>
                    </a:lnTo>
                    <a:lnTo>
                      <a:pt x="376" y="261"/>
                    </a:lnTo>
                    <a:lnTo>
                      <a:pt x="384" y="265"/>
                    </a:lnTo>
                    <a:lnTo>
                      <a:pt x="400" y="265"/>
                    </a:lnTo>
                    <a:lnTo>
                      <a:pt x="411" y="258"/>
                    </a:lnTo>
                    <a:lnTo>
                      <a:pt x="420" y="261"/>
                    </a:lnTo>
                    <a:lnTo>
                      <a:pt x="428" y="270"/>
                    </a:lnTo>
                    <a:lnTo>
                      <a:pt x="418" y="282"/>
                    </a:lnTo>
                    <a:lnTo>
                      <a:pt x="411" y="291"/>
                    </a:lnTo>
                    <a:lnTo>
                      <a:pt x="407" y="308"/>
                    </a:lnTo>
                    <a:lnTo>
                      <a:pt x="407" y="325"/>
                    </a:lnTo>
                    <a:lnTo>
                      <a:pt x="398" y="331"/>
                    </a:lnTo>
                    <a:lnTo>
                      <a:pt x="391" y="348"/>
                    </a:lnTo>
                    <a:lnTo>
                      <a:pt x="376" y="383"/>
                    </a:lnTo>
                    <a:lnTo>
                      <a:pt x="376" y="392"/>
                    </a:lnTo>
                    <a:lnTo>
                      <a:pt x="381" y="397"/>
                    </a:lnTo>
                    <a:lnTo>
                      <a:pt x="419" y="400"/>
                    </a:lnTo>
                    <a:lnTo>
                      <a:pt x="424" y="411"/>
                    </a:lnTo>
                    <a:lnTo>
                      <a:pt x="408" y="428"/>
                    </a:lnTo>
                    <a:lnTo>
                      <a:pt x="397" y="434"/>
                    </a:lnTo>
                    <a:lnTo>
                      <a:pt x="378" y="438"/>
                    </a:lnTo>
                    <a:lnTo>
                      <a:pt x="366" y="438"/>
                    </a:lnTo>
                    <a:lnTo>
                      <a:pt x="357" y="445"/>
                    </a:lnTo>
                    <a:lnTo>
                      <a:pt x="345" y="448"/>
                    </a:lnTo>
                    <a:lnTo>
                      <a:pt x="345" y="443"/>
                    </a:lnTo>
                    <a:lnTo>
                      <a:pt x="353" y="425"/>
                    </a:lnTo>
                    <a:lnTo>
                      <a:pt x="350" y="419"/>
                    </a:lnTo>
                    <a:lnTo>
                      <a:pt x="342" y="411"/>
                    </a:lnTo>
                    <a:lnTo>
                      <a:pt x="335" y="411"/>
                    </a:lnTo>
                    <a:lnTo>
                      <a:pt x="326" y="423"/>
                    </a:lnTo>
                    <a:lnTo>
                      <a:pt x="313" y="432"/>
                    </a:lnTo>
                    <a:lnTo>
                      <a:pt x="282" y="445"/>
                    </a:lnTo>
                    <a:lnTo>
                      <a:pt x="240" y="445"/>
                    </a:lnTo>
                    <a:lnTo>
                      <a:pt x="202" y="460"/>
                    </a:lnTo>
                    <a:lnTo>
                      <a:pt x="183" y="463"/>
                    </a:lnTo>
                    <a:lnTo>
                      <a:pt x="177" y="465"/>
                    </a:lnTo>
                    <a:lnTo>
                      <a:pt x="163" y="467"/>
                    </a:lnTo>
                    <a:lnTo>
                      <a:pt x="151" y="467"/>
                    </a:lnTo>
                    <a:lnTo>
                      <a:pt x="138" y="461"/>
                    </a:lnTo>
                    <a:lnTo>
                      <a:pt x="126" y="455"/>
                    </a:lnTo>
                    <a:lnTo>
                      <a:pt x="95" y="455"/>
                    </a:lnTo>
                    <a:lnTo>
                      <a:pt x="83" y="459"/>
                    </a:lnTo>
                    <a:lnTo>
                      <a:pt x="72" y="459"/>
                    </a:lnTo>
                    <a:lnTo>
                      <a:pt x="67" y="452"/>
                    </a:lnTo>
                    <a:lnTo>
                      <a:pt x="62" y="440"/>
                    </a:lnTo>
                    <a:lnTo>
                      <a:pt x="65" y="432"/>
                    </a:lnTo>
                    <a:lnTo>
                      <a:pt x="58" y="427"/>
                    </a:lnTo>
                    <a:lnTo>
                      <a:pt x="53" y="41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6" name="Freeform 125">
                <a:extLst>
                  <a:ext uri="{FF2B5EF4-FFF2-40B4-BE49-F238E27FC236}">
                    <a16:creationId xmlns:a16="http://schemas.microsoft.com/office/drawing/2014/main" id="{08D318A2-F49D-47D3-A509-2E9C07B138B8}"/>
                  </a:ext>
                </a:extLst>
              </p:cNvPr>
              <p:cNvSpPr>
                <a:spLocks/>
              </p:cNvSpPr>
              <p:nvPr/>
            </p:nvSpPr>
            <p:spPr bwMode="auto">
              <a:xfrm>
                <a:off x="8180388" y="2424113"/>
                <a:ext cx="704850" cy="239712"/>
              </a:xfrm>
              <a:custGeom>
                <a:avLst/>
                <a:gdLst>
                  <a:gd name="T0" fmla="*/ 118 w 372"/>
                  <a:gd name="T1" fmla="*/ 98 h 112"/>
                  <a:gd name="T2" fmla="*/ 143 w 372"/>
                  <a:gd name="T3" fmla="*/ 98 h 112"/>
                  <a:gd name="T4" fmla="*/ 155 w 372"/>
                  <a:gd name="T5" fmla="*/ 103 h 112"/>
                  <a:gd name="T6" fmla="*/ 166 w 372"/>
                  <a:gd name="T7" fmla="*/ 106 h 112"/>
                  <a:gd name="T8" fmla="*/ 180 w 372"/>
                  <a:gd name="T9" fmla="*/ 106 h 112"/>
                  <a:gd name="T10" fmla="*/ 187 w 372"/>
                  <a:gd name="T11" fmla="*/ 104 h 112"/>
                  <a:gd name="T12" fmla="*/ 247 w 372"/>
                  <a:gd name="T13" fmla="*/ 104 h 112"/>
                  <a:gd name="T14" fmla="*/ 272 w 372"/>
                  <a:gd name="T15" fmla="*/ 91 h 112"/>
                  <a:gd name="T16" fmla="*/ 287 w 372"/>
                  <a:gd name="T17" fmla="*/ 91 h 112"/>
                  <a:gd name="T18" fmla="*/ 299 w 372"/>
                  <a:gd name="T19" fmla="*/ 97 h 112"/>
                  <a:gd name="T20" fmla="*/ 299 w 372"/>
                  <a:gd name="T21" fmla="*/ 92 h 112"/>
                  <a:gd name="T22" fmla="*/ 318 w 372"/>
                  <a:gd name="T23" fmla="*/ 80 h 112"/>
                  <a:gd name="T24" fmla="*/ 333 w 372"/>
                  <a:gd name="T25" fmla="*/ 86 h 112"/>
                  <a:gd name="T26" fmla="*/ 343 w 372"/>
                  <a:gd name="T27" fmla="*/ 98 h 112"/>
                  <a:gd name="T28" fmla="*/ 366 w 372"/>
                  <a:gd name="T29" fmla="*/ 112 h 112"/>
                  <a:gd name="T30" fmla="*/ 372 w 372"/>
                  <a:gd name="T31" fmla="*/ 112 h 112"/>
                  <a:gd name="T32" fmla="*/ 372 w 372"/>
                  <a:gd name="T33" fmla="*/ 100 h 112"/>
                  <a:gd name="T34" fmla="*/ 333 w 372"/>
                  <a:gd name="T35" fmla="*/ 69 h 112"/>
                  <a:gd name="T36" fmla="*/ 318 w 372"/>
                  <a:gd name="T37" fmla="*/ 66 h 112"/>
                  <a:gd name="T38" fmla="*/ 275 w 372"/>
                  <a:gd name="T39" fmla="*/ 24 h 112"/>
                  <a:gd name="T40" fmla="*/ 254 w 372"/>
                  <a:gd name="T41" fmla="*/ 14 h 112"/>
                  <a:gd name="T42" fmla="*/ 238 w 372"/>
                  <a:gd name="T43" fmla="*/ 9 h 112"/>
                  <a:gd name="T44" fmla="*/ 218 w 372"/>
                  <a:gd name="T45" fmla="*/ 9 h 112"/>
                  <a:gd name="T46" fmla="*/ 195 w 372"/>
                  <a:gd name="T47" fmla="*/ 18 h 112"/>
                  <a:gd name="T48" fmla="*/ 180 w 372"/>
                  <a:gd name="T49" fmla="*/ 18 h 112"/>
                  <a:gd name="T50" fmla="*/ 167 w 372"/>
                  <a:gd name="T51" fmla="*/ 22 h 112"/>
                  <a:gd name="T52" fmla="*/ 149 w 372"/>
                  <a:gd name="T53" fmla="*/ 25 h 112"/>
                  <a:gd name="T54" fmla="*/ 135 w 372"/>
                  <a:gd name="T55" fmla="*/ 22 h 112"/>
                  <a:gd name="T56" fmla="*/ 111 w 372"/>
                  <a:gd name="T57" fmla="*/ 13 h 112"/>
                  <a:gd name="T58" fmla="*/ 93 w 372"/>
                  <a:gd name="T59" fmla="*/ 13 h 112"/>
                  <a:gd name="T60" fmla="*/ 88 w 372"/>
                  <a:gd name="T61" fmla="*/ 8 h 112"/>
                  <a:gd name="T62" fmla="*/ 84 w 372"/>
                  <a:gd name="T63" fmla="*/ 0 h 112"/>
                  <a:gd name="T64" fmla="*/ 75 w 372"/>
                  <a:gd name="T65" fmla="*/ 4 h 112"/>
                  <a:gd name="T66" fmla="*/ 53 w 372"/>
                  <a:gd name="T67" fmla="*/ 8 h 112"/>
                  <a:gd name="T68" fmla="*/ 41 w 372"/>
                  <a:gd name="T69" fmla="*/ 12 h 112"/>
                  <a:gd name="T70" fmla="*/ 30 w 372"/>
                  <a:gd name="T71" fmla="*/ 10 h 112"/>
                  <a:gd name="T72" fmla="*/ 19 w 372"/>
                  <a:gd name="T73" fmla="*/ 10 h 112"/>
                  <a:gd name="T74" fmla="*/ 23 w 372"/>
                  <a:gd name="T75" fmla="*/ 20 h 112"/>
                  <a:gd name="T76" fmla="*/ 23 w 372"/>
                  <a:gd name="T77" fmla="*/ 26 h 112"/>
                  <a:gd name="T78" fmla="*/ 15 w 372"/>
                  <a:gd name="T79" fmla="*/ 31 h 112"/>
                  <a:gd name="T80" fmla="*/ 10 w 372"/>
                  <a:gd name="T81" fmla="*/ 31 h 112"/>
                  <a:gd name="T82" fmla="*/ 3 w 372"/>
                  <a:gd name="T83" fmla="*/ 28 h 112"/>
                  <a:gd name="T84" fmla="*/ 0 w 372"/>
                  <a:gd name="T85" fmla="*/ 32 h 112"/>
                  <a:gd name="T86" fmla="*/ 0 w 372"/>
                  <a:gd name="T87" fmla="*/ 39 h 112"/>
                  <a:gd name="T88" fmla="*/ 9 w 372"/>
                  <a:gd name="T89" fmla="*/ 45 h 112"/>
                  <a:gd name="T90" fmla="*/ 26 w 372"/>
                  <a:gd name="T91" fmla="*/ 55 h 112"/>
                  <a:gd name="T92" fmla="*/ 35 w 372"/>
                  <a:gd name="T93" fmla="*/ 55 h 112"/>
                  <a:gd name="T94" fmla="*/ 40 w 372"/>
                  <a:gd name="T95" fmla="*/ 60 h 112"/>
                  <a:gd name="T96" fmla="*/ 47 w 372"/>
                  <a:gd name="T97" fmla="*/ 70 h 112"/>
                  <a:gd name="T98" fmla="*/ 41 w 372"/>
                  <a:gd name="T99" fmla="*/ 95 h 112"/>
                  <a:gd name="T100" fmla="*/ 46 w 372"/>
                  <a:gd name="T101" fmla="*/ 97 h 112"/>
                  <a:gd name="T102" fmla="*/ 60 w 372"/>
                  <a:gd name="T103" fmla="*/ 97 h 112"/>
                  <a:gd name="T104" fmla="*/ 67 w 372"/>
                  <a:gd name="T105" fmla="*/ 97 h 112"/>
                  <a:gd name="T106" fmla="*/ 71 w 372"/>
                  <a:gd name="T107" fmla="*/ 84 h 112"/>
                  <a:gd name="T108" fmla="*/ 77 w 372"/>
                  <a:gd name="T109" fmla="*/ 84 h 112"/>
                  <a:gd name="T110" fmla="*/ 87 w 372"/>
                  <a:gd name="T111" fmla="*/ 91 h 112"/>
                  <a:gd name="T112" fmla="*/ 97 w 372"/>
                  <a:gd name="T113" fmla="*/ 94 h 112"/>
                  <a:gd name="T114" fmla="*/ 118 w 372"/>
                  <a:gd name="T115" fmla="*/ 9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112">
                    <a:moveTo>
                      <a:pt x="118" y="98"/>
                    </a:moveTo>
                    <a:lnTo>
                      <a:pt x="143" y="98"/>
                    </a:lnTo>
                    <a:lnTo>
                      <a:pt x="155" y="103"/>
                    </a:lnTo>
                    <a:lnTo>
                      <a:pt x="166" y="106"/>
                    </a:lnTo>
                    <a:lnTo>
                      <a:pt x="180" y="106"/>
                    </a:lnTo>
                    <a:lnTo>
                      <a:pt x="187" y="104"/>
                    </a:lnTo>
                    <a:lnTo>
                      <a:pt x="247" y="104"/>
                    </a:lnTo>
                    <a:lnTo>
                      <a:pt x="272" y="91"/>
                    </a:lnTo>
                    <a:lnTo>
                      <a:pt x="287" y="91"/>
                    </a:lnTo>
                    <a:lnTo>
                      <a:pt x="299" y="97"/>
                    </a:lnTo>
                    <a:lnTo>
                      <a:pt x="299" y="92"/>
                    </a:lnTo>
                    <a:lnTo>
                      <a:pt x="318" y="80"/>
                    </a:lnTo>
                    <a:lnTo>
                      <a:pt x="333" y="86"/>
                    </a:lnTo>
                    <a:lnTo>
                      <a:pt x="343" y="98"/>
                    </a:lnTo>
                    <a:lnTo>
                      <a:pt x="366" y="112"/>
                    </a:lnTo>
                    <a:lnTo>
                      <a:pt x="372" y="112"/>
                    </a:lnTo>
                    <a:lnTo>
                      <a:pt x="372" y="100"/>
                    </a:lnTo>
                    <a:lnTo>
                      <a:pt x="333" y="69"/>
                    </a:lnTo>
                    <a:lnTo>
                      <a:pt x="318" y="66"/>
                    </a:lnTo>
                    <a:lnTo>
                      <a:pt x="275" y="24"/>
                    </a:lnTo>
                    <a:lnTo>
                      <a:pt x="254" y="14"/>
                    </a:lnTo>
                    <a:lnTo>
                      <a:pt x="238" y="9"/>
                    </a:lnTo>
                    <a:lnTo>
                      <a:pt x="218" y="9"/>
                    </a:lnTo>
                    <a:lnTo>
                      <a:pt x="195" y="18"/>
                    </a:lnTo>
                    <a:lnTo>
                      <a:pt x="180" y="18"/>
                    </a:lnTo>
                    <a:lnTo>
                      <a:pt x="167" y="22"/>
                    </a:lnTo>
                    <a:lnTo>
                      <a:pt x="149" y="25"/>
                    </a:lnTo>
                    <a:lnTo>
                      <a:pt x="135" y="22"/>
                    </a:lnTo>
                    <a:lnTo>
                      <a:pt x="111" y="13"/>
                    </a:lnTo>
                    <a:lnTo>
                      <a:pt x="93" y="13"/>
                    </a:lnTo>
                    <a:lnTo>
                      <a:pt x="88" y="8"/>
                    </a:lnTo>
                    <a:lnTo>
                      <a:pt x="84" y="0"/>
                    </a:lnTo>
                    <a:lnTo>
                      <a:pt x="75" y="4"/>
                    </a:lnTo>
                    <a:lnTo>
                      <a:pt x="53" y="8"/>
                    </a:lnTo>
                    <a:lnTo>
                      <a:pt x="41" y="12"/>
                    </a:lnTo>
                    <a:lnTo>
                      <a:pt x="30" y="10"/>
                    </a:lnTo>
                    <a:lnTo>
                      <a:pt x="19" y="10"/>
                    </a:lnTo>
                    <a:lnTo>
                      <a:pt x="23" y="20"/>
                    </a:lnTo>
                    <a:lnTo>
                      <a:pt x="23" y="26"/>
                    </a:lnTo>
                    <a:lnTo>
                      <a:pt x="15" y="31"/>
                    </a:lnTo>
                    <a:lnTo>
                      <a:pt x="10" y="31"/>
                    </a:lnTo>
                    <a:lnTo>
                      <a:pt x="3" y="28"/>
                    </a:lnTo>
                    <a:lnTo>
                      <a:pt x="0" y="32"/>
                    </a:lnTo>
                    <a:lnTo>
                      <a:pt x="0" y="39"/>
                    </a:lnTo>
                    <a:lnTo>
                      <a:pt x="9" y="45"/>
                    </a:lnTo>
                    <a:lnTo>
                      <a:pt x="26" y="55"/>
                    </a:lnTo>
                    <a:lnTo>
                      <a:pt x="35" y="55"/>
                    </a:lnTo>
                    <a:lnTo>
                      <a:pt x="40" y="60"/>
                    </a:lnTo>
                    <a:lnTo>
                      <a:pt x="47" y="70"/>
                    </a:lnTo>
                    <a:lnTo>
                      <a:pt x="41" y="95"/>
                    </a:lnTo>
                    <a:lnTo>
                      <a:pt x="46" y="97"/>
                    </a:lnTo>
                    <a:lnTo>
                      <a:pt x="60" y="97"/>
                    </a:lnTo>
                    <a:lnTo>
                      <a:pt x="67" y="97"/>
                    </a:lnTo>
                    <a:lnTo>
                      <a:pt x="71" y="84"/>
                    </a:lnTo>
                    <a:lnTo>
                      <a:pt x="77" y="84"/>
                    </a:lnTo>
                    <a:lnTo>
                      <a:pt x="87" y="91"/>
                    </a:lnTo>
                    <a:lnTo>
                      <a:pt x="97" y="94"/>
                    </a:lnTo>
                    <a:lnTo>
                      <a:pt x="118" y="9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7" name="Freeform 126">
                <a:extLst>
                  <a:ext uri="{FF2B5EF4-FFF2-40B4-BE49-F238E27FC236}">
                    <a16:creationId xmlns:a16="http://schemas.microsoft.com/office/drawing/2014/main" id="{C477F43B-EC9D-41C6-B369-CD126F143C59}"/>
                  </a:ext>
                </a:extLst>
              </p:cNvPr>
              <p:cNvSpPr>
                <a:spLocks/>
              </p:cNvSpPr>
              <p:nvPr/>
            </p:nvSpPr>
            <p:spPr bwMode="auto">
              <a:xfrm>
                <a:off x="6613525" y="2322513"/>
                <a:ext cx="471488" cy="373062"/>
              </a:xfrm>
              <a:custGeom>
                <a:avLst/>
                <a:gdLst>
                  <a:gd name="T0" fmla="*/ 87 w 249"/>
                  <a:gd name="T1" fmla="*/ 142 h 174"/>
                  <a:gd name="T2" fmla="*/ 102 w 249"/>
                  <a:gd name="T3" fmla="*/ 139 h 174"/>
                  <a:gd name="T4" fmla="*/ 164 w 249"/>
                  <a:gd name="T5" fmla="*/ 143 h 174"/>
                  <a:gd name="T6" fmla="*/ 182 w 249"/>
                  <a:gd name="T7" fmla="*/ 145 h 174"/>
                  <a:gd name="T8" fmla="*/ 214 w 249"/>
                  <a:gd name="T9" fmla="*/ 122 h 174"/>
                  <a:gd name="T10" fmla="*/ 229 w 249"/>
                  <a:gd name="T11" fmla="*/ 114 h 174"/>
                  <a:gd name="T12" fmla="*/ 249 w 249"/>
                  <a:gd name="T13" fmla="*/ 82 h 174"/>
                  <a:gd name="T14" fmla="*/ 242 w 249"/>
                  <a:gd name="T15" fmla="*/ 80 h 174"/>
                  <a:gd name="T16" fmla="*/ 231 w 249"/>
                  <a:gd name="T17" fmla="*/ 87 h 174"/>
                  <a:gd name="T18" fmla="*/ 213 w 249"/>
                  <a:gd name="T19" fmla="*/ 79 h 174"/>
                  <a:gd name="T20" fmla="*/ 202 w 249"/>
                  <a:gd name="T21" fmla="*/ 81 h 174"/>
                  <a:gd name="T22" fmla="*/ 189 w 249"/>
                  <a:gd name="T23" fmla="*/ 63 h 174"/>
                  <a:gd name="T24" fmla="*/ 196 w 249"/>
                  <a:gd name="T25" fmla="*/ 52 h 174"/>
                  <a:gd name="T26" fmla="*/ 209 w 249"/>
                  <a:gd name="T27" fmla="*/ 46 h 174"/>
                  <a:gd name="T28" fmla="*/ 194 w 249"/>
                  <a:gd name="T29" fmla="*/ 33 h 174"/>
                  <a:gd name="T30" fmla="*/ 207 w 249"/>
                  <a:gd name="T31" fmla="*/ 6 h 174"/>
                  <a:gd name="T32" fmla="*/ 192 w 249"/>
                  <a:gd name="T33" fmla="*/ 7 h 174"/>
                  <a:gd name="T34" fmla="*/ 169 w 249"/>
                  <a:gd name="T35" fmla="*/ 4 h 174"/>
                  <a:gd name="T36" fmla="*/ 131 w 249"/>
                  <a:gd name="T37" fmla="*/ 8 h 174"/>
                  <a:gd name="T38" fmla="*/ 93 w 249"/>
                  <a:gd name="T39" fmla="*/ 0 h 174"/>
                  <a:gd name="T40" fmla="*/ 88 w 249"/>
                  <a:gd name="T41" fmla="*/ 10 h 174"/>
                  <a:gd name="T42" fmla="*/ 91 w 249"/>
                  <a:gd name="T43" fmla="*/ 20 h 174"/>
                  <a:gd name="T44" fmla="*/ 56 w 249"/>
                  <a:gd name="T45" fmla="*/ 20 h 174"/>
                  <a:gd name="T46" fmla="*/ 51 w 249"/>
                  <a:gd name="T47" fmla="*/ 35 h 174"/>
                  <a:gd name="T48" fmla="*/ 36 w 249"/>
                  <a:gd name="T49" fmla="*/ 46 h 174"/>
                  <a:gd name="T50" fmla="*/ 33 w 249"/>
                  <a:gd name="T51" fmla="*/ 67 h 174"/>
                  <a:gd name="T52" fmla="*/ 32 w 249"/>
                  <a:gd name="T53" fmla="*/ 75 h 174"/>
                  <a:gd name="T54" fmla="*/ 43 w 249"/>
                  <a:gd name="T55" fmla="*/ 87 h 174"/>
                  <a:gd name="T56" fmla="*/ 40 w 249"/>
                  <a:gd name="T57" fmla="*/ 100 h 174"/>
                  <a:gd name="T58" fmla="*/ 6 w 249"/>
                  <a:gd name="T59" fmla="*/ 125 h 174"/>
                  <a:gd name="T60" fmla="*/ 4 w 249"/>
                  <a:gd name="T61" fmla="*/ 158 h 174"/>
                  <a:gd name="T62" fmla="*/ 28 w 249"/>
                  <a:gd name="T63" fmla="*/ 168 h 174"/>
                  <a:gd name="T64" fmla="*/ 47 w 249"/>
                  <a:gd name="T65" fmla="*/ 157 h 174"/>
                  <a:gd name="T66" fmla="*/ 64 w 249"/>
                  <a:gd name="T67" fmla="*/ 14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174">
                    <a:moveTo>
                      <a:pt x="76" y="144"/>
                    </a:moveTo>
                    <a:lnTo>
                      <a:pt x="87" y="142"/>
                    </a:lnTo>
                    <a:lnTo>
                      <a:pt x="98" y="142"/>
                    </a:lnTo>
                    <a:lnTo>
                      <a:pt x="102" y="139"/>
                    </a:lnTo>
                    <a:lnTo>
                      <a:pt x="137" y="139"/>
                    </a:lnTo>
                    <a:lnTo>
                      <a:pt x="164" y="143"/>
                    </a:lnTo>
                    <a:lnTo>
                      <a:pt x="172" y="145"/>
                    </a:lnTo>
                    <a:lnTo>
                      <a:pt x="182" y="145"/>
                    </a:lnTo>
                    <a:lnTo>
                      <a:pt x="191" y="141"/>
                    </a:lnTo>
                    <a:lnTo>
                      <a:pt x="214" y="122"/>
                    </a:lnTo>
                    <a:lnTo>
                      <a:pt x="222" y="119"/>
                    </a:lnTo>
                    <a:lnTo>
                      <a:pt x="229" y="114"/>
                    </a:lnTo>
                    <a:lnTo>
                      <a:pt x="249" y="90"/>
                    </a:lnTo>
                    <a:lnTo>
                      <a:pt x="249" y="82"/>
                    </a:lnTo>
                    <a:lnTo>
                      <a:pt x="245" y="80"/>
                    </a:lnTo>
                    <a:lnTo>
                      <a:pt x="242" y="80"/>
                    </a:lnTo>
                    <a:lnTo>
                      <a:pt x="235" y="87"/>
                    </a:lnTo>
                    <a:lnTo>
                      <a:pt x="231" y="87"/>
                    </a:lnTo>
                    <a:lnTo>
                      <a:pt x="219" y="79"/>
                    </a:lnTo>
                    <a:lnTo>
                      <a:pt x="213" y="79"/>
                    </a:lnTo>
                    <a:lnTo>
                      <a:pt x="205" y="79"/>
                    </a:lnTo>
                    <a:lnTo>
                      <a:pt x="202" y="81"/>
                    </a:lnTo>
                    <a:lnTo>
                      <a:pt x="193" y="71"/>
                    </a:lnTo>
                    <a:lnTo>
                      <a:pt x="189" y="63"/>
                    </a:lnTo>
                    <a:lnTo>
                      <a:pt x="189" y="58"/>
                    </a:lnTo>
                    <a:lnTo>
                      <a:pt x="196" y="52"/>
                    </a:lnTo>
                    <a:lnTo>
                      <a:pt x="209" y="49"/>
                    </a:lnTo>
                    <a:lnTo>
                      <a:pt x="209" y="46"/>
                    </a:lnTo>
                    <a:lnTo>
                      <a:pt x="196" y="37"/>
                    </a:lnTo>
                    <a:lnTo>
                      <a:pt x="194" y="33"/>
                    </a:lnTo>
                    <a:lnTo>
                      <a:pt x="198" y="22"/>
                    </a:lnTo>
                    <a:lnTo>
                      <a:pt x="207" y="6"/>
                    </a:lnTo>
                    <a:lnTo>
                      <a:pt x="211" y="1"/>
                    </a:lnTo>
                    <a:lnTo>
                      <a:pt x="192" y="7"/>
                    </a:lnTo>
                    <a:lnTo>
                      <a:pt x="178" y="7"/>
                    </a:lnTo>
                    <a:lnTo>
                      <a:pt x="169" y="4"/>
                    </a:lnTo>
                    <a:lnTo>
                      <a:pt x="158" y="7"/>
                    </a:lnTo>
                    <a:lnTo>
                      <a:pt x="131" y="8"/>
                    </a:lnTo>
                    <a:lnTo>
                      <a:pt x="120" y="8"/>
                    </a:lnTo>
                    <a:lnTo>
                      <a:pt x="93" y="0"/>
                    </a:lnTo>
                    <a:lnTo>
                      <a:pt x="88" y="5"/>
                    </a:lnTo>
                    <a:lnTo>
                      <a:pt x="88" y="10"/>
                    </a:lnTo>
                    <a:lnTo>
                      <a:pt x="95" y="15"/>
                    </a:lnTo>
                    <a:lnTo>
                      <a:pt x="91" y="20"/>
                    </a:lnTo>
                    <a:lnTo>
                      <a:pt x="71" y="16"/>
                    </a:lnTo>
                    <a:lnTo>
                      <a:pt x="56" y="20"/>
                    </a:lnTo>
                    <a:lnTo>
                      <a:pt x="51" y="26"/>
                    </a:lnTo>
                    <a:lnTo>
                      <a:pt x="51" y="35"/>
                    </a:lnTo>
                    <a:lnTo>
                      <a:pt x="41" y="38"/>
                    </a:lnTo>
                    <a:lnTo>
                      <a:pt x="36" y="46"/>
                    </a:lnTo>
                    <a:lnTo>
                      <a:pt x="35" y="62"/>
                    </a:lnTo>
                    <a:lnTo>
                      <a:pt x="33" y="67"/>
                    </a:lnTo>
                    <a:lnTo>
                      <a:pt x="32" y="72"/>
                    </a:lnTo>
                    <a:lnTo>
                      <a:pt x="32" y="75"/>
                    </a:lnTo>
                    <a:lnTo>
                      <a:pt x="37" y="79"/>
                    </a:lnTo>
                    <a:lnTo>
                      <a:pt x="43" y="87"/>
                    </a:lnTo>
                    <a:lnTo>
                      <a:pt x="43" y="93"/>
                    </a:lnTo>
                    <a:lnTo>
                      <a:pt x="40" y="100"/>
                    </a:lnTo>
                    <a:lnTo>
                      <a:pt x="28" y="111"/>
                    </a:lnTo>
                    <a:lnTo>
                      <a:pt x="6" y="125"/>
                    </a:lnTo>
                    <a:lnTo>
                      <a:pt x="0" y="136"/>
                    </a:lnTo>
                    <a:lnTo>
                      <a:pt x="4" y="158"/>
                    </a:lnTo>
                    <a:lnTo>
                      <a:pt x="18" y="161"/>
                    </a:lnTo>
                    <a:lnTo>
                      <a:pt x="28" y="168"/>
                    </a:lnTo>
                    <a:lnTo>
                      <a:pt x="35" y="174"/>
                    </a:lnTo>
                    <a:lnTo>
                      <a:pt x="47" y="157"/>
                    </a:lnTo>
                    <a:lnTo>
                      <a:pt x="50" y="152"/>
                    </a:lnTo>
                    <a:lnTo>
                      <a:pt x="64" y="147"/>
                    </a:lnTo>
                    <a:lnTo>
                      <a:pt x="76" y="14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8" name="Freeform 127">
                <a:extLst>
                  <a:ext uri="{FF2B5EF4-FFF2-40B4-BE49-F238E27FC236}">
                    <a16:creationId xmlns:a16="http://schemas.microsoft.com/office/drawing/2014/main" id="{B43B601B-27C9-4F61-B666-DE27BC48B96B}"/>
                  </a:ext>
                </a:extLst>
              </p:cNvPr>
              <p:cNvSpPr>
                <a:spLocks/>
              </p:cNvSpPr>
              <p:nvPr/>
            </p:nvSpPr>
            <p:spPr bwMode="auto">
              <a:xfrm>
                <a:off x="6878638" y="1843088"/>
                <a:ext cx="460375" cy="495300"/>
              </a:xfrm>
              <a:custGeom>
                <a:avLst/>
                <a:gdLst>
                  <a:gd name="T0" fmla="*/ 235 w 243"/>
                  <a:gd name="T1" fmla="*/ 64 h 231"/>
                  <a:gd name="T2" fmla="*/ 243 w 243"/>
                  <a:gd name="T3" fmla="*/ 52 h 231"/>
                  <a:gd name="T4" fmla="*/ 232 w 243"/>
                  <a:gd name="T5" fmla="*/ 43 h 231"/>
                  <a:gd name="T6" fmla="*/ 214 w 243"/>
                  <a:gd name="T7" fmla="*/ 29 h 231"/>
                  <a:gd name="T8" fmla="*/ 211 w 243"/>
                  <a:gd name="T9" fmla="*/ 17 h 231"/>
                  <a:gd name="T10" fmla="*/ 198 w 243"/>
                  <a:gd name="T11" fmla="*/ 0 h 231"/>
                  <a:gd name="T12" fmla="*/ 184 w 243"/>
                  <a:gd name="T13" fmla="*/ 7 h 231"/>
                  <a:gd name="T14" fmla="*/ 171 w 243"/>
                  <a:gd name="T15" fmla="*/ 17 h 231"/>
                  <a:gd name="T16" fmla="*/ 150 w 243"/>
                  <a:gd name="T17" fmla="*/ 33 h 231"/>
                  <a:gd name="T18" fmla="*/ 131 w 243"/>
                  <a:gd name="T19" fmla="*/ 42 h 231"/>
                  <a:gd name="T20" fmla="*/ 104 w 243"/>
                  <a:gd name="T21" fmla="*/ 48 h 231"/>
                  <a:gd name="T22" fmla="*/ 92 w 243"/>
                  <a:gd name="T23" fmla="*/ 59 h 231"/>
                  <a:gd name="T24" fmla="*/ 77 w 243"/>
                  <a:gd name="T25" fmla="*/ 74 h 231"/>
                  <a:gd name="T26" fmla="*/ 60 w 243"/>
                  <a:gd name="T27" fmla="*/ 82 h 231"/>
                  <a:gd name="T28" fmla="*/ 44 w 243"/>
                  <a:gd name="T29" fmla="*/ 90 h 231"/>
                  <a:gd name="T30" fmla="*/ 32 w 243"/>
                  <a:gd name="T31" fmla="*/ 87 h 231"/>
                  <a:gd name="T32" fmla="*/ 15 w 243"/>
                  <a:gd name="T33" fmla="*/ 94 h 231"/>
                  <a:gd name="T34" fmla="*/ 0 w 243"/>
                  <a:gd name="T35" fmla="*/ 108 h 231"/>
                  <a:gd name="T36" fmla="*/ 26 w 243"/>
                  <a:gd name="T37" fmla="*/ 134 h 231"/>
                  <a:gd name="T38" fmla="*/ 33 w 243"/>
                  <a:gd name="T39" fmla="*/ 159 h 231"/>
                  <a:gd name="T40" fmla="*/ 40 w 243"/>
                  <a:gd name="T41" fmla="*/ 186 h 231"/>
                  <a:gd name="T42" fmla="*/ 31 w 243"/>
                  <a:gd name="T43" fmla="*/ 204 h 231"/>
                  <a:gd name="T44" fmla="*/ 38 w 243"/>
                  <a:gd name="T45" fmla="*/ 219 h 231"/>
                  <a:gd name="T46" fmla="*/ 52 w 243"/>
                  <a:gd name="T47" fmla="*/ 231 h 231"/>
                  <a:gd name="T48" fmla="*/ 86 w 243"/>
                  <a:gd name="T49" fmla="*/ 212 h 231"/>
                  <a:gd name="T50" fmla="*/ 107 w 243"/>
                  <a:gd name="T51" fmla="*/ 199 h 231"/>
                  <a:gd name="T52" fmla="*/ 120 w 243"/>
                  <a:gd name="T53" fmla="*/ 192 h 231"/>
                  <a:gd name="T54" fmla="*/ 123 w 243"/>
                  <a:gd name="T55" fmla="*/ 178 h 231"/>
                  <a:gd name="T56" fmla="*/ 138 w 243"/>
                  <a:gd name="T57" fmla="*/ 167 h 231"/>
                  <a:gd name="T58" fmla="*/ 167 w 243"/>
                  <a:gd name="T59" fmla="*/ 160 h 231"/>
                  <a:gd name="T60" fmla="*/ 181 w 243"/>
                  <a:gd name="T61" fmla="*/ 139 h 231"/>
                  <a:gd name="T62" fmla="*/ 186 w 243"/>
                  <a:gd name="T63" fmla="*/ 127 h 231"/>
                  <a:gd name="T64" fmla="*/ 202 w 243"/>
                  <a:gd name="T65" fmla="*/ 101 h 231"/>
                  <a:gd name="T66" fmla="*/ 227 w 243"/>
                  <a:gd name="T67" fmla="*/ 7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31">
                    <a:moveTo>
                      <a:pt x="227" y="74"/>
                    </a:moveTo>
                    <a:lnTo>
                      <a:pt x="235" y="64"/>
                    </a:lnTo>
                    <a:lnTo>
                      <a:pt x="243" y="56"/>
                    </a:lnTo>
                    <a:lnTo>
                      <a:pt x="243" y="52"/>
                    </a:lnTo>
                    <a:lnTo>
                      <a:pt x="241" y="48"/>
                    </a:lnTo>
                    <a:lnTo>
                      <a:pt x="232" y="43"/>
                    </a:lnTo>
                    <a:lnTo>
                      <a:pt x="221" y="38"/>
                    </a:lnTo>
                    <a:lnTo>
                      <a:pt x="214" y="29"/>
                    </a:lnTo>
                    <a:lnTo>
                      <a:pt x="211" y="24"/>
                    </a:lnTo>
                    <a:lnTo>
                      <a:pt x="211" y="17"/>
                    </a:lnTo>
                    <a:lnTo>
                      <a:pt x="207" y="9"/>
                    </a:lnTo>
                    <a:lnTo>
                      <a:pt x="198" y="0"/>
                    </a:lnTo>
                    <a:lnTo>
                      <a:pt x="189" y="7"/>
                    </a:lnTo>
                    <a:lnTo>
                      <a:pt x="184" y="7"/>
                    </a:lnTo>
                    <a:lnTo>
                      <a:pt x="175" y="11"/>
                    </a:lnTo>
                    <a:lnTo>
                      <a:pt x="171" y="17"/>
                    </a:lnTo>
                    <a:lnTo>
                      <a:pt x="167" y="26"/>
                    </a:lnTo>
                    <a:lnTo>
                      <a:pt x="150" y="33"/>
                    </a:lnTo>
                    <a:lnTo>
                      <a:pt x="138" y="37"/>
                    </a:lnTo>
                    <a:lnTo>
                      <a:pt x="131" y="42"/>
                    </a:lnTo>
                    <a:lnTo>
                      <a:pt x="113" y="42"/>
                    </a:lnTo>
                    <a:lnTo>
                      <a:pt x="104" y="48"/>
                    </a:lnTo>
                    <a:lnTo>
                      <a:pt x="96" y="52"/>
                    </a:lnTo>
                    <a:lnTo>
                      <a:pt x="92" y="59"/>
                    </a:lnTo>
                    <a:lnTo>
                      <a:pt x="89" y="70"/>
                    </a:lnTo>
                    <a:lnTo>
                      <a:pt x="77" y="74"/>
                    </a:lnTo>
                    <a:lnTo>
                      <a:pt x="70" y="77"/>
                    </a:lnTo>
                    <a:lnTo>
                      <a:pt x="60" y="82"/>
                    </a:lnTo>
                    <a:lnTo>
                      <a:pt x="58" y="82"/>
                    </a:lnTo>
                    <a:lnTo>
                      <a:pt x="44" y="90"/>
                    </a:lnTo>
                    <a:lnTo>
                      <a:pt x="38" y="90"/>
                    </a:lnTo>
                    <a:lnTo>
                      <a:pt x="32" y="87"/>
                    </a:lnTo>
                    <a:lnTo>
                      <a:pt x="25" y="87"/>
                    </a:lnTo>
                    <a:lnTo>
                      <a:pt x="15" y="94"/>
                    </a:lnTo>
                    <a:lnTo>
                      <a:pt x="9" y="100"/>
                    </a:lnTo>
                    <a:lnTo>
                      <a:pt x="0" y="108"/>
                    </a:lnTo>
                    <a:lnTo>
                      <a:pt x="10" y="118"/>
                    </a:lnTo>
                    <a:lnTo>
                      <a:pt x="26" y="134"/>
                    </a:lnTo>
                    <a:lnTo>
                      <a:pt x="26" y="142"/>
                    </a:lnTo>
                    <a:lnTo>
                      <a:pt x="33" y="159"/>
                    </a:lnTo>
                    <a:lnTo>
                      <a:pt x="40" y="175"/>
                    </a:lnTo>
                    <a:lnTo>
                      <a:pt x="40" y="186"/>
                    </a:lnTo>
                    <a:lnTo>
                      <a:pt x="37" y="191"/>
                    </a:lnTo>
                    <a:lnTo>
                      <a:pt x="31" y="204"/>
                    </a:lnTo>
                    <a:lnTo>
                      <a:pt x="31" y="209"/>
                    </a:lnTo>
                    <a:lnTo>
                      <a:pt x="38" y="219"/>
                    </a:lnTo>
                    <a:lnTo>
                      <a:pt x="38" y="231"/>
                    </a:lnTo>
                    <a:lnTo>
                      <a:pt x="52" y="231"/>
                    </a:lnTo>
                    <a:lnTo>
                      <a:pt x="71" y="225"/>
                    </a:lnTo>
                    <a:lnTo>
                      <a:pt x="86" y="212"/>
                    </a:lnTo>
                    <a:lnTo>
                      <a:pt x="102" y="205"/>
                    </a:lnTo>
                    <a:lnTo>
                      <a:pt x="107" y="199"/>
                    </a:lnTo>
                    <a:lnTo>
                      <a:pt x="116" y="197"/>
                    </a:lnTo>
                    <a:lnTo>
                      <a:pt x="120" y="192"/>
                    </a:lnTo>
                    <a:lnTo>
                      <a:pt x="120" y="184"/>
                    </a:lnTo>
                    <a:lnTo>
                      <a:pt x="123" y="178"/>
                    </a:lnTo>
                    <a:lnTo>
                      <a:pt x="130" y="172"/>
                    </a:lnTo>
                    <a:lnTo>
                      <a:pt x="138" y="167"/>
                    </a:lnTo>
                    <a:lnTo>
                      <a:pt x="150" y="163"/>
                    </a:lnTo>
                    <a:lnTo>
                      <a:pt x="167" y="160"/>
                    </a:lnTo>
                    <a:lnTo>
                      <a:pt x="175" y="152"/>
                    </a:lnTo>
                    <a:lnTo>
                      <a:pt x="181" y="139"/>
                    </a:lnTo>
                    <a:lnTo>
                      <a:pt x="186" y="134"/>
                    </a:lnTo>
                    <a:lnTo>
                      <a:pt x="186" y="127"/>
                    </a:lnTo>
                    <a:lnTo>
                      <a:pt x="189" y="117"/>
                    </a:lnTo>
                    <a:lnTo>
                      <a:pt x="202" y="101"/>
                    </a:lnTo>
                    <a:lnTo>
                      <a:pt x="228" y="74"/>
                    </a:lnTo>
                    <a:lnTo>
                      <a:pt x="227" y="73"/>
                    </a:lnTo>
                    <a:lnTo>
                      <a:pt x="227" y="7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9" name="Freeform 128">
                <a:extLst>
                  <a:ext uri="{FF2B5EF4-FFF2-40B4-BE49-F238E27FC236}">
                    <a16:creationId xmlns:a16="http://schemas.microsoft.com/office/drawing/2014/main" id="{9A2C722C-3849-4F8E-BE50-8E0D3BC84063}"/>
                  </a:ext>
                </a:extLst>
              </p:cNvPr>
              <p:cNvSpPr>
                <a:spLocks/>
              </p:cNvSpPr>
              <p:nvPr/>
            </p:nvSpPr>
            <p:spPr bwMode="auto">
              <a:xfrm>
                <a:off x="6892925" y="2025650"/>
                <a:ext cx="995363" cy="1066800"/>
              </a:xfrm>
              <a:custGeom>
                <a:avLst/>
                <a:gdLst>
                  <a:gd name="T0" fmla="*/ 99 w 526"/>
                  <a:gd name="T1" fmla="*/ 380 h 498"/>
                  <a:gd name="T2" fmla="*/ 110 w 526"/>
                  <a:gd name="T3" fmla="*/ 400 h 498"/>
                  <a:gd name="T4" fmla="*/ 123 w 526"/>
                  <a:gd name="T5" fmla="*/ 410 h 498"/>
                  <a:gd name="T6" fmla="*/ 89 w 526"/>
                  <a:gd name="T7" fmla="*/ 424 h 498"/>
                  <a:gd name="T8" fmla="*/ 100 w 526"/>
                  <a:gd name="T9" fmla="*/ 442 h 498"/>
                  <a:gd name="T10" fmla="*/ 142 w 526"/>
                  <a:gd name="T11" fmla="*/ 431 h 498"/>
                  <a:gd name="T12" fmla="*/ 175 w 526"/>
                  <a:gd name="T13" fmla="*/ 429 h 498"/>
                  <a:gd name="T14" fmla="*/ 203 w 526"/>
                  <a:gd name="T15" fmla="*/ 435 h 498"/>
                  <a:gd name="T16" fmla="*/ 218 w 526"/>
                  <a:gd name="T17" fmla="*/ 442 h 498"/>
                  <a:gd name="T18" fmla="*/ 227 w 526"/>
                  <a:gd name="T19" fmla="*/ 449 h 498"/>
                  <a:gd name="T20" fmla="*/ 296 w 526"/>
                  <a:gd name="T21" fmla="*/ 452 h 498"/>
                  <a:gd name="T22" fmla="*/ 331 w 526"/>
                  <a:gd name="T23" fmla="*/ 495 h 498"/>
                  <a:gd name="T24" fmla="*/ 373 w 526"/>
                  <a:gd name="T25" fmla="*/ 493 h 498"/>
                  <a:gd name="T26" fmla="*/ 428 w 526"/>
                  <a:gd name="T27" fmla="*/ 477 h 498"/>
                  <a:gd name="T28" fmla="*/ 461 w 526"/>
                  <a:gd name="T29" fmla="*/ 447 h 498"/>
                  <a:gd name="T30" fmla="*/ 477 w 526"/>
                  <a:gd name="T31" fmla="*/ 406 h 498"/>
                  <a:gd name="T32" fmla="*/ 501 w 526"/>
                  <a:gd name="T33" fmla="*/ 395 h 498"/>
                  <a:gd name="T34" fmla="*/ 526 w 526"/>
                  <a:gd name="T35" fmla="*/ 351 h 498"/>
                  <a:gd name="T36" fmla="*/ 491 w 526"/>
                  <a:gd name="T37" fmla="*/ 324 h 498"/>
                  <a:gd name="T38" fmla="*/ 466 w 526"/>
                  <a:gd name="T39" fmla="*/ 296 h 498"/>
                  <a:gd name="T40" fmla="*/ 502 w 526"/>
                  <a:gd name="T41" fmla="*/ 271 h 498"/>
                  <a:gd name="T42" fmla="*/ 524 w 526"/>
                  <a:gd name="T43" fmla="*/ 256 h 498"/>
                  <a:gd name="T44" fmla="*/ 498 w 526"/>
                  <a:gd name="T45" fmla="*/ 232 h 498"/>
                  <a:gd name="T46" fmla="*/ 473 w 526"/>
                  <a:gd name="T47" fmla="*/ 210 h 498"/>
                  <a:gd name="T48" fmla="*/ 434 w 526"/>
                  <a:gd name="T49" fmla="*/ 201 h 498"/>
                  <a:gd name="T50" fmla="*/ 414 w 526"/>
                  <a:gd name="T51" fmla="*/ 180 h 498"/>
                  <a:gd name="T52" fmla="*/ 438 w 526"/>
                  <a:gd name="T53" fmla="*/ 166 h 498"/>
                  <a:gd name="T54" fmla="*/ 486 w 526"/>
                  <a:gd name="T55" fmla="*/ 145 h 498"/>
                  <a:gd name="T56" fmla="*/ 498 w 526"/>
                  <a:gd name="T57" fmla="*/ 107 h 498"/>
                  <a:gd name="T58" fmla="*/ 503 w 526"/>
                  <a:gd name="T59" fmla="*/ 55 h 498"/>
                  <a:gd name="T60" fmla="*/ 466 w 526"/>
                  <a:gd name="T61" fmla="*/ 32 h 498"/>
                  <a:gd name="T62" fmla="*/ 431 w 526"/>
                  <a:gd name="T63" fmla="*/ 6 h 498"/>
                  <a:gd name="T64" fmla="*/ 363 w 526"/>
                  <a:gd name="T65" fmla="*/ 0 h 498"/>
                  <a:gd name="T66" fmla="*/ 339 w 526"/>
                  <a:gd name="T67" fmla="*/ 23 h 498"/>
                  <a:gd name="T68" fmla="*/ 343 w 526"/>
                  <a:gd name="T69" fmla="*/ 54 h 498"/>
                  <a:gd name="T70" fmla="*/ 321 w 526"/>
                  <a:gd name="T71" fmla="*/ 84 h 498"/>
                  <a:gd name="T72" fmla="*/ 284 w 526"/>
                  <a:gd name="T73" fmla="*/ 80 h 498"/>
                  <a:gd name="T74" fmla="*/ 255 w 526"/>
                  <a:gd name="T75" fmla="*/ 102 h 498"/>
                  <a:gd name="T76" fmla="*/ 231 w 526"/>
                  <a:gd name="T77" fmla="*/ 117 h 498"/>
                  <a:gd name="T78" fmla="*/ 226 w 526"/>
                  <a:gd name="T79" fmla="*/ 85 h 498"/>
                  <a:gd name="T80" fmla="*/ 208 w 526"/>
                  <a:gd name="T81" fmla="*/ 65 h 498"/>
                  <a:gd name="T82" fmla="*/ 174 w 526"/>
                  <a:gd name="T83" fmla="*/ 54 h 498"/>
                  <a:gd name="T84" fmla="*/ 143 w 526"/>
                  <a:gd name="T85" fmla="*/ 78 h 498"/>
                  <a:gd name="T86" fmla="*/ 116 w 526"/>
                  <a:gd name="T87" fmla="*/ 93 h 498"/>
                  <a:gd name="T88" fmla="*/ 109 w 526"/>
                  <a:gd name="T89" fmla="*/ 112 h 498"/>
                  <a:gd name="T90" fmla="*/ 79 w 526"/>
                  <a:gd name="T91" fmla="*/ 127 h 498"/>
                  <a:gd name="T92" fmla="*/ 47 w 526"/>
                  <a:gd name="T93" fmla="*/ 172 h 498"/>
                  <a:gd name="T94" fmla="*/ 62 w 526"/>
                  <a:gd name="T95" fmla="*/ 188 h 498"/>
                  <a:gd name="T96" fmla="*/ 42 w 526"/>
                  <a:gd name="T97" fmla="*/ 202 h 498"/>
                  <a:gd name="T98" fmla="*/ 58 w 526"/>
                  <a:gd name="T99" fmla="*/ 218 h 498"/>
                  <a:gd name="T100" fmla="*/ 84 w 526"/>
                  <a:gd name="T101" fmla="*/ 226 h 498"/>
                  <a:gd name="T102" fmla="*/ 98 w 526"/>
                  <a:gd name="T103" fmla="*/ 219 h 498"/>
                  <a:gd name="T104" fmla="*/ 82 w 526"/>
                  <a:gd name="T105" fmla="*/ 253 h 498"/>
                  <a:gd name="T106" fmla="*/ 44 w 526"/>
                  <a:gd name="T107" fmla="*/ 280 h 498"/>
                  <a:gd name="T108" fmla="*/ 17 w 526"/>
                  <a:gd name="T109" fmla="*/ 282 h 498"/>
                  <a:gd name="T110" fmla="*/ 0 w 526"/>
                  <a:gd name="T111" fmla="*/ 303 h 498"/>
                  <a:gd name="T112" fmla="*/ 52 w 526"/>
                  <a:gd name="T113" fmla="*/ 315 h 498"/>
                  <a:gd name="T114" fmla="*/ 67 w 526"/>
                  <a:gd name="T115" fmla="*/ 34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6" h="498">
                    <a:moveTo>
                      <a:pt x="86" y="372"/>
                    </a:moveTo>
                    <a:lnTo>
                      <a:pt x="95" y="374"/>
                    </a:lnTo>
                    <a:lnTo>
                      <a:pt x="99" y="380"/>
                    </a:lnTo>
                    <a:lnTo>
                      <a:pt x="99" y="389"/>
                    </a:lnTo>
                    <a:lnTo>
                      <a:pt x="102" y="396"/>
                    </a:lnTo>
                    <a:lnTo>
                      <a:pt x="110" y="400"/>
                    </a:lnTo>
                    <a:lnTo>
                      <a:pt x="117" y="400"/>
                    </a:lnTo>
                    <a:lnTo>
                      <a:pt x="123" y="404"/>
                    </a:lnTo>
                    <a:lnTo>
                      <a:pt x="123" y="410"/>
                    </a:lnTo>
                    <a:lnTo>
                      <a:pt x="111" y="413"/>
                    </a:lnTo>
                    <a:lnTo>
                      <a:pt x="96" y="413"/>
                    </a:lnTo>
                    <a:lnTo>
                      <a:pt x="89" y="424"/>
                    </a:lnTo>
                    <a:lnTo>
                      <a:pt x="89" y="431"/>
                    </a:lnTo>
                    <a:lnTo>
                      <a:pt x="92" y="436"/>
                    </a:lnTo>
                    <a:lnTo>
                      <a:pt x="100" y="442"/>
                    </a:lnTo>
                    <a:lnTo>
                      <a:pt x="115" y="440"/>
                    </a:lnTo>
                    <a:lnTo>
                      <a:pt x="130" y="434"/>
                    </a:lnTo>
                    <a:lnTo>
                      <a:pt x="142" y="431"/>
                    </a:lnTo>
                    <a:lnTo>
                      <a:pt x="156" y="431"/>
                    </a:lnTo>
                    <a:lnTo>
                      <a:pt x="160" y="429"/>
                    </a:lnTo>
                    <a:lnTo>
                      <a:pt x="175" y="429"/>
                    </a:lnTo>
                    <a:lnTo>
                      <a:pt x="187" y="426"/>
                    </a:lnTo>
                    <a:lnTo>
                      <a:pt x="195" y="429"/>
                    </a:lnTo>
                    <a:lnTo>
                      <a:pt x="203" y="435"/>
                    </a:lnTo>
                    <a:lnTo>
                      <a:pt x="207" y="442"/>
                    </a:lnTo>
                    <a:lnTo>
                      <a:pt x="212" y="445"/>
                    </a:lnTo>
                    <a:lnTo>
                      <a:pt x="218" y="442"/>
                    </a:lnTo>
                    <a:lnTo>
                      <a:pt x="221" y="442"/>
                    </a:lnTo>
                    <a:lnTo>
                      <a:pt x="227" y="445"/>
                    </a:lnTo>
                    <a:lnTo>
                      <a:pt x="227" y="449"/>
                    </a:lnTo>
                    <a:lnTo>
                      <a:pt x="252" y="450"/>
                    </a:lnTo>
                    <a:lnTo>
                      <a:pt x="272" y="445"/>
                    </a:lnTo>
                    <a:lnTo>
                      <a:pt x="296" y="452"/>
                    </a:lnTo>
                    <a:lnTo>
                      <a:pt x="302" y="457"/>
                    </a:lnTo>
                    <a:lnTo>
                      <a:pt x="310" y="469"/>
                    </a:lnTo>
                    <a:lnTo>
                      <a:pt x="331" y="495"/>
                    </a:lnTo>
                    <a:lnTo>
                      <a:pt x="339" y="498"/>
                    </a:lnTo>
                    <a:lnTo>
                      <a:pt x="346" y="498"/>
                    </a:lnTo>
                    <a:lnTo>
                      <a:pt x="373" y="493"/>
                    </a:lnTo>
                    <a:lnTo>
                      <a:pt x="390" y="483"/>
                    </a:lnTo>
                    <a:lnTo>
                      <a:pt x="418" y="477"/>
                    </a:lnTo>
                    <a:lnTo>
                      <a:pt x="428" y="477"/>
                    </a:lnTo>
                    <a:lnTo>
                      <a:pt x="441" y="471"/>
                    </a:lnTo>
                    <a:lnTo>
                      <a:pt x="453" y="459"/>
                    </a:lnTo>
                    <a:lnTo>
                      <a:pt x="461" y="447"/>
                    </a:lnTo>
                    <a:lnTo>
                      <a:pt x="463" y="430"/>
                    </a:lnTo>
                    <a:lnTo>
                      <a:pt x="469" y="418"/>
                    </a:lnTo>
                    <a:lnTo>
                      <a:pt x="477" y="406"/>
                    </a:lnTo>
                    <a:lnTo>
                      <a:pt x="487" y="398"/>
                    </a:lnTo>
                    <a:lnTo>
                      <a:pt x="495" y="395"/>
                    </a:lnTo>
                    <a:lnTo>
                      <a:pt x="501" y="395"/>
                    </a:lnTo>
                    <a:lnTo>
                      <a:pt x="510" y="387"/>
                    </a:lnTo>
                    <a:lnTo>
                      <a:pt x="526" y="359"/>
                    </a:lnTo>
                    <a:lnTo>
                      <a:pt x="526" y="351"/>
                    </a:lnTo>
                    <a:lnTo>
                      <a:pt x="521" y="341"/>
                    </a:lnTo>
                    <a:lnTo>
                      <a:pt x="513" y="337"/>
                    </a:lnTo>
                    <a:lnTo>
                      <a:pt x="491" y="324"/>
                    </a:lnTo>
                    <a:lnTo>
                      <a:pt x="474" y="310"/>
                    </a:lnTo>
                    <a:lnTo>
                      <a:pt x="466" y="302"/>
                    </a:lnTo>
                    <a:lnTo>
                      <a:pt x="466" y="296"/>
                    </a:lnTo>
                    <a:lnTo>
                      <a:pt x="477" y="286"/>
                    </a:lnTo>
                    <a:lnTo>
                      <a:pt x="491" y="276"/>
                    </a:lnTo>
                    <a:lnTo>
                      <a:pt x="502" y="271"/>
                    </a:lnTo>
                    <a:lnTo>
                      <a:pt x="519" y="267"/>
                    </a:lnTo>
                    <a:lnTo>
                      <a:pt x="526" y="262"/>
                    </a:lnTo>
                    <a:lnTo>
                      <a:pt x="524" y="256"/>
                    </a:lnTo>
                    <a:lnTo>
                      <a:pt x="520" y="249"/>
                    </a:lnTo>
                    <a:lnTo>
                      <a:pt x="513" y="242"/>
                    </a:lnTo>
                    <a:lnTo>
                      <a:pt x="498" y="232"/>
                    </a:lnTo>
                    <a:lnTo>
                      <a:pt x="488" y="228"/>
                    </a:lnTo>
                    <a:lnTo>
                      <a:pt x="477" y="214"/>
                    </a:lnTo>
                    <a:lnTo>
                      <a:pt x="473" y="210"/>
                    </a:lnTo>
                    <a:lnTo>
                      <a:pt x="461" y="204"/>
                    </a:lnTo>
                    <a:lnTo>
                      <a:pt x="450" y="201"/>
                    </a:lnTo>
                    <a:lnTo>
                      <a:pt x="434" y="201"/>
                    </a:lnTo>
                    <a:lnTo>
                      <a:pt x="424" y="192"/>
                    </a:lnTo>
                    <a:lnTo>
                      <a:pt x="418" y="186"/>
                    </a:lnTo>
                    <a:lnTo>
                      <a:pt x="414" y="180"/>
                    </a:lnTo>
                    <a:lnTo>
                      <a:pt x="413" y="172"/>
                    </a:lnTo>
                    <a:lnTo>
                      <a:pt x="416" y="169"/>
                    </a:lnTo>
                    <a:lnTo>
                      <a:pt x="438" y="166"/>
                    </a:lnTo>
                    <a:lnTo>
                      <a:pt x="457" y="162"/>
                    </a:lnTo>
                    <a:lnTo>
                      <a:pt x="473" y="155"/>
                    </a:lnTo>
                    <a:lnTo>
                      <a:pt x="486" y="145"/>
                    </a:lnTo>
                    <a:lnTo>
                      <a:pt x="505" y="126"/>
                    </a:lnTo>
                    <a:lnTo>
                      <a:pt x="502" y="114"/>
                    </a:lnTo>
                    <a:lnTo>
                      <a:pt x="498" y="107"/>
                    </a:lnTo>
                    <a:lnTo>
                      <a:pt x="498" y="101"/>
                    </a:lnTo>
                    <a:lnTo>
                      <a:pt x="503" y="67"/>
                    </a:lnTo>
                    <a:lnTo>
                      <a:pt x="503" y="55"/>
                    </a:lnTo>
                    <a:lnTo>
                      <a:pt x="498" y="45"/>
                    </a:lnTo>
                    <a:lnTo>
                      <a:pt x="483" y="37"/>
                    </a:lnTo>
                    <a:lnTo>
                      <a:pt x="466" y="32"/>
                    </a:lnTo>
                    <a:lnTo>
                      <a:pt x="459" y="26"/>
                    </a:lnTo>
                    <a:lnTo>
                      <a:pt x="441" y="11"/>
                    </a:lnTo>
                    <a:lnTo>
                      <a:pt x="431" y="6"/>
                    </a:lnTo>
                    <a:lnTo>
                      <a:pt x="401" y="6"/>
                    </a:lnTo>
                    <a:lnTo>
                      <a:pt x="378" y="0"/>
                    </a:lnTo>
                    <a:lnTo>
                      <a:pt x="363" y="0"/>
                    </a:lnTo>
                    <a:lnTo>
                      <a:pt x="352" y="5"/>
                    </a:lnTo>
                    <a:lnTo>
                      <a:pt x="346" y="10"/>
                    </a:lnTo>
                    <a:lnTo>
                      <a:pt x="339" y="23"/>
                    </a:lnTo>
                    <a:lnTo>
                      <a:pt x="339" y="32"/>
                    </a:lnTo>
                    <a:lnTo>
                      <a:pt x="343" y="44"/>
                    </a:lnTo>
                    <a:lnTo>
                      <a:pt x="343" y="54"/>
                    </a:lnTo>
                    <a:lnTo>
                      <a:pt x="338" y="70"/>
                    </a:lnTo>
                    <a:lnTo>
                      <a:pt x="331" y="79"/>
                    </a:lnTo>
                    <a:lnTo>
                      <a:pt x="321" y="84"/>
                    </a:lnTo>
                    <a:lnTo>
                      <a:pt x="313" y="86"/>
                    </a:lnTo>
                    <a:lnTo>
                      <a:pt x="303" y="86"/>
                    </a:lnTo>
                    <a:lnTo>
                      <a:pt x="284" y="80"/>
                    </a:lnTo>
                    <a:lnTo>
                      <a:pt x="280" y="80"/>
                    </a:lnTo>
                    <a:lnTo>
                      <a:pt x="270" y="87"/>
                    </a:lnTo>
                    <a:lnTo>
                      <a:pt x="255" y="102"/>
                    </a:lnTo>
                    <a:lnTo>
                      <a:pt x="244" y="113"/>
                    </a:lnTo>
                    <a:lnTo>
                      <a:pt x="239" y="118"/>
                    </a:lnTo>
                    <a:lnTo>
                      <a:pt x="231" y="117"/>
                    </a:lnTo>
                    <a:lnTo>
                      <a:pt x="223" y="102"/>
                    </a:lnTo>
                    <a:lnTo>
                      <a:pt x="223" y="89"/>
                    </a:lnTo>
                    <a:lnTo>
                      <a:pt x="226" y="85"/>
                    </a:lnTo>
                    <a:lnTo>
                      <a:pt x="226" y="76"/>
                    </a:lnTo>
                    <a:lnTo>
                      <a:pt x="222" y="70"/>
                    </a:lnTo>
                    <a:lnTo>
                      <a:pt x="208" y="65"/>
                    </a:lnTo>
                    <a:lnTo>
                      <a:pt x="190" y="59"/>
                    </a:lnTo>
                    <a:lnTo>
                      <a:pt x="179" y="49"/>
                    </a:lnTo>
                    <a:lnTo>
                      <a:pt x="174" y="54"/>
                    </a:lnTo>
                    <a:lnTo>
                      <a:pt x="168" y="67"/>
                    </a:lnTo>
                    <a:lnTo>
                      <a:pt x="160" y="75"/>
                    </a:lnTo>
                    <a:lnTo>
                      <a:pt x="143" y="78"/>
                    </a:lnTo>
                    <a:lnTo>
                      <a:pt x="131" y="82"/>
                    </a:lnTo>
                    <a:lnTo>
                      <a:pt x="123" y="87"/>
                    </a:lnTo>
                    <a:lnTo>
                      <a:pt x="116" y="93"/>
                    </a:lnTo>
                    <a:lnTo>
                      <a:pt x="113" y="99"/>
                    </a:lnTo>
                    <a:lnTo>
                      <a:pt x="113" y="107"/>
                    </a:lnTo>
                    <a:lnTo>
                      <a:pt x="109" y="112"/>
                    </a:lnTo>
                    <a:lnTo>
                      <a:pt x="100" y="114"/>
                    </a:lnTo>
                    <a:lnTo>
                      <a:pt x="95" y="120"/>
                    </a:lnTo>
                    <a:lnTo>
                      <a:pt x="79" y="127"/>
                    </a:lnTo>
                    <a:lnTo>
                      <a:pt x="64" y="140"/>
                    </a:lnTo>
                    <a:lnTo>
                      <a:pt x="51" y="161"/>
                    </a:lnTo>
                    <a:lnTo>
                      <a:pt x="47" y="172"/>
                    </a:lnTo>
                    <a:lnTo>
                      <a:pt x="49" y="176"/>
                    </a:lnTo>
                    <a:lnTo>
                      <a:pt x="62" y="185"/>
                    </a:lnTo>
                    <a:lnTo>
                      <a:pt x="62" y="188"/>
                    </a:lnTo>
                    <a:lnTo>
                      <a:pt x="49" y="191"/>
                    </a:lnTo>
                    <a:lnTo>
                      <a:pt x="42" y="197"/>
                    </a:lnTo>
                    <a:lnTo>
                      <a:pt x="42" y="202"/>
                    </a:lnTo>
                    <a:lnTo>
                      <a:pt x="46" y="210"/>
                    </a:lnTo>
                    <a:lnTo>
                      <a:pt x="55" y="220"/>
                    </a:lnTo>
                    <a:lnTo>
                      <a:pt x="58" y="218"/>
                    </a:lnTo>
                    <a:lnTo>
                      <a:pt x="66" y="218"/>
                    </a:lnTo>
                    <a:lnTo>
                      <a:pt x="72" y="218"/>
                    </a:lnTo>
                    <a:lnTo>
                      <a:pt x="84" y="226"/>
                    </a:lnTo>
                    <a:lnTo>
                      <a:pt x="88" y="226"/>
                    </a:lnTo>
                    <a:lnTo>
                      <a:pt x="95" y="219"/>
                    </a:lnTo>
                    <a:lnTo>
                      <a:pt x="98" y="219"/>
                    </a:lnTo>
                    <a:lnTo>
                      <a:pt x="102" y="221"/>
                    </a:lnTo>
                    <a:lnTo>
                      <a:pt x="102" y="229"/>
                    </a:lnTo>
                    <a:lnTo>
                      <a:pt x="82" y="253"/>
                    </a:lnTo>
                    <a:lnTo>
                      <a:pt x="75" y="258"/>
                    </a:lnTo>
                    <a:lnTo>
                      <a:pt x="67" y="261"/>
                    </a:lnTo>
                    <a:lnTo>
                      <a:pt x="44" y="280"/>
                    </a:lnTo>
                    <a:lnTo>
                      <a:pt x="35" y="284"/>
                    </a:lnTo>
                    <a:lnTo>
                      <a:pt x="25" y="284"/>
                    </a:lnTo>
                    <a:lnTo>
                      <a:pt x="17" y="282"/>
                    </a:lnTo>
                    <a:lnTo>
                      <a:pt x="6" y="289"/>
                    </a:lnTo>
                    <a:lnTo>
                      <a:pt x="0" y="296"/>
                    </a:lnTo>
                    <a:lnTo>
                      <a:pt x="0" y="303"/>
                    </a:lnTo>
                    <a:lnTo>
                      <a:pt x="9" y="308"/>
                    </a:lnTo>
                    <a:lnTo>
                      <a:pt x="26" y="315"/>
                    </a:lnTo>
                    <a:lnTo>
                      <a:pt x="52" y="315"/>
                    </a:lnTo>
                    <a:lnTo>
                      <a:pt x="62" y="320"/>
                    </a:lnTo>
                    <a:lnTo>
                      <a:pt x="67" y="328"/>
                    </a:lnTo>
                    <a:lnTo>
                      <a:pt x="67" y="348"/>
                    </a:lnTo>
                    <a:lnTo>
                      <a:pt x="80" y="367"/>
                    </a:lnTo>
                    <a:lnTo>
                      <a:pt x="86" y="37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0" name="Freeform 129">
                <a:extLst>
                  <a:ext uri="{FF2B5EF4-FFF2-40B4-BE49-F238E27FC236}">
                    <a16:creationId xmlns:a16="http://schemas.microsoft.com/office/drawing/2014/main" id="{490E447C-4BB9-444A-B5B9-ABBBFD11D535}"/>
                  </a:ext>
                </a:extLst>
              </p:cNvPr>
              <p:cNvSpPr>
                <a:spLocks/>
              </p:cNvSpPr>
              <p:nvPr/>
            </p:nvSpPr>
            <p:spPr bwMode="auto">
              <a:xfrm>
                <a:off x="7231063" y="1701800"/>
                <a:ext cx="588962" cy="576263"/>
              </a:xfrm>
              <a:custGeom>
                <a:avLst/>
                <a:gdLst>
                  <a:gd name="T0" fmla="*/ 57 w 311"/>
                  <a:gd name="T1" fmla="*/ 122 h 269"/>
                  <a:gd name="T2" fmla="*/ 42 w 311"/>
                  <a:gd name="T3" fmla="*/ 140 h 269"/>
                  <a:gd name="T4" fmla="*/ 3 w 311"/>
                  <a:gd name="T5" fmla="*/ 183 h 269"/>
                  <a:gd name="T6" fmla="*/ 0 w 311"/>
                  <a:gd name="T7" fmla="*/ 200 h 269"/>
                  <a:gd name="T8" fmla="*/ 29 w 311"/>
                  <a:gd name="T9" fmla="*/ 216 h 269"/>
                  <a:gd name="T10" fmla="*/ 47 w 311"/>
                  <a:gd name="T11" fmla="*/ 227 h 269"/>
                  <a:gd name="T12" fmla="*/ 44 w 311"/>
                  <a:gd name="T13" fmla="*/ 240 h 269"/>
                  <a:gd name="T14" fmla="*/ 52 w 311"/>
                  <a:gd name="T15" fmla="*/ 268 h 269"/>
                  <a:gd name="T16" fmla="*/ 76 w 311"/>
                  <a:gd name="T17" fmla="*/ 253 h 269"/>
                  <a:gd name="T18" fmla="*/ 101 w 311"/>
                  <a:gd name="T19" fmla="*/ 231 h 269"/>
                  <a:gd name="T20" fmla="*/ 124 w 311"/>
                  <a:gd name="T21" fmla="*/ 237 h 269"/>
                  <a:gd name="T22" fmla="*/ 142 w 311"/>
                  <a:gd name="T23" fmla="*/ 235 h 269"/>
                  <a:gd name="T24" fmla="*/ 159 w 311"/>
                  <a:gd name="T25" fmla="*/ 221 h 269"/>
                  <a:gd name="T26" fmla="*/ 164 w 311"/>
                  <a:gd name="T27" fmla="*/ 195 h 269"/>
                  <a:gd name="T28" fmla="*/ 160 w 311"/>
                  <a:gd name="T29" fmla="*/ 174 h 269"/>
                  <a:gd name="T30" fmla="*/ 173 w 311"/>
                  <a:gd name="T31" fmla="*/ 156 h 269"/>
                  <a:gd name="T32" fmla="*/ 199 w 311"/>
                  <a:gd name="T33" fmla="*/ 151 h 269"/>
                  <a:gd name="T34" fmla="*/ 252 w 311"/>
                  <a:gd name="T35" fmla="*/ 157 h 269"/>
                  <a:gd name="T36" fmla="*/ 270 w 311"/>
                  <a:gd name="T37" fmla="*/ 118 h 269"/>
                  <a:gd name="T38" fmla="*/ 288 w 311"/>
                  <a:gd name="T39" fmla="*/ 86 h 269"/>
                  <a:gd name="T40" fmla="*/ 311 w 311"/>
                  <a:gd name="T41" fmla="*/ 61 h 269"/>
                  <a:gd name="T42" fmla="*/ 303 w 311"/>
                  <a:gd name="T43" fmla="*/ 33 h 269"/>
                  <a:gd name="T44" fmla="*/ 286 w 311"/>
                  <a:gd name="T45" fmla="*/ 12 h 269"/>
                  <a:gd name="T46" fmla="*/ 233 w 311"/>
                  <a:gd name="T47" fmla="*/ 5 h 269"/>
                  <a:gd name="T48" fmla="*/ 187 w 311"/>
                  <a:gd name="T49" fmla="*/ 2 h 269"/>
                  <a:gd name="T50" fmla="*/ 159 w 311"/>
                  <a:gd name="T51" fmla="*/ 0 h 269"/>
                  <a:gd name="T52" fmla="*/ 137 w 311"/>
                  <a:gd name="T53" fmla="*/ 24 h 269"/>
                  <a:gd name="T54" fmla="*/ 97 w 311"/>
                  <a:gd name="T55" fmla="*/ 14 h 269"/>
                  <a:gd name="T56" fmla="*/ 69 w 311"/>
                  <a:gd name="T57" fmla="*/ 5 h 269"/>
                  <a:gd name="T58" fmla="*/ 56 w 311"/>
                  <a:gd name="T59" fmla="*/ 22 h 269"/>
                  <a:gd name="T60" fmla="*/ 44 w 311"/>
                  <a:gd name="T61" fmla="*/ 43 h 269"/>
                  <a:gd name="T62" fmla="*/ 30 w 311"/>
                  <a:gd name="T63" fmla="*/ 48 h 269"/>
                  <a:gd name="T64" fmla="*/ 18 w 311"/>
                  <a:gd name="T65" fmla="*/ 56 h 269"/>
                  <a:gd name="T66" fmla="*/ 21 w 311"/>
                  <a:gd name="T67" fmla="*/ 75 h 269"/>
                  <a:gd name="T68" fmla="*/ 25 w 311"/>
                  <a:gd name="T69" fmla="*/ 90 h 269"/>
                  <a:gd name="T70" fmla="*/ 46 w 311"/>
                  <a:gd name="T71" fmla="*/ 109 h 269"/>
                  <a:gd name="T72" fmla="*/ 57 w 311"/>
                  <a:gd name="T73"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 h="269">
                    <a:moveTo>
                      <a:pt x="57" y="118"/>
                    </a:moveTo>
                    <a:lnTo>
                      <a:pt x="57" y="122"/>
                    </a:lnTo>
                    <a:lnTo>
                      <a:pt x="49" y="130"/>
                    </a:lnTo>
                    <a:lnTo>
                      <a:pt x="42" y="140"/>
                    </a:lnTo>
                    <a:lnTo>
                      <a:pt x="16" y="167"/>
                    </a:lnTo>
                    <a:lnTo>
                      <a:pt x="3" y="183"/>
                    </a:lnTo>
                    <a:lnTo>
                      <a:pt x="0" y="193"/>
                    </a:lnTo>
                    <a:lnTo>
                      <a:pt x="0" y="200"/>
                    </a:lnTo>
                    <a:lnTo>
                      <a:pt x="11" y="210"/>
                    </a:lnTo>
                    <a:lnTo>
                      <a:pt x="29" y="216"/>
                    </a:lnTo>
                    <a:lnTo>
                      <a:pt x="43" y="221"/>
                    </a:lnTo>
                    <a:lnTo>
                      <a:pt x="47" y="227"/>
                    </a:lnTo>
                    <a:lnTo>
                      <a:pt x="47" y="236"/>
                    </a:lnTo>
                    <a:lnTo>
                      <a:pt x="44" y="240"/>
                    </a:lnTo>
                    <a:lnTo>
                      <a:pt x="44" y="253"/>
                    </a:lnTo>
                    <a:lnTo>
                      <a:pt x="52" y="268"/>
                    </a:lnTo>
                    <a:lnTo>
                      <a:pt x="60" y="269"/>
                    </a:lnTo>
                    <a:lnTo>
                      <a:pt x="76" y="253"/>
                    </a:lnTo>
                    <a:lnTo>
                      <a:pt x="91" y="238"/>
                    </a:lnTo>
                    <a:lnTo>
                      <a:pt x="101" y="231"/>
                    </a:lnTo>
                    <a:lnTo>
                      <a:pt x="105" y="231"/>
                    </a:lnTo>
                    <a:lnTo>
                      <a:pt x="124" y="237"/>
                    </a:lnTo>
                    <a:lnTo>
                      <a:pt x="134" y="237"/>
                    </a:lnTo>
                    <a:lnTo>
                      <a:pt x="142" y="235"/>
                    </a:lnTo>
                    <a:lnTo>
                      <a:pt x="152" y="230"/>
                    </a:lnTo>
                    <a:lnTo>
                      <a:pt x="159" y="221"/>
                    </a:lnTo>
                    <a:lnTo>
                      <a:pt x="164" y="205"/>
                    </a:lnTo>
                    <a:lnTo>
                      <a:pt x="164" y="195"/>
                    </a:lnTo>
                    <a:lnTo>
                      <a:pt x="160" y="183"/>
                    </a:lnTo>
                    <a:lnTo>
                      <a:pt x="160" y="174"/>
                    </a:lnTo>
                    <a:lnTo>
                      <a:pt x="167" y="161"/>
                    </a:lnTo>
                    <a:lnTo>
                      <a:pt x="173" y="156"/>
                    </a:lnTo>
                    <a:lnTo>
                      <a:pt x="184" y="151"/>
                    </a:lnTo>
                    <a:lnTo>
                      <a:pt x="199" y="151"/>
                    </a:lnTo>
                    <a:lnTo>
                      <a:pt x="222" y="157"/>
                    </a:lnTo>
                    <a:lnTo>
                      <a:pt x="252" y="157"/>
                    </a:lnTo>
                    <a:lnTo>
                      <a:pt x="264" y="131"/>
                    </a:lnTo>
                    <a:lnTo>
                      <a:pt x="270" y="118"/>
                    </a:lnTo>
                    <a:lnTo>
                      <a:pt x="278" y="100"/>
                    </a:lnTo>
                    <a:lnTo>
                      <a:pt x="288" y="86"/>
                    </a:lnTo>
                    <a:lnTo>
                      <a:pt x="291" y="77"/>
                    </a:lnTo>
                    <a:lnTo>
                      <a:pt x="311" y="61"/>
                    </a:lnTo>
                    <a:lnTo>
                      <a:pt x="311" y="44"/>
                    </a:lnTo>
                    <a:lnTo>
                      <a:pt x="303" y="33"/>
                    </a:lnTo>
                    <a:lnTo>
                      <a:pt x="291" y="21"/>
                    </a:lnTo>
                    <a:lnTo>
                      <a:pt x="286" y="12"/>
                    </a:lnTo>
                    <a:lnTo>
                      <a:pt x="275" y="12"/>
                    </a:lnTo>
                    <a:lnTo>
                      <a:pt x="233" y="5"/>
                    </a:lnTo>
                    <a:lnTo>
                      <a:pt x="206" y="1"/>
                    </a:lnTo>
                    <a:lnTo>
                      <a:pt x="187" y="2"/>
                    </a:lnTo>
                    <a:lnTo>
                      <a:pt x="177" y="4"/>
                    </a:lnTo>
                    <a:lnTo>
                      <a:pt x="159" y="0"/>
                    </a:lnTo>
                    <a:lnTo>
                      <a:pt x="146" y="14"/>
                    </a:lnTo>
                    <a:lnTo>
                      <a:pt x="137" y="24"/>
                    </a:lnTo>
                    <a:lnTo>
                      <a:pt x="118" y="24"/>
                    </a:lnTo>
                    <a:lnTo>
                      <a:pt x="97" y="14"/>
                    </a:lnTo>
                    <a:lnTo>
                      <a:pt x="91" y="13"/>
                    </a:lnTo>
                    <a:lnTo>
                      <a:pt x="69" y="5"/>
                    </a:lnTo>
                    <a:lnTo>
                      <a:pt x="65" y="18"/>
                    </a:lnTo>
                    <a:lnTo>
                      <a:pt x="56" y="22"/>
                    </a:lnTo>
                    <a:lnTo>
                      <a:pt x="50" y="29"/>
                    </a:lnTo>
                    <a:lnTo>
                      <a:pt x="44" y="43"/>
                    </a:lnTo>
                    <a:lnTo>
                      <a:pt x="39" y="48"/>
                    </a:lnTo>
                    <a:lnTo>
                      <a:pt x="30" y="48"/>
                    </a:lnTo>
                    <a:lnTo>
                      <a:pt x="24" y="51"/>
                    </a:lnTo>
                    <a:lnTo>
                      <a:pt x="18" y="56"/>
                    </a:lnTo>
                    <a:lnTo>
                      <a:pt x="12" y="66"/>
                    </a:lnTo>
                    <a:lnTo>
                      <a:pt x="21" y="75"/>
                    </a:lnTo>
                    <a:lnTo>
                      <a:pt x="25" y="83"/>
                    </a:lnTo>
                    <a:lnTo>
                      <a:pt x="25" y="90"/>
                    </a:lnTo>
                    <a:lnTo>
                      <a:pt x="35" y="104"/>
                    </a:lnTo>
                    <a:lnTo>
                      <a:pt x="46" y="109"/>
                    </a:lnTo>
                    <a:lnTo>
                      <a:pt x="55" y="114"/>
                    </a:lnTo>
                    <a:lnTo>
                      <a:pt x="57" y="11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1" name="Freeform 130">
                <a:extLst>
                  <a:ext uri="{FF2B5EF4-FFF2-40B4-BE49-F238E27FC236}">
                    <a16:creationId xmlns:a16="http://schemas.microsoft.com/office/drawing/2014/main" id="{FA18AFB3-F338-4B2D-BBE9-B469E588C2F5}"/>
                  </a:ext>
                </a:extLst>
              </p:cNvPr>
              <p:cNvSpPr>
                <a:spLocks/>
              </p:cNvSpPr>
              <p:nvPr/>
            </p:nvSpPr>
            <p:spPr bwMode="auto">
              <a:xfrm>
                <a:off x="6227763" y="2217738"/>
                <a:ext cx="566737" cy="531812"/>
              </a:xfrm>
              <a:custGeom>
                <a:avLst/>
                <a:gdLst>
                  <a:gd name="T0" fmla="*/ 91 w 299"/>
                  <a:gd name="T1" fmla="*/ 5 h 248"/>
                  <a:gd name="T2" fmla="*/ 72 w 299"/>
                  <a:gd name="T3" fmla="*/ 4 h 248"/>
                  <a:gd name="T4" fmla="*/ 54 w 299"/>
                  <a:gd name="T5" fmla="*/ 16 h 248"/>
                  <a:gd name="T6" fmla="*/ 39 w 299"/>
                  <a:gd name="T7" fmla="*/ 14 h 248"/>
                  <a:gd name="T8" fmla="*/ 31 w 299"/>
                  <a:gd name="T9" fmla="*/ 37 h 248"/>
                  <a:gd name="T10" fmla="*/ 17 w 299"/>
                  <a:gd name="T11" fmla="*/ 45 h 248"/>
                  <a:gd name="T12" fmla="*/ 0 w 299"/>
                  <a:gd name="T13" fmla="*/ 81 h 248"/>
                  <a:gd name="T14" fmla="*/ 39 w 299"/>
                  <a:gd name="T15" fmla="*/ 94 h 248"/>
                  <a:gd name="T16" fmla="*/ 64 w 299"/>
                  <a:gd name="T17" fmla="*/ 123 h 248"/>
                  <a:gd name="T18" fmla="*/ 38 w 299"/>
                  <a:gd name="T19" fmla="*/ 135 h 248"/>
                  <a:gd name="T20" fmla="*/ 29 w 299"/>
                  <a:gd name="T21" fmla="*/ 164 h 248"/>
                  <a:gd name="T22" fmla="*/ 45 w 299"/>
                  <a:gd name="T23" fmla="*/ 196 h 248"/>
                  <a:gd name="T24" fmla="*/ 86 w 299"/>
                  <a:gd name="T25" fmla="*/ 217 h 248"/>
                  <a:gd name="T26" fmla="*/ 114 w 299"/>
                  <a:gd name="T27" fmla="*/ 224 h 248"/>
                  <a:gd name="T28" fmla="*/ 134 w 299"/>
                  <a:gd name="T29" fmla="*/ 232 h 248"/>
                  <a:gd name="T30" fmla="*/ 156 w 299"/>
                  <a:gd name="T31" fmla="*/ 244 h 248"/>
                  <a:gd name="T32" fmla="*/ 175 w 299"/>
                  <a:gd name="T33" fmla="*/ 239 h 248"/>
                  <a:gd name="T34" fmla="*/ 184 w 299"/>
                  <a:gd name="T35" fmla="*/ 243 h 248"/>
                  <a:gd name="T36" fmla="*/ 191 w 299"/>
                  <a:gd name="T37" fmla="*/ 238 h 248"/>
                  <a:gd name="T38" fmla="*/ 205 w 299"/>
                  <a:gd name="T39" fmla="*/ 246 h 248"/>
                  <a:gd name="T40" fmla="*/ 235 w 299"/>
                  <a:gd name="T41" fmla="*/ 230 h 248"/>
                  <a:gd name="T42" fmla="*/ 232 w 299"/>
                  <a:gd name="T43" fmla="*/ 217 h 248"/>
                  <a:gd name="T44" fmla="*/ 208 w 299"/>
                  <a:gd name="T45" fmla="*/ 207 h 248"/>
                  <a:gd name="T46" fmla="*/ 210 w 299"/>
                  <a:gd name="T47" fmla="*/ 174 h 248"/>
                  <a:gd name="T48" fmla="*/ 244 w 299"/>
                  <a:gd name="T49" fmla="*/ 149 h 248"/>
                  <a:gd name="T50" fmla="*/ 247 w 299"/>
                  <a:gd name="T51" fmla="*/ 136 h 248"/>
                  <a:gd name="T52" fmla="*/ 236 w 299"/>
                  <a:gd name="T53" fmla="*/ 124 h 248"/>
                  <a:gd name="T54" fmla="*/ 237 w 299"/>
                  <a:gd name="T55" fmla="*/ 116 h 248"/>
                  <a:gd name="T56" fmla="*/ 240 w 299"/>
                  <a:gd name="T57" fmla="*/ 95 h 248"/>
                  <a:gd name="T58" fmla="*/ 255 w 299"/>
                  <a:gd name="T59" fmla="*/ 84 h 248"/>
                  <a:gd name="T60" fmla="*/ 260 w 299"/>
                  <a:gd name="T61" fmla="*/ 69 h 248"/>
                  <a:gd name="T62" fmla="*/ 295 w 299"/>
                  <a:gd name="T63" fmla="*/ 69 h 248"/>
                  <a:gd name="T64" fmla="*/ 292 w 299"/>
                  <a:gd name="T65" fmla="*/ 59 h 248"/>
                  <a:gd name="T66" fmla="*/ 297 w 299"/>
                  <a:gd name="T67" fmla="*/ 49 h 248"/>
                  <a:gd name="T68" fmla="*/ 279 w 299"/>
                  <a:gd name="T69" fmla="*/ 26 h 248"/>
                  <a:gd name="T70" fmla="*/ 266 w 299"/>
                  <a:gd name="T71" fmla="*/ 29 h 248"/>
                  <a:gd name="T72" fmla="*/ 272 w 299"/>
                  <a:gd name="T73" fmla="*/ 43 h 248"/>
                  <a:gd name="T74" fmla="*/ 256 w 299"/>
                  <a:gd name="T75" fmla="*/ 48 h 248"/>
                  <a:gd name="T76" fmla="*/ 243 w 299"/>
                  <a:gd name="T77" fmla="*/ 38 h 248"/>
                  <a:gd name="T78" fmla="*/ 235 w 299"/>
                  <a:gd name="T79" fmla="*/ 31 h 248"/>
                  <a:gd name="T80" fmla="*/ 238 w 299"/>
                  <a:gd name="T81" fmla="*/ 20 h 248"/>
                  <a:gd name="T82" fmla="*/ 229 w 299"/>
                  <a:gd name="T83" fmla="*/ 11 h 248"/>
                  <a:gd name="T84" fmla="*/ 221 w 299"/>
                  <a:gd name="T85" fmla="*/ 14 h 248"/>
                  <a:gd name="T86" fmla="*/ 215 w 299"/>
                  <a:gd name="T87" fmla="*/ 46 h 248"/>
                  <a:gd name="T88" fmla="*/ 191 w 299"/>
                  <a:gd name="T89" fmla="*/ 57 h 248"/>
                  <a:gd name="T90" fmla="*/ 171 w 299"/>
                  <a:gd name="T91" fmla="*/ 43 h 248"/>
                  <a:gd name="T92" fmla="*/ 157 w 299"/>
                  <a:gd name="T93" fmla="*/ 40 h 248"/>
                  <a:gd name="T94" fmla="*/ 131 w 299"/>
                  <a:gd name="T95" fmla="*/ 28 h 248"/>
                  <a:gd name="T96" fmla="*/ 105 w 299"/>
                  <a:gd name="T97" fmla="*/ 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 h="248">
                    <a:moveTo>
                      <a:pt x="105" y="12"/>
                    </a:moveTo>
                    <a:lnTo>
                      <a:pt x="91" y="5"/>
                    </a:lnTo>
                    <a:lnTo>
                      <a:pt x="83" y="0"/>
                    </a:lnTo>
                    <a:lnTo>
                      <a:pt x="72" y="4"/>
                    </a:lnTo>
                    <a:lnTo>
                      <a:pt x="59" y="13"/>
                    </a:lnTo>
                    <a:lnTo>
                      <a:pt x="54" y="16"/>
                    </a:lnTo>
                    <a:lnTo>
                      <a:pt x="49" y="11"/>
                    </a:lnTo>
                    <a:lnTo>
                      <a:pt x="39" y="14"/>
                    </a:lnTo>
                    <a:lnTo>
                      <a:pt x="48" y="21"/>
                    </a:lnTo>
                    <a:lnTo>
                      <a:pt x="31" y="37"/>
                    </a:lnTo>
                    <a:lnTo>
                      <a:pt x="22" y="45"/>
                    </a:lnTo>
                    <a:lnTo>
                      <a:pt x="17" y="45"/>
                    </a:lnTo>
                    <a:lnTo>
                      <a:pt x="1" y="67"/>
                    </a:lnTo>
                    <a:lnTo>
                      <a:pt x="0" y="81"/>
                    </a:lnTo>
                    <a:lnTo>
                      <a:pt x="8" y="87"/>
                    </a:lnTo>
                    <a:lnTo>
                      <a:pt x="39" y="94"/>
                    </a:lnTo>
                    <a:lnTo>
                      <a:pt x="68" y="118"/>
                    </a:lnTo>
                    <a:lnTo>
                      <a:pt x="64" y="123"/>
                    </a:lnTo>
                    <a:lnTo>
                      <a:pt x="52" y="127"/>
                    </a:lnTo>
                    <a:lnTo>
                      <a:pt x="38" y="135"/>
                    </a:lnTo>
                    <a:lnTo>
                      <a:pt x="29" y="154"/>
                    </a:lnTo>
                    <a:lnTo>
                      <a:pt x="29" y="164"/>
                    </a:lnTo>
                    <a:lnTo>
                      <a:pt x="29" y="182"/>
                    </a:lnTo>
                    <a:lnTo>
                      <a:pt x="45" y="196"/>
                    </a:lnTo>
                    <a:lnTo>
                      <a:pt x="58" y="204"/>
                    </a:lnTo>
                    <a:lnTo>
                      <a:pt x="86" y="217"/>
                    </a:lnTo>
                    <a:lnTo>
                      <a:pt x="95" y="220"/>
                    </a:lnTo>
                    <a:lnTo>
                      <a:pt x="114" y="224"/>
                    </a:lnTo>
                    <a:lnTo>
                      <a:pt x="125" y="230"/>
                    </a:lnTo>
                    <a:lnTo>
                      <a:pt x="134" y="232"/>
                    </a:lnTo>
                    <a:lnTo>
                      <a:pt x="145" y="240"/>
                    </a:lnTo>
                    <a:lnTo>
                      <a:pt x="156" y="244"/>
                    </a:lnTo>
                    <a:lnTo>
                      <a:pt x="172" y="244"/>
                    </a:lnTo>
                    <a:lnTo>
                      <a:pt x="175" y="239"/>
                    </a:lnTo>
                    <a:lnTo>
                      <a:pt x="180" y="239"/>
                    </a:lnTo>
                    <a:lnTo>
                      <a:pt x="184" y="243"/>
                    </a:lnTo>
                    <a:lnTo>
                      <a:pt x="187" y="243"/>
                    </a:lnTo>
                    <a:lnTo>
                      <a:pt x="191" y="238"/>
                    </a:lnTo>
                    <a:lnTo>
                      <a:pt x="201" y="248"/>
                    </a:lnTo>
                    <a:lnTo>
                      <a:pt x="205" y="246"/>
                    </a:lnTo>
                    <a:lnTo>
                      <a:pt x="214" y="237"/>
                    </a:lnTo>
                    <a:lnTo>
                      <a:pt x="235" y="230"/>
                    </a:lnTo>
                    <a:lnTo>
                      <a:pt x="239" y="223"/>
                    </a:lnTo>
                    <a:lnTo>
                      <a:pt x="232" y="217"/>
                    </a:lnTo>
                    <a:lnTo>
                      <a:pt x="222" y="210"/>
                    </a:lnTo>
                    <a:lnTo>
                      <a:pt x="208" y="207"/>
                    </a:lnTo>
                    <a:lnTo>
                      <a:pt x="204" y="185"/>
                    </a:lnTo>
                    <a:lnTo>
                      <a:pt x="210" y="174"/>
                    </a:lnTo>
                    <a:lnTo>
                      <a:pt x="232" y="160"/>
                    </a:lnTo>
                    <a:lnTo>
                      <a:pt x="244" y="149"/>
                    </a:lnTo>
                    <a:lnTo>
                      <a:pt x="247" y="142"/>
                    </a:lnTo>
                    <a:lnTo>
                      <a:pt x="247" y="136"/>
                    </a:lnTo>
                    <a:lnTo>
                      <a:pt x="241" y="128"/>
                    </a:lnTo>
                    <a:lnTo>
                      <a:pt x="236" y="124"/>
                    </a:lnTo>
                    <a:lnTo>
                      <a:pt x="236" y="121"/>
                    </a:lnTo>
                    <a:lnTo>
                      <a:pt x="237" y="116"/>
                    </a:lnTo>
                    <a:lnTo>
                      <a:pt x="239" y="111"/>
                    </a:lnTo>
                    <a:lnTo>
                      <a:pt x="240" y="95"/>
                    </a:lnTo>
                    <a:lnTo>
                      <a:pt x="245" y="87"/>
                    </a:lnTo>
                    <a:lnTo>
                      <a:pt x="255" y="84"/>
                    </a:lnTo>
                    <a:lnTo>
                      <a:pt x="255" y="75"/>
                    </a:lnTo>
                    <a:lnTo>
                      <a:pt x="260" y="69"/>
                    </a:lnTo>
                    <a:lnTo>
                      <a:pt x="275" y="65"/>
                    </a:lnTo>
                    <a:lnTo>
                      <a:pt x="295" y="69"/>
                    </a:lnTo>
                    <a:lnTo>
                      <a:pt x="299" y="64"/>
                    </a:lnTo>
                    <a:lnTo>
                      <a:pt x="292" y="59"/>
                    </a:lnTo>
                    <a:lnTo>
                      <a:pt x="292" y="54"/>
                    </a:lnTo>
                    <a:lnTo>
                      <a:pt x="297" y="49"/>
                    </a:lnTo>
                    <a:lnTo>
                      <a:pt x="285" y="39"/>
                    </a:lnTo>
                    <a:lnTo>
                      <a:pt x="279" y="26"/>
                    </a:lnTo>
                    <a:lnTo>
                      <a:pt x="272" y="26"/>
                    </a:lnTo>
                    <a:lnTo>
                      <a:pt x="266" y="29"/>
                    </a:lnTo>
                    <a:lnTo>
                      <a:pt x="266" y="34"/>
                    </a:lnTo>
                    <a:lnTo>
                      <a:pt x="272" y="43"/>
                    </a:lnTo>
                    <a:lnTo>
                      <a:pt x="269" y="48"/>
                    </a:lnTo>
                    <a:lnTo>
                      <a:pt x="256" y="48"/>
                    </a:lnTo>
                    <a:lnTo>
                      <a:pt x="251" y="38"/>
                    </a:lnTo>
                    <a:lnTo>
                      <a:pt x="243" y="38"/>
                    </a:lnTo>
                    <a:lnTo>
                      <a:pt x="235" y="38"/>
                    </a:lnTo>
                    <a:lnTo>
                      <a:pt x="235" y="31"/>
                    </a:lnTo>
                    <a:lnTo>
                      <a:pt x="235" y="23"/>
                    </a:lnTo>
                    <a:lnTo>
                      <a:pt x="238" y="20"/>
                    </a:lnTo>
                    <a:lnTo>
                      <a:pt x="235" y="14"/>
                    </a:lnTo>
                    <a:lnTo>
                      <a:pt x="229" y="11"/>
                    </a:lnTo>
                    <a:lnTo>
                      <a:pt x="224" y="11"/>
                    </a:lnTo>
                    <a:lnTo>
                      <a:pt x="221" y="14"/>
                    </a:lnTo>
                    <a:lnTo>
                      <a:pt x="221" y="35"/>
                    </a:lnTo>
                    <a:lnTo>
                      <a:pt x="215" y="46"/>
                    </a:lnTo>
                    <a:lnTo>
                      <a:pt x="202" y="57"/>
                    </a:lnTo>
                    <a:lnTo>
                      <a:pt x="191" y="57"/>
                    </a:lnTo>
                    <a:lnTo>
                      <a:pt x="180" y="47"/>
                    </a:lnTo>
                    <a:lnTo>
                      <a:pt x="171" y="43"/>
                    </a:lnTo>
                    <a:lnTo>
                      <a:pt x="168" y="40"/>
                    </a:lnTo>
                    <a:lnTo>
                      <a:pt x="157" y="40"/>
                    </a:lnTo>
                    <a:lnTo>
                      <a:pt x="146" y="33"/>
                    </a:lnTo>
                    <a:lnTo>
                      <a:pt x="131" y="28"/>
                    </a:lnTo>
                    <a:lnTo>
                      <a:pt x="114" y="18"/>
                    </a:lnTo>
                    <a:lnTo>
                      <a:pt x="105" y="1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2" name="Freeform 131">
                <a:extLst>
                  <a:ext uri="{FF2B5EF4-FFF2-40B4-BE49-F238E27FC236}">
                    <a16:creationId xmlns:a16="http://schemas.microsoft.com/office/drawing/2014/main" id="{606B4874-E9D0-4182-9ABF-D41D89392DAE}"/>
                  </a:ext>
                </a:extLst>
              </p:cNvPr>
              <p:cNvSpPr>
                <a:spLocks/>
              </p:cNvSpPr>
              <p:nvPr/>
            </p:nvSpPr>
            <p:spPr bwMode="auto">
              <a:xfrm>
                <a:off x="7673975" y="1941513"/>
                <a:ext cx="682625" cy="644525"/>
              </a:xfrm>
              <a:custGeom>
                <a:avLst/>
                <a:gdLst>
                  <a:gd name="T0" fmla="*/ 318 w 360"/>
                  <a:gd name="T1" fmla="*/ 1 h 301"/>
                  <a:gd name="T2" fmla="*/ 293 w 360"/>
                  <a:gd name="T3" fmla="*/ 11 h 301"/>
                  <a:gd name="T4" fmla="*/ 265 w 360"/>
                  <a:gd name="T5" fmla="*/ 21 h 301"/>
                  <a:gd name="T6" fmla="*/ 245 w 360"/>
                  <a:gd name="T7" fmla="*/ 17 h 301"/>
                  <a:gd name="T8" fmla="*/ 197 w 360"/>
                  <a:gd name="T9" fmla="*/ 25 h 301"/>
                  <a:gd name="T10" fmla="*/ 163 w 360"/>
                  <a:gd name="T11" fmla="*/ 38 h 301"/>
                  <a:gd name="T12" fmla="*/ 161 w 360"/>
                  <a:gd name="T13" fmla="*/ 66 h 301"/>
                  <a:gd name="T14" fmla="*/ 153 w 360"/>
                  <a:gd name="T15" fmla="*/ 99 h 301"/>
                  <a:gd name="T16" fmla="*/ 90 w 360"/>
                  <a:gd name="T17" fmla="*/ 106 h 301"/>
                  <a:gd name="T18" fmla="*/ 85 w 360"/>
                  <a:gd name="T19" fmla="*/ 146 h 301"/>
                  <a:gd name="T20" fmla="*/ 92 w 360"/>
                  <a:gd name="T21" fmla="*/ 165 h 301"/>
                  <a:gd name="T22" fmla="*/ 60 w 360"/>
                  <a:gd name="T23" fmla="*/ 194 h 301"/>
                  <a:gd name="T24" fmla="*/ 25 w 360"/>
                  <a:gd name="T25" fmla="*/ 205 h 301"/>
                  <a:gd name="T26" fmla="*/ 0 w 360"/>
                  <a:gd name="T27" fmla="*/ 211 h 301"/>
                  <a:gd name="T28" fmla="*/ 5 w 360"/>
                  <a:gd name="T29" fmla="*/ 225 h 301"/>
                  <a:gd name="T30" fmla="*/ 37 w 360"/>
                  <a:gd name="T31" fmla="*/ 240 h 301"/>
                  <a:gd name="T32" fmla="*/ 60 w 360"/>
                  <a:gd name="T33" fmla="*/ 249 h 301"/>
                  <a:gd name="T34" fmla="*/ 75 w 360"/>
                  <a:gd name="T35" fmla="*/ 267 h 301"/>
                  <a:gd name="T36" fmla="*/ 100 w 360"/>
                  <a:gd name="T37" fmla="*/ 281 h 301"/>
                  <a:gd name="T38" fmla="*/ 111 w 360"/>
                  <a:gd name="T39" fmla="*/ 295 h 301"/>
                  <a:gd name="T40" fmla="*/ 144 w 360"/>
                  <a:gd name="T41" fmla="*/ 299 h 301"/>
                  <a:gd name="T42" fmla="*/ 164 w 360"/>
                  <a:gd name="T43" fmla="*/ 289 h 301"/>
                  <a:gd name="T44" fmla="*/ 200 w 360"/>
                  <a:gd name="T45" fmla="*/ 281 h 301"/>
                  <a:gd name="T46" fmla="*/ 232 w 360"/>
                  <a:gd name="T47" fmla="*/ 272 h 301"/>
                  <a:gd name="T48" fmla="*/ 247 w 360"/>
                  <a:gd name="T49" fmla="*/ 265 h 301"/>
                  <a:gd name="T50" fmla="*/ 276 w 360"/>
                  <a:gd name="T51" fmla="*/ 270 h 301"/>
                  <a:gd name="T52" fmla="*/ 267 w 360"/>
                  <a:gd name="T53" fmla="*/ 257 h 301"/>
                  <a:gd name="T54" fmla="*/ 277 w 360"/>
                  <a:gd name="T55" fmla="*/ 256 h 301"/>
                  <a:gd name="T56" fmla="*/ 290 w 360"/>
                  <a:gd name="T57" fmla="*/ 251 h 301"/>
                  <a:gd name="T58" fmla="*/ 286 w 360"/>
                  <a:gd name="T59" fmla="*/ 235 h 301"/>
                  <a:gd name="T60" fmla="*/ 308 w 360"/>
                  <a:gd name="T61" fmla="*/ 237 h 301"/>
                  <a:gd name="T62" fmla="*/ 342 w 360"/>
                  <a:gd name="T63" fmla="*/ 229 h 301"/>
                  <a:gd name="T64" fmla="*/ 351 w 360"/>
                  <a:gd name="T65" fmla="*/ 219 h 301"/>
                  <a:gd name="T66" fmla="*/ 360 w 360"/>
                  <a:gd name="T67" fmla="*/ 216 h 301"/>
                  <a:gd name="T68" fmla="*/ 352 w 360"/>
                  <a:gd name="T69" fmla="*/ 205 h 301"/>
                  <a:gd name="T70" fmla="*/ 355 w 360"/>
                  <a:gd name="T71" fmla="*/ 197 h 301"/>
                  <a:gd name="T72" fmla="*/ 333 w 360"/>
                  <a:gd name="T73" fmla="*/ 175 h 301"/>
                  <a:gd name="T74" fmla="*/ 333 w 360"/>
                  <a:gd name="T75" fmla="*/ 150 h 301"/>
                  <a:gd name="T76" fmla="*/ 313 w 360"/>
                  <a:gd name="T77" fmla="*/ 136 h 301"/>
                  <a:gd name="T78" fmla="*/ 325 w 360"/>
                  <a:gd name="T79" fmla="*/ 126 h 301"/>
                  <a:gd name="T80" fmla="*/ 342 w 360"/>
                  <a:gd name="T81" fmla="*/ 103 h 301"/>
                  <a:gd name="T82" fmla="*/ 351 w 360"/>
                  <a:gd name="T83" fmla="*/ 82 h 301"/>
                  <a:gd name="T84" fmla="*/ 351 w 360"/>
                  <a:gd name="T85" fmla="*/ 58 h 301"/>
                  <a:gd name="T86" fmla="*/ 337 w 360"/>
                  <a:gd name="T87" fmla="*/ 33 h 301"/>
                  <a:gd name="T88" fmla="*/ 327 w 360"/>
                  <a:gd name="T89"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0" h="301">
                    <a:moveTo>
                      <a:pt x="327" y="7"/>
                    </a:moveTo>
                    <a:lnTo>
                      <a:pt x="318" y="1"/>
                    </a:lnTo>
                    <a:lnTo>
                      <a:pt x="310" y="0"/>
                    </a:lnTo>
                    <a:lnTo>
                      <a:pt x="293" y="11"/>
                    </a:lnTo>
                    <a:lnTo>
                      <a:pt x="275" y="21"/>
                    </a:lnTo>
                    <a:lnTo>
                      <a:pt x="265" y="21"/>
                    </a:lnTo>
                    <a:lnTo>
                      <a:pt x="250" y="17"/>
                    </a:lnTo>
                    <a:lnTo>
                      <a:pt x="245" y="17"/>
                    </a:lnTo>
                    <a:lnTo>
                      <a:pt x="207" y="25"/>
                    </a:lnTo>
                    <a:lnTo>
                      <a:pt x="197" y="25"/>
                    </a:lnTo>
                    <a:lnTo>
                      <a:pt x="177" y="30"/>
                    </a:lnTo>
                    <a:lnTo>
                      <a:pt x="163" y="38"/>
                    </a:lnTo>
                    <a:lnTo>
                      <a:pt x="161" y="47"/>
                    </a:lnTo>
                    <a:lnTo>
                      <a:pt x="161" y="66"/>
                    </a:lnTo>
                    <a:lnTo>
                      <a:pt x="154" y="84"/>
                    </a:lnTo>
                    <a:lnTo>
                      <a:pt x="153" y="99"/>
                    </a:lnTo>
                    <a:lnTo>
                      <a:pt x="131" y="102"/>
                    </a:lnTo>
                    <a:lnTo>
                      <a:pt x="90" y="106"/>
                    </a:lnTo>
                    <a:lnTo>
                      <a:pt x="85" y="140"/>
                    </a:lnTo>
                    <a:lnTo>
                      <a:pt x="85" y="146"/>
                    </a:lnTo>
                    <a:lnTo>
                      <a:pt x="89" y="153"/>
                    </a:lnTo>
                    <a:lnTo>
                      <a:pt x="92" y="165"/>
                    </a:lnTo>
                    <a:lnTo>
                      <a:pt x="73" y="184"/>
                    </a:lnTo>
                    <a:lnTo>
                      <a:pt x="60" y="194"/>
                    </a:lnTo>
                    <a:lnTo>
                      <a:pt x="44" y="201"/>
                    </a:lnTo>
                    <a:lnTo>
                      <a:pt x="25" y="205"/>
                    </a:lnTo>
                    <a:lnTo>
                      <a:pt x="3" y="208"/>
                    </a:lnTo>
                    <a:lnTo>
                      <a:pt x="0" y="211"/>
                    </a:lnTo>
                    <a:lnTo>
                      <a:pt x="1" y="219"/>
                    </a:lnTo>
                    <a:lnTo>
                      <a:pt x="5" y="225"/>
                    </a:lnTo>
                    <a:lnTo>
                      <a:pt x="21" y="240"/>
                    </a:lnTo>
                    <a:lnTo>
                      <a:pt x="37" y="240"/>
                    </a:lnTo>
                    <a:lnTo>
                      <a:pt x="48" y="243"/>
                    </a:lnTo>
                    <a:lnTo>
                      <a:pt x="60" y="249"/>
                    </a:lnTo>
                    <a:lnTo>
                      <a:pt x="64" y="253"/>
                    </a:lnTo>
                    <a:lnTo>
                      <a:pt x="75" y="267"/>
                    </a:lnTo>
                    <a:lnTo>
                      <a:pt x="85" y="271"/>
                    </a:lnTo>
                    <a:lnTo>
                      <a:pt x="100" y="281"/>
                    </a:lnTo>
                    <a:lnTo>
                      <a:pt x="107" y="288"/>
                    </a:lnTo>
                    <a:lnTo>
                      <a:pt x="111" y="295"/>
                    </a:lnTo>
                    <a:lnTo>
                      <a:pt x="113" y="301"/>
                    </a:lnTo>
                    <a:lnTo>
                      <a:pt x="144" y="299"/>
                    </a:lnTo>
                    <a:lnTo>
                      <a:pt x="153" y="293"/>
                    </a:lnTo>
                    <a:lnTo>
                      <a:pt x="164" y="289"/>
                    </a:lnTo>
                    <a:lnTo>
                      <a:pt x="183" y="287"/>
                    </a:lnTo>
                    <a:lnTo>
                      <a:pt x="200" y="281"/>
                    </a:lnTo>
                    <a:lnTo>
                      <a:pt x="219" y="269"/>
                    </a:lnTo>
                    <a:lnTo>
                      <a:pt x="232" y="272"/>
                    </a:lnTo>
                    <a:lnTo>
                      <a:pt x="238" y="272"/>
                    </a:lnTo>
                    <a:lnTo>
                      <a:pt x="247" y="265"/>
                    </a:lnTo>
                    <a:lnTo>
                      <a:pt x="251" y="265"/>
                    </a:lnTo>
                    <a:lnTo>
                      <a:pt x="276" y="270"/>
                    </a:lnTo>
                    <a:lnTo>
                      <a:pt x="267" y="264"/>
                    </a:lnTo>
                    <a:lnTo>
                      <a:pt x="267" y="257"/>
                    </a:lnTo>
                    <a:lnTo>
                      <a:pt x="270" y="253"/>
                    </a:lnTo>
                    <a:lnTo>
                      <a:pt x="277" y="256"/>
                    </a:lnTo>
                    <a:lnTo>
                      <a:pt x="282" y="256"/>
                    </a:lnTo>
                    <a:lnTo>
                      <a:pt x="290" y="251"/>
                    </a:lnTo>
                    <a:lnTo>
                      <a:pt x="290" y="245"/>
                    </a:lnTo>
                    <a:lnTo>
                      <a:pt x="286" y="235"/>
                    </a:lnTo>
                    <a:lnTo>
                      <a:pt x="297" y="235"/>
                    </a:lnTo>
                    <a:lnTo>
                      <a:pt x="308" y="237"/>
                    </a:lnTo>
                    <a:lnTo>
                      <a:pt x="320" y="233"/>
                    </a:lnTo>
                    <a:lnTo>
                      <a:pt x="342" y="229"/>
                    </a:lnTo>
                    <a:lnTo>
                      <a:pt x="351" y="225"/>
                    </a:lnTo>
                    <a:lnTo>
                      <a:pt x="351" y="219"/>
                    </a:lnTo>
                    <a:lnTo>
                      <a:pt x="355" y="216"/>
                    </a:lnTo>
                    <a:lnTo>
                      <a:pt x="360" y="216"/>
                    </a:lnTo>
                    <a:lnTo>
                      <a:pt x="360" y="210"/>
                    </a:lnTo>
                    <a:lnTo>
                      <a:pt x="352" y="205"/>
                    </a:lnTo>
                    <a:lnTo>
                      <a:pt x="352" y="201"/>
                    </a:lnTo>
                    <a:lnTo>
                      <a:pt x="355" y="197"/>
                    </a:lnTo>
                    <a:lnTo>
                      <a:pt x="349" y="190"/>
                    </a:lnTo>
                    <a:lnTo>
                      <a:pt x="333" y="175"/>
                    </a:lnTo>
                    <a:lnTo>
                      <a:pt x="333" y="168"/>
                    </a:lnTo>
                    <a:lnTo>
                      <a:pt x="333" y="150"/>
                    </a:lnTo>
                    <a:lnTo>
                      <a:pt x="323" y="143"/>
                    </a:lnTo>
                    <a:lnTo>
                      <a:pt x="313" y="136"/>
                    </a:lnTo>
                    <a:lnTo>
                      <a:pt x="317" y="132"/>
                    </a:lnTo>
                    <a:lnTo>
                      <a:pt x="325" y="126"/>
                    </a:lnTo>
                    <a:lnTo>
                      <a:pt x="329" y="126"/>
                    </a:lnTo>
                    <a:lnTo>
                      <a:pt x="342" y="103"/>
                    </a:lnTo>
                    <a:lnTo>
                      <a:pt x="342" y="87"/>
                    </a:lnTo>
                    <a:lnTo>
                      <a:pt x="351" y="82"/>
                    </a:lnTo>
                    <a:lnTo>
                      <a:pt x="354" y="73"/>
                    </a:lnTo>
                    <a:lnTo>
                      <a:pt x="351" y="58"/>
                    </a:lnTo>
                    <a:lnTo>
                      <a:pt x="351" y="52"/>
                    </a:lnTo>
                    <a:lnTo>
                      <a:pt x="337" y="33"/>
                    </a:lnTo>
                    <a:lnTo>
                      <a:pt x="334" y="18"/>
                    </a:lnTo>
                    <a:lnTo>
                      <a:pt x="327" y="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3" name="Freeform 132">
                <a:extLst>
                  <a:ext uri="{FF2B5EF4-FFF2-40B4-BE49-F238E27FC236}">
                    <a16:creationId xmlns:a16="http://schemas.microsoft.com/office/drawing/2014/main" id="{2366BAA2-8F88-49A7-8A77-CC2C8BDCE27C}"/>
                  </a:ext>
                </a:extLst>
              </p:cNvPr>
              <p:cNvSpPr>
                <a:spLocks/>
              </p:cNvSpPr>
              <p:nvPr/>
            </p:nvSpPr>
            <p:spPr bwMode="auto">
              <a:xfrm>
                <a:off x="6361113" y="2025650"/>
                <a:ext cx="593725" cy="314325"/>
              </a:xfrm>
              <a:custGeom>
                <a:avLst/>
                <a:gdLst>
                  <a:gd name="T0" fmla="*/ 168 w 314"/>
                  <a:gd name="T1" fmla="*/ 110 h 147"/>
                  <a:gd name="T2" fmla="*/ 165 w 314"/>
                  <a:gd name="T3" fmla="*/ 128 h 147"/>
                  <a:gd name="T4" fmla="*/ 186 w 314"/>
                  <a:gd name="T5" fmla="*/ 138 h 147"/>
                  <a:gd name="T6" fmla="*/ 202 w 314"/>
                  <a:gd name="T7" fmla="*/ 133 h 147"/>
                  <a:gd name="T8" fmla="*/ 196 w 314"/>
                  <a:gd name="T9" fmla="*/ 119 h 147"/>
                  <a:gd name="T10" fmla="*/ 209 w 314"/>
                  <a:gd name="T11" fmla="*/ 116 h 147"/>
                  <a:gd name="T12" fmla="*/ 227 w 314"/>
                  <a:gd name="T13" fmla="*/ 139 h 147"/>
                  <a:gd name="T14" fmla="*/ 265 w 314"/>
                  <a:gd name="T15" fmla="*/ 147 h 147"/>
                  <a:gd name="T16" fmla="*/ 303 w 314"/>
                  <a:gd name="T17" fmla="*/ 143 h 147"/>
                  <a:gd name="T18" fmla="*/ 312 w 314"/>
                  <a:gd name="T19" fmla="*/ 134 h 147"/>
                  <a:gd name="T20" fmla="*/ 305 w 314"/>
                  <a:gd name="T21" fmla="*/ 119 h 147"/>
                  <a:gd name="T22" fmla="*/ 314 w 314"/>
                  <a:gd name="T23" fmla="*/ 101 h 147"/>
                  <a:gd name="T24" fmla="*/ 307 w 314"/>
                  <a:gd name="T25" fmla="*/ 74 h 147"/>
                  <a:gd name="T26" fmla="*/ 300 w 314"/>
                  <a:gd name="T27" fmla="*/ 49 h 147"/>
                  <a:gd name="T28" fmla="*/ 274 w 314"/>
                  <a:gd name="T29" fmla="*/ 23 h 147"/>
                  <a:gd name="T30" fmla="*/ 261 w 314"/>
                  <a:gd name="T31" fmla="*/ 27 h 147"/>
                  <a:gd name="T32" fmla="*/ 246 w 314"/>
                  <a:gd name="T33" fmla="*/ 37 h 147"/>
                  <a:gd name="T34" fmla="*/ 233 w 314"/>
                  <a:gd name="T35" fmla="*/ 42 h 147"/>
                  <a:gd name="T36" fmla="*/ 215 w 314"/>
                  <a:gd name="T37" fmla="*/ 40 h 147"/>
                  <a:gd name="T38" fmla="*/ 207 w 314"/>
                  <a:gd name="T39" fmla="*/ 30 h 147"/>
                  <a:gd name="T40" fmla="*/ 184 w 314"/>
                  <a:gd name="T41" fmla="*/ 30 h 147"/>
                  <a:gd name="T42" fmla="*/ 163 w 314"/>
                  <a:gd name="T43" fmla="*/ 34 h 147"/>
                  <a:gd name="T44" fmla="*/ 155 w 314"/>
                  <a:gd name="T45" fmla="*/ 26 h 147"/>
                  <a:gd name="T46" fmla="*/ 137 w 314"/>
                  <a:gd name="T47" fmla="*/ 24 h 147"/>
                  <a:gd name="T48" fmla="*/ 125 w 314"/>
                  <a:gd name="T49" fmla="*/ 20 h 147"/>
                  <a:gd name="T50" fmla="*/ 103 w 314"/>
                  <a:gd name="T51" fmla="*/ 26 h 147"/>
                  <a:gd name="T52" fmla="*/ 92 w 314"/>
                  <a:gd name="T53" fmla="*/ 15 h 147"/>
                  <a:gd name="T54" fmla="*/ 73 w 314"/>
                  <a:gd name="T55" fmla="*/ 0 h 147"/>
                  <a:gd name="T56" fmla="*/ 51 w 314"/>
                  <a:gd name="T57" fmla="*/ 4 h 147"/>
                  <a:gd name="T58" fmla="*/ 31 w 314"/>
                  <a:gd name="T59" fmla="*/ 21 h 147"/>
                  <a:gd name="T60" fmla="*/ 11 w 314"/>
                  <a:gd name="T61" fmla="*/ 16 h 147"/>
                  <a:gd name="T62" fmla="*/ 0 w 314"/>
                  <a:gd name="T63" fmla="*/ 31 h 147"/>
                  <a:gd name="T64" fmla="*/ 0 w 314"/>
                  <a:gd name="T65" fmla="*/ 65 h 147"/>
                  <a:gd name="T66" fmla="*/ 13 w 314"/>
                  <a:gd name="T67" fmla="*/ 83 h 147"/>
                  <a:gd name="T68" fmla="*/ 21 w 314"/>
                  <a:gd name="T69" fmla="*/ 95 h 147"/>
                  <a:gd name="T70" fmla="*/ 44 w 314"/>
                  <a:gd name="T71" fmla="*/ 108 h 147"/>
                  <a:gd name="T72" fmla="*/ 76 w 314"/>
                  <a:gd name="T73" fmla="*/ 123 h 147"/>
                  <a:gd name="T74" fmla="*/ 98 w 314"/>
                  <a:gd name="T75" fmla="*/ 130 h 147"/>
                  <a:gd name="T76" fmla="*/ 110 w 314"/>
                  <a:gd name="T77" fmla="*/ 137 h 147"/>
                  <a:gd name="T78" fmla="*/ 132 w 314"/>
                  <a:gd name="T79" fmla="*/ 147 h 147"/>
                  <a:gd name="T80" fmla="*/ 151 w 314"/>
                  <a:gd name="T81" fmla="*/ 125 h 147"/>
                  <a:gd name="T82" fmla="*/ 154 w 314"/>
                  <a:gd name="T83" fmla="*/ 101 h 147"/>
                  <a:gd name="T84" fmla="*/ 165 w 314"/>
                  <a:gd name="T85" fmla="*/ 10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47">
                    <a:moveTo>
                      <a:pt x="165" y="104"/>
                    </a:moveTo>
                    <a:lnTo>
                      <a:pt x="168" y="110"/>
                    </a:lnTo>
                    <a:lnTo>
                      <a:pt x="165" y="113"/>
                    </a:lnTo>
                    <a:lnTo>
                      <a:pt x="165" y="128"/>
                    </a:lnTo>
                    <a:lnTo>
                      <a:pt x="181" y="128"/>
                    </a:lnTo>
                    <a:lnTo>
                      <a:pt x="186" y="138"/>
                    </a:lnTo>
                    <a:lnTo>
                      <a:pt x="199" y="138"/>
                    </a:lnTo>
                    <a:lnTo>
                      <a:pt x="202" y="133"/>
                    </a:lnTo>
                    <a:lnTo>
                      <a:pt x="196" y="124"/>
                    </a:lnTo>
                    <a:lnTo>
                      <a:pt x="196" y="119"/>
                    </a:lnTo>
                    <a:lnTo>
                      <a:pt x="202" y="116"/>
                    </a:lnTo>
                    <a:lnTo>
                      <a:pt x="209" y="116"/>
                    </a:lnTo>
                    <a:lnTo>
                      <a:pt x="215" y="129"/>
                    </a:lnTo>
                    <a:lnTo>
                      <a:pt x="227" y="139"/>
                    </a:lnTo>
                    <a:lnTo>
                      <a:pt x="254" y="147"/>
                    </a:lnTo>
                    <a:lnTo>
                      <a:pt x="265" y="147"/>
                    </a:lnTo>
                    <a:lnTo>
                      <a:pt x="292" y="146"/>
                    </a:lnTo>
                    <a:lnTo>
                      <a:pt x="303" y="143"/>
                    </a:lnTo>
                    <a:lnTo>
                      <a:pt x="312" y="146"/>
                    </a:lnTo>
                    <a:lnTo>
                      <a:pt x="312" y="134"/>
                    </a:lnTo>
                    <a:lnTo>
                      <a:pt x="305" y="124"/>
                    </a:lnTo>
                    <a:lnTo>
                      <a:pt x="305" y="119"/>
                    </a:lnTo>
                    <a:lnTo>
                      <a:pt x="311" y="106"/>
                    </a:lnTo>
                    <a:lnTo>
                      <a:pt x="314" y="101"/>
                    </a:lnTo>
                    <a:lnTo>
                      <a:pt x="314" y="90"/>
                    </a:lnTo>
                    <a:lnTo>
                      <a:pt x="307" y="74"/>
                    </a:lnTo>
                    <a:lnTo>
                      <a:pt x="300" y="57"/>
                    </a:lnTo>
                    <a:lnTo>
                      <a:pt x="300" y="49"/>
                    </a:lnTo>
                    <a:lnTo>
                      <a:pt x="284" y="33"/>
                    </a:lnTo>
                    <a:lnTo>
                      <a:pt x="274" y="23"/>
                    </a:lnTo>
                    <a:lnTo>
                      <a:pt x="266" y="27"/>
                    </a:lnTo>
                    <a:lnTo>
                      <a:pt x="261" y="27"/>
                    </a:lnTo>
                    <a:lnTo>
                      <a:pt x="253" y="34"/>
                    </a:lnTo>
                    <a:lnTo>
                      <a:pt x="246" y="37"/>
                    </a:lnTo>
                    <a:lnTo>
                      <a:pt x="242" y="37"/>
                    </a:lnTo>
                    <a:lnTo>
                      <a:pt x="233" y="42"/>
                    </a:lnTo>
                    <a:lnTo>
                      <a:pt x="226" y="42"/>
                    </a:lnTo>
                    <a:lnTo>
                      <a:pt x="215" y="40"/>
                    </a:lnTo>
                    <a:lnTo>
                      <a:pt x="211" y="35"/>
                    </a:lnTo>
                    <a:lnTo>
                      <a:pt x="207" y="30"/>
                    </a:lnTo>
                    <a:lnTo>
                      <a:pt x="202" y="30"/>
                    </a:lnTo>
                    <a:lnTo>
                      <a:pt x="184" y="30"/>
                    </a:lnTo>
                    <a:lnTo>
                      <a:pt x="179" y="31"/>
                    </a:lnTo>
                    <a:lnTo>
                      <a:pt x="163" y="34"/>
                    </a:lnTo>
                    <a:lnTo>
                      <a:pt x="159" y="31"/>
                    </a:lnTo>
                    <a:lnTo>
                      <a:pt x="155" y="26"/>
                    </a:lnTo>
                    <a:lnTo>
                      <a:pt x="146" y="24"/>
                    </a:lnTo>
                    <a:lnTo>
                      <a:pt x="137" y="24"/>
                    </a:lnTo>
                    <a:lnTo>
                      <a:pt x="129" y="20"/>
                    </a:lnTo>
                    <a:lnTo>
                      <a:pt x="125" y="20"/>
                    </a:lnTo>
                    <a:lnTo>
                      <a:pt x="110" y="26"/>
                    </a:lnTo>
                    <a:lnTo>
                      <a:pt x="103" y="26"/>
                    </a:lnTo>
                    <a:lnTo>
                      <a:pt x="95" y="22"/>
                    </a:lnTo>
                    <a:lnTo>
                      <a:pt x="92" y="15"/>
                    </a:lnTo>
                    <a:lnTo>
                      <a:pt x="84" y="5"/>
                    </a:lnTo>
                    <a:lnTo>
                      <a:pt x="73" y="0"/>
                    </a:lnTo>
                    <a:lnTo>
                      <a:pt x="62" y="0"/>
                    </a:lnTo>
                    <a:lnTo>
                      <a:pt x="51" y="4"/>
                    </a:lnTo>
                    <a:lnTo>
                      <a:pt x="39" y="12"/>
                    </a:lnTo>
                    <a:lnTo>
                      <a:pt x="31" y="21"/>
                    </a:lnTo>
                    <a:lnTo>
                      <a:pt x="25" y="21"/>
                    </a:lnTo>
                    <a:lnTo>
                      <a:pt x="11" y="16"/>
                    </a:lnTo>
                    <a:lnTo>
                      <a:pt x="5" y="24"/>
                    </a:lnTo>
                    <a:lnTo>
                      <a:pt x="0" y="31"/>
                    </a:lnTo>
                    <a:lnTo>
                      <a:pt x="0" y="59"/>
                    </a:lnTo>
                    <a:lnTo>
                      <a:pt x="0" y="65"/>
                    </a:lnTo>
                    <a:lnTo>
                      <a:pt x="2" y="74"/>
                    </a:lnTo>
                    <a:lnTo>
                      <a:pt x="13" y="83"/>
                    </a:lnTo>
                    <a:lnTo>
                      <a:pt x="13" y="90"/>
                    </a:lnTo>
                    <a:lnTo>
                      <a:pt x="21" y="95"/>
                    </a:lnTo>
                    <a:lnTo>
                      <a:pt x="35" y="102"/>
                    </a:lnTo>
                    <a:lnTo>
                      <a:pt x="44" y="108"/>
                    </a:lnTo>
                    <a:lnTo>
                      <a:pt x="61" y="118"/>
                    </a:lnTo>
                    <a:lnTo>
                      <a:pt x="76" y="123"/>
                    </a:lnTo>
                    <a:lnTo>
                      <a:pt x="87" y="130"/>
                    </a:lnTo>
                    <a:lnTo>
                      <a:pt x="98" y="130"/>
                    </a:lnTo>
                    <a:lnTo>
                      <a:pt x="101" y="133"/>
                    </a:lnTo>
                    <a:lnTo>
                      <a:pt x="110" y="137"/>
                    </a:lnTo>
                    <a:lnTo>
                      <a:pt x="121" y="147"/>
                    </a:lnTo>
                    <a:lnTo>
                      <a:pt x="132" y="147"/>
                    </a:lnTo>
                    <a:lnTo>
                      <a:pt x="145" y="136"/>
                    </a:lnTo>
                    <a:lnTo>
                      <a:pt x="151" y="125"/>
                    </a:lnTo>
                    <a:lnTo>
                      <a:pt x="151" y="104"/>
                    </a:lnTo>
                    <a:lnTo>
                      <a:pt x="154" y="101"/>
                    </a:lnTo>
                    <a:lnTo>
                      <a:pt x="159" y="101"/>
                    </a:lnTo>
                    <a:lnTo>
                      <a:pt x="165" y="10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4" name="Freeform 133">
                <a:extLst>
                  <a:ext uri="{FF2B5EF4-FFF2-40B4-BE49-F238E27FC236}">
                    <a16:creationId xmlns:a16="http://schemas.microsoft.com/office/drawing/2014/main" id="{4B8E83B3-B3DD-4795-B775-DDD553412C35}"/>
                  </a:ext>
                </a:extLst>
              </p:cNvPr>
              <p:cNvSpPr>
                <a:spLocks/>
              </p:cNvSpPr>
              <p:nvPr/>
            </p:nvSpPr>
            <p:spPr bwMode="auto">
              <a:xfrm>
                <a:off x="7708900" y="1627188"/>
                <a:ext cx="552450" cy="541337"/>
              </a:xfrm>
              <a:custGeom>
                <a:avLst/>
                <a:gdLst>
                  <a:gd name="T0" fmla="*/ 12 w 292"/>
                  <a:gd name="T1" fmla="*/ 166 h 253"/>
                  <a:gd name="T2" fmla="*/ 0 w 292"/>
                  <a:gd name="T3" fmla="*/ 192 h 253"/>
                  <a:gd name="T4" fmla="*/ 10 w 292"/>
                  <a:gd name="T5" fmla="*/ 197 h 253"/>
                  <a:gd name="T6" fmla="*/ 28 w 292"/>
                  <a:gd name="T7" fmla="*/ 212 h 253"/>
                  <a:gd name="T8" fmla="*/ 35 w 292"/>
                  <a:gd name="T9" fmla="*/ 218 h 253"/>
                  <a:gd name="T10" fmla="*/ 52 w 292"/>
                  <a:gd name="T11" fmla="*/ 223 h 253"/>
                  <a:gd name="T12" fmla="*/ 67 w 292"/>
                  <a:gd name="T13" fmla="*/ 231 h 253"/>
                  <a:gd name="T14" fmla="*/ 72 w 292"/>
                  <a:gd name="T15" fmla="*/ 241 h 253"/>
                  <a:gd name="T16" fmla="*/ 72 w 292"/>
                  <a:gd name="T17" fmla="*/ 253 h 253"/>
                  <a:gd name="T18" fmla="*/ 113 w 292"/>
                  <a:gd name="T19" fmla="*/ 249 h 253"/>
                  <a:gd name="T20" fmla="*/ 135 w 292"/>
                  <a:gd name="T21" fmla="*/ 246 h 253"/>
                  <a:gd name="T22" fmla="*/ 136 w 292"/>
                  <a:gd name="T23" fmla="*/ 231 h 253"/>
                  <a:gd name="T24" fmla="*/ 143 w 292"/>
                  <a:gd name="T25" fmla="*/ 213 h 253"/>
                  <a:gd name="T26" fmla="*/ 143 w 292"/>
                  <a:gd name="T27" fmla="*/ 194 h 253"/>
                  <a:gd name="T28" fmla="*/ 145 w 292"/>
                  <a:gd name="T29" fmla="*/ 185 h 253"/>
                  <a:gd name="T30" fmla="*/ 159 w 292"/>
                  <a:gd name="T31" fmla="*/ 177 h 253"/>
                  <a:gd name="T32" fmla="*/ 179 w 292"/>
                  <a:gd name="T33" fmla="*/ 172 h 253"/>
                  <a:gd name="T34" fmla="*/ 189 w 292"/>
                  <a:gd name="T35" fmla="*/ 172 h 253"/>
                  <a:gd name="T36" fmla="*/ 227 w 292"/>
                  <a:gd name="T37" fmla="*/ 164 h 253"/>
                  <a:gd name="T38" fmla="*/ 232 w 292"/>
                  <a:gd name="T39" fmla="*/ 164 h 253"/>
                  <a:gd name="T40" fmla="*/ 247 w 292"/>
                  <a:gd name="T41" fmla="*/ 168 h 253"/>
                  <a:gd name="T42" fmla="*/ 257 w 292"/>
                  <a:gd name="T43" fmla="*/ 168 h 253"/>
                  <a:gd name="T44" fmla="*/ 275 w 292"/>
                  <a:gd name="T45" fmla="*/ 158 h 253"/>
                  <a:gd name="T46" fmla="*/ 292 w 292"/>
                  <a:gd name="T47" fmla="*/ 147 h 253"/>
                  <a:gd name="T48" fmla="*/ 267 w 292"/>
                  <a:gd name="T49" fmla="*/ 133 h 253"/>
                  <a:gd name="T50" fmla="*/ 260 w 292"/>
                  <a:gd name="T51" fmla="*/ 125 h 253"/>
                  <a:gd name="T52" fmla="*/ 260 w 292"/>
                  <a:gd name="T53" fmla="*/ 109 h 253"/>
                  <a:gd name="T54" fmla="*/ 254 w 292"/>
                  <a:gd name="T55" fmla="*/ 98 h 253"/>
                  <a:gd name="T56" fmla="*/ 243 w 292"/>
                  <a:gd name="T57" fmla="*/ 91 h 253"/>
                  <a:gd name="T58" fmla="*/ 221 w 292"/>
                  <a:gd name="T59" fmla="*/ 91 h 253"/>
                  <a:gd name="T60" fmla="*/ 213 w 292"/>
                  <a:gd name="T61" fmla="*/ 95 h 253"/>
                  <a:gd name="T62" fmla="*/ 210 w 292"/>
                  <a:gd name="T63" fmla="*/ 100 h 253"/>
                  <a:gd name="T64" fmla="*/ 204 w 292"/>
                  <a:gd name="T65" fmla="*/ 100 h 253"/>
                  <a:gd name="T66" fmla="*/ 195 w 292"/>
                  <a:gd name="T67" fmla="*/ 84 h 253"/>
                  <a:gd name="T68" fmla="*/ 187 w 292"/>
                  <a:gd name="T69" fmla="*/ 81 h 253"/>
                  <a:gd name="T70" fmla="*/ 196 w 292"/>
                  <a:gd name="T71" fmla="*/ 70 h 253"/>
                  <a:gd name="T72" fmla="*/ 156 w 292"/>
                  <a:gd name="T73" fmla="*/ 52 h 253"/>
                  <a:gd name="T74" fmla="*/ 153 w 292"/>
                  <a:gd name="T75" fmla="*/ 49 h 253"/>
                  <a:gd name="T76" fmla="*/ 120 w 292"/>
                  <a:gd name="T77" fmla="*/ 24 h 253"/>
                  <a:gd name="T78" fmla="*/ 114 w 292"/>
                  <a:gd name="T79" fmla="*/ 22 h 253"/>
                  <a:gd name="T80" fmla="*/ 103 w 292"/>
                  <a:gd name="T81" fmla="*/ 22 h 253"/>
                  <a:gd name="T82" fmla="*/ 96 w 292"/>
                  <a:gd name="T83" fmla="*/ 22 h 253"/>
                  <a:gd name="T84" fmla="*/ 96 w 292"/>
                  <a:gd name="T85" fmla="*/ 16 h 253"/>
                  <a:gd name="T86" fmla="*/ 103 w 292"/>
                  <a:gd name="T87" fmla="*/ 8 h 253"/>
                  <a:gd name="T88" fmla="*/ 103 w 292"/>
                  <a:gd name="T89" fmla="*/ 0 h 253"/>
                  <a:gd name="T90" fmla="*/ 67 w 292"/>
                  <a:gd name="T91" fmla="*/ 0 h 253"/>
                  <a:gd name="T92" fmla="*/ 53 w 292"/>
                  <a:gd name="T93" fmla="*/ 4 h 253"/>
                  <a:gd name="T94" fmla="*/ 46 w 292"/>
                  <a:gd name="T95" fmla="*/ 12 h 253"/>
                  <a:gd name="T96" fmla="*/ 46 w 292"/>
                  <a:gd name="T97" fmla="*/ 23 h 253"/>
                  <a:gd name="T98" fmla="*/ 35 w 292"/>
                  <a:gd name="T99" fmla="*/ 33 h 253"/>
                  <a:gd name="T100" fmla="*/ 35 w 292"/>
                  <a:gd name="T101" fmla="*/ 39 h 253"/>
                  <a:gd name="T102" fmla="*/ 38 w 292"/>
                  <a:gd name="T103" fmla="*/ 41 h 253"/>
                  <a:gd name="T104" fmla="*/ 34 w 292"/>
                  <a:gd name="T105" fmla="*/ 47 h 253"/>
                  <a:gd name="T106" fmla="*/ 39 w 292"/>
                  <a:gd name="T107" fmla="*/ 56 h 253"/>
                  <a:gd name="T108" fmla="*/ 51 w 292"/>
                  <a:gd name="T109" fmla="*/ 68 h 253"/>
                  <a:gd name="T110" fmla="*/ 59 w 292"/>
                  <a:gd name="T111" fmla="*/ 79 h 253"/>
                  <a:gd name="T112" fmla="*/ 59 w 292"/>
                  <a:gd name="T113" fmla="*/ 96 h 253"/>
                  <a:gd name="T114" fmla="*/ 39 w 292"/>
                  <a:gd name="T115" fmla="*/ 112 h 253"/>
                  <a:gd name="T116" fmla="*/ 36 w 292"/>
                  <a:gd name="T117" fmla="*/ 121 h 253"/>
                  <a:gd name="T118" fmla="*/ 26 w 292"/>
                  <a:gd name="T119" fmla="*/ 135 h 253"/>
                  <a:gd name="T120" fmla="*/ 18 w 292"/>
                  <a:gd name="T121" fmla="*/ 153 h 253"/>
                  <a:gd name="T122" fmla="*/ 12 w 292"/>
                  <a:gd name="T123" fmla="*/ 16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2" h="253">
                    <a:moveTo>
                      <a:pt x="12" y="166"/>
                    </a:moveTo>
                    <a:lnTo>
                      <a:pt x="0" y="192"/>
                    </a:lnTo>
                    <a:lnTo>
                      <a:pt x="10" y="197"/>
                    </a:lnTo>
                    <a:lnTo>
                      <a:pt x="28" y="212"/>
                    </a:lnTo>
                    <a:lnTo>
                      <a:pt x="35" y="218"/>
                    </a:lnTo>
                    <a:lnTo>
                      <a:pt x="52" y="223"/>
                    </a:lnTo>
                    <a:lnTo>
                      <a:pt x="67" y="231"/>
                    </a:lnTo>
                    <a:lnTo>
                      <a:pt x="72" y="241"/>
                    </a:lnTo>
                    <a:lnTo>
                      <a:pt x="72" y="253"/>
                    </a:lnTo>
                    <a:lnTo>
                      <a:pt x="113" y="249"/>
                    </a:lnTo>
                    <a:lnTo>
                      <a:pt x="135" y="246"/>
                    </a:lnTo>
                    <a:lnTo>
                      <a:pt x="136" y="231"/>
                    </a:lnTo>
                    <a:lnTo>
                      <a:pt x="143" y="213"/>
                    </a:lnTo>
                    <a:lnTo>
                      <a:pt x="143" y="194"/>
                    </a:lnTo>
                    <a:lnTo>
                      <a:pt x="145" y="185"/>
                    </a:lnTo>
                    <a:lnTo>
                      <a:pt x="159" y="177"/>
                    </a:lnTo>
                    <a:lnTo>
                      <a:pt x="179" y="172"/>
                    </a:lnTo>
                    <a:lnTo>
                      <a:pt x="189" y="172"/>
                    </a:lnTo>
                    <a:lnTo>
                      <a:pt x="227" y="164"/>
                    </a:lnTo>
                    <a:lnTo>
                      <a:pt x="232" y="164"/>
                    </a:lnTo>
                    <a:lnTo>
                      <a:pt x="247" y="168"/>
                    </a:lnTo>
                    <a:lnTo>
                      <a:pt x="257" y="168"/>
                    </a:lnTo>
                    <a:lnTo>
                      <a:pt x="275" y="158"/>
                    </a:lnTo>
                    <a:lnTo>
                      <a:pt x="292" y="147"/>
                    </a:lnTo>
                    <a:lnTo>
                      <a:pt x="267" y="133"/>
                    </a:lnTo>
                    <a:lnTo>
                      <a:pt x="260" y="125"/>
                    </a:lnTo>
                    <a:lnTo>
                      <a:pt x="260" y="109"/>
                    </a:lnTo>
                    <a:lnTo>
                      <a:pt x="254" y="98"/>
                    </a:lnTo>
                    <a:lnTo>
                      <a:pt x="243" y="91"/>
                    </a:lnTo>
                    <a:lnTo>
                      <a:pt x="221" y="91"/>
                    </a:lnTo>
                    <a:lnTo>
                      <a:pt x="213" y="95"/>
                    </a:lnTo>
                    <a:lnTo>
                      <a:pt x="210" y="100"/>
                    </a:lnTo>
                    <a:lnTo>
                      <a:pt x="204" y="100"/>
                    </a:lnTo>
                    <a:lnTo>
                      <a:pt x="195" y="84"/>
                    </a:lnTo>
                    <a:lnTo>
                      <a:pt x="187" y="81"/>
                    </a:lnTo>
                    <a:lnTo>
                      <a:pt x="196" y="70"/>
                    </a:lnTo>
                    <a:lnTo>
                      <a:pt x="156" y="52"/>
                    </a:lnTo>
                    <a:lnTo>
                      <a:pt x="153" y="49"/>
                    </a:lnTo>
                    <a:lnTo>
                      <a:pt x="120" y="24"/>
                    </a:lnTo>
                    <a:lnTo>
                      <a:pt x="114" y="22"/>
                    </a:lnTo>
                    <a:lnTo>
                      <a:pt x="103" y="22"/>
                    </a:lnTo>
                    <a:lnTo>
                      <a:pt x="96" y="22"/>
                    </a:lnTo>
                    <a:lnTo>
                      <a:pt x="96" y="16"/>
                    </a:lnTo>
                    <a:lnTo>
                      <a:pt x="103" y="8"/>
                    </a:lnTo>
                    <a:lnTo>
                      <a:pt x="103" y="0"/>
                    </a:lnTo>
                    <a:lnTo>
                      <a:pt x="67" y="0"/>
                    </a:lnTo>
                    <a:lnTo>
                      <a:pt x="53" y="4"/>
                    </a:lnTo>
                    <a:lnTo>
                      <a:pt x="46" y="12"/>
                    </a:lnTo>
                    <a:lnTo>
                      <a:pt x="46" y="23"/>
                    </a:lnTo>
                    <a:lnTo>
                      <a:pt x="35" y="33"/>
                    </a:lnTo>
                    <a:lnTo>
                      <a:pt x="35" y="39"/>
                    </a:lnTo>
                    <a:lnTo>
                      <a:pt x="38" y="41"/>
                    </a:lnTo>
                    <a:lnTo>
                      <a:pt x="34" y="47"/>
                    </a:lnTo>
                    <a:lnTo>
                      <a:pt x="39" y="56"/>
                    </a:lnTo>
                    <a:lnTo>
                      <a:pt x="51" y="68"/>
                    </a:lnTo>
                    <a:lnTo>
                      <a:pt x="59" y="79"/>
                    </a:lnTo>
                    <a:lnTo>
                      <a:pt x="59" y="96"/>
                    </a:lnTo>
                    <a:lnTo>
                      <a:pt x="39" y="112"/>
                    </a:lnTo>
                    <a:lnTo>
                      <a:pt x="36" y="121"/>
                    </a:lnTo>
                    <a:lnTo>
                      <a:pt x="26" y="135"/>
                    </a:lnTo>
                    <a:lnTo>
                      <a:pt x="18" y="153"/>
                    </a:lnTo>
                    <a:lnTo>
                      <a:pt x="12" y="16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5" name="Freeform 134">
                <a:extLst>
                  <a:ext uri="{FF2B5EF4-FFF2-40B4-BE49-F238E27FC236}">
                    <a16:creationId xmlns:a16="http://schemas.microsoft.com/office/drawing/2014/main" id="{3CE6A741-3AAD-4630-A566-10C508A3EE84}"/>
                  </a:ext>
                </a:extLst>
              </p:cNvPr>
              <p:cNvSpPr>
                <a:spLocks/>
              </p:cNvSpPr>
              <p:nvPr/>
            </p:nvSpPr>
            <p:spPr bwMode="auto">
              <a:xfrm>
                <a:off x="3811588" y="3319463"/>
                <a:ext cx="546100" cy="631825"/>
              </a:xfrm>
              <a:custGeom>
                <a:avLst/>
                <a:gdLst>
                  <a:gd name="T0" fmla="*/ 252 w 288"/>
                  <a:gd name="T1" fmla="*/ 116 h 295"/>
                  <a:gd name="T2" fmla="*/ 276 w 288"/>
                  <a:gd name="T3" fmla="*/ 126 h 295"/>
                  <a:gd name="T4" fmla="*/ 288 w 288"/>
                  <a:gd name="T5" fmla="*/ 139 h 295"/>
                  <a:gd name="T6" fmla="*/ 288 w 288"/>
                  <a:gd name="T7" fmla="*/ 149 h 295"/>
                  <a:gd name="T8" fmla="*/ 282 w 288"/>
                  <a:gd name="T9" fmla="*/ 156 h 295"/>
                  <a:gd name="T10" fmla="*/ 282 w 288"/>
                  <a:gd name="T11" fmla="*/ 162 h 295"/>
                  <a:gd name="T12" fmla="*/ 278 w 288"/>
                  <a:gd name="T13" fmla="*/ 170 h 295"/>
                  <a:gd name="T14" fmla="*/ 274 w 288"/>
                  <a:gd name="T15" fmla="*/ 174 h 295"/>
                  <a:gd name="T16" fmla="*/ 278 w 288"/>
                  <a:gd name="T17" fmla="*/ 186 h 295"/>
                  <a:gd name="T18" fmla="*/ 288 w 288"/>
                  <a:gd name="T19" fmla="*/ 202 h 295"/>
                  <a:gd name="T20" fmla="*/ 288 w 288"/>
                  <a:gd name="T21" fmla="*/ 212 h 295"/>
                  <a:gd name="T22" fmla="*/ 281 w 288"/>
                  <a:gd name="T23" fmla="*/ 220 h 295"/>
                  <a:gd name="T24" fmla="*/ 256 w 288"/>
                  <a:gd name="T25" fmla="*/ 232 h 295"/>
                  <a:gd name="T26" fmla="*/ 244 w 288"/>
                  <a:gd name="T27" fmla="*/ 242 h 295"/>
                  <a:gd name="T28" fmla="*/ 226 w 288"/>
                  <a:gd name="T29" fmla="*/ 251 h 295"/>
                  <a:gd name="T30" fmla="*/ 194 w 288"/>
                  <a:gd name="T31" fmla="*/ 273 h 295"/>
                  <a:gd name="T32" fmla="*/ 194 w 288"/>
                  <a:gd name="T33" fmla="*/ 280 h 295"/>
                  <a:gd name="T34" fmla="*/ 130 w 288"/>
                  <a:gd name="T35" fmla="*/ 283 h 295"/>
                  <a:gd name="T36" fmla="*/ 84 w 288"/>
                  <a:gd name="T37" fmla="*/ 292 h 295"/>
                  <a:gd name="T38" fmla="*/ 71 w 288"/>
                  <a:gd name="T39" fmla="*/ 295 h 295"/>
                  <a:gd name="T40" fmla="*/ 53 w 288"/>
                  <a:gd name="T41" fmla="*/ 295 h 295"/>
                  <a:gd name="T42" fmla="*/ 47 w 288"/>
                  <a:gd name="T43" fmla="*/ 291 h 295"/>
                  <a:gd name="T44" fmla="*/ 40 w 288"/>
                  <a:gd name="T45" fmla="*/ 287 h 295"/>
                  <a:gd name="T46" fmla="*/ 26 w 288"/>
                  <a:gd name="T47" fmla="*/ 263 h 295"/>
                  <a:gd name="T48" fmla="*/ 13 w 288"/>
                  <a:gd name="T49" fmla="*/ 248 h 295"/>
                  <a:gd name="T50" fmla="*/ 2 w 288"/>
                  <a:gd name="T51" fmla="*/ 225 h 295"/>
                  <a:gd name="T52" fmla="*/ 0 w 288"/>
                  <a:gd name="T53" fmla="*/ 208 h 295"/>
                  <a:gd name="T54" fmla="*/ 0 w 288"/>
                  <a:gd name="T55" fmla="*/ 199 h 295"/>
                  <a:gd name="T56" fmla="*/ 7 w 288"/>
                  <a:gd name="T57" fmla="*/ 180 h 295"/>
                  <a:gd name="T58" fmla="*/ 11 w 288"/>
                  <a:gd name="T59" fmla="*/ 168 h 295"/>
                  <a:gd name="T60" fmla="*/ 25 w 288"/>
                  <a:gd name="T61" fmla="*/ 154 h 295"/>
                  <a:gd name="T62" fmla="*/ 33 w 288"/>
                  <a:gd name="T63" fmla="*/ 133 h 295"/>
                  <a:gd name="T64" fmla="*/ 58 w 288"/>
                  <a:gd name="T65" fmla="*/ 119 h 295"/>
                  <a:gd name="T66" fmla="*/ 74 w 288"/>
                  <a:gd name="T67" fmla="*/ 110 h 295"/>
                  <a:gd name="T68" fmla="*/ 93 w 288"/>
                  <a:gd name="T69" fmla="*/ 106 h 295"/>
                  <a:gd name="T70" fmla="*/ 117 w 288"/>
                  <a:gd name="T71" fmla="*/ 99 h 295"/>
                  <a:gd name="T72" fmla="*/ 121 w 288"/>
                  <a:gd name="T73" fmla="*/ 91 h 295"/>
                  <a:gd name="T74" fmla="*/ 132 w 288"/>
                  <a:gd name="T75" fmla="*/ 71 h 295"/>
                  <a:gd name="T76" fmla="*/ 132 w 288"/>
                  <a:gd name="T77" fmla="*/ 62 h 295"/>
                  <a:gd name="T78" fmla="*/ 137 w 288"/>
                  <a:gd name="T79" fmla="*/ 56 h 295"/>
                  <a:gd name="T80" fmla="*/ 137 w 288"/>
                  <a:gd name="T81" fmla="*/ 46 h 295"/>
                  <a:gd name="T82" fmla="*/ 127 w 288"/>
                  <a:gd name="T83" fmla="*/ 37 h 295"/>
                  <a:gd name="T84" fmla="*/ 121 w 288"/>
                  <a:gd name="T85" fmla="*/ 32 h 295"/>
                  <a:gd name="T86" fmla="*/ 121 w 288"/>
                  <a:gd name="T87" fmla="*/ 27 h 295"/>
                  <a:gd name="T88" fmla="*/ 155 w 288"/>
                  <a:gd name="T89" fmla="*/ 0 h 295"/>
                  <a:gd name="T90" fmla="*/ 163 w 288"/>
                  <a:gd name="T91" fmla="*/ 2 h 295"/>
                  <a:gd name="T92" fmla="*/ 175 w 288"/>
                  <a:gd name="T93" fmla="*/ 2 h 295"/>
                  <a:gd name="T94" fmla="*/ 180 w 288"/>
                  <a:gd name="T95" fmla="*/ 10 h 295"/>
                  <a:gd name="T96" fmla="*/ 183 w 288"/>
                  <a:gd name="T97" fmla="*/ 17 h 295"/>
                  <a:gd name="T98" fmla="*/ 199 w 288"/>
                  <a:gd name="T99" fmla="*/ 26 h 295"/>
                  <a:gd name="T100" fmla="*/ 203 w 288"/>
                  <a:gd name="T101" fmla="*/ 37 h 295"/>
                  <a:gd name="T102" fmla="*/ 222 w 288"/>
                  <a:gd name="T103" fmla="*/ 62 h 295"/>
                  <a:gd name="T104" fmla="*/ 226 w 288"/>
                  <a:gd name="T105" fmla="*/ 67 h 295"/>
                  <a:gd name="T106" fmla="*/ 246 w 288"/>
                  <a:gd name="T107" fmla="*/ 73 h 295"/>
                  <a:gd name="T108" fmla="*/ 246 w 288"/>
                  <a:gd name="T109" fmla="*/ 86 h 295"/>
                  <a:gd name="T110" fmla="*/ 242 w 288"/>
                  <a:gd name="T111" fmla="*/ 94 h 295"/>
                  <a:gd name="T112" fmla="*/ 242 w 288"/>
                  <a:gd name="T113" fmla="*/ 107 h 295"/>
                  <a:gd name="T114" fmla="*/ 252 w 288"/>
                  <a:gd name="T115" fmla="*/ 11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 h="295">
                    <a:moveTo>
                      <a:pt x="252" y="116"/>
                    </a:moveTo>
                    <a:lnTo>
                      <a:pt x="276" y="126"/>
                    </a:lnTo>
                    <a:lnTo>
                      <a:pt x="288" y="139"/>
                    </a:lnTo>
                    <a:lnTo>
                      <a:pt x="288" y="149"/>
                    </a:lnTo>
                    <a:lnTo>
                      <a:pt x="282" y="156"/>
                    </a:lnTo>
                    <a:lnTo>
                      <a:pt x="282" y="162"/>
                    </a:lnTo>
                    <a:lnTo>
                      <a:pt x="278" y="170"/>
                    </a:lnTo>
                    <a:lnTo>
                      <a:pt x="274" y="174"/>
                    </a:lnTo>
                    <a:lnTo>
                      <a:pt x="278" y="186"/>
                    </a:lnTo>
                    <a:lnTo>
                      <a:pt x="288" y="202"/>
                    </a:lnTo>
                    <a:lnTo>
                      <a:pt x="288" y="212"/>
                    </a:lnTo>
                    <a:lnTo>
                      <a:pt x="281" y="220"/>
                    </a:lnTo>
                    <a:lnTo>
                      <a:pt x="256" y="232"/>
                    </a:lnTo>
                    <a:lnTo>
                      <a:pt x="244" y="242"/>
                    </a:lnTo>
                    <a:lnTo>
                      <a:pt x="226" y="251"/>
                    </a:lnTo>
                    <a:lnTo>
                      <a:pt x="194" y="273"/>
                    </a:lnTo>
                    <a:lnTo>
                      <a:pt x="194" y="280"/>
                    </a:lnTo>
                    <a:lnTo>
                      <a:pt x="130" y="283"/>
                    </a:lnTo>
                    <a:lnTo>
                      <a:pt x="84" y="292"/>
                    </a:lnTo>
                    <a:lnTo>
                      <a:pt x="71" y="295"/>
                    </a:lnTo>
                    <a:lnTo>
                      <a:pt x="53" y="295"/>
                    </a:lnTo>
                    <a:lnTo>
                      <a:pt x="47" y="291"/>
                    </a:lnTo>
                    <a:lnTo>
                      <a:pt x="40" y="287"/>
                    </a:lnTo>
                    <a:lnTo>
                      <a:pt x="26" y="263"/>
                    </a:lnTo>
                    <a:lnTo>
                      <a:pt x="13" y="248"/>
                    </a:lnTo>
                    <a:lnTo>
                      <a:pt x="2" y="225"/>
                    </a:lnTo>
                    <a:lnTo>
                      <a:pt x="0" y="208"/>
                    </a:lnTo>
                    <a:lnTo>
                      <a:pt x="0" y="199"/>
                    </a:lnTo>
                    <a:lnTo>
                      <a:pt x="7" y="180"/>
                    </a:lnTo>
                    <a:lnTo>
                      <a:pt x="11" y="168"/>
                    </a:lnTo>
                    <a:lnTo>
                      <a:pt x="25" y="154"/>
                    </a:lnTo>
                    <a:lnTo>
                      <a:pt x="33" y="133"/>
                    </a:lnTo>
                    <a:lnTo>
                      <a:pt x="58" y="119"/>
                    </a:lnTo>
                    <a:lnTo>
                      <a:pt x="74" y="110"/>
                    </a:lnTo>
                    <a:lnTo>
                      <a:pt x="93" y="106"/>
                    </a:lnTo>
                    <a:lnTo>
                      <a:pt x="117" y="99"/>
                    </a:lnTo>
                    <a:lnTo>
                      <a:pt x="121" y="91"/>
                    </a:lnTo>
                    <a:lnTo>
                      <a:pt x="132" y="71"/>
                    </a:lnTo>
                    <a:lnTo>
                      <a:pt x="132" y="62"/>
                    </a:lnTo>
                    <a:lnTo>
                      <a:pt x="137" y="56"/>
                    </a:lnTo>
                    <a:lnTo>
                      <a:pt x="137" y="46"/>
                    </a:lnTo>
                    <a:lnTo>
                      <a:pt x="127" y="37"/>
                    </a:lnTo>
                    <a:lnTo>
                      <a:pt x="121" y="32"/>
                    </a:lnTo>
                    <a:lnTo>
                      <a:pt x="121" y="27"/>
                    </a:lnTo>
                    <a:lnTo>
                      <a:pt x="155" y="0"/>
                    </a:lnTo>
                    <a:lnTo>
                      <a:pt x="163" y="2"/>
                    </a:lnTo>
                    <a:lnTo>
                      <a:pt x="175" y="2"/>
                    </a:lnTo>
                    <a:lnTo>
                      <a:pt x="180" y="10"/>
                    </a:lnTo>
                    <a:lnTo>
                      <a:pt x="183" y="17"/>
                    </a:lnTo>
                    <a:lnTo>
                      <a:pt x="199" y="26"/>
                    </a:lnTo>
                    <a:lnTo>
                      <a:pt x="203" y="37"/>
                    </a:lnTo>
                    <a:lnTo>
                      <a:pt x="222" y="62"/>
                    </a:lnTo>
                    <a:lnTo>
                      <a:pt x="226" y="67"/>
                    </a:lnTo>
                    <a:lnTo>
                      <a:pt x="246" y="73"/>
                    </a:lnTo>
                    <a:lnTo>
                      <a:pt x="246" y="86"/>
                    </a:lnTo>
                    <a:lnTo>
                      <a:pt x="242" y="94"/>
                    </a:lnTo>
                    <a:lnTo>
                      <a:pt x="242" y="107"/>
                    </a:lnTo>
                    <a:lnTo>
                      <a:pt x="252" y="11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6" name="Freeform 135">
                <a:extLst>
                  <a:ext uri="{FF2B5EF4-FFF2-40B4-BE49-F238E27FC236}">
                    <a16:creationId xmlns:a16="http://schemas.microsoft.com/office/drawing/2014/main" id="{1C569648-0B37-4D0E-9C14-62842D11BB0D}"/>
                  </a:ext>
                </a:extLst>
              </p:cNvPr>
              <p:cNvSpPr>
                <a:spLocks/>
              </p:cNvSpPr>
              <p:nvPr/>
            </p:nvSpPr>
            <p:spPr bwMode="auto">
              <a:xfrm>
                <a:off x="5614988" y="3186113"/>
                <a:ext cx="844550" cy="742950"/>
              </a:xfrm>
              <a:custGeom>
                <a:avLst/>
                <a:gdLst>
                  <a:gd name="T0" fmla="*/ 279 w 446"/>
                  <a:gd name="T1" fmla="*/ 114 h 347"/>
                  <a:gd name="T2" fmla="*/ 261 w 446"/>
                  <a:gd name="T3" fmla="*/ 139 h 347"/>
                  <a:gd name="T4" fmla="*/ 258 w 446"/>
                  <a:gd name="T5" fmla="*/ 167 h 347"/>
                  <a:gd name="T6" fmla="*/ 291 w 446"/>
                  <a:gd name="T7" fmla="*/ 187 h 347"/>
                  <a:gd name="T8" fmla="*/ 335 w 446"/>
                  <a:gd name="T9" fmla="*/ 193 h 347"/>
                  <a:gd name="T10" fmla="*/ 362 w 446"/>
                  <a:gd name="T11" fmla="*/ 192 h 347"/>
                  <a:gd name="T12" fmla="*/ 389 w 446"/>
                  <a:gd name="T13" fmla="*/ 208 h 347"/>
                  <a:gd name="T14" fmla="*/ 424 w 446"/>
                  <a:gd name="T15" fmla="*/ 211 h 347"/>
                  <a:gd name="T16" fmla="*/ 446 w 446"/>
                  <a:gd name="T17" fmla="*/ 220 h 347"/>
                  <a:gd name="T18" fmla="*/ 444 w 446"/>
                  <a:gd name="T19" fmla="*/ 240 h 347"/>
                  <a:gd name="T20" fmla="*/ 440 w 446"/>
                  <a:gd name="T21" fmla="*/ 256 h 347"/>
                  <a:gd name="T22" fmla="*/ 425 w 446"/>
                  <a:gd name="T23" fmla="*/ 279 h 347"/>
                  <a:gd name="T24" fmla="*/ 389 w 446"/>
                  <a:gd name="T25" fmla="*/ 297 h 347"/>
                  <a:gd name="T26" fmla="*/ 368 w 446"/>
                  <a:gd name="T27" fmla="*/ 303 h 347"/>
                  <a:gd name="T28" fmla="*/ 353 w 446"/>
                  <a:gd name="T29" fmla="*/ 287 h 347"/>
                  <a:gd name="T30" fmla="*/ 310 w 446"/>
                  <a:gd name="T31" fmla="*/ 274 h 347"/>
                  <a:gd name="T32" fmla="*/ 271 w 446"/>
                  <a:gd name="T33" fmla="*/ 256 h 347"/>
                  <a:gd name="T34" fmla="*/ 227 w 446"/>
                  <a:gd name="T35" fmla="*/ 278 h 347"/>
                  <a:gd name="T36" fmla="*/ 202 w 446"/>
                  <a:gd name="T37" fmla="*/ 286 h 347"/>
                  <a:gd name="T38" fmla="*/ 217 w 446"/>
                  <a:gd name="T39" fmla="*/ 309 h 347"/>
                  <a:gd name="T40" fmla="*/ 208 w 446"/>
                  <a:gd name="T41" fmla="*/ 326 h 347"/>
                  <a:gd name="T42" fmla="*/ 145 w 446"/>
                  <a:gd name="T43" fmla="*/ 347 h 347"/>
                  <a:gd name="T44" fmla="*/ 124 w 446"/>
                  <a:gd name="T45" fmla="*/ 347 h 347"/>
                  <a:gd name="T46" fmla="*/ 100 w 446"/>
                  <a:gd name="T47" fmla="*/ 340 h 347"/>
                  <a:gd name="T48" fmla="*/ 89 w 446"/>
                  <a:gd name="T49" fmla="*/ 309 h 347"/>
                  <a:gd name="T50" fmla="*/ 124 w 446"/>
                  <a:gd name="T51" fmla="*/ 278 h 347"/>
                  <a:gd name="T52" fmla="*/ 118 w 446"/>
                  <a:gd name="T53" fmla="*/ 250 h 347"/>
                  <a:gd name="T54" fmla="*/ 67 w 446"/>
                  <a:gd name="T55" fmla="*/ 218 h 347"/>
                  <a:gd name="T56" fmla="*/ 10 w 446"/>
                  <a:gd name="T57" fmla="*/ 198 h 347"/>
                  <a:gd name="T58" fmla="*/ 0 w 446"/>
                  <a:gd name="T59" fmla="*/ 189 h 347"/>
                  <a:gd name="T60" fmla="*/ 19 w 446"/>
                  <a:gd name="T61" fmla="*/ 163 h 347"/>
                  <a:gd name="T62" fmla="*/ 31 w 446"/>
                  <a:gd name="T63" fmla="*/ 138 h 347"/>
                  <a:gd name="T64" fmla="*/ 65 w 446"/>
                  <a:gd name="T65" fmla="*/ 121 h 347"/>
                  <a:gd name="T66" fmla="*/ 68 w 446"/>
                  <a:gd name="T67" fmla="*/ 102 h 347"/>
                  <a:gd name="T68" fmla="*/ 53 w 446"/>
                  <a:gd name="T69" fmla="*/ 85 h 347"/>
                  <a:gd name="T70" fmla="*/ 53 w 446"/>
                  <a:gd name="T71" fmla="*/ 57 h 347"/>
                  <a:gd name="T72" fmla="*/ 48 w 446"/>
                  <a:gd name="T73" fmla="*/ 46 h 347"/>
                  <a:gd name="T74" fmla="*/ 74 w 446"/>
                  <a:gd name="T75" fmla="*/ 45 h 347"/>
                  <a:gd name="T76" fmla="*/ 99 w 446"/>
                  <a:gd name="T77" fmla="*/ 50 h 347"/>
                  <a:gd name="T78" fmla="*/ 110 w 446"/>
                  <a:gd name="T79" fmla="*/ 57 h 347"/>
                  <a:gd name="T80" fmla="*/ 116 w 446"/>
                  <a:gd name="T81" fmla="*/ 34 h 347"/>
                  <a:gd name="T82" fmla="*/ 153 w 446"/>
                  <a:gd name="T83" fmla="*/ 25 h 347"/>
                  <a:gd name="T84" fmla="*/ 175 w 446"/>
                  <a:gd name="T85" fmla="*/ 20 h 347"/>
                  <a:gd name="T86" fmla="*/ 213 w 446"/>
                  <a:gd name="T87" fmla="*/ 15 h 347"/>
                  <a:gd name="T88" fmla="*/ 238 w 446"/>
                  <a:gd name="T89" fmla="*/ 0 h 347"/>
                  <a:gd name="T90" fmla="*/ 253 w 446"/>
                  <a:gd name="T91" fmla="*/ 10 h 347"/>
                  <a:gd name="T92" fmla="*/ 271 w 446"/>
                  <a:gd name="T93" fmla="*/ 5 h 347"/>
                  <a:gd name="T94" fmla="*/ 308 w 446"/>
                  <a:gd name="T95" fmla="*/ 9 h 347"/>
                  <a:gd name="T96" fmla="*/ 326 w 446"/>
                  <a:gd name="T97" fmla="*/ 35 h 347"/>
                  <a:gd name="T98" fmla="*/ 304 w 446"/>
                  <a:gd name="T99" fmla="*/ 52 h 347"/>
                  <a:gd name="T100" fmla="*/ 322 w 446"/>
                  <a:gd name="T101" fmla="*/ 77 h 347"/>
                  <a:gd name="T102" fmla="*/ 328 w 446"/>
                  <a:gd name="T103" fmla="*/ 97 h 347"/>
                  <a:gd name="T104" fmla="*/ 295 w 446"/>
                  <a:gd name="T105" fmla="*/ 10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6" h="347">
                    <a:moveTo>
                      <a:pt x="289" y="106"/>
                    </a:moveTo>
                    <a:lnTo>
                      <a:pt x="279" y="114"/>
                    </a:lnTo>
                    <a:lnTo>
                      <a:pt x="279" y="126"/>
                    </a:lnTo>
                    <a:lnTo>
                      <a:pt x="261" y="139"/>
                    </a:lnTo>
                    <a:lnTo>
                      <a:pt x="258" y="148"/>
                    </a:lnTo>
                    <a:lnTo>
                      <a:pt x="258" y="167"/>
                    </a:lnTo>
                    <a:lnTo>
                      <a:pt x="269" y="180"/>
                    </a:lnTo>
                    <a:lnTo>
                      <a:pt x="291" y="187"/>
                    </a:lnTo>
                    <a:lnTo>
                      <a:pt x="311" y="187"/>
                    </a:lnTo>
                    <a:lnTo>
                      <a:pt x="335" y="193"/>
                    </a:lnTo>
                    <a:lnTo>
                      <a:pt x="348" y="200"/>
                    </a:lnTo>
                    <a:lnTo>
                      <a:pt x="362" y="192"/>
                    </a:lnTo>
                    <a:lnTo>
                      <a:pt x="379" y="200"/>
                    </a:lnTo>
                    <a:lnTo>
                      <a:pt x="389" y="208"/>
                    </a:lnTo>
                    <a:lnTo>
                      <a:pt x="402" y="217"/>
                    </a:lnTo>
                    <a:lnTo>
                      <a:pt x="424" y="211"/>
                    </a:lnTo>
                    <a:lnTo>
                      <a:pt x="435" y="211"/>
                    </a:lnTo>
                    <a:lnTo>
                      <a:pt x="446" y="220"/>
                    </a:lnTo>
                    <a:lnTo>
                      <a:pt x="446" y="229"/>
                    </a:lnTo>
                    <a:lnTo>
                      <a:pt x="444" y="240"/>
                    </a:lnTo>
                    <a:lnTo>
                      <a:pt x="436" y="248"/>
                    </a:lnTo>
                    <a:lnTo>
                      <a:pt x="440" y="256"/>
                    </a:lnTo>
                    <a:lnTo>
                      <a:pt x="430" y="267"/>
                    </a:lnTo>
                    <a:lnTo>
                      <a:pt x="425" y="279"/>
                    </a:lnTo>
                    <a:lnTo>
                      <a:pt x="416" y="286"/>
                    </a:lnTo>
                    <a:lnTo>
                      <a:pt x="389" y="297"/>
                    </a:lnTo>
                    <a:lnTo>
                      <a:pt x="373" y="307"/>
                    </a:lnTo>
                    <a:lnTo>
                      <a:pt x="368" y="303"/>
                    </a:lnTo>
                    <a:lnTo>
                      <a:pt x="359" y="294"/>
                    </a:lnTo>
                    <a:lnTo>
                      <a:pt x="353" y="287"/>
                    </a:lnTo>
                    <a:lnTo>
                      <a:pt x="341" y="284"/>
                    </a:lnTo>
                    <a:lnTo>
                      <a:pt x="310" y="274"/>
                    </a:lnTo>
                    <a:lnTo>
                      <a:pt x="293" y="266"/>
                    </a:lnTo>
                    <a:lnTo>
                      <a:pt x="271" y="256"/>
                    </a:lnTo>
                    <a:lnTo>
                      <a:pt x="257" y="256"/>
                    </a:lnTo>
                    <a:lnTo>
                      <a:pt x="227" y="278"/>
                    </a:lnTo>
                    <a:lnTo>
                      <a:pt x="212" y="283"/>
                    </a:lnTo>
                    <a:lnTo>
                      <a:pt x="202" y="286"/>
                    </a:lnTo>
                    <a:lnTo>
                      <a:pt x="202" y="292"/>
                    </a:lnTo>
                    <a:lnTo>
                      <a:pt x="217" y="309"/>
                    </a:lnTo>
                    <a:lnTo>
                      <a:pt x="217" y="316"/>
                    </a:lnTo>
                    <a:lnTo>
                      <a:pt x="208" y="326"/>
                    </a:lnTo>
                    <a:lnTo>
                      <a:pt x="179" y="337"/>
                    </a:lnTo>
                    <a:lnTo>
                      <a:pt x="145" y="347"/>
                    </a:lnTo>
                    <a:lnTo>
                      <a:pt x="133" y="347"/>
                    </a:lnTo>
                    <a:lnTo>
                      <a:pt x="124" y="347"/>
                    </a:lnTo>
                    <a:lnTo>
                      <a:pt x="111" y="340"/>
                    </a:lnTo>
                    <a:lnTo>
                      <a:pt x="100" y="340"/>
                    </a:lnTo>
                    <a:lnTo>
                      <a:pt x="89" y="322"/>
                    </a:lnTo>
                    <a:lnTo>
                      <a:pt x="89" y="309"/>
                    </a:lnTo>
                    <a:lnTo>
                      <a:pt x="101" y="299"/>
                    </a:lnTo>
                    <a:lnTo>
                      <a:pt x="124" y="278"/>
                    </a:lnTo>
                    <a:lnTo>
                      <a:pt x="124" y="265"/>
                    </a:lnTo>
                    <a:lnTo>
                      <a:pt x="118" y="250"/>
                    </a:lnTo>
                    <a:lnTo>
                      <a:pt x="95" y="224"/>
                    </a:lnTo>
                    <a:lnTo>
                      <a:pt x="67" y="218"/>
                    </a:lnTo>
                    <a:lnTo>
                      <a:pt x="30" y="198"/>
                    </a:lnTo>
                    <a:lnTo>
                      <a:pt x="10" y="198"/>
                    </a:lnTo>
                    <a:lnTo>
                      <a:pt x="0" y="193"/>
                    </a:lnTo>
                    <a:lnTo>
                      <a:pt x="0" y="189"/>
                    </a:lnTo>
                    <a:lnTo>
                      <a:pt x="19" y="169"/>
                    </a:lnTo>
                    <a:lnTo>
                      <a:pt x="19" y="163"/>
                    </a:lnTo>
                    <a:lnTo>
                      <a:pt x="27" y="153"/>
                    </a:lnTo>
                    <a:lnTo>
                      <a:pt x="31" y="138"/>
                    </a:lnTo>
                    <a:lnTo>
                      <a:pt x="44" y="127"/>
                    </a:lnTo>
                    <a:lnTo>
                      <a:pt x="65" y="121"/>
                    </a:lnTo>
                    <a:lnTo>
                      <a:pt x="73" y="110"/>
                    </a:lnTo>
                    <a:lnTo>
                      <a:pt x="68" y="102"/>
                    </a:lnTo>
                    <a:lnTo>
                      <a:pt x="53" y="90"/>
                    </a:lnTo>
                    <a:lnTo>
                      <a:pt x="53" y="85"/>
                    </a:lnTo>
                    <a:lnTo>
                      <a:pt x="57" y="64"/>
                    </a:lnTo>
                    <a:lnTo>
                      <a:pt x="53" y="57"/>
                    </a:lnTo>
                    <a:lnTo>
                      <a:pt x="48" y="52"/>
                    </a:lnTo>
                    <a:lnTo>
                      <a:pt x="48" y="46"/>
                    </a:lnTo>
                    <a:lnTo>
                      <a:pt x="56" y="42"/>
                    </a:lnTo>
                    <a:lnTo>
                      <a:pt x="74" y="45"/>
                    </a:lnTo>
                    <a:lnTo>
                      <a:pt x="87" y="43"/>
                    </a:lnTo>
                    <a:lnTo>
                      <a:pt x="99" y="50"/>
                    </a:lnTo>
                    <a:lnTo>
                      <a:pt x="103" y="57"/>
                    </a:lnTo>
                    <a:lnTo>
                      <a:pt x="110" y="57"/>
                    </a:lnTo>
                    <a:lnTo>
                      <a:pt x="116" y="51"/>
                    </a:lnTo>
                    <a:lnTo>
                      <a:pt x="116" y="34"/>
                    </a:lnTo>
                    <a:lnTo>
                      <a:pt x="123" y="25"/>
                    </a:lnTo>
                    <a:lnTo>
                      <a:pt x="153" y="25"/>
                    </a:lnTo>
                    <a:lnTo>
                      <a:pt x="161" y="20"/>
                    </a:lnTo>
                    <a:lnTo>
                      <a:pt x="175" y="20"/>
                    </a:lnTo>
                    <a:lnTo>
                      <a:pt x="201" y="20"/>
                    </a:lnTo>
                    <a:lnTo>
                      <a:pt x="213" y="15"/>
                    </a:lnTo>
                    <a:lnTo>
                      <a:pt x="232" y="0"/>
                    </a:lnTo>
                    <a:lnTo>
                      <a:pt x="238" y="0"/>
                    </a:lnTo>
                    <a:lnTo>
                      <a:pt x="244" y="3"/>
                    </a:lnTo>
                    <a:lnTo>
                      <a:pt x="253" y="10"/>
                    </a:lnTo>
                    <a:lnTo>
                      <a:pt x="260" y="10"/>
                    </a:lnTo>
                    <a:lnTo>
                      <a:pt x="271" y="5"/>
                    </a:lnTo>
                    <a:lnTo>
                      <a:pt x="288" y="5"/>
                    </a:lnTo>
                    <a:lnTo>
                      <a:pt x="308" y="9"/>
                    </a:lnTo>
                    <a:lnTo>
                      <a:pt x="317" y="21"/>
                    </a:lnTo>
                    <a:lnTo>
                      <a:pt x="326" y="35"/>
                    </a:lnTo>
                    <a:lnTo>
                      <a:pt x="314" y="42"/>
                    </a:lnTo>
                    <a:lnTo>
                      <a:pt x="304" y="52"/>
                    </a:lnTo>
                    <a:lnTo>
                      <a:pt x="304" y="60"/>
                    </a:lnTo>
                    <a:lnTo>
                      <a:pt x="322" y="77"/>
                    </a:lnTo>
                    <a:lnTo>
                      <a:pt x="322" y="90"/>
                    </a:lnTo>
                    <a:lnTo>
                      <a:pt x="328" y="97"/>
                    </a:lnTo>
                    <a:lnTo>
                      <a:pt x="325" y="105"/>
                    </a:lnTo>
                    <a:lnTo>
                      <a:pt x="295" y="101"/>
                    </a:lnTo>
                    <a:lnTo>
                      <a:pt x="289" y="10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7" name="Freeform 136">
                <a:extLst>
                  <a:ext uri="{FF2B5EF4-FFF2-40B4-BE49-F238E27FC236}">
                    <a16:creationId xmlns:a16="http://schemas.microsoft.com/office/drawing/2014/main" id="{D2584A44-6192-4206-94DF-02D048D8EDCE}"/>
                  </a:ext>
                </a:extLst>
              </p:cNvPr>
              <p:cNvSpPr>
                <a:spLocks/>
              </p:cNvSpPr>
              <p:nvPr/>
            </p:nvSpPr>
            <p:spPr bwMode="auto">
              <a:xfrm>
                <a:off x="5713413" y="3716338"/>
                <a:ext cx="801687" cy="482600"/>
              </a:xfrm>
              <a:custGeom>
                <a:avLst/>
                <a:gdLst>
                  <a:gd name="T0" fmla="*/ 59 w 424"/>
                  <a:gd name="T1" fmla="*/ 92 h 225"/>
                  <a:gd name="T2" fmla="*/ 81 w 424"/>
                  <a:gd name="T3" fmla="*/ 99 h 225"/>
                  <a:gd name="T4" fmla="*/ 127 w 424"/>
                  <a:gd name="T5" fmla="*/ 89 h 225"/>
                  <a:gd name="T6" fmla="*/ 165 w 424"/>
                  <a:gd name="T7" fmla="*/ 68 h 225"/>
                  <a:gd name="T8" fmla="*/ 150 w 424"/>
                  <a:gd name="T9" fmla="*/ 44 h 225"/>
                  <a:gd name="T10" fmla="*/ 160 w 424"/>
                  <a:gd name="T11" fmla="*/ 35 h 225"/>
                  <a:gd name="T12" fmla="*/ 205 w 424"/>
                  <a:gd name="T13" fmla="*/ 8 h 225"/>
                  <a:gd name="T14" fmla="*/ 241 w 424"/>
                  <a:gd name="T15" fmla="*/ 18 h 225"/>
                  <a:gd name="T16" fmla="*/ 289 w 424"/>
                  <a:gd name="T17" fmla="*/ 36 h 225"/>
                  <a:gd name="T18" fmla="*/ 307 w 424"/>
                  <a:gd name="T19" fmla="*/ 46 h 225"/>
                  <a:gd name="T20" fmla="*/ 321 w 424"/>
                  <a:gd name="T21" fmla="*/ 59 h 225"/>
                  <a:gd name="T22" fmla="*/ 364 w 424"/>
                  <a:gd name="T23" fmla="*/ 38 h 225"/>
                  <a:gd name="T24" fmla="*/ 378 w 424"/>
                  <a:gd name="T25" fmla="*/ 19 h 225"/>
                  <a:gd name="T26" fmla="*/ 399 w 424"/>
                  <a:gd name="T27" fmla="*/ 5 h 225"/>
                  <a:gd name="T28" fmla="*/ 417 w 424"/>
                  <a:gd name="T29" fmla="*/ 0 h 225"/>
                  <a:gd name="T30" fmla="*/ 424 w 424"/>
                  <a:gd name="T31" fmla="*/ 16 h 225"/>
                  <a:gd name="T32" fmla="*/ 412 w 424"/>
                  <a:gd name="T33" fmla="*/ 34 h 225"/>
                  <a:gd name="T34" fmla="*/ 400 w 424"/>
                  <a:gd name="T35" fmla="*/ 49 h 225"/>
                  <a:gd name="T36" fmla="*/ 382 w 424"/>
                  <a:gd name="T37" fmla="*/ 56 h 225"/>
                  <a:gd name="T38" fmla="*/ 362 w 424"/>
                  <a:gd name="T39" fmla="*/ 88 h 225"/>
                  <a:gd name="T40" fmla="*/ 358 w 424"/>
                  <a:gd name="T41" fmla="*/ 108 h 225"/>
                  <a:gd name="T42" fmla="*/ 345 w 424"/>
                  <a:gd name="T43" fmla="*/ 118 h 225"/>
                  <a:gd name="T44" fmla="*/ 358 w 424"/>
                  <a:gd name="T45" fmla="*/ 128 h 225"/>
                  <a:gd name="T46" fmla="*/ 325 w 424"/>
                  <a:gd name="T47" fmla="*/ 152 h 225"/>
                  <a:gd name="T48" fmla="*/ 300 w 424"/>
                  <a:gd name="T49" fmla="*/ 164 h 225"/>
                  <a:gd name="T50" fmla="*/ 270 w 424"/>
                  <a:gd name="T51" fmla="*/ 185 h 225"/>
                  <a:gd name="T52" fmla="*/ 250 w 424"/>
                  <a:gd name="T53" fmla="*/ 206 h 225"/>
                  <a:gd name="T54" fmla="*/ 203 w 424"/>
                  <a:gd name="T55" fmla="*/ 208 h 225"/>
                  <a:gd name="T56" fmla="*/ 170 w 424"/>
                  <a:gd name="T57" fmla="*/ 225 h 225"/>
                  <a:gd name="T58" fmla="*/ 140 w 424"/>
                  <a:gd name="T59" fmla="*/ 216 h 225"/>
                  <a:gd name="T60" fmla="*/ 112 w 424"/>
                  <a:gd name="T61" fmla="*/ 207 h 225"/>
                  <a:gd name="T62" fmla="*/ 87 w 424"/>
                  <a:gd name="T63" fmla="*/ 207 h 225"/>
                  <a:gd name="T64" fmla="*/ 71 w 424"/>
                  <a:gd name="T65" fmla="*/ 197 h 225"/>
                  <a:gd name="T66" fmla="*/ 48 w 424"/>
                  <a:gd name="T67" fmla="*/ 204 h 225"/>
                  <a:gd name="T68" fmla="*/ 37 w 424"/>
                  <a:gd name="T69" fmla="*/ 186 h 225"/>
                  <a:gd name="T70" fmla="*/ 24 w 424"/>
                  <a:gd name="T71" fmla="*/ 189 h 225"/>
                  <a:gd name="T72" fmla="*/ 6 w 424"/>
                  <a:gd name="T73" fmla="*/ 178 h 225"/>
                  <a:gd name="T74" fmla="*/ 4 w 424"/>
                  <a:gd name="T75" fmla="*/ 163 h 225"/>
                  <a:gd name="T76" fmla="*/ 12 w 424"/>
                  <a:gd name="T77" fmla="*/ 130 h 225"/>
                  <a:gd name="T78" fmla="*/ 48 w 424"/>
                  <a:gd name="T79"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4" h="225">
                    <a:moveTo>
                      <a:pt x="48" y="92"/>
                    </a:moveTo>
                    <a:lnTo>
                      <a:pt x="59" y="92"/>
                    </a:lnTo>
                    <a:lnTo>
                      <a:pt x="72" y="99"/>
                    </a:lnTo>
                    <a:lnTo>
                      <a:pt x="81" y="99"/>
                    </a:lnTo>
                    <a:lnTo>
                      <a:pt x="93" y="99"/>
                    </a:lnTo>
                    <a:lnTo>
                      <a:pt x="127" y="89"/>
                    </a:lnTo>
                    <a:lnTo>
                      <a:pt x="156" y="78"/>
                    </a:lnTo>
                    <a:lnTo>
                      <a:pt x="165" y="68"/>
                    </a:lnTo>
                    <a:lnTo>
                      <a:pt x="165" y="61"/>
                    </a:lnTo>
                    <a:lnTo>
                      <a:pt x="150" y="44"/>
                    </a:lnTo>
                    <a:lnTo>
                      <a:pt x="150" y="38"/>
                    </a:lnTo>
                    <a:lnTo>
                      <a:pt x="160" y="35"/>
                    </a:lnTo>
                    <a:lnTo>
                      <a:pt x="175" y="30"/>
                    </a:lnTo>
                    <a:lnTo>
                      <a:pt x="205" y="8"/>
                    </a:lnTo>
                    <a:lnTo>
                      <a:pt x="219" y="8"/>
                    </a:lnTo>
                    <a:lnTo>
                      <a:pt x="241" y="18"/>
                    </a:lnTo>
                    <a:lnTo>
                      <a:pt x="258" y="26"/>
                    </a:lnTo>
                    <a:lnTo>
                      <a:pt x="289" y="36"/>
                    </a:lnTo>
                    <a:lnTo>
                      <a:pt x="301" y="39"/>
                    </a:lnTo>
                    <a:lnTo>
                      <a:pt x="307" y="46"/>
                    </a:lnTo>
                    <a:lnTo>
                      <a:pt x="316" y="55"/>
                    </a:lnTo>
                    <a:lnTo>
                      <a:pt x="321" y="59"/>
                    </a:lnTo>
                    <a:lnTo>
                      <a:pt x="337" y="49"/>
                    </a:lnTo>
                    <a:lnTo>
                      <a:pt x="364" y="38"/>
                    </a:lnTo>
                    <a:lnTo>
                      <a:pt x="373" y="31"/>
                    </a:lnTo>
                    <a:lnTo>
                      <a:pt x="378" y="19"/>
                    </a:lnTo>
                    <a:lnTo>
                      <a:pt x="388" y="8"/>
                    </a:lnTo>
                    <a:lnTo>
                      <a:pt x="399" y="5"/>
                    </a:lnTo>
                    <a:lnTo>
                      <a:pt x="410" y="0"/>
                    </a:lnTo>
                    <a:lnTo>
                      <a:pt x="417" y="0"/>
                    </a:lnTo>
                    <a:lnTo>
                      <a:pt x="424" y="6"/>
                    </a:lnTo>
                    <a:lnTo>
                      <a:pt x="424" y="16"/>
                    </a:lnTo>
                    <a:lnTo>
                      <a:pt x="417" y="29"/>
                    </a:lnTo>
                    <a:lnTo>
                      <a:pt x="412" y="34"/>
                    </a:lnTo>
                    <a:lnTo>
                      <a:pt x="412" y="39"/>
                    </a:lnTo>
                    <a:lnTo>
                      <a:pt x="400" y="49"/>
                    </a:lnTo>
                    <a:lnTo>
                      <a:pt x="389" y="53"/>
                    </a:lnTo>
                    <a:lnTo>
                      <a:pt x="382" y="56"/>
                    </a:lnTo>
                    <a:lnTo>
                      <a:pt x="377" y="72"/>
                    </a:lnTo>
                    <a:lnTo>
                      <a:pt x="362" y="88"/>
                    </a:lnTo>
                    <a:lnTo>
                      <a:pt x="362" y="101"/>
                    </a:lnTo>
                    <a:lnTo>
                      <a:pt x="358" y="108"/>
                    </a:lnTo>
                    <a:lnTo>
                      <a:pt x="349" y="111"/>
                    </a:lnTo>
                    <a:lnTo>
                      <a:pt x="345" y="118"/>
                    </a:lnTo>
                    <a:lnTo>
                      <a:pt x="358" y="121"/>
                    </a:lnTo>
                    <a:lnTo>
                      <a:pt x="358" y="128"/>
                    </a:lnTo>
                    <a:lnTo>
                      <a:pt x="345" y="139"/>
                    </a:lnTo>
                    <a:lnTo>
                      <a:pt x="325" y="152"/>
                    </a:lnTo>
                    <a:lnTo>
                      <a:pt x="337" y="164"/>
                    </a:lnTo>
                    <a:lnTo>
                      <a:pt x="300" y="164"/>
                    </a:lnTo>
                    <a:lnTo>
                      <a:pt x="279" y="174"/>
                    </a:lnTo>
                    <a:lnTo>
                      <a:pt x="270" y="185"/>
                    </a:lnTo>
                    <a:lnTo>
                      <a:pt x="261" y="202"/>
                    </a:lnTo>
                    <a:lnTo>
                      <a:pt x="250" y="206"/>
                    </a:lnTo>
                    <a:lnTo>
                      <a:pt x="219" y="203"/>
                    </a:lnTo>
                    <a:lnTo>
                      <a:pt x="203" y="208"/>
                    </a:lnTo>
                    <a:lnTo>
                      <a:pt x="179" y="221"/>
                    </a:lnTo>
                    <a:lnTo>
                      <a:pt x="170" y="225"/>
                    </a:lnTo>
                    <a:lnTo>
                      <a:pt x="152" y="219"/>
                    </a:lnTo>
                    <a:lnTo>
                      <a:pt x="140" y="216"/>
                    </a:lnTo>
                    <a:lnTo>
                      <a:pt x="126" y="210"/>
                    </a:lnTo>
                    <a:lnTo>
                      <a:pt x="112" y="207"/>
                    </a:lnTo>
                    <a:lnTo>
                      <a:pt x="97" y="210"/>
                    </a:lnTo>
                    <a:lnTo>
                      <a:pt x="87" y="207"/>
                    </a:lnTo>
                    <a:lnTo>
                      <a:pt x="75" y="197"/>
                    </a:lnTo>
                    <a:lnTo>
                      <a:pt x="71" y="197"/>
                    </a:lnTo>
                    <a:lnTo>
                      <a:pt x="54" y="207"/>
                    </a:lnTo>
                    <a:lnTo>
                      <a:pt x="48" y="204"/>
                    </a:lnTo>
                    <a:lnTo>
                      <a:pt x="37" y="194"/>
                    </a:lnTo>
                    <a:lnTo>
                      <a:pt x="37" y="186"/>
                    </a:lnTo>
                    <a:lnTo>
                      <a:pt x="31" y="181"/>
                    </a:lnTo>
                    <a:lnTo>
                      <a:pt x="24" y="189"/>
                    </a:lnTo>
                    <a:lnTo>
                      <a:pt x="20" y="183"/>
                    </a:lnTo>
                    <a:lnTo>
                      <a:pt x="6" y="178"/>
                    </a:lnTo>
                    <a:lnTo>
                      <a:pt x="0" y="171"/>
                    </a:lnTo>
                    <a:lnTo>
                      <a:pt x="4" y="163"/>
                    </a:lnTo>
                    <a:lnTo>
                      <a:pt x="12" y="142"/>
                    </a:lnTo>
                    <a:lnTo>
                      <a:pt x="12" y="130"/>
                    </a:lnTo>
                    <a:lnTo>
                      <a:pt x="40" y="114"/>
                    </a:lnTo>
                    <a:lnTo>
                      <a:pt x="48" y="103"/>
                    </a:lnTo>
                    <a:lnTo>
                      <a:pt x="48" y="9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8" name="Freeform 137">
                <a:extLst>
                  <a:ext uri="{FF2B5EF4-FFF2-40B4-BE49-F238E27FC236}">
                    <a16:creationId xmlns:a16="http://schemas.microsoft.com/office/drawing/2014/main" id="{609D8986-297E-4016-A609-B6576C28B7B6}"/>
                  </a:ext>
                </a:extLst>
              </p:cNvPr>
              <p:cNvSpPr>
                <a:spLocks/>
              </p:cNvSpPr>
              <p:nvPr/>
            </p:nvSpPr>
            <p:spPr bwMode="auto">
              <a:xfrm>
                <a:off x="4232275" y="3101975"/>
                <a:ext cx="419100" cy="631825"/>
              </a:xfrm>
              <a:custGeom>
                <a:avLst/>
                <a:gdLst>
                  <a:gd name="T0" fmla="*/ 116 w 221"/>
                  <a:gd name="T1" fmla="*/ 51 h 295"/>
                  <a:gd name="T2" fmla="*/ 131 w 221"/>
                  <a:gd name="T3" fmla="*/ 37 h 295"/>
                  <a:gd name="T4" fmla="*/ 123 w 221"/>
                  <a:gd name="T5" fmla="*/ 33 h 295"/>
                  <a:gd name="T6" fmla="*/ 100 w 221"/>
                  <a:gd name="T7" fmla="*/ 41 h 295"/>
                  <a:gd name="T8" fmla="*/ 94 w 221"/>
                  <a:gd name="T9" fmla="*/ 30 h 295"/>
                  <a:gd name="T10" fmla="*/ 112 w 221"/>
                  <a:gd name="T11" fmla="*/ 0 h 295"/>
                  <a:gd name="T12" fmla="*/ 154 w 221"/>
                  <a:gd name="T13" fmla="*/ 24 h 295"/>
                  <a:gd name="T14" fmla="*/ 168 w 221"/>
                  <a:gd name="T15" fmla="*/ 30 h 295"/>
                  <a:gd name="T16" fmla="*/ 172 w 221"/>
                  <a:gd name="T17" fmla="*/ 43 h 295"/>
                  <a:gd name="T18" fmla="*/ 183 w 221"/>
                  <a:gd name="T19" fmla="*/ 71 h 295"/>
                  <a:gd name="T20" fmla="*/ 200 w 221"/>
                  <a:gd name="T21" fmla="*/ 80 h 295"/>
                  <a:gd name="T22" fmla="*/ 209 w 221"/>
                  <a:gd name="T23" fmla="*/ 97 h 295"/>
                  <a:gd name="T24" fmla="*/ 204 w 221"/>
                  <a:gd name="T25" fmla="*/ 120 h 295"/>
                  <a:gd name="T26" fmla="*/ 199 w 221"/>
                  <a:gd name="T27" fmla="*/ 152 h 295"/>
                  <a:gd name="T28" fmla="*/ 192 w 221"/>
                  <a:gd name="T29" fmla="*/ 169 h 295"/>
                  <a:gd name="T30" fmla="*/ 193 w 221"/>
                  <a:gd name="T31" fmla="*/ 177 h 295"/>
                  <a:gd name="T32" fmla="*/ 209 w 221"/>
                  <a:gd name="T33" fmla="*/ 185 h 295"/>
                  <a:gd name="T34" fmla="*/ 221 w 221"/>
                  <a:gd name="T35" fmla="*/ 221 h 295"/>
                  <a:gd name="T36" fmla="*/ 214 w 221"/>
                  <a:gd name="T37" fmla="*/ 232 h 295"/>
                  <a:gd name="T38" fmla="*/ 202 w 221"/>
                  <a:gd name="T39" fmla="*/ 247 h 295"/>
                  <a:gd name="T40" fmla="*/ 177 w 221"/>
                  <a:gd name="T41" fmla="*/ 261 h 295"/>
                  <a:gd name="T42" fmla="*/ 173 w 221"/>
                  <a:gd name="T43" fmla="*/ 279 h 295"/>
                  <a:gd name="T44" fmla="*/ 163 w 221"/>
                  <a:gd name="T45" fmla="*/ 293 h 295"/>
                  <a:gd name="T46" fmla="*/ 140 w 221"/>
                  <a:gd name="T47" fmla="*/ 295 h 295"/>
                  <a:gd name="T48" fmla="*/ 103 w 221"/>
                  <a:gd name="T49" fmla="*/ 293 h 295"/>
                  <a:gd name="T50" fmla="*/ 78 w 221"/>
                  <a:gd name="T51" fmla="*/ 283 h 295"/>
                  <a:gd name="T52" fmla="*/ 60 w 221"/>
                  <a:gd name="T53" fmla="*/ 263 h 295"/>
                  <a:gd name="T54" fmla="*/ 66 w 221"/>
                  <a:gd name="T55" fmla="*/ 250 h 295"/>
                  <a:gd name="T56" fmla="*/ 54 w 221"/>
                  <a:gd name="T57" fmla="*/ 227 h 295"/>
                  <a:gd name="T58" fmla="*/ 20 w 221"/>
                  <a:gd name="T59" fmla="*/ 208 h 295"/>
                  <a:gd name="T60" fmla="*/ 24 w 221"/>
                  <a:gd name="T61" fmla="*/ 187 h 295"/>
                  <a:gd name="T62" fmla="*/ 4 w 221"/>
                  <a:gd name="T63" fmla="*/ 168 h 295"/>
                  <a:gd name="T64" fmla="*/ 11 w 221"/>
                  <a:gd name="T65" fmla="*/ 162 h 295"/>
                  <a:gd name="T66" fmla="*/ 35 w 221"/>
                  <a:gd name="T67" fmla="*/ 144 h 295"/>
                  <a:gd name="T68" fmla="*/ 50 w 221"/>
                  <a:gd name="T69" fmla="*/ 149 h 295"/>
                  <a:gd name="T70" fmla="*/ 65 w 221"/>
                  <a:gd name="T71" fmla="*/ 122 h 295"/>
                  <a:gd name="T72" fmla="*/ 83 w 221"/>
                  <a:gd name="T73" fmla="*/ 116 h 295"/>
                  <a:gd name="T74" fmla="*/ 79 w 221"/>
                  <a:gd name="T75" fmla="*/ 99 h 295"/>
                  <a:gd name="T76" fmla="*/ 89 w 221"/>
                  <a:gd name="T77" fmla="*/ 99 h 295"/>
                  <a:gd name="T78" fmla="*/ 98 w 221"/>
                  <a:gd name="T79" fmla="*/ 92 h 295"/>
                  <a:gd name="T80" fmla="*/ 95 w 221"/>
                  <a:gd name="T81" fmla="*/ 77 h 295"/>
                  <a:gd name="T82" fmla="*/ 104 w 221"/>
                  <a:gd name="T83" fmla="*/ 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295">
                    <a:moveTo>
                      <a:pt x="112" y="68"/>
                    </a:moveTo>
                    <a:lnTo>
                      <a:pt x="116" y="51"/>
                    </a:lnTo>
                    <a:lnTo>
                      <a:pt x="127" y="43"/>
                    </a:lnTo>
                    <a:lnTo>
                      <a:pt x="131" y="37"/>
                    </a:lnTo>
                    <a:lnTo>
                      <a:pt x="127" y="33"/>
                    </a:lnTo>
                    <a:lnTo>
                      <a:pt x="123" y="33"/>
                    </a:lnTo>
                    <a:lnTo>
                      <a:pt x="107" y="41"/>
                    </a:lnTo>
                    <a:lnTo>
                      <a:pt x="100" y="41"/>
                    </a:lnTo>
                    <a:lnTo>
                      <a:pt x="94" y="37"/>
                    </a:lnTo>
                    <a:lnTo>
                      <a:pt x="94" y="30"/>
                    </a:lnTo>
                    <a:lnTo>
                      <a:pt x="104" y="15"/>
                    </a:lnTo>
                    <a:lnTo>
                      <a:pt x="112" y="0"/>
                    </a:lnTo>
                    <a:lnTo>
                      <a:pt x="131" y="12"/>
                    </a:lnTo>
                    <a:lnTo>
                      <a:pt x="154" y="24"/>
                    </a:lnTo>
                    <a:lnTo>
                      <a:pt x="161" y="30"/>
                    </a:lnTo>
                    <a:lnTo>
                      <a:pt x="168" y="30"/>
                    </a:lnTo>
                    <a:lnTo>
                      <a:pt x="178" y="36"/>
                    </a:lnTo>
                    <a:lnTo>
                      <a:pt x="172" y="43"/>
                    </a:lnTo>
                    <a:lnTo>
                      <a:pt x="172" y="59"/>
                    </a:lnTo>
                    <a:lnTo>
                      <a:pt x="183" y="71"/>
                    </a:lnTo>
                    <a:lnTo>
                      <a:pt x="196" y="80"/>
                    </a:lnTo>
                    <a:lnTo>
                      <a:pt x="200" y="80"/>
                    </a:lnTo>
                    <a:lnTo>
                      <a:pt x="206" y="87"/>
                    </a:lnTo>
                    <a:lnTo>
                      <a:pt x="209" y="97"/>
                    </a:lnTo>
                    <a:lnTo>
                      <a:pt x="207" y="106"/>
                    </a:lnTo>
                    <a:lnTo>
                      <a:pt x="204" y="120"/>
                    </a:lnTo>
                    <a:lnTo>
                      <a:pt x="199" y="138"/>
                    </a:lnTo>
                    <a:lnTo>
                      <a:pt x="199" y="152"/>
                    </a:lnTo>
                    <a:lnTo>
                      <a:pt x="192" y="163"/>
                    </a:lnTo>
                    <a:lnTo>
                      <a:pt x="192" y="169"/>
                    </a:lnTo>
                    <a:lnTo>
                      <a:pt x="189" y="173"/>
                    </a:lnTo>
                    <a:lnTo>
                      <a:pt x="193" y="177"/>
                    </a:lnTo>
                    <a:lnTo>
                      <a:pt x="206" y="180"/>
                    </a:lnTo>
                    <a:lnTo>
                      <a:pt x="209" y="185"/>
                    </a:lnTo>
                    <a:lnTo>
                      <a:pt x="209" y="206"/>
                    </a:lnTo>
                    <a:lnTo>
                      <a:pt x="221" y="221"/>
                    </a:lnTo>
                    <a:lnTo>
                      <a:pt x="221" y="227"/>
                    </a:lnTo>
                    <a:lnTo>
                      <a:pt x="214" y="232"/>
                    </a:lnTo>
                    <a:lnTo>
                      <a:pt x="208" y="236"/>
                    </a:lnTo>
                    <a:lnTo>
                      <a:pt x="202" y="247"/>
                    </a:lnTo>
                    <a:lnTo>
                      <a:pt x="194" y="252"/>
                    </a:lnTo>
                    <a:lnTo>
                      <a:pt x="177" y="261"/>
                    </a:lnTo>
                    <a:lnTo>
                      <a:pt x="172" y="267"/>
                    </a:lnTo>
                    <a:lnTo>
                      <a:pt x="173" y="279"/>
                    </a:lnTo>
                    <a:lnTo>
                      <a:pt x="179" y="285"/>
                    </a:lnTo>
                    <a:lnTo>
                      <a:pt x="163" y="293"/>
                    </a:lnTo>
                    <a:lnTo>
                      <a:pt x="150" y="295"/>
                    </a:lnTo>
                    <a:lnTo>
                      <a:pt x="140" y="295"/>
                    </a:lnTo>
                    <a:lnTo>
                      <a:pt x="128" y="293"/>
                    </a:lnTo>
                    <a:lnTo>
                      <a:pt x="103" y="293"/>
                    </a:lnTo>
                    <a:lnTo>
                      <a:pt x="96" y="294"/>
                    </a:lnTo>
                    <a:lnTo>
                      <a:pt x="78" y="283"/>
                    </a:lnTo>
                    <a:lnTo>
                      <a:pt x="56" y="271"/>
                    </a:lnTo>
                    <a:lnTo>
                      <a:pt x="60" y="263"/>
                    </a:lnTo>
                    <a:lnTo>
                      <a:pt x="60" y="257"/>
                    </a:lnTo>
                    <a:lnTo>
                      <a:pt x="66" y="250"/>
                    </a:lnTo>
                    <a:lnTo>
                      <a:pt x="66" y="240"/>
                    </a:lnTo>
                    <a:lnTo>
                      <a:pt x="54" y="227"/>
                    </a:lnTo>
                    <a:lnTo>
                      <a:pt x="30" y="217"/>
                    </a:lnTo>
                    <a:lnTo>
                      <a:pt x="20" y="208"/>
                    </a:lnTo>
                    <a:lnTo>
                      <a:pt x="20" y="195"/>
                    </a:lnTo>
                    <a:lnTo>
                      <a:pt x="24" y="187"/>
                    </a:lnTo>
                    <a:lnTo>
                      <a:pt x="24" y="174"/>
                    </a:lnTo>
                    <a:lnTo>
                      <a:pt x="4" y="168"/>
                    </a:lnTo>
                    <a:lnTo>
                      <a:pt x="0" y="163"/>
                    </a:lnTo>
                    <a:lnTo>
                      <a:pt x="11" y="162"/>
                    </a:lnTo>
                    <a:lnTo>
                      <a:pt x="22" y="141"/>
                    </a:lnTo>
                    <a:lnTo>
                      <a:pt x="35" y="144"/>
                    </a:lnTo>
                    <a:lnTo>
                      <a:pt x="44" y="149"/>
                    </a:lnTo>
                    <a:lnTo>
                      <a:pt x="50" y="149"/>
                    </a:lnTo>
                    <a:lnTo>
                      <a:pt x="65" y="130"/>
                    </a:lnTo>
                    <a:lnTo>
                      <a:pt x="65" y="122"/>
                    </a:lnTo>
                    <a:lnTo>
                      <a:pt x="72" y="116"/>
                    </a:lnTo>
                    <a:lnTo>
                      <a:pt x="83" y="116"/>
                    </a:lnTo>
                    <a:lnTo>
                      <a:pt x="86" y="112"/>
                    </a:lnTo>
                    <a:lnTo>
                      <a:pt x="79" y="99"/>
                    </a:lnTo>
                    <a:lnTo>
                      <a:pt x="85" y="96"/>
                    </a:lnTo>
                    <a:lnTo>
                      <a:pt x="89" y="99"/>
                    </a:lnTo>
                    <a:lnTo>
                      <a:pt x="101" y="99"/>
                    </a:lnTo>
                    <a:lnTo>
                      <a:pt x="98" y="92"/>
                    </a:lnTo>
                    <a:lnTo>
                      <a:pt x="95" y="84"/>
                    </a:lnTo>
                    <a:lnTo>
                      <a:pt x="95" y="77"/>
                    </a:lnTo>
                    <a:lnTo>
                      <a:pt x="98" y="74"/>
                    </a:lnTo>
                    <a:lnTo>
                      <a:pt x="104" y="74"/>
                    </a:lnTo>
                    <a:lnTo>
                      <a:pt x="112" y="6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9" name="Freeform 138">
                <a:extLst>
                  <a:ext uri="{FF2B5EF4-FFF2-40B4-BE49-F238E27FC236}">
                    <a16:creationId xmlns:a16="http://schemas.microsoft.com/office/drawing/2014/main" id="{ED2B297C-F919-4DBC-83CC-F77B2F25A7A1}"/>
                  </a:ext>
                </a:extLst>
              </p:cNvPr>
              <p:cNvSpPr>
                <a:spLocks/>
              </p:cNvSpPr>
              <p:nvPr/>
            </p:nvSpPr>
            <p:spPr bwMode="auto">
              <a:xfrm>
                <a:off x="4178300" y="3683000"/>
                <a:ext cx="568325" cy="633413"/>
              </a:xfrm>
              <a:custGeom>
                <a:avLst/>
                <a:gdLst>
                  <a:gd name="T0" fmla="*/ 91 w 300"/>
                  <a:gd name="T1" fmla="*/ 205 h 296"/>
                  <a:gd name="T2" fmla="*/ 91 w 300"/>
                  <a:gd name="T3" fmla="*/ 187 h 296"/>
                  <a:gd name="T4" fmla="*/ 84 w 300"/>
                  <a:gd name="T5" fmla="*/ 174 h 296"/>
                  <a:gd name="T6" fmla="*/ 46 w 300"/>
                  <a:gd name="T7" fmla="*/ 143 h 296"/>
                  <a:gd name="T8" fmla="*/ 30 w 300"/>
                  <a:gd name="T9" fmla="*/ 133 h 296"/>
                  <a:gd name="T10" fmla="*/ 24 w 300"/>
                  <a:gd name="T11" fmla="*/ 120 h 296"/>
                  <a:gd name="T12" fmla="*/ 21 w 300"/>
                  <a:gd name="T13" fmla="*/ 115 h 296"/>
                  <a:gd name="T14" fmla="*/ 9 w 300"/>
                  <a:gd name="T15" fmla="*/ 110 h 296"/>
                  <a:gd name="T16" fmla="*/ 0 w 300"/>
                  <a:gd name="T17" fmla="*/ 110 h 296"/>
                  <a:gd name="T18" fmla="*/ 0 w 300"/>
                  <a:gd name="T19" fmla="*/ 103 h 296"/>
                  <a:gd name="T20" fmla="*/ 32 w 300"/>
                  <a:gd name="T21" fmla="*/ 81 h 296"/>
                  <a:gd name="T22" fmla="*/ 50 w 300"/>
                  <a:gd name="T23" fmla="*/ 72 h 296"/>
                  <a:gd name="T24" fmla="*/ 62 w 300"/>
                  <a:gd name="T25" fmla="*/ 62 h 296"/>
                  <a:gd name="T26" fmla="*/ 87 w 300"/>
                  <a:gd name="T27" fmla="*/ 50 h 296"/>
                  <a:gd name="T28" fmla="*/ 94 w 300"/>
                  <a:gd name="T29" fmla="*/ 42 h 296"/>
                  <a:gd name="T30" fmla="*/ 94 w 300"/>
                  <a:gd name="T31" fmla="*/ 32 h 296"/>
                  <a:gd name="T32" fmla="*/ 84 w 300"/>
                  <a:gd name="T33" fmla="*/ 16 h 296"/>
                  <a:gd name="T34" fmla="*/ 80 w 300"/>
                  <a:gd name="T35" fmla="*/ 4 h 296"/>
                  <a:gd name="T36" fmla="*/ 84 w 300"/>
                  <a:gd name="T37" fmla="*/ 0 h 296"/>
                  <a:gd name="T38" fmla="*/ 106 w 300"/>
                  <a:gd name="T39" fmla="*/ 12 h 296"/>
                  <a:gd name="T40" fmla="*/ 124 w 300"/>
                  <a:gd name="T41" fmla="*/ 23 h 296"/>
                  <a:gd name="T42" fmla="*/ 131 w 300"/>
                  <a:gd name="T43" fmla="*/ 22 h 296"/>
                  <a:gd name="T44" fmla="*/ 156 w 300"/>
                  <a:gd name="T45" fmla="*/ 22 h 296"/>
                  <a:gd name="T46" fmla="*/ 168 w 300"/>
                  <a:gd name="T47" fmla="*/ 24 h 296"/>
                  <a:gd name="T48" fmla="*/ 178 w 300"/>
                  <a:gd name="T49" fmla="*/ 24 h 296"/>
                  <a:gd name="T50" fmla="*/ 191 w 300"/>
                  <a:gd name="T51" fmla="*/ 22 h 296"/>
                  <a:gd name="T52" fmla="*/ 207 w 300"/>
                  <a:gd name="T53" fmla="*/ 14 h 296"/>
                  <a:gd name="T54" fmla="*/ 225 w 300"/>
                  <a:gd name="T55" fmla="*/ 23 h 296"/>
                  <a:gd name="T56" fmla="*/ 234 w 300"/>
                  <a:gd name="T57" fmla="*/ 48 h 296"/>
                  <a:gd name="T58" fmla="*/ 234 w 300"/>
                  <a:gd name="T59" fmla="*/ 57 h 296"/>
                  <a:gd name="T60" fmla="*/ 240 w 300"/>
                  <a:gd name="T61" fmla="*/ 62 h 296"/>
                  <a:gd name="T62" fmla="*/ 250 w 300"/>
                  <a:gd name="T63" fmla="*/ 65 h 296"/>
                  <a:gd name="T64" fmla="*/ 274 w 300"/>
                  <a:gd name="T65" fmla="*/ 65 h 296"/>
                  <a:gd name="T66" fmla="*/ 284 w 300"/>
                  <a:gd name="T67" fmla="*/ 69 h 296"/>
                  <a:gd name="T68" fmla="*/ 293 w 300"/>
                  <a:gd name="T69" fmla="*/ 78 h 296"/>
                  <a:gd name="T70" fmla="*/ 299 w 300"/>
                  <a:gd name="T71" fmla="*/ 100 h 296"/>
                  <a:gd name="T72" fmla="*/ 299 w 300"/>
                  <a:gd name="T73" fmla="*/ 119 h 296"/>
                  <a:gd name="T74" fmla="*/ 295 w 300"/>
                  <a:gd name="T75" fmla="*/ 127 h 296"/>
                  <a:gd name="T76" fmla="*/ 300 w 300"/>
                  <a:gd name="T77" fmla="*/ 133 h 296"/>
                  <a:gd name="T78" fmla="*/ 300 w 300"/>
                  <a:gd name="T79" fmla="*/ 140 h 296"/>
                  <a:gd name="T80" fmla="*/ 288 w 300"/>
                  <a:gd name="T81" fmla="*/ 158 h 296"/>
                  <a:gd name="T82" fmla="*/ 283 w 300"/>
                  <a:gd name="T83" fmla="*/ 163 h 296"/>
                  <a:gd name="T84" fmla="*/ 287 w 300"/>
                  <a:gd name="T85" fmla="*/ 171 h 296"/>
                  <a:gd name="T86" fmla="*/ 272 w 300"/>
                  <a:gd name="T87" fmla="*/ 180 h 296"/>
                  <a:gd name="T88" fmla="*/ 249 w 300"/>
                  <a:gd name="T89" fmla="*/ 191 h 296"/>
                  <a:gd name="T90" fmla="*/ 230 w 300"/>
                  <a:gd name="T91" fmla="*/ 198 h 296"/>
                  <a:gd name="T92" fmla="*/ 205 w 300"/>
                  <a:gd name="T93" fmla="*/ 198 h 296"/>
                  <a:gd name="T94" fmla="*/ 201 w 300"/>
                  <a:gd name="T95" fmla="*/ 204 h 296"/>
                  <a:gd name="T96" fmla="*/ 199 w 300"/>
                  <a:gd name="T97" fmla="*/ 214 h 296"/>
                  <a:gd name="T98" fmla="*/ 204 w 300"/>
                  <a:gd name="T99" fmla="*/ 234 h 296"/>
                  <a:gd name="T100" fmla="*/ 204 w 300"/>
                  <a:gd name="T101" fmla="*/ 247 h 296"/>
                  <a:gd name="T102" fmla="*/ 193 w 300"/>
                  <a:gd name="T103" fmla="*/ 260 h 296"/>
                  <a:gd name="T104" fmla="*/ 181 w 300"/>
                  <a:gd name="T105" fmla="*/ 270 h 296"/>
                  <a:gd name="T106" fmla="*/ 171 w 300"/>
                  <a:gd name="T107" fmla="*/ 270 h 296"/>
                  <a:gd name="T108" fmla="*/ 161 w 300"/>
                  <a:gd name="T109" fmla="*/ 270 h 296"/>
                  <a:gd name="T110" fmla="*/ 122 w 300"/>
                  <a:gd name="T111" fmla="*/ 286 h 296"/>
                  <a:gd name="T112" fmla="*/ 98 w 300"/>
                  <a:gd name="T113" fmla="*/ 296 h 296"/>
                  <a:gd name="T114" fmla="*/ 91 w 300"/>
                  <a:gd name="T115" fmla="*/ 290 h 296"/>
                  <a:gd name="T116" fmla="*/ 91 w 300"/>
                  <a:gd name="T117" fmla="*/ 277 h 296"/>
                  <a:gd name="T118" fmla="*/ 75 w 300"/>
                  <a:gd name="T119" fmla="*/ 258 h 296"/>
                  <a:gd name="T120" fmla="*/ 73 w 300"/>
                  <a:gd name="T121" fmla="*/ 221 h 296"/>
                  <a:gd name="T122" fmla="*/ 91 w 300"/>
                  <a:gd name="T123" fmla="*/ 20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0" h="296">
                    <a:moveTo>
                      <a:pt x="91" y="205"/>
                    </a:moveTo>
                    <a:lnTo>
                      <a:pt x="91" y="187"/>
                    </a:lnTo>
                    <a:lnTo>
                      <a:pt x="84" y="174"/>
                    </a:lnTo>
                    <a:lnTo>
                      <a:pt x="46" y="143"/>
                    </a:lnTo>
                    <a:lnTo>
                      <a:pt x="30" y="133"/>
                    </a:lnTo>
                    <a:lnTo>
                      <a:pt x="24" y="120"/>
                    </a:lnTo>
                    <a:lnTo>
                      <a:pt x="21" y="115"/>
                    </a:lnTo>
                    <a:lnTo>
                      <a:pt x="9" y="110"/>
                    </a:lnTo>
                    <a:lnTo>
                      <a:pt x="0" y="110"/>
                    </a:lnTo>
                    <a:lnTo>
                      <a:pt x="0" y="103"/>
                    </a:lnTo>
                    <a:lnTo>
                      <a:pt x="32" y="81"/>
                    </a:lnTo>
                    <a:lnTo>
                      <a:pt x="50" y="72"/>
                    </a:lnTo>
                    <a:lnTo>
                      <a:pt x="62" y="62"/>
                    </a:lnTo>
                    <a:lnTo>
                      <a:pt x="87" y="50"/>
                    </a:lnTo>
                    <a:lnTo>
                      <a:pt x="94" y="42"/>
                    </a:lnTo>
                    <a:lnTo>
                      <a:pt x="94" y="32"/>
                    </a:lnTo>
                    <a:lnTo>
                      <a:pt x="84" y="16"/>
                    </a:lnTo>
                    <a:lnTo>
                      <a:pt x="80" y="4"/>
                    </a:lnTo>
                    <a:lnTo>
                      <a:pt x="84" y="0"/>
                    </a:lnTo>
                    <a:lnTo>
                      <a:pt x="106" y="12"/>
                    </a:lnTo>
                    <a:lnTo>
                      <a:pt x="124" y="23"/>
                    </a:lnTo>
                    <a:lnTo>
                      <a:pt x="131" y="22"/>
                    </a:lnTo>
                    <a:lnTo>
                      <a:pt x="156" y="22"/>
                    </a:lnTo>
                    <a:lnTo>
                      <a:pt x="168" y="24"/>
                    </a:lnTo>
                    <a:lnTo>
                      <a:pt x="178" y="24"/>
                    </a:lnTo>
                    <a:lnTo>
                      <a:pt x="191" y="22"/>
                    </a:lnTo>
                    <a:lnTo>
                      <a:pt x="207" y="14"/>
                    </a:lnTo>
                    <a:lnTo>
                      <a:pt x="225" y="23"/>
                    </a:lnTo>
                    <a:lnTo>
                      <a:pt x="234" y="48"/>
                    </a:lnTo>
                    <a:lnTo>
                      <a:pt x="234" y="57"/>
                    </a:lnTo>
                    <a:lnTo>
                      <a:pt x="240" y="62"/>
                    </a:lnTo>
                    <a:lnTo>
                      <a:pt x="250" y="65"/>
                    </a:lnTo>
                    <a:lnTo>
                      <a:pt x="274" y="65"/>
                    </a:lnTo>
                    <a:lnTo>
                      <a:pt x="284" y="69"/>
                    </a:lnTo>
                    <a:lnTo>
                      <a:pt x="293" y="78"/>
                    </a:lnTo>
                    <a:lnTo>
                      <a:pt x="299" y="100"/>
                    </a:lnTo>
                    <a:lnTo>
                      <a:pt x="299" y="119"/>
                    </a:lnTo>
                    <a:lnTo>
                      <a:pt x="295" y="127"/>
                    </a:lnTo>
                    <a:lnTo>
                      <a:pt x="300" y="133"/>
                    </a:lnTo>
                    <a:lnTo>
                      <a:pt x="300" y="140"/>
                    </a:lnTo>
                    <a:lnTo>
                      <a:pt x="288" y="158"/>
                    </a:lnTo>
                    <a:lnTo>
                      <a:pt x="283" y="163"/>
                    </a:lnTo>
                    <a:lnTo>
                      <a:pt x="287" y="171"/>
                    </a:lnTo>
                    <a:lnTo>
                      <a:pt x="272" y="180"/>
                    </a:lnTo>
                    <a:lnTo>
                      <a:pt x="249" y="191"/>
                    </a:lnTo>
                    <a:lnTo>
                      <a:pt x="230" y="198"/>
                    </a:lnTo>
                    <a:lnTo>
                      <a:pt x="205" y="198"/>
                    </a:lnTo>
                    <a:lnTo>
                      <a:pt x="201" y="204"/>
                    </a:lnTo>
                    <a:lnTo>
                      <a:pt x="199" y="214"/>
                    </a:lnTo>
                    <a:lnTo>
                      <a:pt x="204" y="234"/>
                    </a:lnTo>
                    <a:lnTo>
                      <a:pt x="204" y="247"/>
                    </a:lnTo>
                    <a:lnTo>
                      <a:pt x="193" y="260"/>
                    </a:lnTo>
                    <a:lnTo>
                      <a:pt x="181" y="270"/>
                    </a:lnTo>
                    <a:lnTo>
                      <a:pt x="171" y="270"/>
                    </a:lnTo>
                    <a:lnTo>
                      <a:pt x="161" y="270"/>
                    </a:lnTo>
                    <a:lnTo>
                      <a:pt x="122" y="286"/>
                    </a:lnTo>
                    <a:lnTo>
                      <a:pt x="98" y="296"/>
                    </a:lnTo>
                    <a:lnTo>
                      <a:pt x="91" y="290"/>
                    </a:lnTo>
                    <a:lnTo>
                      <a:pt x="91" y="277"/>
                    </a:lnTo>
                    <a:lnTo>
                      <a:pt x="75" y="258"/>
                    </a:lnTo>
                    <a:lnTo>
                      <a:pt x="73" y="221"/>
                    </a:lnTo>
                    <a:lnTo>
                      <a:pt x="91" y="20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0" name="Freeform 139">
                <a:extLst>
                  <a:ext uri="{FF2B5EF4-FFF2-40B4-BE49-F238E27FC236}">
                    <a16:creationId xmlns:a16="http://schemas.microsoft.com/office/drawing/2014/main" id="{34532D16-FDD1-4AB6-A0C2-3A4BDA6FF995}"/>
                  </a:ext>
                </a:extLst>
              </p:cNvPr>
              <p:cNvSpPr>
                <a:spLocks/>
              </p:cNvSpPr>
              <p:nvPr/>
            </p:nvSpPr>
            <p:spPr bwMode="auto">
              <a:xfrm>
                <a:off x="7299325" y="3430588"/>
                <a:ext cx="388938" cy="628650"/>
              </a:xfrm>
              <a:custGeom>
                <a:avLst/>
                <a:gdLst>
                  <a:gd name="T0" fmla="*/ 33 w 205"/>
                  <a:gd name="T1" fmla="*/ 76 h 294"/>
                  <a:gd name="T2" fmla="*/ 43 w 205"/>
                  <a:gd name="T3" fmla="*/ 52 h 294"/>
                  <a:gd name="T4" fmla="*/ 56 w 205"/>
                  <a:gd name="T5" fmla="*/ 31 h 294"/>
                  <a:gd name="T6" fmla="*/ 72 w 205"/>
                  <a:gd name="T7" fmla="*/ 28 h 294"/>
                  <a:gd name="T8" fmla="*/ 83 w 205"/>
                  <a:gd name="T9" fmla="*/ 18 h 294"/>
                  <a:gd name="T10" fmla="*/ 101 w 205"/>
                  <a:gd name="T11" fmla="*/ 8 h 294"/>
                  <a:gd name="T12" fmla="*/ 101 w 205"/>
                  <a:gd name="T13" fmla="*/ 0 h 294"/>
                  <a:gd name="T14" fmla="*/ 123 w 205"/>
                  <a:gd name="T15" fmla="*/ 7 h 294"/>
                  <a:gd name="T16" fmla="*/ 136 w 205"/>
                  <a:gd name="T17" fmla="*/ 17 h 294"/>
                  <a:gd name="T18" fmla="*/ 139 w 205"/>
                  <a:gd name="T19" fmla="*/ 32 h 294"/>
                  <a:gd name="T20" fmla="*/ 142 w 205"/>
                  <a:gd name="T21" fmla="*/ 57 h 294"/>
                  <a:gd name="T22" fmla="*/ 146 w 205"/>
                  <a:gd name="T23" fmla="*/ 73 h 294"/>
                  <a:gd name="T24" fmla="*/ 154 w 205"/>
                  <a:gd name="T25" fmla="*/ 82 h 294"/>
                  <a:gd name="T26" fmla="*/ 146 w 205"/>
                  <a:gd name="T27" fmla="*/ 93 h 294"/>
                  <a:gd name="T28" fmla="*/ 138 w 205"/>
                  <a:gd name="T29" fmla="*/ 120 h 294"/>
                  <a:gd name="T30" fmla="*/ 125 w 205"/>
                  <a:gd name="T31" fmla="*/ 132 h 294"/>
                  <a:gd name="T32" fmla="*/ 109 w 205"/>
                  <a:gd name="T33" fmla="*/ 142 h 294"/>
                  <a:gd name="T34" fmla="*/ 96 w 205"/>
                  <a:gd name="T35" fmla="*/ 149 h 294"/>
                  <a:gd name="T36" fmla="*/ 88 w 205"/>
                  <a:gd name="T37" fmla="*/ 163 h 294"/>
                  <a:gd name="T38" fmla="*/ 120 w 205"/>
                  <a:gd name="T39" fmla="*/ 184 h 294"/>
                  <a:gd name="T40" fmla="*/ 166 w 205"/>
                  <a:gd name="T41" fmla="*/ 187 h 294"/>
                  <a:gd name="T42" fmla="*/ 164 w 205"/>
                  <a:gd name="T43" fmla="*/ 207 h 294"/>
                  <a:gd name="T44" fmla="*/ 169 w 205"/>
                  <a:gd name="T45" fmla="*/ 226 h 294"/>
                  <a:gd name="T46" fmla="*/ 192 w 205"/>
                  <a:gd name="T47" fmla="*/ 219 h 294"/>
                  <a:gd name="T48" fmla="*/ 205 w 205"/>
                  <a:gd name="T49" fmla="*/ 227 h 294"/>
                  <a:gd name="T50" fmla="*/ 183 w 205"/>
                  <a:gd name="T51" fmla="*/ 243 h 294"/>
                  <a:gd name="T52" fmla="*/ 146 w 205"/>
                  <a:gd name="T53" fmla="*/ 266 h 294"/>
                  <a:gd name="T54" fmla="*/ 130 w 205"/>
                  <a:gd name="T55" fmla="*/ 283 h 294"/>
                  <a:gd name="T56" fmla="*/ 103 w 205"/>
                  <a:gd name="T57" fmla="*/ 291 h 294"/>
                  <a:gd name="T58" fmla="*/ 72 w 205"/>
                  <a:gd name="T59" fmla="*/ 294 h 294"/>
                  <a:gd name="T60" fmla="*/ 61 w 205"/>
                  <a:gd name="T61" fmla="*/ 291 h 294"/>
                  <a:gd name="T62" fmla="*/ 49 w 205"/>
                  <a:gd name="T63" fmla="*/ 294 h 294"/>
                  <a:gd name="T64" fmla="*/ 34 w 205"/>
                  <a:gd name="T65" fmla="*/ 284 h 294"/>
                  <a:gd name="T66" fmla="*/ 31 w 205"/>
                  <a:gd name="T67" fmla="*/ 265 h 294"/>
                  <a:gd name="T68" fmla="*/ 22 w 205"/>
                  <a:gd name="T69" fmla="*/ 231 h 294"/>
                  <a:gd name="T70" fmla="*/ 0 w 205"/>
                  <a:gd name="T71" fmla="*/ 215 h 294"/>
                  <a:gd name="T72" fmla="*/ 7 w 205"/>
                  <a:gd name="T73" fmla="*/ 194 h 294"/>
                  <a:gd name="T74" fmla="*/ 28 w 205"/>
                  <a:gd name="T75" fmla="*/ 169 h 294"/>
                  <a:gd name="T76" fmla="*/ 46 w 205"/>
                  <a:gd name="T77" fmla="*/ 131 h 294"/>
                  <a:gd name="T78" fmla="*/ 53 w 205"/>
                  <a:gd name="T79" fmla="*/ 116 h 294"/>
                  <a:gd name="T80" fmla="*/ 33 w 205"/>
                  <a:gd name="T81" fmla="*/ 8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294">
                    <a:moveTo>
                      <a:pt x="33" y="86"/>
                    </a:moveTo>
                    <a:lnTo>
                      <a:pt x="33" y="76"/>
                    </a:lnTo>
                    <a:lnTo>
                      <a:pt x="36" y="65"/>
                    </a:lnTo>
                    <a:lnTo>
                      <a:pt x="43" y="52"/>
                    </a:lnTo>
                    <a:lnTo>
                      <a:pt x="56" y="40"/>
                    </a:lnTo>
                    <a:lnTo>
                      <a:pt x="56" y="31"/>
                    </a:lnTo>
                    <a:lnTo>
                      <a:pt x="67" y="31"/>
                    </a:lnTo>
                    <a:lnTo>
                      <a:pt x="72" y="28"/>
                    </a:lnTo>
                    <a:lnTo>
                      <a:pt x="72" y="22"/>
                    </a:lnTo>
                    <a:lnTo>
                      <a:pt x="83" y="18"/>
                    </a:lnTo>
                    <a:lnTo>
                      <a:pt x="94" y="15"/>
                    </a:lnTo>
                    <a:lnTo>
                      <a:pt x="101" y="8"/>
                    </a:lnTo>
                    <a:lnTo>
                      <a:pt x="98" y="3"/>
                    </a:lnTo>
                    <a:lnTo>
                      <a:pt x="101" y="0"/>
                    </a:lnTo>
                    <a:lnTo>
                      <a:pt x="113" y="7"/>
                    </a:lnTo>
                    <a:lnTo>
                      <a:pt x="123" y="7"/>
                    </a:lnTo>
                    <a:lnTo>
                      <a:pt x="131" y="10"/>
                    </a:lnTo>
                    <a:lnTo>
                      <a:pt x="136" y="17"/>
                    </a:lnTo>
                    <a:lnTo>
                      <a:pt x="136" y="25"/>
                    </a:lnTo>
                    <a:lnTo>
                      <a:pt x="139" y="32"/>
                    </a:lnTo>
                    <a:lnTo>
                      <a:pt x="139" y="43"/>
                    </a:lnTo>
                    <a:lnTo>
                      <a:pt x="142" y="57"/>
                    </a:lnTo>
                    <a:lnTo>
                      <a:pt x="146" y="62"/>
                    </a:lnTo>
                    <a:lnTo>
                      <a:pt x="146" y="73"/>
                    </a:lnTo>
                    <a:lnTo>
                      <a:pt x="150" y="79"/>
                    </a:lnTo>
                    <a:lnTo>
                      <a:pt x="154" y="82"/>
                    </a:lnTo>
                    <a:lnTo>
                      <a:pt x="148" y="87"/>
                    </a:lnTo>
                    <a:lnTo>
                      <a:pt x="146" y="93"/>
                    </a:lnTo>
                    <a:lnTo>
                      <a:pt x="146" y="108"/>
                    </a:lnTo>
                    <a:lnTo>
                      <a:pt x="138" y="120"/>
                    </a:lnTo>
                    <a:lnTo>
                      <a:pt x="133" y="129"/>
                    </a:lnTo>
                    <a:lnTo>
                      <a:pt x="125" y="132"/>
                    </a:lnTo>
                    <a:lnTo>
                      <a:pt x="109" y="134"/>
                    </a:lnTo>
                    <a:lnTo>
                      <a:pt x="109" y="142"/>
                    </a:lnTo>
                    <a:lnTo>
                      <a:pt x="105" y="146"/>
                    </a:lnTo>
                    <a:lnTo>
                      <a:pt x="96" y="149"/>
                    </a:lnTo>
                    <a:lnTo>
                      <a:pt x="88" y="157"/>
                    </a:lnTo>
                    <a:lnTo>
                      <a:pt x="88" y="163"/>
                    </a:lnTo>
                    <a:lnTo>
                      <a:pt x="98" y="172"/>
                    </a:lnTo>
                    <a:lnTo>
                      <a:pt x="120" y="184"/>
                    </a:lnTo>
                    <a:lnTo>
                      <a:pt x="155" y="184"/>
                    </a:lnTo>
                    <a:lnTo>
                      <a:pt x="166" y="187"/>
                    </a:lnTo>
                    <a:lnTo>
                      <a:pt x="169" y="194"/>
                    </a:lnTo>
                    <a:lnTo>
                      <a:pt x="164" y="207"/>
                    </a:lnTo>
                    <a:lnTo>
                      <a:pt x="164" y="215"/>
                    </a:lnTo>
                    <a:lnTo>
                      <a:pt x="169" y="226"/>
                    </a:lnTo>
                    <a:lnTo>
                      <a:pt x="175" y="226"/>
                    </a:lnTo>
                    <a:lnTo>
                      <a:pt x="192" y="219"/>
                    </a:lnTo>
                    <a:lnTo>
                      <a:pt x="201" y="221"/>
                    </a:lnTo>
                    <a:lnTo>
                      <a:pt x="205" y="227"/>
                    </a:lnTo>
                    <a:lnTo>
                      <a:pt x="205" y="233"/>
                    </a:lnTo>
                    <a:lnTo>
                      <a:pt x="183" y="243"/>
                    </a:lnTo>
                    <a:lnTo>
                      <a:pt x="164" y="255"/>
                    </a:lnTo>
                    <a:lnTo>
                      <a:pt x="146" y="266"/>
                    </a:lnTo>
                    <a:lnTo>
                      <a:pt x="135" y="276"/>
                    </a:lnTo>
                    <a:lnTo>
                      <a:pt x="130" y="283"/>
                    </a:lnTo>
                    <a:lnTo>
                      <a:pt x="120" y="288"/>
                    </a:lnTo>
                    <a:lnTo>
                      <a:pt x="103" y="291"/>
                    </a:lnTo>
                    <a:lnTo>
                      <a:pt x="75" y="291"/>
                    </a:lnTo>
                    <a:lnTo>
                      <a:pt x="72" y="294"/>
                    </a:lnTo>
                    <a:lnTo>
                      <a:pt x="64" y="294"/>
                    </a:lnTo>
                    <a:lnTo>
                      <a:pt x="61" y="291"/>
                    </a:lnTo>
                    <a:lnTo>
                      <a:pt x="52" y="291"/>
                    </a:lnTo>
                    <a:lnTo>
                      <a:pt x="49" y="294"/>
                    </a:lnTo>
                    <a:lnTo>
                      <a:pt x="41" y="294"/>
                    </a:lnTo>
                    <a:lnTo>
                      <a:pt x="34" y="284"/>
                    </a:lnTo>
                    <a:lnTo>
                      <a:pt x="33" y="274"/>
                    </a:lnTo>
                    <a:lnTo>
                      <a:pt x="31" y="265"/>
                    </a:lnTo>
                    <a:lnTo>
                      <a:pt x="13" y="239"/>
                    </a:lnTo>
                    <a:lnTo>
                      <a:pt x="22" y="231"/>
                    </a:lnTo>
                    <a:lnTo>
                      <a:pt x="22" y="225"/>
                    </a:lnTo>
                    <a:lnTo>
                      <a:pt x="0" y="215"/>
                    </a:lnTo>
                    <a:lnTo>
                      <a:pt x="0" y="203"/>
                    </a:lnTo>
                    <a:lnTo>
                      <a:pt x="7" y="194"/>
                    </a:lnTo>
                    <a:lnTo>
                      <a:pt x="19" y="185"/>
                    </a:lnTo>
                    <a:lnTo>
                      <a:pt x="28" y="169"/>
                    </a:lnTo>
                    <a:lnTo>
                      <a:pt x="44" y="137"/>
                    </a:lnTo>
                    <a:lnTo>
                      <a:pt x="46" y="131"/>
                    </a:lnTo>
                    <a:lnTo>
                      <a:pt x="53" y="121"/>
                    </a:lnTo>
                    <a:lnTo>
                      <a:pt x="53" y="116"/>
                    </a:lnTo>
                    <a:lnTo>
                      <a:pt x="45" y="107"/>
                    </a:lnTo>
                    <a:lnTo>
                      <a:pt x="33" y="8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1" name="Freeform 140">
                <a:extLst>
                  <a:ext uri="{FF2B5EF4-FFF2-40B4-BE49-F238E27FC236}">
                    <a16:creationId xmlns:a16="http://schemas.microsoft.com/office/drawing/2014/main" id="{95823468-FA79-42C0-B6AB-39ADA86CAA1E}"/>
                  </a:ext>
                </a:extLst>
              </p:cNvPr>
              <p:cNvSpPr>
                <a:spLocks/>
              </p:cNvSpPr>
              <p:nvPr/>
            </p:nvSpPr>
            <p:spPr bwMode="auto">
              <a:xfrm>
                <a:off x="7581900" y="3819525"/>
                <a:ext cx="844550" cy="458788"/>
              </a:xfrm>
              <a:custGeom>
                <a:avLst/>
                <a:gdLst>
                  <a:gd name="T0" fmla="*/ 60 w 446"/>
                  <a:gd name="T1" fmla="*/ 100 h 214"/>
                  <a:gd name="T2" fmla="*/ 67 w 446"/>
                  <a:gd name="T3" fmla="*/ 79 h 214"/>
                  <a:gd name="T4" fmla="*/ 56 w 446"/>
                  <a:gd name="T5" fmla="*/ 51 h 214"/>
                  <a:gd name="T6" fmla="*/ 74 w 446"/>
                  <a:gd name="T7" fmla="*/ 68 h 214"/>
                  <a:gd name="T8" fmla="*/ 105 w 446"/>
                  <a:gd name="T9" fmla="*/ 65 h 214"/>
                  <a:gd name="T10" fmla="*/ 124 w 446"/>
                  <a:gd name="T11" fmla="*/ 67 h 214"/>
                  <a:gd name="T12" fmla="*/ 166 w 446"/>
                  <a:gd name="T13" fmla="*/ 62 h 214"/>
                  <a:gd name="T14" fmla="*/ 191 w 446"/>
                  <a:gd name="T15" fmla="*/ 29 h 214"/>
                  <a:gd name="T16" fmla="*/ 224 w 446"/>
                  <a:gd name="T17" fmla="*/ 16 h 214"/>
                  <a:gd name="T18" fmla="*/ 242 w 446"/>
                  <a:gd name="T19" fmla="*/ 20 h 214"/>
                  <a:gd name="T20" fmla="*/ 258 w 446"/>
                  <a:gd name="T21" fmla="*/ 33 h 214"/>
                  <a:gd name="T22" fmla="*/ 280 w 446"/>
                  <a:gd name="T23" fmla="*/ 35 h 214"/>
                  <a:gd name="T24" fmla="*/ 304 w 446"/>
                  <a:gd name="T25" fmla="*/ 28 h 214"/>
                  <a:gd name="T26" fmla="*/ 316 w 446"/>
                  <a:gd name="T27" fmla="*/ 4 h 214"/>
                  <a:gd name="T28" fmla="*/ 339 w 446"/>
                  <a:gd name="T29" fmla="*/ 0 h 214"/>
                  <a:gd name="T30" fmla="*/ 382 w 446"/>
                  <a:gd name="T31" fmla="*/ 6 h 214"/>
                  <a:gd name="T32" fmla="*/ 407 w 446"/>
                  <a:gd name="T33" fmla="*/ 12 h 214"/>
                  <a:gd name="T34" fmla="*/ 427 w 446"/>
                  <a:gd name="T35" fmla="*/ 8 h 214"/>
                  <a:gd name="T36" fmla="*/ 445 w 446"/>
                  <a:gd name="T37" fmla="*/ 25 h 214"/>
                  <a:gd name="T38" fmla="*/ 413 w 446"/>
                  <a:gd name="T39" fmla="*/ 53 h 214"/>
                  <a:gd name="T40" fmla="*/ 418 w 446"/>
                  <a:gd name="T41" fmla="*/ 70 h 214"/>
                  <a:gd name="T42" fmla="*/ 409 w 446"/>
                  <a:gd name="T43" fmla="*/ 79 h 214"/>
                  <a:gd name="T44" fmla="*/ 410 w 446"/>
                  <a:gd name="T45" fmla="*/ 94 h 214"/>
                  <a:gd name="T46" fmla="*/ 428 w 446"/>
                  <a:gd name="T47" fmla="*/ 117 h 214"/>
                  <a:gd name="T48" fmla="*/ 415 w 446"/>
                  <a:gd name="T49" fmla="*/ 121 h 214"/>
                  <a:gd name="T50" fmla="*/ 380 w 446"/>
                  <a:gd name="T51" fmla="*/ 107 h 214"/>
                  <a:gd name="T52" fmla="*/ 354 w 446"/>
                  <a:gd name="T53" fmla="*/ 119 h 214"/>
                  <a:gd name="T54" fmla="*/ 337 w 446"/>
                  <a:gd name="T55" fmla="*/ 127 h 214"/>
                  <a:gd name="T56" fmla="*/ 296 w 446"/>
                  <a:gd name="T57" fmla="*/ 114 h 214"/>
                  <a:gd name="T58" fmla="*/ 276 w 446"/>
                  <a:gd name="T59" fmla="*/ 129 h 214"/>
                  <a:gd name="T60" fmla="*/ 249 w 446"/>
                  <a:gd name="T61" fmla="*/ 164 h 214"/>
                  <a:gd name="T62" fmla="*/ 223 w 446"/>
                  <a:gd name="T63" fmla="*/ 182 h 214"/>
                  <a:gd name="T64" fmla="*/ 194 w 446"/>
                  <a:gd name="T65" fmla="*/ 188 h 214"/>
                  <a:gd name="T66" fmla="*/ 182 w 446"/>
                  <a:gd name="T67" fmla="*/ 167 h 214"/>
                  <a:gd name="T68" fmla="*/ 180 w 446"/>
                  <a:gd name="T69" fmla="*/ 153 h 214"/>
                  <a:gd name="T70" fmla="*/ 157 w 446"/>
                  <a:gd name="T71" fmla="*/ 145 h 214"/>
                  <a:gd name="T72" fmla="*/ 119 w 446"/>
                  <a:gd name="T73" fmla="*/ 185 h 214"/>
                  <a:gd name="T74" fmla="*/ 75 w 446"/>
                  <a:gd name="T75" fmla="*/ 200 h 214"/>
                  <a:gd name="T76" fmla="*/ 22 w 446"/>
                  <a:gd name="T77" fmla="*/ 214 h 214"/>
                  <a:gd name="T78" fmla="*/ 27 w 446"/>
                  <a:gd name="T79" fmla="*/ 172 h 214"/>
                  <a:gd name="T80" fmla="*/ 9 w 446"/>
                  <a:gd name="T81" fmla="*/ 180 h 214"/>
                  <a:gd name="T82" fmla="*/ 0 w 446"/>
                  <a:gd name="T83" fmla="*/ 176 h 214"/>
                  <a:gd name="T84" fmla="*/ 0 w 446"/>
                  <a:gd name="T85" fmla="*/ 154 h 214"/>
                  <a:gd name="T86" fmla="*/ 20 w 446"/>
                  <a:gd name="T87" fmla="*/ 125 h 214"/>
                  <a:gd name="T88" fmla="*/ 46 w 446"/>
                  <a:gd name="T89" fmla="*/ 11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214">
                    <a:moveTo>
                      <a:pt x="56" y="105"/>
                    </a:moveTo>
                    <a:lnTo>
                      <a:pt x="60" y="100"/>
                    </a:lnTo>
                    <a:lnTo>
                      <a:pt x="60" y="87"/>
                    </a:lnTo>
                    <a:lnTo>
                      <a:pt x="67" y="79"/>
                    </a:lnTo>
                    <a:lnTo>
                      <a:pt x="56" y="58"/>
                    </a:lnTo>
                    <a:lnTo>
                      <a:pt x="56" y="51"/>
                    </a:lnTo>
                    <a:lnTo>
                      <a:pt x="64" y="58"/>
                    </a:lnTo>
                    <a:lnTo>
                      <a:pt x="74" y="68"/>
                    </a:lnTo>
                    <a:lnTo>
                      <a:pt x="88" y="68"/>
                    </a:lnTo>
                    <a:lnTo>
                      <a:pt x="105" y="65"/>
                    </a:lnTo>
                    <a:lnTo>
                      <a:pt x="116" y="65"/>
                    </a:lnTo>
                    <a:lnTo>
                      <a:pt x="124" y="67"/>
                    </a:lnTo>
                    <a:lnTo>
                      <a:pt x="151" y="67"/>
                    </a:lnTo>
                    <a:lnTo>
                      <a:pt x="166" y="62"/>
                    </a:lnTo>
                    <a:lnTo>
                      <a:pt x="183" y="38"/>
                    </a:lnTo>
                    <a:lnTo>
                      <a:pt x="191" y="29"/>
                    </a:lnTo>
                    <a:lnTo>
                      <a:pt x="209" y="19"/>
                    </a:lnTo>
                    <a:lnTo>
                      <a:pt x="224" y="16"/>
                    </a:lnTo>
                    <a:lnTo>
                      <a:pt x="232" y="16"/>
                    </a:lnTo>
                    <a:lnTo>
                      <a:pt x="242" y="20"/>
                    </a:lnTo>
                    <a:lnTo>
                      <a:pt x="249" y="26"/>
                    </a:lnTo>
                    <a:lnTo>
                      <a:pt x="258" y="33"/>
                    </a:lnTo>
                    <a:lnTo>
                      <a:pt x="265" y="35"/>
                    </a:lnTo>
                    <a:lnTo>
                      <a:pt x="280" y="35"/>
                    </a:lnTo>
                    <a:lnTo>
                      <a:pt x="296" y="40"/>
                    </a:lnTo>
                    <a:lnTo>
                      <a:pt x="304" y="28"/>
                    </a:lnTo>
                    <a:lnTo>
                      <a:pt x="309" y="15"/>
                    </a:lnTo>
                    <a:lnTo>
                      <a:pt x="316" y="4"/>
                    </a:lnTo>
                    <a:lnTo>
                      <a:pt x="327" y="4"/>
                    </a:lnTo>
                    <a:lnTo>
                      <a:pt x="339" y="0"/>
                    </a:lnTo>
                    <a:lnTo>
                      <a:pt x="370" y="0"/>
                    </a:lnTo>
                    <a:lnTo>
                      <a:pt x="382" y="6"/>
                    </a:lnTo>
                    <a:lnTo>
                      <a:pt x="395" y="12"/>
                    </a:lnTo>
                    <a:lnTo>
                      <a:pt x="407" y="12"/>
                    </a:lnTo>
                    <a:lnTo>
                      <a:pt x="421" y="10"/>
                    </a:lnTo>
                    <a:lnTo>
                      <a:pt x="427" y="8"/>
                    </a:lnTo>
                    <a:lnTo>
                      <a:pt x="446" y="5"/>
                    </a:lnTo>
                    <a:lnTo>
                      <a:pt x="445" y="25"/>
                    </a:lnTo>
                    <a:lnTo>
                      <a:pt x="434" y="31"/>
                    </a:lnTo>
                    <a:lnTo>
                      <a:pt x="413" y="53"/>
                    </a:lnTo>
                    <a:lnTo>
                      <a:pt x="413" y="58"/>
                    </a:lnTo>
                    <a:lnTo>
                      <a:pt x="418" y="70"/>
                    </a:lnTo>
                    <a:lnTo>
                      <a:pt x="418" y="74"/>
                    </a:lnTo>
                    <a:lnTo>
                      <a:pt x="409" y="79"/>
                    </a:lnTo>
                    <a:lnTo>
                      <a:pt x="407" y="86"/>
                    </a:lnTo>
                    <a:lnTo>
                      <a:pt x="410" y="94"/>
                    </a:lnTo>
                    <a:lnTo>
                      <a:pt x="420" y="108"/>
                    </a:lnTo>
                    <a:lnTo>
                      <a:pt x="428" y="117"/>
                    </a:lnTo>
                    <a:lnTo>
                      <a:pt x="423" y="121"/>
                    </a:lnTo>
                    <a:lnTo>
                      <a:pt x="415" y="121"/>
                    </a:lnTo>
                    <a:lnTo>
                      <a:pt x="403" y="113"/>
                    </a:lnTo>
                    <a:lnTo>
                      <a:pt x="380" y="107"/>
                    </a:lnTo>
                    <a:lnTo>
                      <a:pt x="372" y="107"/>
                    </a:lnTo>
                    <a:lnTo>
                      <a:pt x="354" y="119"/>
                    </a:lnTo>
                    <a:lnTo>
                      <a:pt x="346" y="125"/>
                    </a:lnTo>
                    <a:lnTo>
                      <a:pt x="337" y="127"/>
                    </a:lnTo>
                    <a:lnTo>
                      <a:pt x="318" y="125"/>
                    </a:lnTo>
                    <a:lnTo>
                      <a:pt x="296" y="114"/>
                    </a:lnTo>
                    <a:lnTo>
                      <a:pt x="283" y="124"/>
                    </a:lnTo>
                    <a:lnTo>
                      <a:pt x="276" y="129"/>
                    </a:lnTo>
                    <a:lnTo>
                      <a:pt x="266" y="129"/>
                    </a:lnTo>
                    <a:lnTo>
                      <a:pt x="249" y="164"/>
                    </a:lnTo>
                    <a:lnTo>
                      <a:pt x="244" y="172"/>
                    </a:lnTo>
                    <a:lnTo>
                      <a:pt x="223" y="182"/>
                    </a:lnTo>
                    <a:lnTo>
                      <a:pt x="202" y="188"/>
                    </a:lnTo>
                    <a:lnTo>
                      <a:pt x="194" y="188"/>
                    </a:lnTo>
                    <a:lnTo>
                      <a:pt x="182" y="171"/>
                    </a:lnTo>
                    <a:lnTo>
                      <a:pt x="182" y="167"/>
                    </a:lnTo>
                    <a:lnTo>
                      <a:pt x="187" y="160"/>
                    </a:lnTo>
                    <a:lnTo>
                      <a:pt x="180" y="153"/>
                    </a:lnTo>
                    <a:lnTo>
                      <a:pt x="164" y="145"/>
                    </a:lnTo>
                    <a:lnTo>
                      <a:pt x="157" y="145"/>
                    </a:lnTo>
                    <a:lnTo>
                      <a:pt x="135" y="174"/>
                    </a:lnTo>
                    <a:lnTo>
                      <a:pt x="119" y="185"/>
                    </a:lnTo>
                    <a:lnTo>
                      <a:pt x="105" y="189"/>
                    </a:lnTo>
                    <a:lnTo>
                      <a:pt x="75" y="200"/>
                    </a:lnTo>
                    <a:lnTo>
                      <a:pt x="46" y="209"/>
                    </a:lnTo>
                    <a:lnTo>
                      <a:pt x="22" y="214"/>
                    </a:lnTo>
                    <a:lnTo>
                      <a:pt x="27" y="184"/>
                    </a:lnTo>
                    <a:lnTo>
                      <a:pt x="27" y="172"/>
                    </a:lnTo>
                    <a:lnTo>
                      <a:pt x="22" y="172"/>
                    </a:lnTo>
                    <a:lnTo>
                      <a:pt x="9" y="180"/>
                    </a:lnTo>
                    <a:lnTo>
                      <a:pt x="5" y="180"/>
                    </a:lnTo>
                    <a:lnTo>
                      <a:pt x="0" y="176"/>
                    </a:lnTo>
                    <a:lnTo>
                      <a:pt x="0" y="171"/>
                    </a:lnTo>
                    <a:lnTo>
                      <a:pt x="0" y="154"/>
                    </a:lnTo>
                    <a:lnTo>
                      <a:pt x="7" y="125"/>
                    </a:lnTo>
                    <a:lnTo>
                      <a:pt x="20" y="125"/>
                    </a:lnTo>
                    <a:lnTo>
                      <a:pt x="38" y="115"/>
                    </a:lnTo>
                    <a:lnTo>
                      <a:pt x="46" y="115"/>
                    </a:lnTo>
                    <a:lnTo>
                      <a:pt x="56" y="10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2" name="Freeform 141">
                <a:extLst>
                  <a:ext uri="{FF2B5EF4-FFF2-40B4-BE49-F238E27FC236}">
                    <a16:creationId xmlns:a16="http://schemas.microsoft.com/office/drawing/2014/main" id="{CFCEE33B-61F1-4F1D-A49A-8AAE849EA4B2}"/>
                  </a:ext>
                </a:extLst>
              </p:cNvPr>
              <p:cNvSpPr>
                <a:spLocks/>
              </p:cNvSpPr>
              <p:nvPr/>
            </p:nvSpPr>
            <p:spPr bwMode="auto">
              <a:xfrm>
                <a:off x="4584700" y="2128838"/>
                <a:ext cx="654050" cy="490537"/>
              </a:xfrm>
              <a:custGeom>
                <a:avLst/>
                <a:gdLst>
                  <a:gd name="T0" fmla="*/ 30 w 346"/>
                  <a:gd name="T1" fmla="*/ 0 h 229"/>
                  <a:gd name="T2" fmla="*/ 56 w 346"/>
                  <a:gd name="T3" fmla="*/ 22 h 229"/>
                  <a:gd name="T4" fmla="*/ 69 w 346"/>
                  <a:gd name="T5" fmla="*/ 13 h 229"/>
                  <a:gd name="T6" fmla="*/ 110 w 346"/>
                  <a:gd name="T7" fmla="*/ 12 h 229"/>
                  <a:gd name="T8" fmla="*/ 114 w 346"/>
                  <a:gd name="T9" fmla="*/ 34 h 229"/>
                  <a:gd name="T10" fmla="*/ 124 w 346"/>
                  <a:gd name="T11" fmla="*/ 31 h 229"/>
                  <a:gd name="T12" fmla="*/ 143 w 346"/>
                  <a:gd name="T13" fmla="*/ 45 h 229"/>
                  <a:gd name="T14" fmla="*/ 167 w 346"/>
                  <a:gd name="T15" fmla="*/ 48 h 229"/>
                  <a:gd name="T16" fmla="*/ 198 w 346"/>
                  <a:gd name="T17" fmla="*/ 51 h 229"/>
                  <a:gd name="T18" fmla="*/ 230 w 346"/>
                  <a:gd name="T19" fmla="*/ 58 h 229"/>
                  <a:gd name="T20" fmla="*/ 255 w 346"/>
                  <a:gd name="T21" fmla="*/ 48 h 229"/>
                  <a:gd name="T22" fmla="*/ 270 w 346"/>
                  <a:gd name="T23" fmla="*/ 22 h 229"/>
                  <a:gd name="T24" fmla="*/ 289 w 346"/>
                  <a:gd name="T25" fmla="*/ 23 h 229"/>
                  <a:gd name="T26" fmla="*/ 310 w 346"/>
                  <a:gd name="T27" fmla="*/ 26 h 229"/>
                  <a:gd name="T28" fmla="*/ 303 w 346"/>
                  <a:gd name="T29" fmla="*/ 37 h 229"/>
                  <a:gd name="T30" fmla="*/ 321 w 346"/>
                  <a:gd name="T31" fmla="*/ 45 h 229"/>
                  <a:gd name="T32" fmla="*/ 335 w 346"/>
                  <a:gd name="T33" fmla="*/ 65 h 229"/>
                  <a:gd name="T34" fmla="*/ 346 w 346"/>
                  <a:gd name="T35" fmla="*/ 71 h 229"/>
                  <a:gd name="T36" fmla="*/ 331 w 346"/>
                  <a:gd name="T37" fmla="*/ 75 h 229"/>
                  <a:gd name="T38" fmla="*/ 325 w 346"/>
                  <a:gd name="T39" fmla="*/ 86 h 229"/>
                  <a:gd name="T40" fmla="*/ 330 w 346"/>
                  <a:gd name="T41" fmla="*/ 115 h 229"/>
                  <a:gd name="T42" fmla="*/ 339 w 346"/>
                  <a:gd name="T43" fmla="*/ 127 h 229"/>
                  <a:gd name="T44" fmla="*/ 326 w 346"/>
                  <a:gd name="T45" fmla="*/ 127 h 229"/>
                  <a:gd name="T46" fmla="*/ 310 w 346"/>
                  <a:gd name="T47" fmla="*/ 121 h 229"/>
                  <a:gd name="T48" fmla="*/ 288 w 346"/>
                  <a:gd name="T49" fmla="*/ 128 h 229"/>
                  <a:gd name="T50" fmla="*/ 289 w 346"/>
                  <a:gd name="T51" fmla="*/ 149 h 229"/>
                  <a:gd name="T52" fmla="*/ 270 w 346"/>
                  <a:gd name="T53" fmla="*/ 162 h 229"/>
                  <a:gd name="T54" fmla="*/ 234 w 346"/>
                  <a:gd name="T55" fmla="*/ 161 h 229"/>
                  <a:gd name="T56" fmla="*/ 227 w 346"/>
                  <a:gd name="T57" fmla="*/ 152 h 229"/>
                  <a:gd name="T58" fmla="*/ 216 w 346"/>
                  <a:gd name="T59" fmla="*/ 157 h 229"/>
                  <a:gd name="T60" fmla="*/ 201 w 346"/>
                  <a:gd name="T61" fmla="*/ 156 h 229"/>
                  <a:gd name="T62" fmla="*/ 190 w 346"/>
                  <a:gd name="T63" fmla="*/ 153 h 229"/>
                  <a:gd name="T64" fmla="*/ 188 w 346"/>
                  <a:gd name="T65" fmla="*/ 173 h 229"/>
                  <a:gd name="T66" fmla="*/ 132 w 346"/>
                  <a:gd name="T67" fmla="*/ 201 h 229"/>
                  <a:gd name="T68" fmla="*/ 108 w 346"/>
                  <a:gd name="T69" fmla="*/ 219 h 229"/>
                  <a:gd name="T70" fmla="*/ 87 w 346"/>
                  <a:gd name="T71" fmla="*/ 225 h 229"/>
                  <a:gd name="T72" fmla="*/ 98 w 346"/>
                  <a:gd name="T73" fmla="*/ 204 h 229"/>
                  <a:gd name="T74" fmla="*/ 90 w 346"/>
                  <a:gd name="T75" fmla="*/ 191 h 229"/>
                  <a:gd name="T76" fmla="*/ 102 w 346"/>
                  <a:gd name="T77" fmla="*/ 166 h 229"/>
                  <a:gd name="T78" fmla="*/ 117 w 346"/>
                  <a:gd name="T79" fmla="*/ 159 h 229"/>
                  <a:gd name="T80" fmla="*/ 123 w 346"/>
                  <a:gd name="T81" fmla="*/ 143 h 229"/>
                  <a:gd name="T82" fmla="*/ 113 w 346"/>
                  <a:gd name="T83" fmla="*/ 135 h 229"/>
                  <a:gd name="T84" fmla="*/ 102 w 346"/>
                  <a:gd name="T85" fmla="*/ 122 h 229"/>
                  <a:gd name="T86" fmla="*/ 89 w 346"/>
                  <a:gd name="T87" fmla="*/ 119 h 229"/>
                  <a:gd name="T88" fmla="*/ 78 w 346"/>
                  <a:gd name="T89" fmla="*/ 118 h 229"/>
                  <a:gd name="T90" fmla="*/ 73 w 346"/>
                  <a:gd name="T91" fmla="*/ 106 h 229"/>
                  <a:gd name="T92" fmla="*/ 43 w 346"/>
                  <a:gd name="T93" fmla="*/ 98 h 229"/>
                  <a:gd name="T94" fmla="*/ 15 w 346"/>
                  <a:gd name="T95" fmla="*/ 103 h 229"/>
                  <a:gd name="T96" fmla="*/ 0 w 346"/>
                  <a:gd name="T97" fmla="*/ 85 h 229"/>
                  <a:gd name="T98" fmla="*/ 3 w 346"/>
                  <a:gd name="T99" fmla="*/ 60 h 229"/>
                  <a:gd name="T100" fmla="*/ 13 w 346"/>
                  <a:gd name="T101" fmla="*/ 42 h 229"/>
                  <a:gd name="T102" fmla="*/ 10 w 346"/>
                  <a:gd name="T103" fmla="*/ 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6" h="229">
                    <a:moveTo>
                      <a:pt x="15" y="0"/>
                    </a:moveTo>
                    <a:lnTo>
                      <a:pt x="30" y="0"/>
                    </a:lnTo>
                    <a:lnTo>
                      <a:pt x="51" y="22"/>
                    </a:lnTo>
                    <a:lnTo>
                      <a:pt x="56" y="22"/>
                    </a:lnTo>
                    <a:lnTo>
                      <a:pt x="64" y="19"/>
                    </a:lnTo>
                    <a:lnTo>
                      <a:pt x="69" y="13"/>
                    </a:lnTo>
                    <a:lnTo>
                      <a:pt x="91" y="13"/>
                    </a:lnTo>
                    <a:lnTo>
                      <a:pt x="110" y="12"/>
                    </a:lnTo>
                    <a:lnTo>
                      <a:pt x="110" y="31"/>
                    </a:lnTo>
                    <a:lnTo>
                      <a:pt x="114" y="34"/>
                    </a:lnTo>
                    <a:lnTo>
                      <a:pt x="119" y="34"/>
                    </a:lnTo>
                    <a:lnTo>
                      <a:pt x="124" y="31"/>
                    </a:lnTo>
                    <a:lnTo>
                      <a:pt x="132" y="31"/>
                    </a:lnTo>
                    <a:lnTo>
                      <a:pt x="143" y="45"/>
                    </a:lnTo>
                    <a:lnTo>
                      <a:pt x="150" y="48"/>
                    </a:lnTo>
                    <a:lnTo>
                      <a:pt x="167" y="48"/>
                    </a:lnTo>
                    <a:lnTo>
                      <a:pt x="173" y="51"/>
                    </a:lnTo>
                    <a:lnTo>
                      <a:pt x="198" y="51"/>
                    </a:lnTo>
                    <a:lnTo>
                      <a:pt x="214" y="54"/>
                    </a:lnTo>
                    <a:lnTo>
                      <a:pt x="230" y="58"/>
                    </a:lnTo>
                    <a:lnTo>
                      <a:pt x="243" y="58"/>
                    </a:lnTo>
                    <a:lnTo>
                      <a:pt x="255" y="48"/>
                    </a:lnTo>
                    <a:lnTo>
                      <a:pt x="266" y="37"/>
                    </a:lnTo>
                    <a:lnTo>
                      <a:pt x="270" y="22"/>
                    </a:lnTo>
                    <a:lnTo>
                      <a:pt x="280" y="17"/>
                    </a:lnTo>
                    <a:lnTo>
                      <a:pt x="289" y="23"/>
                    </a:lnTo>
                    <a:lnTo>
                      <a:pt x="310" y="23"/>
                    </a:lnTo>
                    <a:lnTo>
                      <a:pt x="310" y="26"/>
                    </a:lnTo>
                    <a:lnTo>
                      <a:pt x="303" y="31"/>
                    </a:lnTo>
                    <a:lnTo>
                      <a:pt x="303" y="37"/>
                    </a:lnTo>
                    <a:lnTo>
                      <a:pt x="313" y="45"/>
                    </a:lnTo>
                    <a:lnTo>
                      <a:pt x="321" y="45"/>
                    </a:lnTo>
                    <a:lnTo>
                      <a:pt x="324" y="62"/>
                    </a:lnTo>
                    <a:lnTo>
                      <a:pt x="335" y="65"/>
                    </a:lnTo>
                    <a:lnTo>
                      <a:pt x="344" y="66"/>
                    </a:lnTo>
                    <a:lnTo>
                      <a:pt x="346" y="71"/>
                    </a:lnTo>
                    <a:lnTo>
                      <a:pt x="335" y="75"/>
                    </a:lnTo>
                    <a:lnTo>
                      <a:pt x="331" y="75"/>
                    </a:lnTo>
                    <a:lnTo>
                      <a:pt x="327" y="78"/>
                    </a:lnTo>
                    <a:lnTo>
                      <a:pt x="325" y="86"/>
                    </a:lnTo>
                    <a:lnTo>
                      <a:pt x="325" y="105"/>
                    </a:lnTo>
                    <a:lnTo>
                      <a:pt x="330" y="115"/>
                    </a:lnTo>
                    <a:lnTo>
                      <a:pt x="339" y="123"/>
                    </a:lnTo>
                    <a:lnTo>
                      <a:pt x="339" y="127"/>
                    </a:lnTo>
                    <a:lnTo>
                      <a:pt x="337" y="130"/>
                    </a:lnTo>
                    <a:lnTo>
                      <a:pt x="326" y="127"/>
                    </a:lnTo>
                    <a:lnTo>
                      <a:pt x="319" y="124"/>
                    </a:lnTo>
                    <a:lnTo>
                      <a:pt x="310" y="121"/>
                    </a:lnTo>
                    <a:lnTo>
                      <a:pt x="291" y="121"/>
                    </a:lnTo>
                    <a:lnTo>
                      <a:pt x="288" y="128"/>
                    </a:lnTo>
                    <a:lnTo>
                      <a:pt x="294" y="139"/>
                    </a:lnTo>
                    <a:lnTo>
                      <a:pt x="289" y="149"/>
                    </a:lnTo>
                    <a:lnTo>
                      <a:pt x="276" y="155"/>
                    </a:lnTo>
                    <a:lnTo>
                      <a:pt x="270" y="162"/>
                    </a:lnTo>
                    <a:lnTo>
                      <a:pt x="239" y="164"/>
                    </a:lnTo>
                    <a:lnTo>
                      <a:pt x="234" y="161"/>
                    </a:lnTo>
                    <a:lnTo>
                      <a:pt x="229" y="152"/>
                    </a:lnTo>
                    <a:lnTo>
                      <a:pt x="227" y="152"/>
                    </a:lnTo>
                    <a:lnTo>
                      <a:pt x="220" y="157"/>
                    </a:lnTo>
                    <a:lnTo>
                      <a:pt x="216" y="157"/>
                    </a:lnTo>
                    <a:lnTo>
                      <a:pt x="210" y="151"/>
                    </a:lnTo>
                    <a:lnTo>
                      <a:pt x="201" y="156"/>
                    </a:lnTo>
                    <a:lnTo>
                      <a:pt x="195" y="153"/>
                    </a:lnTo>
                    <a:lnTo>
                      <a:pt x="190" y="153"/>
                    </a:lnTo>
                    <a:lnTo>
                      <a:pt x="188" y="157"/>
                    </a:lnTo>
                    <a:lnTo>
                      <a:pt x="188" y="173"/>
                    </a:lnTo>
                    <a:lnTo>
                      <a:pt x="165" y="186"/>
                    </a:lnTo>
                    <a:lnTo>
                      <a:pt x="132" y="201"/>
                    </a:lnTo>
                    <a:lnTo>
                      <a:pt x="117" y="207"/>
                    </a:lnTo>
                    <a:lnTo>
                      <a:pt x="108" y="219"/>
                    </a:lnTo>
                    <a:lnTo>
                      <a:pt x="106" y="229"/>
                    </a:lnTo>
                    <a:lnTo>
                      <a:pt x="87" y="225"/>
                    </a:lnTo>
                    <a:lnTo>
                      <a:pt x="93" y="210"/>
                    </a:lnTo>
                    <a:lnTo>
                      <a:pt x="98" y="204"/>
                    </a:lnTo>
                    <a:lnTo>
                      <a:pt x="94" y="199"/>
                    </a:lnTo>
                    <a:lnTo>
                      <a:pt x="90" y="191"/>
                    </a:lnTo>
                    <a:lnTo>
                      <a:pt x="99" y="179"/>
                    </a:lnTo>
                    <a:lnTo>
                      <a:pt x="102" y="166"/>
                    </a:lnTo>
                    <a:lnTo>
                      <a:pt x="106" y="161"/>
                    </a:lnTo>
                    <a:lnTo>
                      <a:pt x="117" y="159"/>
                    </a:lnTo>
                    <a:lnTo>
                      <a:pt x="120" y="151"/>
                    </a:lnTo>
                    <a:lnTo>
                      <a:pt x="123" y="143"/>
                    </a:lnTo>
                    <a:lnTo>
                      <a:pt x="120" y="138"/>
                    </a:lnTo>
                    <a:lnTo>
                      <a:pt x="113" y="135"/>
                    </a:lnTo>
                    <a:lnTo>
                      <a:pt x="102" y="125"/>
                    </a:lnTo>
                    <a:lnTo>
                      <a:pt x="102" y="122"/>
                    </a:lnTo>
                    <a:lnTo>
                      <a:pt x="96" y="119"/>
                    </a:lnTo>
                    <a:lnTo>
                      <a:pt x="89" y="119"/>
                    </a:lnTo>
                    <a:lnTo>
                      <a:pt x="82" y="122"/>
                    </a:lnTo>
                    <a:lnTo>
                      <a:pt x="78" y="118"/>
                    </a:lnTo>
                    <a:lnTo>
                      <a:pt x="78" y="110"/>
                    </a:lnTo>
                    <a:lnTo>
                      <a:pt x="73" y="106"/>
                    </a:lnTo>
                    <a:lnTo>
                      <a:pt x="55" y="101"/>
                    </a:lnTo>
                    <a:lnTo>
                      <a:pt x="43" y="98"/>
                    </a:lnTo>
                    <a:lnTo>
                      <a:pt x="32" y="103"/>
                    </a:lnTo>
                    <a:lnTo>
                      <a:pt x="15" y="103"/>
                    </a:lnTo>
                    <a:lnTo>
                      <a:pt x="7" y="97"/>
                    </a:lnTo>
                    <a:lnTo>
                      <a:pt x="0" y="85"/>
                    </a:lnTo>
                    <a:lnTo>
                      <a:pt x="0" y="67"/>
                    </a:lnTo>
                    <a:lnTo>
                      <a:pt x="3" y="60"/>
                    </a:lnTo>
                    <a:lnTo>
                      <a:pt x="6" y="51"/>
                    </a:lnTo>
                    <a:lnTo>
                      <a:pt x="13" y="42"/>
                    </a:lnTo>
                    <a:lnTo>
                      <a:pt x="10" y="36"/>
                    </a:lnTo>
                    <a:lnTo>
                      <a:pt x="10" y="17"/>
                    </a:lnTo>
                    <a:lnTo>
                      <a:pt x="15"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3" name="Freeform 142">
                <a:extLst>
                  <a:ext uri="{FF2B5EF4-FFF2-40B4-BE49-F238E27FC236}">
                    <a16:creationId xmlns:a16="http://schemas.microsoft.com/office/drawing/2014/main" id="{C993EB91-730F-44DE-B09E-53B084DE6073}"/>
                  </a:ext>
                </a:extLst>
              </p:cNvPr>
              <p:cNvSpPr>
                <a:spLocks/>
              </p:cNvSpPr>
              <p:nvPr/>
            </p:nvSpPr>
            <p:spPr bwMode="auto">
              <a:xfrm>
                <a:off x="4127500" y="1989138"/>
                <a:ext cx="688975" cy="811212"/>
              </a:xfrm>
              <a:custGeom>
                <a:avLst/>
                <a:gdLst>
                  <a:gd name="T0" fmla="*/ 130 w 364"/>
                  <a:gd name="T1" fmla="*/ 363 h 379"/>
                  <a:gd name="T2" fmla="*/ 158 w 364"/>
                  <a:gd name="T3" fmla="*/ 371 h 379"/>
                  <a:gd name="T4" fmla="*/ 182 w 364"/>
                  <a:gd name="T5" fmla="*/ 358 h 379"/>
                  <a:gd name="T6" fmla="*/ 204 w 364"/>
                  <a:gd name="T7" fmla="*/ 355 h 379"/>
                  <a:gd name="T8" fmla="*/ 223 w 364"/>
                  <a:gd name="T9" fmla="*/ 350 h 379"/>
                  <a:gd name="T10" fmla="*/ 234 w 364"/>
                  <a:gd name="T11" fmla="*/ 364 h 379"/>
                  <a:gd name="T12" fmla="*/ 261 w 364"/>
                  <a:gd name="T13" fmla="*/ 357 h 379"/>
                  <a:gd name="T14" fmla="*/ 280 w 364"/>
                  <a:gd name="T15" fmla="*/ 343 h 379"/>
                  <a:gd name="T16" fmla="*/ 287 w 364"/>
                  <a:gd name="T17" fmla="*/ 321 h 379"/>
                  <a:gd name="T18" fmla="*/ 283 w 364"/>
                  <a:gd name="T19" fmla="*/ 317 h 379"/>
                  <a:gd name="T20" fmla="*/ 280 w 364"/>
                  <a:gd name="T21" fmla="*/ 306 h 379"/>
                  <a:gd name="T22" fmla="*/ 290 w 364"/>
                  <a:gd name="T23" fmla="*/ 293 h 379"/>
                  <a:gd name="T24" fmla="*/ 307 w 364"/>
                  <a:gd name="T25" fmla="*/ 290 h 379"/>
                  <a:gd name="T26" fmla="*/ 316 w 364"/>
                  <a:gd name="T27" fmla="*/ 293 h 379"/>
                  <a:gd name="T28" fmla="*/ 328 w 364"/>
                  <a:gd name="T29" fmla="*/ 290 h 379"/>
                  <a:gd name="T30" fmla="*/ 339 w 364"/>
                  <a:gd name="T31" fmla="*/ 269 h 379"/>
                  <a:gd name="T32" fmla="*/ 331 w 364"/>
                  <a:gd name="T33" fmla="*/ 256 h 379"/>
                  <a:gd name="T34" fmla="*/ 343 w 364"/>
                  <a:gd name="T35" fmla="*/ 231 h 379"/>
                  <a:gd name="T36" fmla="*/ 358 w 364"/>
                  <a:gd name="T37" fmla="*/ 224 h 379"/>
                  <a:gd name="T38" fmla="*/ 364 w 364"/>
                  <a:gd name="T39" fmla="*/ 208 h 379"/>
                  <a:gd name="T40" fmla="*/ 354 w 364"/>
                  <a:gd name="T41" fmla="*/ 200 h 379"/>
                  <a:gd name="T42" fmla="*/ 343 w 364"/>
                  <a:gd name="T43" fmla="*/ 187 h 379"/>
                  <a:gd name="T44" fmla="*/ 330 w 364"/>
                  <a:gd name="T45" fmla="*/ 184 h 379"/>
                  <a:gd name="T46" fmla="*/ 319 w 364"/>
                  <a:gd name="T47" fmla="*/ 183 h 379"/>
                  <a:gd name="T48" fmla="*/ 314 w 364"/>
                  <a:gd name="T49" fmla="*/ 171 h 379"/>
                  <a:gd name="T50" fmla="*/ 284 w 364"/>
                  <a:gd name="T51" fmla="*/ 163 h 379"/>
                  <a:gd name="T52" fmla="*/ 256 w 364"/>
                  <a:gd name="T53" fmla="*/ 168 h 379"/>
                  <a:gd name="T54" fmla="*/ 241 w 364"/>
                  <a:gd name="T55" fmla="*/ 150 h 379"/>
                  <a:gd name="T56" fmla="*/ 244 w 364"/>
                  <a:gd name="T57" fmla="*/ 125 h 379"/>
                  <a:gd name="T58" fmla="*/ 254 w 364"/>
                  <a:gd name="T59" fmla="*/ 107 h 379"/>
                  <a:gd name="T60" fmla="*/ 251 w 364"/>
                  <a:gd name="T61" fmla="*/ 82 h 379"/>
                  <a:gd name="T62" fmla="*/ 237 w 364"/>
                  <a:gd name="T63" fmla="*/ 61 h 379"/>
                  <a:gd name="T64" fmla="*/ 222 w 364"/>
                  <a:gd name="T65" fmla="*/ 43 h 379"/>
                  <a:gd name="T66" fmla="*/ 177 w 364"/>
                  <a:gd name="T67" fmla="*/ 17 h 379"/>
                  <a:gd name="T68" fmla="*/ 146 w 364"/>
                  <a:gd name="T69" fmla="*/ 5 h 379"/>
                  <a:gd name="T70" fmla="*/ 118 w 364"/>
                  <a:gd name="T71" fmla="*/ 0 h 379"/>
                  <a:gd name="T72" fmla="*/ 92 w 364"/>
                  <a:gd name="T73" fmla="*/ 10 h 379"/>
                  <a:gd name="T74" fmla="*/ 77 w 364"/>
                  <a:gd name="T75" fmla="*/ 28 h 379"/>
                  <a:gd name="T76" fmla="*/ 55 w 364"/>
                  <a:gd name="T77" fmla="*/ 56 h 379"/>
                  <a:gd name="T78" fmla="*/ 73 w 364"/>
                  <a:gd name="T79" fmla="*/ 92 h 379"/>
                  <a:gd name="T80" fmla="*/ 78 w 364"/>
                  <a:gd name="T81" fmla="*/ 118 h 379"/>
                  <a:gd name="T82" fmla="*/ 57 w 364"/>
                  <a:gd name="T83" fmla="*/ 131 h 379"/>
                  <a:gd name="T84" fmla="*/ 22 w 364"/>
                  <a:gd name="T85" fmla="*/ 129 h 379"/>
                  <a:gd name="T86" fmla="*/ 3 w 364"/>
                  <a:gd name="T87" fmla="*/ 139 h 379"/>
                  <a:gd name="T88" fmla="*/ 25 w 364"/>
                  <a:gd name="T89" fmla="*/ 155 h 379"/>
                  <a:gd name="T90" fmla="*/ 38 w 364"/>
                  <a:gd name="T91" fmla="*/ 178 h 379"/>
                  <a:gd name="T92" fmla="*/ 37 w 364"/>
                  <a:gd name="T93" fmla="*/ 207 h 379"/>
                  <a:gd name="T94" fmla="*/ 47 w 364"/>
                  <a:gd name="T95" fmla="*/ 210 h 379"/>
                  <a:gd name="T96" fmla="*/ 47 w 364"/>
                  <a:gd name="T97" fmla="*/ 216 h 379"/>
                  <a:gd name="T98" fmla="*/ 42 w 364"/>
                  <a:gd name="T99" fmla="*/ 231 h 379"/>
                  <a:gd name="T100" fmla="*/ 49 w 364"/>
                  <a:gd name="T101" fmla="*/ 244 h 379"/>
                  <a:gd name="T102" fmla="*/ 38 w 364"/>
                  <a:gd name="T103" fmla="*/ 262 h 379"/>
                  <a:gd name="T104" fmla="*/ 29 w 364"/>
                  <a:gd name="T105" fmla="*/ 278 h 379"/>
                  <a:gd name="T106" fmla="*/ 18 w 364"/>
                  <a:gd name="T107" fmla="*/ 308 h 379"/>
                  <a:gd name="T108" fmla="*/ 39 w 364"/>
                  <a:gd name="T109" fmla="*/ 355 h 379"/>
                  <a:gd name="T110" fmla="*/ 58 w 364"/>
                  <a:gd name="T111" fmla="*/ 379 h 379"/>
                  <a:gd name="T112" fmla="*/ 97 w 364"/>
                  <a:gd name="T113" fmla="*/ 364 h 379"/>
                  <a:gd name="T114" fmla="*/ 117 w 364"/>
                  <a:gd name="T115" fmla="*/ 36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 h="379">
                    <a:moveTo>
                      <a:pt x="117" y="362"/>
                    </a:moveTo>
                    <a:lnTo>
                      <a:pt x="130" y="363"/>
                    </a:lnTo>
                    <a:lnTo>
                      <a:pt x="143" y="371"/>
                    </a:lnTo>
                    <a:lnTo>
                      <a:pt x="158" y="371"/>
                    </a:lnTo>
                    <a:lnTo>
                      <a:pt x="173" y="363"/>
                    </a:lnTo>
                    <a:lnTo>
                      <a:pt x="182" y="358"/>
                    </a:lnTo>
                    <a:lnTo>
                      <a:pt x="191" y="355"/>
                    </a:lnTo>
                    <a:lnTo>
                      <a:pt x="204" y="355"/>
                    </a:lnTo>
                    <a:lnTo>
                      <a:pt x="216" y="350"/>
                    </a:lnTo>
                    <a:lnTo>
                      <a:pt x="223" y="350"/>
                    </a:lnTo>
                    <a:lnTo>
                      <a:pt x="227" y="357"/>
                    </a:lnTo>
                    <a:lnTo>
                      <a:pt x="234" y="364"/>
                    </a:lnTo>
                    <a:lnTo>
                      <a:pt x="243" y="364"/>
                    </a:lnTo>
                    <a:lnTo>
                      <a:pt x="261" y="357"/>
                    </a:lnTo>
                    <a:lnTo>
                      <a:pt x="276" y="352"/>
                    </a:lnTo>
                    <a:lnTo>
                      <a:pt x="280" y="343"/>
                    </a:lnTo>
                    <a:lnTo>
                      <a:pt x="277" y="328"/>
                    </a:lnTo>
                    <a:lnTo>
                      <a:pt x="287" y="321"/>
                    </a:lnTo>
                    <a:lnTo>
                      <a:pt x="287" y="317"/>
                    </a:lnTo>
                    <a:lnTo>
                      <a:pt x="283" y="317"/>
                    </a:lnTo>
                    <a:lnTo>
                      <a:pt x="280" y="314"/>
                    </a:lnTo>
                    <a:lnTo>
                      <a:pt x="280" y="306"/>
                    </a:lnTo>
                    <a:lnTo>
                      <a:pt x="285" y="295"/>
                    </a:lnTo>
                    <a:lnTo>
                      <a:pt x="290" y="293"/>
                    </a:lnTo>
                    <a:lnTo>
                      <a:pt x="303" y="293"/>
                    </a:lnTo>
                    <a:lnTo>
                      <a:pt x="307" y="290"/>
                    </a:lnTo>
                    <a:lnTo>
                      <a:pt x="310" y="293"/>
                    </a:lnTo>
                    <a:lnTo>
                      <a:pt x="316" y="293"/>
                    </a:lnTo>
                    <a:lnTo>
                      <a:pt x="319" y="290"/>
                    </a:lnTo>
                    <a:lnTo>
                      <a:pt x="328" y="290"/>
                    </a:lnTo>
                    <a:lnTo>
                      <a:pt x="334" y="275"/>
                    </a:lnTo>
                    <a:lnTo>
                      <a:pt x="339" y="269"/>
                    </a:lnTo>
                    <a:lnTo>
                      <a:pt x="335" y="264"/>
                    </a:lnTo>
                    <a:lnTo>
                      <a:pt x="331" y="256"/>
                    </a:lnTo>
                    <a:lnTo>
                      <a:pt x="340" y="244"/>
                    </a:lnTo>
                    <a:lnTo>
                      <a:pt x="343" y="231"/>
                    </a:lnTo>
                    <a:lnTo>
                      <a:pt x="347" y="226"/>
                    </a:lnTo>
                    <a:lnTo>
                      <a:pt x="358" y="224"/>
                    </a:lnTo>
                    <a:lnTo>
                      <a:pt x="361" y="216"/>
                    </a:lnTo>
                    <a:lnTo>
                      <a:pt x="364" y="208"/>
                    </a:lnTo>
                    <a:lnTo>
                      <a:pt x="361" y="203"/>
                    </a:lnTo>
                    <a:lnTo>
                      <a:pt x="354" y="200"/>
                    </a:lnTo>
                    <a:lnTo>
                      <a:pt x="343" y="190"/>
                    </a:lnTo>
                    <a:lnTo>
                      <a:pt x="343" y="187"/>
                    </a:lnTo>
                    <a:lnTo>
                      <a:pt x="337" y="184"/>
                    </a:lnTo>
                    <a:lnTo>
                      <a:pt x="330" y="184"/>
                    </a:lnTo>
                    <a:lnTo>
                      <a:pt x="323" y="187"/>
                    </a:lnTo>
                    <a:lnTo>
                      <a:pt x="319" y="183"/>
                    </a:lnTo>
                    <a:lnTo>
                      <a:pt x="319" y="175"/>
                    </a:lnTo>
                    <a:lnTo>
                      <a:pt x="314" y="171"/>
                    </a:lnTo>
                    <a:lnTo>
                      <a:pt x="296" y="166"/>
                    </a:lnTo>
                    <a:lnTo>
                      <a:pt x="284" y="163"/>
                    </a:lnTo>
                    <a:lnTo>
                      <a:pt x="273" y="168"/>
                    </a:lnTo>
                    <a:lnTo>
                      <a:pt x="256" y="168"/>
                    </a:lnTo>
                    <a:lnTo>
                      <a:pt x="248" y="162"/>
                    </a:lnTo>
                    <a:lnTo>
                      <a:pt x="241" y="150"/>
                    </a:lnTo>
                    <a:lnTo>
                      <a:pt x="241" y="132"/>
                    </a:lnTo>
                    <a:lnTo>
                      <a:pt x="244" y="125"/>
                    </a:lnTo>
                    <a:lnTo>
                      <a:pt x="247" y="116"/>
                    </a:lnTo>
                    <a:lnTo>
                      <a:pt x="254" y="107"/>
                    </a:lnTo>
                    <a:lnTo>
                      <a:pt x="251" y="101"/>
                    </a:lnTo>
                    <a:lnTo>
                      <a:pt x="251" y="82"/>
                    </a:lnTo>
                    <a:lnTo>
                      <a:pt x="256" y="65"/>
                    </a:lnTo>
                    <a:lnTo>
                      <a:pt x="237" y="61"/>
                    </a:lnTo>
                    <a:lnTo>
                      <a:pt x="226" y="55"/>
                    </a:lnTo>
                    <a:lnTo>
                      <a:pt x="222" y="43"/>
                    </a:lnTo>
                    <a:lnTo>
                      <a:pt x="211" y="32"/>
                    </a:lnTo>
                    <a:lnTo>
                      <a:pt x="177" y="17"/>
                    </a:lnTo>
                    <a:lnTo>
                      <a:pt x="158" y="5"/>
                    </a:lnTo>
                    <a:lnTo>
                      <a:pt x="146" y="5"/>
                    </a:lnTo>
                    <a:lnTo>
                      <a:pt x="128" y="5"/>
                    </a:lnTo>
                    <a:lnTo>
                      <a:pt x="118" y="0"/>
                    </a:lnTo>
                    <a:lnTo>
                      <a:pt x="105" y="7"/>
                    </a:lnTo>
                    <a:lnTo>
                      <a:pt x="92" y="10"/>
                    </a:lnTo>
                    <a:lnTo>
                      <a:pt x="85" y="14"/>
                    </a:lnTo>
                    <a:lnTo>
                      <a:pt x="77" y="28"/>
                    </a:lnTo>
                    <a:lnTo>
                      <a:pt x="64" y="41"/>
                    </a:lnTo>
                    <a:lnTo>
                      <a:pt x="55" y="56"/>
                    </a:lnTo>
                    <a:lnTo>
                      <a:pt x="55" y="75"/>
                    </a:lnTo>
                    <a:lnTo>
                      <a:pt x="73" y="92"/>
                    </a:lnTo>
                    <a:lnTo>
                      <a:pt x="78" y="108"/>
                    </a:lnTo>
                    <a:lnTo>
                      <a:pt x="78" y="118"/>
                    </a:lnTo>
                    <a:lnTo>
                      <a:pt x="73" y="124"/>
                    </a:lnTo>
                    <a:lnTo>
                      <a:pt x="57" y="131"/>
                    </a:lnTo>
                    <a:lnTo>
                      <a:pt x="31" y="131"/>
                    </a:lnTo>
                    <a:lnTo>
                      <a:pt x="22" y="129"/>
                    </a:lnTo>
                    <a:lnTo>
                      <a:pt x="13" y="129"/>
                    </a:lnTo>
                    <a:lnTo>
                      <a:pt x="3" y="139"/>
                    </a:lnTo>
                    <a:lnTo>
                      <a:pt x="15" y="144"/>
                    </a:lnTo>
                    <a:lnTo>
                      <a:pt x="25" y="155"/>
                    </a:lnTo>
                    <a:lnTo>
                      <a:pt x="28" y="170"/>
                    </a:lnTo>
                    <a:lnTo>
                      <a:pt x="38" y="178"/>
                    </a:lnTo>
                    <a:lnTo>
                      <a:pt x="37" y="185"/>
                    </a:lnTo>
                    <a:lnTo>
                      <a:pt x="37" y="207"/>
                    </a:lnTo>
                    <a:lnTo>
                      <a:pt x="41" y="210"/>
                    </a:lnTo>
                    <a:lnTo>
                      <a:pt x="47" y="210"/>
                    </a:lnTo>
                    <a:lnTo>
                      <a:pt x="50" y="213"/>
                    </a:lnTo>
                    <a:lnTo>
                      <a:pt x="47" y="216"/>
                    </a:lnTo>
                    <a:lnTo>
                      <a:pt x="47" y="227"/>
                    </a:lnTo>
                    <a:lnTo>
                      <a:pt x="42" y="231"/>
                    </a:lnTo>
                    <a:lnTo>
                      <a:pt x="42" y="236"/>
                    </a:lnTo>
                    <a:lnTo>
                      <a:pt x="49" y="244"/>
                    </a:lnTo>
                    <a:lnTo>
                      <a:pt x="49" y="252"/>
                    </a:lnTo>
                    <a:lnTo>
                      <a:pt x="38" y="262"/>
                    </a:lnTo>
                    <a:lnTo>
                      <a:pt x="38" y="270"/>
                    </a:lnTo>
                    <a:lnTo>
                      <a:pt x="29" y="278"/>
                    </a:lnTo>
                    <a:lnTo>
                      <a:pt x="0" y="292"/>
                    </a:lnTo>
                    <a:lnTo>
                      <a:pt x="18" y="308"/>
                    </a:lnTo>
                    <a:lnTo>
                      <a:pt x="27" y="313"/>
                    </a:lnTo>
                    <a:lnTo>
                      <a:pt x="39" y="355"/>
                    </a:lnTo>
                    <a:lnTo>
                      <a:pt x="52" y="367"/>
                    </a:lnTo>
                    <a:lnTo>
                      <a:pt x="58" y="379"/>
                    </a:lnTo>
                    <a:lnTo>
                      <a:pt x="94" y="368"/>
                    </a:lnTo>
                    <a:lnTo>
                      <a:pt x="97" y="364"/>
                    </a:lnTo>
                    <a:lnTo>
                      <a:pt x="107" y="360"/>
                    </a:lnTo>
                    <a:lnTo>
                      <a:pt x="117" y="36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4" name="Freeform 143">
                <a:extLst>
                  <a:ext uri="{FF2B5EF4-FFF2-40B4-BE49-F238E27FC236}">
                    <a16:creationId xmlns:a16="http://schemas.microsoft.com/office/drawing/2014/main" id="{61073A50-01DF-4EEC-8864-07316BCDF0B1}"/>
                  </a:ext>
                </a:extLst>
              </p:cNvPr>
              <p:cNvSpPr>
                <a:spLocks/>
              </p:cNvSpPr>
              <p:nvPr/>
            </p:nvSpPr>
            <p:spPr bwMode="auto">
              <a:xfrm>
                <a:off x="5870575" y="2051050"/>
                <a:ext cx="514350" cy="611188"/>
              </a:xfrm>
              <a:custGeom>
                <a:avLst/>
                <a:gdLst>
                  <a:gd name="T0" fmla="*/ 44 w 272"/>
                  <a:gd name="T1" fmla="*/ 151 h 285"/>
                  <a:gd name="T2" fmla="*/ 47 w 272"/>
                  <a:gd name="T3" fmla="*/ 179 h 285"/>
                  <a:gd name="T4" fmla="*/ 55 w 272"/>
                  <a:gd name="T5" fmla="*/ 198 h 285"/>
                  <a:gd name="T6" fmla="*/ 61 w 272"/>
                  <a:gd name="T7" fmla="*/ 219 h 285"/>
                  <a:gd name="T8" fmla="*/ 56 w 272"/>
                  <a:gd name="T9" fmla="*/ 243 h 285"/>
                  <a:gd name="T10" fmla="*/ 86 w 272"/>
                  <a:gd name="T11" fmla="*/ 253 h 285"/>
                  <a:gd name="T12" fmla="*/ 114 w 272"/>
                  <a:gd name="T13" fmla="*/ 264 h 285"/>
                  <a:gd name="T14" fmla="*/ 125 w 272"/>
                  <a:gd name="T15" fmla="*/ 256 h 285"/>
                  <a:gd name="T16" fmla="*/ 142 w 272"/>
                  <a:gd name="T17" fmla="*/ 261 h 285"/>
                  <a:gd name="T18" fmla="*/ 174 w 272"/>
                  <a:gd name="T19" fmla="*/ 275 h 285"/>
                  <a:gd name="T20" fmla="*/ 190 w 272"/>
                  <a:gd name="T21" fmla="*/ 273 h 285"/>
                  <a:gd name="T22" fmla="*/ 223 w 272"/>
                  <a:gd name="T23" fmla="*/ 285 h 285"/>
                  <a:gd name="T24" fmla="*/ 234 w 272"/>
                  <a:gd name="T25" fmla="*/ 279 h 285"/>
                  <a:gd name="T26" fmla="*/ 218 w 272"/>
                  <a:gd name="T27" fmla="*/ 260 h 285"/>
                  <a:gd name="T28" fmla="*/ 218 w 272"/>
                  <a:gd name="T29" fmla="*/ 232 h 285"/>
                  <a:gd name="T30" fmla="*/ 241 w 272"/>
                  <a:gd name="T31" fmla="*/ 205 h 285"/>
                  <a:gd name="T32" fmla="*/ 257 w 272"/>
                  <a:gd name="T33" fmla="*/ 196 h 285"/>
                  <a:gd name="T34" fmla="*/ 197 w 272"/>
                  <a:gd name="T35" fmla="*/ 165 h 285"/>
                  <a:gd name="T36" fmla="*/ 190 w 272"/>
                  <a:gd name="T37" fmla="*/ 154 h 285"/>
                  <a:gd name="T38" fmla="*/ 206 w 272"/>
                  <a:gd name="T39" fmla="*/ 123 h 285"/>
                  <a:gd name="T40" fmla="*/ 220 w 272"/>
                  <a:gd name="T41" fmla="*/ 115 h 285"/>
                  <a:gd name="T42" fmla="*/ 228 w 272"/>
                  <a:gd name="T43" fmla="*/ 92 h 285"/>
                  <a:gd name="T44" fmla="*/ 243 w 272"/>
                  <a:gd name="T45" fmla="*/ 94 h 285"/>
                  <a:gd name="T46" fmla="*/ 261 w 272"/>
                  <a:gd name="T47" fmla="*/ 82 h 285"/>
                  <a:gd name="T48" fmla="*/ 272 w 272"/>
                  <a:gd name="T49" fmla="*/ 71 h 285"/>
                  <a:gd name="T50" fmla="*/ 259 w 272"/>
                  <a:gd name="T51" fmla="*/ 53 h 285"/>
                  <a:gd name="T52" fmla="*/ 259 w 272"/>
                  <a:gd name="T53" fmla="*/ 19 h 285"/>
                  <a:gd name="T54" fmla="*/ 270 w 272"/>
                  <a:gd name="T55" fmla="*/ 4 h 285"/>
                  <a:gd name="T56" fmla="*/ 253 w 272"/>
                  <a:gd name="T57" fmla="*/ 6 h 285"/>
                  <a:gd name="T58" fmla="*/ 215 w 272"/>
                  <a:gd name="T59" fmla="*/ 12 h 285"/>
                  <a:gd name="T60" fmla="*/ 199 w 272"/>
                  <a:gd name="T61" fmla="*/ 18 h 285"/>
                  <a:gd name="T62" fmla="*/ 190 w 272"/>
                  <a:gd name="T63" fmla="*/ 23 h 285"/>
                  <a:gd name="T64" fmla="*/ 173 w 272"/>
                  <a:gd name="T65" fmla="*/ 31 h 285"/>
                  <a:gd name="T66" fmla="*/ 153 w 272"/>
                  <a:gd name="T67" fmla="*/ 38 h 285"/>
                  <a:gd name="T68" fmla="*/ 137 w 272"/>
                  <a:gd name="T69" fmla="*/ 35 h 285"/>
                  <a:gd name="T70" fmla="*/ 131 w 272"/>
                  <a:gd name="T71" fmla="*/ 45 h 285"/>
                  <a:gd name="T72" fmla="*/ 105 w 272"/>
                  <a:gd name="T73" fmla="*/ 51 h 285"/>
                  <a:gd name="T74" fmla="*/ 92 w 272"/>
                  <a:gd name="T75" fmla="*/ 51 h 285"/>
                  <a:gd name="T76" fmla="*/ 78 w 272"/>
                  <a:gd name="T77" fmla="*/ 54 h 285"/>
                  <a:gd name="T78" fmla="*/ 56 w 272"/>
                  <a:gd name="T79" fmla="*/ 46 h 285"/>
                  <a:gd name="T80" fmla="*/ 38 w 272"/>
                  <a:gd name="T81" fmla="*/ 49 h 285"/>
                  <a:gd name="T82" fmla="*/ 28 w 272"/>
                  <a:gd name="T83" fmla="*/ 45 h 285"/>
                  <a:gd name="T84" fmla="*/ 10 w 272"/>
                  <a:gd name="T85" fmla="*/ 76 h 285"/>
                  <a:gd name="T86" fmla="*/ 0 w 272"/>
                  <a:gd name="T87" fmla="*/ 99 h 285"/>
                  <a:gd name="T88" fmla="*/ 15 w 272"/>
                  <a:gd name="T89" fmla="*/ 124 h 285"/>
                  <a:gd name="T90" fmla="*/ 21 w 272"/>
                  <a:gd name="T91" fmla="*/ 145 h 285"/>
                  <a:gd name="T92" fmla="*/ 34 w 272"/>
                  <a:gd name="T93" fmla="*/ 143 h 285"/>
                  <a:gd name="T94" fmla="*/ 44 w 272"/>
                  <a:gd name="T95" fmla="*/ 146 h 285"/>
                  <a:gd name="T96" fmla="*/ 43 w 272"/>
                  <a:gd name="T97" fmla="*/ 16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2" h="285">
                    <a:moveTo>
                      <a:pt x="43" y="163"/>
                    </a:moveTo>
                    <a:lnTo>
                      <a:pt x="44" y="151"/>
                    </a:lnTo>
                    <a:lnTo>
                      <a:pt x="43" y="163"/>
                    </a:lnTo>
                    <a:lnTo>
                      <a:pt x="47" y="179"/>
                    </a:lnTo>
                    <a:lnTo>
                      <a:pt x="47" y="190"/>
                    </a:lnTo>
                    <a:lnTo>
                      <a:pt x="55" y="198"/>
                    </a:lnTo>
                    <a:lnTo>
                      <a:pt x="61" y="207"/>
                    </a:lnTo>
                    <a:lnTo>
                      <a:pt x="61" y="219"/>
                    </a:lnTo>
                    <a:lnTo>
                      <a:pt x="56" y="237"/>
                    </a:lnTo>
                    <a:lnTo>
                      <a:pt x="56" y="243"/>
                    </a:lnTo>
                    <a:lnTo>
                      <a:pt x="65" y="248"/>
                    </a:lnTo>
                    <a:lnTo>
                      <a:pt x="86" y="253"/>
                    </a:lnTo>
                    <a:lnTo>
                      <a:pt x="100" y="257"/>
                    </a:lnTo>
                    <a:lnTo>
                      <a:pt x="114" y="264"/>
                    </a:lnTo>
                    <a:lnTo>
                      <a:pt x="120" y="255"/>
                    </a:lnTo>
                    <a:lnTo>
                      <a:pt x="125" y="256"/>
                    </a:lnTo>
                    <a:lnTo>
                      <a:pt x="137" y="258"/>
                    </a:lnTo>
                    <a:lnTo>
                      <a:pt x="142" y="261"/>
                    </a:lnTo>
                    <a:lnTo>
                      <a:pt x="149" y="270"/>
                    </a:lnTo>
                    <a:lnTo>
                      <a:pt x="174" y="275"/>
                    </a:lnTo>
                    <a:lnTo>
                      <a:pt x="183" y="275"/>
                    </a:lnTo>
                    <a:lnTo>
                      <a:pt x="190" y="273"/>
                    </a:lnTo>
                    <a:lnTo>
                      <a:pt x="197" y="277"/>
                    </a:lnTo>
                    <a:lnTo>
                      <a:pt x="223" y="285"/>
                    </a:lnTo>
                    <a:lnTo>
                      <a:pt x="230" y="285"/>
                    </a:lnTo>
                    <a:lnTo>
                      <a:pt x="234" y="279"/>
                    </a:lnTo>
                    <a:lnTo>
                      <a:pt x="234" y="274"/>
                    </a:lnTo>
                    <a:lnTo>
                      <a:pt x="218" y="260"/>
                    </a:lnTo>
                    <a:lnTo>
                      <a:pt x="218" y="242"/>
                    </a:lnTo>
                    <a:lnTo>
                      <a:pt x="218" y="232"/>
                    </a:lnTo>
                    <a:lnTo>
                      <a:pt x="227" y="213"/>
                    </a:lnTo>
                    <a:lnTo>
                      <a:pt x="241" y="205"/>
                    </a:lnTo>
                    <a:lnTo>
                      <a:pt x="253" y="201"/>
                    </a:lnTo>
                    <a:lnTo>
                      <a:pt x="257" y="196"/>
                    </a:lnTo>
                    <a:lnTo>
                      <a:pt x="228" y="172"/>
                    </a:lnTo>
                    <a:lnTo>
                      <a:pt x="197" y="165"/>
                    </a:lnTo>
                    <a:lnTo>
                      <a:pt x="189" y="159"/>
                    </a:lnTo>
                    <a:lnTo>
                      <a:pt x="190" y="154"/>
                    </a:lnTo>
                    <a:lnTo>
                      <a:pt x="190" y="145"/>
                    </a:lnTo>
                    <a:lnTo>
                      <a:pt x="206" y="123"/>
                    </a:lnTo>
                    <a:lnTo>
                      <a:pt x="211" y="123"/>
                    </a:lnTo>
                    <a:lnTo>
                      <a:pt x="220" y="115"/>
                    </a:lnTo>
                    <a:lnTo>
                      <a:pt x="237" y="99"/>
                    </a:lnTo>
                    <a:lnTo>
                      <a:pt x="228" y="92"/>
                    </a:lnTo>
                    <a:lnTo>
                      <a:pt x="238" y="89"/>
                    </a:lnTo>
                    <a:lnTo>
                      <a:pt x="243" y="94"/>
                    </a:lnTo>
                    <a:lnTo>
                      <a:pt x="248" y="91"/>
                    </a:lnTo>
                    <a:lnTo>
                      <a:pt x="261" y="82"/>
                    </a:lnTo>
                    <a:lnTo>
                      <a:pt x="272" y="78"/>
                    </a:lnTo>
                    <a:lnTo>
                      <a:pt x="272" y="71"/>
                    </a:lnTo>
                    <a:lnTo>
                      <a:pt x="261" y="62"/>
                    </a:lnTo>
                    <a:lnTo>
                      <a:pt x="259" y="53"/>
                    </a:lnTo>
                    <a:lnTo>
                      <a:pt x="259" y="47"/>
                    </a:lnTo>
                    <a:lnTo>
                      <a:pt x="259" y="19"/>
                    </a:lnTo>
                    <a:lnTo>
                      <a:pt x="264" y="12"/>
                    </a:lnTo>
                    <a:lnTo>
                      <a:pt x="270" y="4"/>
                    </a:lnTo>
                    <a:lnTo>
                      <a:pt x="258" y="0"/>
                    </a:lnTo>
                    <a:lnTo>
                      <a:pt x="253" y="6"/>
                    </a:lnTo>
                    <a:lnTo>
                      <a:pt x="243" y="12"/>
                    </a:lnTo>
                    <a:lnTo>
                      <a:pt x="215" y="12"/>
                    </a:lnTo>
                    <a:lnTo>
                      <a:pt x="209" y="10"/>
                    </a:lnTo>
                    <a:lnTo>
                      <a:pt x="199" y="18"/>
                    </a:lnTo>
                    <a:lnTo>
                      <a:pt x="194" y="18"/>
                    </a:lnTo>
                    <a:lnTo>
                      <a:pt x="190" y="23"/>
                    </a:lnTo>
                    <a:lnTo>
                      <a:pt x="182" y="23"/>
                    </a:lnTo>
                    <a:lnTo>
                      <a:pt x="173" y="31"/>
                    </a:lnTo>
                    <a:lnTo>
                      <a:pt x="162" y="41"/>
                    </a:lnTo>
                    <a:lnTo>
                      <a:pt x="153" y="38"/>
                    </a:lnTo>
                    <a:lnTo>
                      <a:pt x="145" y="35"/>
                    </a:lnTo>
                    <a:lnTo>
                      <a:pt x="137" y="35"/>
                    </a:lnTo>
                    <a:lnTo>
                      <a:pt x="135" y="41"/>
                    </a:lnTo>
                    <a:lnTo>
                      <a:pt x="131" y="45"/>
                    </a:lnTo>
                    <a:lnTo>
                      <a:pt x="121" y="51"/>
                    </a:lnTo>
                    <a:lnTo>
                      <a:pt x="105" y="51"/>
                    </a:lnTo>
                    <a:lnTo>
                      <a:pt x="96" y="55"/>
                    </a:lnTo>
                    <a:lnTo>
                      <a:pt x="92" y="51"/>
                    </a:lnTo>
                    <a:lnTo>
                      <a:pt x="84" y="55"/>
                    </a:lnTo>
                    <a:lnTo>
                      <a:pt x="78" y="54"/>
                    </a:lnTo>
                    <a:lnTo>
                      <a:pt x="64" y="46"/>
                    </a:lnTo>
                    <a:lnTo>
                      <a:pt x="56" y="46"/>
                    </a:lnTo>
                    <a:lnTo>
                      <a:pt x="48" y="49"/>
                    </a:lnTo>
                    <a:lnTo>
                      <a:pt x="38" y="49"/>
                    </a:lnTo>
                    <a:lnTo>
                      <a:pt x="38" y="48"/>
                    </a:lnTo>
                    <a:lnTo>
                      <a:pt x="28" y="45"/>
                    </a:lnTo>
                    <a:lnTo>
                      <a:pt x="18" y="64"/>
                    </a:lnTo>
                    <a:lnTo>
                      <a:pt x="10" y="76"/>
                    </a:lnTo>
                    <a:lnTo>
                      <a:pt x="10" y="89"/>
                    </a:lnTo>
                    <a:lnTo>
                      <a:pt x="0" y="99"/>
                    </a:lnTo>
                    <a:lnTo>
                      <a:pt x="0" y="112"/>
                    </a:lnTo>
                    <a:lnTo>
                      <a:pt x="15" y="124"/>
                    </a:lnTo>
                    <a:lnTo>
                      <a:pt x="15" y="138"/>
                    </a:lnTo>
                    <a:lnTo>
                      <a:pt x="21" y="145"/>
                    </a:lnTo>
                    <a:lnTo>
                      <a:pt x="26" y="148"/>
                    </a:lnTo>
                    <a:lnTo>
                      <a:pt x="34" y="143"/>
                    </a:lnTo>
                    <a:lnTo>
                      <a:pt x="40" y="143"/>
                    </a:lnTo>
                    <a:lnTo>
                      <a:pt x="44" y="146"/>
                    </a:lnTo>
                    <a:lnTo>
                      <a:pt x="44" y="151"/>
                    </a:lnTo>
                    <a:lnTo>
                      <a:pt x="43" y="16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5" name="Freeform 144">
                <a:extLst>
                  <a:ext uri="{FF2B5EF4-FFF2-40B4-BE49-F238E27FC236}">
                    <a16:creationId xmlns:a16="http://schemas.microsoft.com/office/drawing/2014/main" id="{6459A9F4-20ED-40A5-A73F-D86640572CEA}"/>
                  </a:ext>
                </a:extLst>
              </p:cNvPr>
              <p:cNvSpPr>
                <a:spLocks/>
              </p:cNvSpPr>
              <p:nvPr/>
            </p:nvSpPr>
            <p:spPr bwMode="auto">
              <a:xfrm>
                <a:off x="5310188" y="2055813"/>
                <a:ext cx="642937" cy="466725"/>
              </a:xfrm>
              <a:custGeom>
                <a:avLst/>
                <a:gdLst>
                  <a:gd name="T0" fmla="*/ 221 w 340"/>
                  <a:gd name="T1" fmla="*/ 162 h 218"/>
                  <a:gd name="T2" fmla="*/ 222 w 340"/>
                  <a:gd name="T3" fmla="*/ 174 h 218"/>
                  <a:gd name="T4" fmla="*/ 212 w 340"/>
                  <a:gd name="T5" fmla="*/ 196 h 218"/>
                  <a:gd name="T6" fmla="*/ 234 w 340"/>
                  <a:gd name="T7" fmla="*/ 215 h 218"/>
                  <a:gd name="T8" fmla="*/ 250 w 340"/>
                  <a:gd name="T9" fmla="*/ 213 h 218"/>
                  <a:gd name="T10" fmla="*/ 254 w 340"/>
                  <a:gd name="T11" fmla="*/ 197 h 218"/>
                  <a:gd name="T12" fmla="*/ 279 w 340"/>
                  <a:gd name="T13" fmla="*/ 208 h 218"/>
                  <a:gd name="T14" fmla="*/ 297 w 340"/>
                  <a:gd name="T15" fmla="*/ 195 h 218"/>
                  <a:gd name="T16" fmla="*/ 305 w 340"/>
                  <a:gd name="T17" fmla="*/ 170 h 218"/>
                  <a:gd name="T18" fmla="*/ 340 w 340"/>
                  <a:gd name="T19" fmla="*/ 149 h 218"/>
                  <a:gd name="T20" fmla="*/ 336 w 340"/>
                  <a:gd name="T21" fmla="*/ 141 h 218"/>
                  <a:gd name="T22" fmla="*/ 322 w 340"/>
                  <a:gd name="T23" fmla="*/ 146 h 218"/>
                  <a:gd name="T24" fmla="*/ 311 w 340"/>
                  <a:gd name="T25" fmla="*/ 136 h 218"/>
                  <a:gd name="T26" fmla="*/ 296 w 340"/>
                  <a:gd name="T27" fmla="*/ 110 h 218"/>
                  <a:gd name="T28" fmla="*/ 306 w 340"/>
                  <a:gd name="T29" fmla="*/ 87 h 218"/>
                  <a:gd name="T30" fmla="*/ 314 w 340"/>
                  <a:gd name="T31" fmla="*/ 62 h 218"/>
                  <a:gd name="T32" fmla="*/ 296 w 340"/>
                  <a:gd name="T33" fmla="*/ 40 h 218"/>
                  <a:gd name="T34" fmla="*/ 272 w 340"/>
                  <a:gd name="T35" fmla="*/ 40 h 218"/>
                  <a:gd name="T36" fmla="*/ 251 w 340"/>
                  <a:gd name="T37" fmla="*/ 28 h 218"/>
                  <a:gd name="T38" fmla="*/ 243 w 340"/>
                  <a:gd name="T39" fmla="*/ 18 h 218"/>
                  <a:gd name="T40" fmla="*/ 233 w 340"/>
                  <a:gd name="T41" fmla="*/ 4 h 218"/>
                  <a:gd name="T42" fmla="*/ 223 w 340"/>
                  <a:gd name="T43" fmla="*/ 0 h 218"/>
                  <a:gd name="T44" fmla="*/ 209 w 340"/>
                  <a:gd name="T45" fmla="*/ 19 h 218"/>
                  <a:gd name="T46" fmla="*/ 191 w 340"/>
                  <a:gd name="T47" fmla="*/ 34 h 218"/>
                  <a:gd name="T48" fmla="*/ 157 w 340"/>
                  <a:gd name="T49" fmla="*/ 12 h 218"/>
                  <a:gd name="T50" fmla="*/ 135 w 340"/>
                  <a:gd name="T51" fmla="*/ 0 h 218"/>
                  <a:gd name="T52" fmla="*/ 116 w 340"/>
                  <a:gd name="T53" fmla="*/ 3 h 218"/>
                  <a:gd name="T54" fmla="*/ 102 w 340"/>
                  <a:gd name="T55" fmla="*/ 8 h 218"/>
                  <a:gd name="T56" fmla="*/ 71 w 340"/>
                  <a:gd name="T57" fmla="*/ 17 h 218"/>
                  <a:gd name="T58" fmla="*/ 66 w 340"/>
                  <a:gd name="T59" fmla="*/ 35 h 218"/>
                  <a:gd name="T60" fmla="*/ 36 w 340"/>
                  <a:gd name="T61" fmla="*/ 63 h 218"/>
                  <a:gd name="T62" fmla="*/ 5 w 340"/>
                  <a:gd name="T63" fmla="*/ 73 h 218"/>
                  <a:gd name="T64" fmla="*/ 16 w 340"/>
                  <a:gd name="T65" fmla="*/ 86 h 218"/>
                  <a:gd name="T66" fmla="*/ 46 w 340"/>
                  <a:gd name="T67" fmla="*/ 114 h 218"/>
                  <a:gd name="T68" fmla="*/ 75 w 340"/>
                  <a:gd name="T69" fmla="*/ 121 h 218"/>
                  <a:gd name="T70" fmla="*/ 123 w 340"/>
                  <a:gd name="T71" fmla="*/ 121 h 218"/>
                  <a:gd name="T72" fmla="*/ 135 w 340"/>
                  <a:gd name="T73" fmla="*/ 141 h 218"/>
                  <a:gd name="T74" fmla="*/ 153 w 340"/>
                  <a:gd name="T75" fmla="*/ 160 h 218"/>
                  <a:gd name="T76" fmla="*/ 196 w 340"/>
                  <a:gd name="T77" fmla="*/ 1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0" h="218">
                    <a:moveTo>
                      <a:pt x="211" y="162"/>
                    </a:moveTo>
                    <a:lnTo>
                      <a:pt x="221" y="162"/>
                    </a:lnTo>
                    <a:lnTo>
                      <a:pt x="225" y="166"/>
                    </a:lnTo>
                    <a:lnTo>
                      <a:pt x="222" y="174"/>
                    </a:lnTo>
                    <a:lnTo>
                      <a:pt x="210" y="190"/>
                    </a:lnTo>
                    <a:lnTo>
                      <a:pt x="212" y="196"/>
                    </a:lnTo>
                    <a:lnTo>
                      <a:pt x="218" y="196"/>
                    </a:lnTo>
                    <a:lnTo>
                      <a:pt x="234" y="215"/>
                    </a:lnTo>
                    <a:lnTo>
                      <a:pt x="244" y="218"/>
                    </a:lnTo>
                    <a:lnTo>
                      <a:pt x="250" y="213"/>
                    </a:lnTo>
                    <a:lnTo>
                      <a:pt x="250" y="201"/>
                    </a:lnTo>
                    <a:lnTo>
                      <a:pt x="254" y="197"/>
                    </a:lnTo>
                    <a:lnTo>
                      <a:pt x="272" y="208"/>
                    </a:lnTo>
                    <a:lnTo>
                      <a:pt x="279" y="208"/>
                    </a:lnTo>
                    <a:lnTo>
                      <a:pt x="293" y="203"/>
                    </a:lnTo>
                    <a:lnTo>
                      <a:pt x="297" y="195"/>
                    </a:lnTo>
                    <a:lnTo>
                      <a:pt x="297" y="180"/>
                    </a:lnTo>
                    <a:lnTo>
                      <a:pt x="305" y="170"/>
                    </a:lnTo>
                    <a:lnTo>
                      <a:pt x="339" y="161"/>
                    </a:lnTo>
                    <a:lnTo>
                      <a:pt x="340" y="149"/>
                    </a:lnTo>
                    <a:lnTo>
                      <a:pt x="340" y="144"/>
                    </a:lnTo>
                    <a:lnTo>
                      <a:pt x="336" y="141"/>
                    </a:lnTo>
                    <a:lnTo>
                      <a:pt x="330" y="141"/>
                    </a:lnTo>
                    <a:lnTo>
                      <a:pt x="322" y="146"/>
                    </a:lnTo>
                    <a:lnTo>
                      <a:pt x="317" y="143"/>
                    </a:lnTo>
                    <a:lnTo>
                      <a:pt x="311" y="136"/>
                    </a:lnTo>
                    <a:lnTo>
                      <a:pt x="311" y="122"/>
                    </a:lnTo>
                    <a:lnTo>
                      <a:pt x="296" y="110"/>
                    </a:lnTo>
                    <a:lnTo>
                      <a:pt x="296" y="97"/>
                    </a:lnTo>
                    <a:lnTo>
                      <a:pt x="306" y="87"/>
                    </a:lnTo>
                    <a:lnTo>
                      <a:pt x="306" y="74"/>
                    </a:lnTo>
                    <a:lnTo>
                      <a:pt x="314" y="62"/>
                    </a:lnTo>
                    <a:lnTo>
                      <a:pt x="324" y="43"/>
                    </a:lnTo>
                    <a:lnTo>
                      <a:pt x="296" y="40"/>
                    </a:lnTo>
                    <a:lnTo>
                      <a:pt x="285" y="40"/>
                    </a:lnTo>
                    <a:lnTo>
                      <a:pt x="272" y="40"/>
                    </a:lnTo>
                    <a:lnTo>
                      <a:pt x="266" y="32"/>
                    </a:lnTo>
                    <a:lnTo>
                      <a:pt x="251" y="28"/>
                    </a:lnTo>
                    <a:lnTo>
                      <a:pt x="251" y="24"/>
                    </a:lnTo>
                    <a:lnTo>
                      <a:pt x="243" y="18"/>
                    </a:lnTo>
                    <a:lnTo>
                      <a:pt x="247" y="4"/>
                    </a:lnTo>
                    <a:lnTo>
                      <a:pt x="233" y="4"/>
                    </a:lnTo>
                    <a:lnTo>
                      <a:pt x="228" y="4"/>
                    </a:lnTo>
                    <a:lnTo>
                      <a:pt x="223" y="0"/>
                    </a:lnTo>
                    <a:lnTo>
                      <a:pt x="217" y="0"/>
                    </a:lnTo>
                    <a:lnTo>
                      <a:pt x="209" y="19"/>
                    </a:lnTo>
                    <a:lnTo>
                      <a:pt x="201" y="29"/>
                    </a:lnTo>
                    <a:lnTo>
                      <a:pt x="191" y="34"/>
                    </a:lnTo>
                    <a:lnTo>
                      <a:pt x="174" y="19"/>
                    </a:lnTo>
                    <a:lnTo>
                      <a:pt x="157" y="12"/>
                    </a:lnTo>
                    <a:lnTo>
                      <a:pt x="135" y="7"/>
                    </a:lnTo>
                    <a:lnTo>
                      <a:pt x="135" y="0"/>
                    </a:lnTo>
                    <a:lnTo>
                      <a:pt x="129" y="0"/>
                    </a:lnTo>
                    <a:lnTo>
                      <a:pt x="116" y="3"/>
                    </a:lnTo>
                    <a:lnTo>
                      <a:pt x="108" y="2"/>
                    </a:lnTo>
                    <a:lnTo>
                      <a:pt x="102" y="8"/>
                    </a:lnTo>
                    <a:lnTo>
                      <a:pt x="96" y="13"/>
                    </a:lnTo>
                    <a:lnTo>
                      <a:pt x="71" y="17"/>
                    </a:lnTo>
                    <a:lnTo>
                      <a:pt x="66" y="20"/>
                    </a:lnTo>
                    <a:lnTo>
                      <a:pt x="66" y="35"/>
                    </a:lnTo>
                    <a:lnTo>
                      <a:pt x="45" y="55"/>
                    </a:lnTo>
                    <a:lnTo>
                      <a:pt x="36" y="63"/>
                    </a:lnTo>
                    <a:lnTo>
                      <a:pt x="13" y="66"/>
                    </a:lnTo>
                    <a:lnTo>
                      <a:pt x="5" y="73"/>
                    </a:lnTo>
                    <a:lnTo>
                      <a:pt x="0" y="79"/>
                    </a:lnTo>
                    <a:lnTo>
                      <a:pt x="16" y="86"/>
                    </a:lnTo>
                    <a:lnTo>
                      <a:pt x="42" y="107"/>
                    </a:lnTo>
                    <a:lnTo>
                      <a:pt x="46" y="114"/>
                    </a:lnTo>
                    <a:lnTo>
                      <a:pt x="65" y="114"/>
                    </a:lnTo>
                    <a:lnTo>
                      <a:pt x="75" y="121"/>
                    </a:lnTo>
                    <a:lnTo>
                      <a:pt x="106" y="118"/>
                    </a:lnTo>
                    <a:lnTo>
                      <a:pt x="123" y="121"/>
                    </a:lnTo>
                    <a:lnTo>
                      <a:pt x="130" y="128"/>
                    </a:lnTo>
                    <a:lnTo>
                      <a:pt x="135" y="141"/>
                    </a:lnTo>
                    <a:lnTo>
                      <a:pt x="142" y="153"/>
                    </a:lnTo>
                    <a:lnTo>
                      <a:pt x="153" y="160"/>
                    </a:lnTo>
                    <a:lnTo>
                      <a:pt x="177" y="162"/>
                    </a:lnTo>
                    <a:lnTo>
                      <a:pt x="196" y="162"/>
                    </a:lnTo>
                    <a:lnTo>
                      <a:pt x="211" y="16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6" name="Freeform 145">
                <a:extLst>
                  <a:ext uri="{FF2B5EF4-FFF2-40B4-BE49-F238E27FC236}">
                    <a16:creationId xmlns:a16="http://schemas.microsoft.com/office/drawing/2014/main" id="{727DB2EF-7997-41DA-8B71-79F64DC57AF2}"/>
                  </a:ext>
                </a:extLst>
              </p:cNvPr>
              <p:cNvSpPr>
                <a:spLocks/>
              </p:cNvSpPr>
              <p:nvPr/>
            </p:nvSpPr>
            <p:spPr bwMode="auto">
              <a:xfrm>
                <a:off x="4527550" y="1741488"/>
                <a:ext cx="985838" cy="511175"/>
              </a:xfrm>
              <a:custGeom>
                <a:avLst/>
                <a:gdLst>
                  <a:gd name="T0" fmla="*/ 121 w 521"/>
                  <a:gd name="T1" fmla="*/ 194 h 239"/>
                  <a:gd name="T2" fmla="*/ 94 w 521"/>
                  <a:gd name="T3" fmla="*/ 200 h 239"/>
                  <a:gd name="T4" fmla="*/ 81 w 521"/>
                  <a:gd name="T5" fmla="*/ 203 h 239"/>
                  <a:gd name="T6" fmla="*/ 45 w 521"/>
                  <a:gd name="T7" fmla="*/ 181 h 239"/>
                  <a:gd name="T8" fmla="*/ 15 w 521"/>
                  <a:gd name="T9" fmla="*/ 171 h 239"/>
                  <a:gd name="T10" fmla="*/ 0 w 521"/>
                  <a:gd name="T11" fmla="*/ 148 h 239"/>
                  <a:gd name="T12" fmla="*/ 16 w 521"/>
                  <a:gd name="T13" fmla="*/ 126 h 239"/>
                  <a:gd name="T14" fmla="*/ 30 w 521"/>
                  <a:gd name="T15" fmla="*/ 104 h 239"/>
                  <a:gd name="T16" fmla="*/ 55 w 521"/>
                  <a:gd name="T17" fmla="*/ 97 h 239"/>
                  <a:gd name="T18" fmla="*/ 76 w 521"/>
                  <a:gd name="T19" fmla="*/ 131 h 239"/>
                  <a:gd name="T20" fmla="*/ 105 w 521"/>
                  <a:gd name="T21" fmla="*/ 134 h 239"/>
                  <a:gd name="T22" fmla="*/ 125 w 521"/>
                  <a:gd name="T23" fmla="*/ 113 h 239"/>
                  <a:gd name="T24" fmla="*/ 120 w 521"/>
                  <a:gd name="T25" fmla="*/ 88 h 239"/>
                  <a:gd name="T26" fmla="*/ 122 w 521"/>
                  <a:gd name="T27" fmla="*/ 74 h 239"/>
                  <a:gd name="T28" fmla="*/ 126 w 521"/>
                  <a:gd name="T29" fmla="*/ 54 h 239"/>
                  <a:gd name="T30" fmla="*/ 143 w 521"/>
                  <a:gd name="T31" fmla="*/ 30 h 239"/>
                  <a:gd name="T32" fmla="*/ 163 w 521"/>
                  <a:gd name="T33" fmla="*/ 29 h 239"/>
                  <a:gd name="T34" fmla="*/ 188 w 521"/>
                  <a:gd name="T35" fmla="*/ 22 h 239"/>
                  <a:gd name="T36" fmla="*/ 238 w 521"/>
                  <a:gd name="T37" fmla="*/ 0 h 239"/>
                  <a:gd name="T38" fmla="*/ 250 w 521"/>
                  <a:gd name="T39" fmla="*/ 7 h 239"/>
                  <a:gd name="T40" fmla="*/ 264 w 521"/>
                  <a:gd name="T41" fmla="*/ 14 h 239"/>
                  <a:gd name="T42" fmla="*/ 269 w 521"/>
                  <a:gd name="T43" fmla="*/ 25 h 239"/>
                  <a:gd name="T44" fmla="*/ 279 w 521"/>
                  <a:gd name="T45" fmla="*/ 39 h 239"/>
                  <a:gd name="T46" fmla="*/ 275 w 521"/>
                  <a:gd name="T47" fmla="*/ 63 h 239"/>
                  <a:gd name="T48" fmla="*/ 293 w 521"/>
                  <a:gd name="T49" fmla="*/ 86 h 239"/>
                  <a:gd name="T50" fmla="*/ 304 w 521"/>
                  <a:gd name="T51" fmla="*/ 99 h 239"/>
                  <a:gd name="T52" fmla="*/ 332 w 521"/>
                  <a:gd name="T53" fmla="*/ 111 h 239"/>
                  <a:gd name="T54" fmla="*/ 338 w 521"/>
                  <a:gd name="T55" fmla="*/ 123 h 239"/>
                  <a:gd name="T56" fmla="*/ 353 w 521"/>
                  <a:gd name="T57" fmla="*/ 132 h 239"/>
                  <a:gd name="T58" fmla="*/ 386 w 521"/>
                  <a:gd name="T59" fmla="*/ 112 h 239"/>
                  <a:gd name="T60" fmla="*/ 393 w 521"/>
                  <a:gd name="T61" fmla="*/ 95 h 239"/>
                  <a:gd name="T62" fmla="*/ 403 w 521"/>
                  <a:gd name="T63" fmla="*/ 92 h 239"/>
                  <a:gd name="T64" fmla="*/ 422 w 521"/>
                  <a:gd name="T65" fmla="*/ 95 h 239"/>
                  <a:gd name="T66" fmla="*/ 442 w 521"/>
                  <a:gd name="T67" fmla="*/ 100 h 239"/>
                  <a:gd name="T68" fmla="*/ 482 w 521"/>
                  <a:gd name="T69" fmla="*/ 121 h 239"/>
                  <a:gd name="T70" fmla="*/ 483 w 521"/>
                  <a:gd name="T71" fmla="*/ 130 h 239"/>
                  <a:gd name="T72" fmla="*/ 502 w 521"/>
                  <a:gd name="T73" fmla="*/ 149 h 239"/>
                  <a:gd name="T74" fmla="*/ 515 w 521"/>
                  <a:gd name="T75" fmla="*/ 155 h 239"/>
                  <a:gd name="T76" fmla="*/ 484 w 521"/>
                  <a:gd name="T77" fmla="*/ 164 h 239"/>
                  <a:gd name="T78" fmla="*/ 479 w 521"/>
                  <a:gd name="T79" fmla="*/ 182 h 239"/>
                  <a:gd name="T80" fmla="*/ 449 w 521"/>
                  <a:gd name="T81" fmla="*/ 210 h 239"/>
                  <a:gd name="T82" fmla="*/ 418 w 521"/>
                  <a:gd name="T83" fmla="*/ 220 h 239"/>
                  <a:gd name="T84" fmla="*/ 406 w 521"/>
                  <a:gd name="T85" fmla="*/ 216 h 239"/>
                  <a:gd name="T86" fmla="*/ 385 w 521"/>
                  <a:gd name="T87" fmla="*/ 219 h 239"/>
                  <a:gd name="T88" fmla="*/ 351 w 521"/>
                  <a:gd name="T89" fmla="*/ 226 h 239"/>
                  <a:gd name="T90" fmla="*/ 333 w 521"/>
                  <a:gd name="T91" fmla="*/ 218 h 239"/>
                  <a:gd name="T92" fmla="*/ 340 w 521"/>
                  <a:gd name="T93" fmla="*/ 207 h 239"/>
                  <a:gd name="T94" fmla="*/ 319 w 521"/>
                  <a:gd name="T95" fmla="*/ 204 h 239"/>
                  <a:gd name="T96" fmla="*/ 300 w 521"/>
                  <a:gd name="T97" fmla="*/ 203 h 239"/>
                  <a:gd name="T98" fmla="*/ 285 w 521"/>
                  <a:gd name="T99" fmla="*/ 229 h 239"/>
                  <a:gd name="T100" fmla="*/ 260 w 521"/>
                  <a:gd name="T101" fmla="*/ 239 h 239"/>
                  <a:gd name="T102" fmla="*/ 228 w 521"/>
                  <a:gd name="T103" fmla="*/ 232 h 239"/>
                  <a:gd name="T104" fmla="*/ 197 w 521"/>
                  <a:gd name="T105" fmla="*/ 229 h 239"/>
                  <a:gd name="T106" fmla="*/ 173 w 521"/>
                  <a:gd name="T107" fmla="*/ 226 h 239"/>
                  <a:gd name="T108" fmla="*/ 154 w 521"/>
                  <a:gd name="T109" fmla="*/ 212 h 239"/>
                  <a:gd name="T110" fmla="*/ 144 w 521"/>
                  <a:gd name="T111" fmla="*/ 215 h 239"/>
                  <a:gd name="T112" fmla="*/ 140 w 521"/>
                  <a:gd name="T113" fmla="*/ 19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1" h="239">
                    <a:moveTo>
                      <a:pt x="140" y="193"/>
                    </a:moveTo>
                    <a:lnTo>
                      <a:pt x="121" y="194"/>
                    </a:lnTo>
                    <a:lnTo>
                      <a:pt x="99" y="194"/>
                    </a:lnTo>
                    <a:lnTo>
                      <a:pt x="94" y="200"/>
                    </a:lnTo>
                    <a:lnTo>
                      <a:pt x="86" y="203"/>
                    </a:lnTo>
                    <a:lnTo>
                      <a:pt x="81" y="203"/>
                    </a:lnTo>
                    <a:lnTo>
                      <a:pt x="60" y="181"/>
                    </a:lnTo>
                    <a:lnTo>
                      <a:pt x="45" y="181"/>
                    </a:lnTo>
                    <a:lnTo>
                      <a:pt x="26" y="177"/>
                    </a:lnTo>
                    <a:lnTo>
                      <a:pt x="15" y="171"/>
                    </a:lnTo>
                    <a:lnTo>
                      <a:pt x="11" y="159"/>
                    </a:lnTo>
                    <a:lnTo>
                      <a:pt x="0" y="148"/>
                    </a:lnTo>
                    <a:lnTo>
                      <a:pt x="6" y="137"/>
                    </a:lnTo>
                    <a:lnTo>
                      <a:pt x="16" y="126"/>
                    </a:lnTo>
                    <a:lnTo>
                      <a:pt x="19" y="116"/>
                    </a:lnTo>
                    <a:lnTo>
                      <a:pt x="30" y="104"/>
                    </a:lnTo>
                    <a:lnTo>
                      <a:pt x="48" y="97"/>
                    </a:lnTo>
                    <a:lnTo>
                      <a:pt x="55" y="97"/>
                    </a:lnTo>
                    <a:lnTo>
                      <a:pt x="62" y="116"/>
                    </a:lnTo>
                    <a:lnTo>
                      <a:pt x="76" y="131"/>
                    </a:lnTo>
                    <a:lnTo>
                      <a:pt x="89" y="138"/>
                    </a:lnTo>
                    <a:lnTo>
                      <a:pt x="105" y="134"/>
                    </a:lnTo>
                    <a:lnTo>
                      <a:pt x="116" y="129"/>
                    </a:lnTo>
                    <a:lnTo>
                      <a:pt x="125" y="113"/>
                    </a:lnTo>
                    <a:lnTo>
                      <a:pt x="130" y="103"/>
                    </a:lnTo>
                    <a:lnTo>
                      <a:pt x="120" y="88"/>
                    </a:lnTo>
                    <a:lnTo>
                      <a:pt x="120" y="79"/>
                    </a:lnTo>
                    <a:lnTo>
                      <a:pt x="122" y="74"/>
                    </a:lnTo>
                    <a:lnTo>
                      <a:pt x="126" y="67"/>
                    </a:lnTo>
                    <a:lnTo>
                      <a:pt x="126" y="54"/>
                    </a:lnTo>
                    <a:lnTo>
                      <a:pt x="138" y="41"/>
                    </a:lnTo>
                    <a:lnTo>
                      <a:pt x="143" y="30"/>
                    </a:lnTo>
                    <a:lnTo>
                      <a:pt x="154" y="35"/>
                    </a:lnTo>
                    <a:lnTo>
                      <a:pt x="163" y="29"/>
                    </a:lnTo>
                    <a:lnTo>
                      <a:pt x="169" y="29"/>
                    </a:lnTo>
                    <a:lnTo>
                      <a:pt x="188" y="22"/>
                    </a:lnTo>
                    <a:lnTo>
                      <a:pt x="225" y="10"/>
                    </a:lnTo>
                    <a:lnTo>
                      <a:pt x="238" y="0"/>
                    </a:lnTo>
                    <a:lnTo>
                      <a:pt x="243" y="0"/>
                    </a:lnTo>
                    <a:lnTo>
                      <a:pt x="250" y="7"/>
                    </a:lnTo>
                    <a:lnTo>
                      <a:pt x="254" y="7"/>
                    </a:lnTo>
                    <a:lnTo>
                      <a:pt x="264" y="14"/>
                    </a:lnTo>
                    <a:lnTo>
                      <a:pt x="269" y="22"/>
                    </a:lnTo>
                    <a:lnTo>
                      <a:pt x="269" y="25"/>
                    </a:lnTo>
                    <a:lnTo>
                      <a:pt x="279" y="34"/>
                    </a:lnTo>
                    <a:lnTo>
                      <a:pt x="279" y="39"/>
                    </a:lnTo>
                    <a:lnTo>
                      <a:pt x="275" y="51"/>
                    </a:lnTo>
                    <a:lnTo>
                      <a:pt x="275" y="63"/>
                    </a:lnTo>
                    <a:lnTo>
                      <a:pt x="280" y="75"/>
                    </a:lnTo>
                    <a:lnTo>
                      <a:pt x="293" y="86"/>
                    </a:lnTo>
                    <a:lnTo>
                      <a:pt x="300" y="93"/>
                    </a:lnTo>
                    <a:lnTo>
                      <a:pt x="304" y="99"/>
                    </a:lnTo>
                    <a:lnTo>
                      <a:pt x="315" y="105"/>
                    </a:lnTo>
                    <a:lnTo>
                      <a:pt x="332" y="111"/>
                    </a:lnTo>
                    <a:lnTo>
                      <a:pt x="338" y="115"/>
                    </a:lnTo>
                    <a:lnTo>
                      <a:pt x="338" y="123"/>
                    </a:lnTo>
                    <a:lnTo>
                      <a:pt x="344" y="130"/>
                    </a:lnTo>
                    <a:lnTo>
                      <a:pt x="353" y="132"/>
                    </a:lnTo>
                    <a:lnTo>
                      <a:pt x="370" y="122"/>
                    </a:lnTo>
                    <a:lnTo>
                      <a:pt x="386" y="112"/>
                    </a:lnTo>
                    <a:lnTo>
                      <a:pt x="386" y="100"/>
                    </a:lnTo>
                    <a:lnTo>
                      <a:pt x="393" y="95"/>
                    </a:lnTo>
                    <a:lnTo>
                      <a:pt x="402" y="95"/>
                    </a:lnTo>
                    <a:lnTo>
                      <a:pt x="403" y="92"/>
                    </a:lnTo>
                    <a:lnTo>
                      <a:pt x="414" y="92"/>
                    </a:lnTo>
                    <a:lnTo>
                      <a:pt x="422" y="95"/>
                    </a:lnTo>
                    <a:lnTo>
                      <a:pt x="431" y="95"/>
                    </a:lnTo>
                    <a:lnTo>
                      <a:pt x="442" y="100"/>
                    </a:lnTo>
                    <a:lnTo>
                      <a:pt x="454" y="110"/>
                    </a:lnTo>
                    <a:lnTo>
                      <a:pt x="482" y="121"/>
                    </a:lnTo>
                    <a:lnTo>
                      <a:pt x="487" y="126"/>
                    </a:lnTo>
                    <a:lnTo>
                      <a:pt x="483" y="130"/>
                    </a:lnTo>
                    <a:lnTo>
                      <a:pt x="483" y="138"/>
                    </a:lnTo>
                    <a:lnTo>
                      <a:pt x="502" y="149"/>
                    </a:lnTo>
                    <a:lnTo>
                      <a:pt x="521" y="149"/>
                    </a:lnTo>
                    <a:lnTo>
                      <a:pt x="515" y="155"/>
                    </a:lnTo>
                    <a:lnTo>
                      <a:pt x="509" y="160"/>
                    </a:lnTo>
                    <a:lnTo>
                      <a:pt x="484" y="164"/>
                    </a:lnTo>
                    <a:lnTo>
                      <a:pt x="479" y="167"/>
                    </a:lnTo>
                    <a:lnTo>
                      <a:pt x="479" y="182"/>
                    </a:lnTo>
                    <a:lnTo>
                      <a:pt x="458" y="202"/>
                    </a:lnTo>
                    <a:lnTo>
                      <a:pt x="449" y="210"/>
                    </a:lnTo>
                    <a:lnTo>
                      <a:pt x="426" y="213"/>
                    </a:lnTo>
                    <a:lnTo>
                      <a:pt x="418" y="220"/>
                    </a:lnTo>
                    <a:lnTo>
                      <a:pt x="413" y="216"/>
                    </a:lnTo>
                    <a:lnTo>
                      <a:pt x="406" y="216"/>
                    </a:lnTo>
                    <a:lnTo>
                      <a:pt x="395" y="219"/>
                    </a:lnTo>
                    <a:lnTo>
                      <a:pt x="385" y="219"/>
                    </a:lnTo>
                    <a:lnTo>
                      <a:pt x="365" y="226"/>
                    </a:lnTo>
                    <a:lnTo>
                      <a:pt x="351" y="226"/>
                    </a:lnTo>
                    <a:lnTo>
                      <a:pt x="343" y="226"/>
                    </a:lnTo>
                    <a:lnTo>
                      <a:pt x="333" y="218"/>
                    </a:lnTo>
                    <a:lnTo>
                      <a:pt x="333" y="212"/>
                    </a:lnTo>
                    <a:lnTo>
                      <a:pt x="340" y="207"/>
                    </a:lnTo>
                    <a:lnTo>
                      <a:pt x="340" y="204"/>
                    </a:lnTo>
                    <a:lnTo>
                      <a:pt x="319" y="204"/>
                    </a:lnTo>
                    <a:lnTo>
                      <a:pt x="310" y="198"/>
                    </a:lnTo>
                    <a:lnTo>
                      <a:pt x="300" y="203"/>
                    </a:lnTo>
                    <a:lnTo>
                      <a:pt x="296" y="218"/>
                    </a:lnTo>
                    <a:lnTo>
                      <a:pt x="285" y="229"/>
                    </a:lnTo>
                    <a:lnTo>
                      <a:pt x="273" y="239"/>
                    </a:lnTo>
                    <a:lnTo>
                      <a:pt x="260" y="239"/>
                    </a:lnTo>
                    <a:lnTo>
                      <a:pt x="244" y="235"/>
                    </a:lnTo>
                    <a:lnTo>
                      <a:pt x="228" y="232"/>
                    </a:lnTo>
                    <a:lnTo>
                      <a:pt x="203" y="232"/>
                    </a:lnTo>
                    <a:lnTo>
                      <a:pt x="197" y="229"/>
                    </a:lnTo>
                    <a:lnTo>
                      <a:pt x="180" y="229"/>
                    </a:lnTo>
                    <a:lnTo>
                      <a:pt x="173" y="226"/>
                    </a:lnTo>
                    <a:lnTo>
                      <a:pt x="162" y="212"/>
                    </a:lnTo>
                    <a:lnTo>
                      <a:pt x="154" y="212"/>
                    </a:lnTo>
                    <a:lnTo>
                      <a:pt x="149" y="215"/>
                    </a:lnTo>
                    <a:lnTo>
                      <a:pt x="144" y="215"/>
                    </a:lnTo>
                    <a:lnTo>
                      <a:pt x="140" y="212"/>
                    </a:lnTo>
                    <a:lnTo>
                      <a:pt x="140" y="19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7" name="Freeform 146">
                <a:extLst>
                  <a:ext uri="{FF2B5EF4-FFF2-40B4-BE49-F238E27FC236}">
                    <a16:creationId xmlns:a16="http://schemas.microsoft.com/office/drawing/2014/main" id="{A861D5B0-955A-44EA-8655-75B5C231B530}"/>
                  </a:ext>
                </a:extLst>
              </p:cNvPr>
              <p:cNvSpPr>
                <a:spLocks/>
              </p:cNvSpPr>
              <p:nvPr/>
            </p:nvSpPr>
            <p:spPr bwMode="auto">
              <a:xfrm>
                <a:off x="4251325" y="1546225"/>
                <a:ext cx="547688" cy="511175"/>
              </a:xfrm>
              <a:custGeom>
                <a:avLst/>
                <a:gdLst>
                  <a:gd name="T0" fmla="*/ 32 w 289"/>
                  <a:gd name="T1" fmla="*/ 39 h 239"/>
                  <a:gd name="T2" fmla="*/ 8 w 289"/>
                  <a:gd name="T3" fmla="*/ 40 h 239"/>
                  <a:gd name="T4" fmla="*/ 10 w 289"/>
                  <a:gd name="T5" fmla="*/ 55 h 239"/>
                  <a:gd name="T6" fmla="*/ 17 w 289"/>
                  <a:gd name="T7" fmla="*/ 83 h 239"/>
                  <a:gd name="T8" fmla="*/ 15 w 289"/>
                  <a:gd name="T9" fmla="*/ 104 h 239"/>
                  <a:gd name="T10" fmla="*/ 52 w 289"/>
                  <a:gd name="T11" fmla="*/ 100 h 239"/>
                  <a:gd name="T12" fmla="*/ 84 w 289"/>
                  <a:gd name="T13" fmla="*/ 111 h 239"/>
                  <a:gd name="T14" fmla="*/ 83 w 289"/>
                  <a:gd name="T15" fmla="*/ 129 h 239"/>
                  <a:gd name="T16" fmla="*/ 66 w 289"/>
                  <a:gd name="T17" fmla="*/ 144 h 239"/>
                  <a:gd name="T18" fmla="*/ 53 w 289"/>
                  <a:gd name="T19" fmla="*/ 147 h 239"/>
                  <a:gd name="T20" fmla="*/ 47 w 289"/>
                  <a:gd name="T21" fmla="*/ 164 h 239"/>
                  <a:gd name="T22" fmla="*/ 53 w 289"/>
                  <a:gd name="T23" fmla="*/ 197 h 239"/>
                  <a:gd name="T24" fmla="*/ 63 w 289"/>
                  <a:gd name="T25" fmla="*/ 212 h 239"/>
                  <a:gd name="T26" fmla="*/ 112 w 289"/>
                  <a:gd name="T27" fmla="*/ 224 h 239"/>
                  <a:gd name="T28" fmla="*/ 152 w 289"/>
                  <a:gd name="T29" fmla="*/ 228 h 239"/>
                  <a:gd name="T30" fmla="*/ 165 w 289"/>
                  <a:gd name="T31" fmla="*/ 207 h 239"/>
                  <a:gd name="T32" fmla="*/ 194 w 289"/>
                  <a:gd name="T33" fmla="*/ 188 h 239"/>
                  <a:gd name="T34" fmla="*/ 208 w 289"/>
                  <a:gd name="T35" fmla="*/ 207 h 239"/>
                  <a:gd name="T36" fmla="*/ 235 w 289"/>
                  <a:gd name="T37" fmla="*/ 229 h 239"/>
                  <a:gd name="T38" fmla="*/ 262 w 289"/>
                  <a:gd name="T39" fmla="*/ 220 h 239"/>
                  <a:gd name="T40" fmla="*/ 276 w 289"/>
                  <a:gd name="T41" fmla="*/ 194 h 239"/>
                  <a:gd name="T42" fmla="*/ 266 w 289"/>
                  <a:gd name="T43" fmla="*/ 170 h 239"/>
                  <a:gd name="T44" fmla="*/ 272 w 289"/>
                  <a:gd name="T45" fmla="*/ 158 h 239"/>
                  <a:gd name="T46" fmla="*/ 284 w 289"/>
                  <a:gd name="T47" fmla="*/ 132 h 239"/>
                  <a:gd name="T48" fmla="*/ 280 w 289"/>
                  <a:gd name="T49" fmla="*/ 121 h 239"/>
                  <a:gd name="T50" fmla="*/ 263 w 289"/>
                  <a:gd name="T51" fmla="*/ 107 h 239"/>
                  <a:gd name="T52" fmla="*/ 237 w 289"/>
                  <a:gd name="T53" fmla="*/ 103 h 239"/>
                  <a:gd name="T54" fmla="*/ 232 w 289"/>
                  <a:gd name="T55" fmla="*/ 94 h 239"/>
                  <a:gd name="T56" fmla="*/ 218 w 289"/>
                  <a:gd name="T57" fmla="*/ 76 h 239"/>
                  <a:gd name="T58" fmla="*/ 201 w 289"/>
                  <a:gd name="T59" fmla="*/ 58 h 239"/>
                  <a:gd name="T60" fmla="*/ 194 w 289"/>
                  <a:gd name="T61" fmla="*/ 35 h 239"/>
                  <a:gd name="T62" fmla="*/ 201 w 289"/>
                  <a:gd name="T63" fmla="*/ 22 h 239"/>
                  <a:gd name="T64" fmla="*/ 217 w 289"/>
                  <a:gd name="T65" fmla="*/ 16 h 239"/>
                  <a:gd name="T66" fmla="*/ 199 w 289"/>
                  <a:gd name="T67" fmla="*/ 13 h 239"/>
                  <a:gd name="T68" fmla="*/ 186 w 289"/>
                  <a:gd name="T69" fmla="*/ 18 h 239"/>
                  <a:gd name="T70" fmla="*/ 181 w 289"/>
                  <a:gd name="T71" fmla="*/ 5 h 239"/>
                  <a:gd name="T72" fmla="*/ 163 w 289"/>
                  <a:gd name="T73" fmla="*/ 0 h 239"/>
                  <a:gd name="T74" fmla="*/ 157 w 289"/>
                  <a:gd name="T75" fmla="*/ 12 h 239"/>
                  <a:gd name="T76" fmla="*/ 150 w 289"/>
                  <a:gd name="T77" fmla="*/ 19 h 239"/>
                  <a:gd name="T78" fmla="*/ 126 w 289"/>
                  <a:gd name="T79" fmla="*/ 40 h 239"/>
                  <a:gd name="T80" fmla="*/ 107 w 289"/>
                  <a:gd name="T81" fmla="*/ 40 h 239"/>
                  <a:gd name="T82" fmla="*/ 81 w 289"/>
                  <a:gd name="T83" fmla="*/ 43 h 239"/>
                  <a:gd name="T84" fmla="*/ 64 w 289"/>
                  <a:gd name="T85" fmla="*/ 40 h 239"/>
                  <a:gd name="T86" fmla="*/ 54 w 289"/>
                  <a:gd name="T87" fmla="*/ 3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9" h="239">
                    <a:moveTo>
                      <a:pt x="47" y="39"/>
                    </a:moveTo>
                    <a:lnTo>
                      <a:pt x="32" y="39"/>
                    </a:lnTo>
                    <a:lnTo>
                      <a:pt x="19" y="44"/>
                    </a:lnTo>
                    <a:lnTo>
                      <a:pt x="8" y="40"/>
                    </a:lnTo>
                    <a:lnTo>
                      <a:pt x="0" y="40"/>
                    </a:lnTo>
                    <a:lnTo>
                      <a:pt x="10" y="55"/>
                    </a:lnTo>
                    <a:lnTo>
                      <a:pt x="17" y="77"/>
                    </a:lnTo>
                    <a:lnTo>
                      <a:pt x="17" y="83"/>
                    </a:lnTo>
                    <a:lnTo>
                      <a:pt x="12" y="100"/>
                    </a:lnTo>
                    <a:lnTo>
                      <a:pt x="15" y="104"/>
                    </a:lnTo>
                    <a:lnTo>
                      <a:pt x="23" y="104"/>
                    </a:lnTo>
                    <a:lnTo>
                      <a:pt x="52" y="100"/>
                    </a:lnTo>
                    <a:lnTo>
                      <a:pt x="80" y="105"/>
                    </a:lnTo>
                    <a:lnTo>
                      <a:pt x="84" y="111"/>
                    </a:lnTo>
                    <a:lnTo>
                      <a:pt x="87" y="120"/>
                    </a:lnTo>
                    <a:lnTo>
                      <a:pt x="83" y="129"/>
                    </a:lnTo>
                    <a:lnTo>
                      <a:pt x="74" y="139"/>
                    </a:lnTo>
                    <a:lnTo>
                      <a:pt x="66" y="144"/>
                    </a:lnTo>
                    <a:lnTo>
                      <a:pt x="61" y="144"/>
                    </a:lnTo>
                    <a:lnTo>
                      <a:pt x="53" y="147"/>
                    </a:lnTo>
                    <a:lnTo>
                      <a:pt x="49" y="153"/>
                    </a:lnTo>
                    <a:lnTo>
                      <a:pt x="47" y="164"/>
                    </a:lnTo>
                    <a:lnTo>
                      <a:pt x="47" y="180"/>
                    </a:lnTo>
                    <a:lnTo>
                      <a:pt x="53" y="197"/>
                    </a:lnTo>
                    <a:lnTo>
                      <a:pt x="53" y="207"/>
                    </a:lnTo>
                    <a:lnTo>
                      <a:pt x="63" y="212"/>
                    </a:lnTo>
                    <a:lnTo>
                      <a:pt x="93" y="212"/>
                    </a:lnTo>
                    <a:lnTo>
                      <a:pt x="112" y="224"/>
                    </a:lnTo>
                    <a:lnTo>
                      <a:pt x="146" y="239"/>
                    </a:lnTo>
                    <a:lnTo>
                      <a:pt x="152" y="228"/>
                    </a:lnTo>
                    <a:lnTo>
                      <a:pt x="162" y="217"/>
                    </a:lnTo>
                    <a:lnTo>
                      <a:pt x="165" y="207"/>
                    </a:lnTo>
                    <a:lnTo>
                      <a:pt x="176" y="195"/>
                    </a:lnTo>
                    <a:lnTo>
                      <a:pt x="194" y="188"/>
                    </a:lnTo>
                    <a:lnTo>
                      <a:pt x="201" y="188"/>
                    </a:lnTo>
                    <a:lnTo>
                      <a:pt x="208" y="207"/>
                    </a:lnTo>
                    <a:lnTo>
                      <a:pt x="222" y="222"/>
                    </a:lnTo>
                    <a:lnTo>
                      <a:pt x="235" y="229"/>
                    </a:lnTo>
                    <a:lnTo>
                      <a:pt x="251" y="225"/>
                    </a:lnTo>
                    <a:lnTo>
                      <a:pt x="262" y="220"/>
                    </a:lnTo>
                    <a:lnTo>
                      <a:pt x="271" y="204"/>
                    </a:lnTo>
                    <a:lnTo>
                      <a:pt x="276" y="194"/>
                    </a:lnTo>
                    <a:lnTo>
                      <a:pt x="266" y="179"/>
                    </a:lnTo>
                    <a:lnTo>
                      <a:pt x="266" y="170"/>
                    </a:lnTo>
                    <a:lnTo>
                      <a:pt x="268" y="165"/>
                    </a:lnTo>
                    <a:lnTo>
                      <a:pt x="272" y="158"/>
                    </a:lnTo>
                    <a:lnTo>
                      <a:pt x="272" y="145"/>
                    </a:lnTo>
                    <a:lnTo>
                      <a:pt x="284" y="132"/>
                    </a:lnTo>
                    <a:lnTo>
                      <a:pt x="289" y="121"/>
                    </a:lnTo>
                    <a:lnTo>
                      <a:pt x="280" y="121"/>
                    </a:lnTo>
                    <a:lnTo>
                      <a:pt x="270" y="116"/>
                    </a:lnTo>
                    <a:lnTo>
                      <a:pt x="263" y="107"/>
                    </a:lnTo>
                    <a:lnTo>
                      <a:pt x="252" y="107"/>
                    </a:lnTo>
                    <a:lnTo>
                      <a:pt x="237" y="103"/>
                    </a:lnTo>
                    <a:lnTo>
                      <a:pt x="232" y="100"/>
                    </a:lnTo>
                    <a:lnTo>
                      <a:pt x="232" y="94"/>
                    </a:lnTo>
                    <a:lnTo>
                      <a:pt x="218" y="86"/>
                    </a:lnTo>
                    <a:lnTo>
                      <a:pt x="218" y="76"/>
                    </a:lnTo>
                    <a:lnTo>
                      <a:pt x="201" y="63"/>
                    </a:lnTo>
                    <a:lnTo>
                      <a:pt x="201" y="58"/>
                    </a:lnTo>
                    <a:lnTo>
                      <a:pt x="194" y="49"/>
                    </a:lnTo>
                    <a:lnTo>
                      <a:pt x="194" y="35"/>
                    </a:lnTo>
                    <a:lnTo>
                      <a:pt x="194" y="27"/>
                    </a:lnTo>
                    <a:lnTo>
                      <a:pt x="201" y="22"/>
                    </a:lnTo>
                    <a:lnTo>
                      <a:pt x="217" y="22"/>
                    </a:lnTo>
                    <a:lnTo>
                      <a:pt x="217" y="16"/>
                    </a:lnTo>
                    <a:lnTo>
                      <a:pt x="207" y="16"/>
                    </a:lnTo>
                    <a:lnTo>
                      <a:pt x="199" y="13"/>
                    </a:lnTo>
                    <a:lnTo>
                      <a:pt x="195" y="18"/>
                    </a:lnTo>
                    <a:lnTo>
                      <a:pt x="186" y="18"/>
                    </a:lnTo>
                    <a:lnTo>
                      <a:pt x="181" y="15"/>
                    </a:lnTo>
                    <a:lnTo>
                      <a:pt x="181" y="5"/>
                    </a:lnTo>
                    <a:lnTo>
                      <a:pt x="175" y="0"/>
                    </a:lnTo>
                    <a:lnTo>
                      <a:pt x="163" y="0"/>
                    </a:lnTo>
                    <a:lnTo>
                      <a:pt x="157" y="0"/>
                    </a:lnTo>
                    <a:lnTo>
                      <a:pt x="157" y="12"/>
                    </a:lnTo>
                    <a:lnTo>
                      <a:pt x="150" y="16"/>
                    </a:lnTo>
                    <a:lnTo>
                      <a:pt x="150" y="19"/>
                    </a:lnTo>
                    <a:lnTo>
                      <a:pt x="141" y="29"/>
                    </a:lnTo>
                    <a:lnTo>
                      <a:pt x="126" y="40"/>
                    </a:lnTo>
                    <a:lnTo>
                      <a:pt x="117" y="40"/>
                    </a:lnTo>
                    <a:lnTo>
                      <a:pt x="107" y="40"/>
                    </a:lnTo>
                    <a:lnTo>
                      <a:pt x="99" y="43"/>
                    </a:lnTo>
                    <a:lnTo>
                      <a:pt x="81" y="43"/>
                    </a:lnTo>
                    <a:lnTo>
                      <a:pt x="73" y="40"/>
                    </a:lnTo>
                    <a:lnTo>
                      <a:pt x="64" y="40"/>
                    </a:lnTo>
                    <a:lnTo>
                      <a:pt x="58" y="34"/>
                    </a:lnTo>
                    <a:lnTo>
                      <a:pt x="54" y="34"/>
                    </a:lnTo>
                    <a:lnTo>
                      <a:pt x="47" y="3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8" name="Freeform 147">
                <a:extLst>
                  <a:ext uri="{FF2B5EF4-FFF2-40B4-BE49-F238E27FC236}">
                    <a16:creationId xmlns:a16="http://schemas.microsoft.com/office/drawing/2014/main" id="{84646187-6DF0-4A18-BDBA-F12A78997A60}"/>
                  </a:ext>
                </a:extLst>
              </p:cNvPr>
              <p:cNvSpPr>
                <a:spLocks/>
              </p:cNvSpPr>
              <p:nvPr/>
            </p:nvSpPr>
            <p:spPr bwMode="auto">
              <a:xfrm>
                <a:off x="4973638" y="2400300"/>
                <a:ext cx="1270000" cy="1190625"/>
              </a:xfrm>
              <a:custGeom>
                <a:avLst/>
                <a:gdLst>
                  <a:gd name="T0" fmla="*/ 163 w 670"/>
                  <a:gd name="T1" fmla="*/ 401 h 556"/>
                  <a:gd name="T2" fmla="*/ 123 w 670"/>
                  <a:gd name="T3" fmla="*/ 399 h 556"/>
                  <a:gd name="T4" fmla="*/ 63 w 670"/>
                  <a:gd name="T5" fmla="*/ 403 h 556"/>
                  <a:gd name="T6" fmla="*/ 16 w 670"/>
                  <a:gd name="T7" fmla="*/ 384 h 556"/>
                  <a:gd name="T8" fmla="*/ 6 w 670"/>
                  <a:gd name="T9" fmla="*/ 384 h 556"/>
                  <a:gd name="T10" fmla="*/ 17 w 670"/>
                  <a:gd name="T11" fmla="*/ 365 h 556"/>
                  <a:gd name="T12" fmla="*/ 8 w 670"/>
                  <a:gd name="T13" fmla="*/ 341 h 556"/>
                  <a:gd name="T14" fmla="*/ 49 w 670"/>
                  <a:gd name="T15" fmla="*/ 312 h 556"/>
                  <a:gd name="T16" fmla="*/ 68 w 670"/>
                  <a:gd name="T17" fmla="*/ 268 h 556"/>
                  <a:gd name="T18" fmla="*/ 63 w 670"/>
                  <a:gd name="T19" fmla="*/ 233 h 556"/>
                  <a:gd name="T20" fmla="*/ 45 w 670"/>
                  <a:gd name="T21" fmla="*/ 202 h 556"/>
                  <a:gd name="T22" fmla="*/ 32 w 670"/>
                  <a:gd name="T23" fmla="*/ 173 h 556"/>
                  <a:gd name="T24" fmla="*/ 81 w 670"/>
                  <a:gd name="T25" fmla="*/ 168 h 556"/>
                  <a:gd name="T26" fmla="*/ 109 w 670"/>
                  <a:gd name="T27" fmla="*/ 164 h 556"/>
                  <a:gd name="T28" fmla="*/ 159 w 670"/>
                  <a:gd name="T29" fmla="*/ 166 h 556"/>
                  <a:gd name="T30" fmla="*/ 179 w 670"/>
                  <a:gd name="T31" fmla="*/ 133 h 556"/>
                  <a:gd name="T32" fmla="*/ 188 w 670"/>
                  <a:gd name="T33" fmla="*/ 107 h 556"/>
                  <a:gd name="T34" fmla="*/ 213 w 670"/>
                  <a:gd name="T35" fmla="*/ 93 h 556"/>
                  <a:gd name="T36" fmla="*/ 271 w 670"/>
                  <a:gd name="T37" fmla="*/ 86 h 556"/>
                  <a:gd name="T38" fmla="*/ 325 w 670"/>
                  <a:gd name="T39" fmla="*/ 98 h 556"/>
                  <a:gd name="T40" fmla="*/ 365 w 670"/>
                  <a:gd name="T41" fmla="*/ 101 h 556"/>
                  <a:gd name="T42" fmla="*/ 395 w 670"/>
                  <a:gd name="T43" fmla="*/ 60 h 556"/>
                  <a:gd name="T44" fmla="*/ 395 w 670"/>
                  <a:gd name="T45" fmla="*/ 35 h 556"/>
                  <a:gd name="T46" fmla="*/ 427 w 670"/>
                  <a:gd name="T47" fmla="*/ 52 h 556"/>
                  <a:gd name="T48" fmla="*/ 449 w 670"/>
                  <a:gd name="T49" fmla="*/ 47 h 556"/>
                  <a:gd name="T50" fmla="*/ 474 w 670"/>
                  <a:gd name="T51" fmla="*/ 34 h 556"/>
                  <a:gd name="T52" fmla="*/ 516 w 670"/>
                  <a:gd name="T53" fmla="*/ 0 h 556"/>
                  <a:gd name="T54" fmla="*/ 528 w 670"/>
                  <a:gd name="T55" fmla="*/ 35 h 556"/>
                  <a:gd name="T56" fmla="*/ 529 w 670"/>
                  <a:gd name="T57" fmla="*/ 74 h 556"/>
                  <a:gd name="T58" fmla="*/ 559 w 670"/>
                  <a:gd name="T59" fmla="*/ 90 h 556"/>
                  <a:gd name="T60" fmla="*/ 593 w 670"/>
                  <a:gd name="T61" fmla="*/ 92 h 556"/>
                  <a:gd name="T62" fmla="*/ 615 w 670"/>
                  <a:gd name="T63" fmla="*/ 98 h 556"/>
                  <a:gd name="T64" fmla="*/ 656 w 670"/>
                  <a:gd name="T65" fmla="*/ 112 h 556"/>
                  <a:gd name="T66" fmla="*/ 670 w 670"/>
                  <a:gd name="T67" fmla="*/ 129 h 556"/>
                  <a:gd name="T68" fmla="*/ 633 w 670"/>
                  <a:gd name="T69" fmla="*/ 136 h 556"/>
                  <a:gd name="T70" fmla="*/ 606 w 670"/>
                  <a:gd name="T71" fmla="*/ 143 h 556"/>
                  <a:gd name="T72" fmla="*/ 579 w 670"/>
                  <a:gd name="T73" fmla="*/ 147 h 556"/>
                  <a:gd name="T74" fmla="*/ 596 w 670"/>
                  <a:gd name="T75" fmla="*/ 172 h 556"/>
                  <a:gd name="T76" fmla="*/ 582 w 670"/>
                  <a:gd name="T77" fmla="*/ 201 h 556"/>
                  <a:gd name="T78" fmla="*/ 580 w 670"/>
                  <a:gd name="T79" fmla="*/ 248 h 556"/>
                  <a:gd name="T80" fmla="*/ 574 w 670"/>
                  <a:gd name="T81" fmla="*/ 278 h 556"/>
                  <a:gd name="T82" fmla="*/ 587 w 670"/>
                  <a:gd name="T83" fmla="*/ 303 h 556"/>
                  <a:gd name="T84" fmla="*/ 585 w 670"/>
                  <a:gd name="T85" fmla="*/ 324 h 556"/>
                  <a:gd name="T86" fmla="*/ 576 w 670"/>
                  <a:gd name="T87" fmla="*/ 367 h 556"/>
                  <a:gd name="T88" fmla="*/ 539 w 670"/>
                  <a:gd name="T89" fmla="*/ 387 h 556"/>
                  <a:gd name="T90" fmla="*/ 491 w 670"/>
                  <a:gd name="T91" fmla="*/ 392 h 556"/>
                  <a:gd name="T92" fmla="*/ 454 w 670"/>
                  <a:gd name="T93" fmla="*/ 401 h 556"/>
                  <a:gd name="T94" fmla="*/ 441 w 670"/>
                  <a:gd name="T95" fmla="*/ 424 h 556"/>
                  <a:gd name="T96" fmla="*/ 412 w 670"/>
                  <a:gd name="T97" fmla="*/ 412 h 556"/>
                  <a:gd name="T98" fmla="*/ 386 w 670"/>
                  <a:gd name="T99" fmla="*/ 419 h 556"/>
                  <a:gd name="T100" fmla="*/ 391 w 670"/>
                  <a:gd name="T101" fmla="*/ 452 h 556"/>
                  <a:gd name="T102" fmla="*/ 411 w 670"/>
                  <a:gd name="T103" fmla="*/ 477 h 556"/>
                  <a:gd name="T104" fmla="*/ 369 w 670"/>
                  <a:gd name="T105" fmla="*/ 505 h 556"/>
                  <a:gd name="T106" fmla="*/ 335 w 670"/>
                  <a:gd name="T107" fmla="*/ 535 h 556"/>
                  <a:gd name="T108" fmla="*/ 260 w 670"/>
                  <a:gd name="T109" fmla="*/ 542 h 556"/>
                  <a:gd name="T110" fmla="*/ 225 w 670"/>
                  <a:gd name="T111" fmla="*/ 556 h 556"/>
                  <a:gd name="T112" fmla="*/ 211 w 670"/>
                  <a:gd name="T113" fmla="*/ 515 h 556"/>
                  <a:gd name="T114" fmla="*/ 213 w 670"/>
                  <a:gd name="T115" fmla="*/ 493 h 556"/>
                  <a:gd name="T116" fmla="*/ 247 w 670"/>
                  <a:gd name="T117" fmla="*/ 454 h 556"/>
                  <a:gd name="T118" fmla="*/ 265 w 670"/>
                  <a:gd name="T119" fmla="*/ 423 h 556"/>
                  <a:gd name="T120" fmla="*/ 229 w 670"/>
                  <a:gd name="T121" fmla="*/ 407 h 556"/>
                  <a:gd name="T122" fmla="*/ 211 w 670"/>
                  <a:gd name="T123" fmla="*/ 382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0" h="556">
                    <a:moveTo>
                      <a:pt x="199" y="382"/>
                    </a:moveTo>
                    <a:lnTo>
                      <a:pt x="185" y="389"/>
                    </a:lnTo>
                    <a:lnTo>
                      <a:pt x="163" y="401"/>
                    </a:lnTo>
                    <a:lnTo>
                      <a:pt x="147" y="401"/>
                    </a:lnTo>
                    <a:lnTo>
                      <a:pt x="132" y="395"/>
                    </a:lnTo>
                    <a:lnTo>
                      <a:pt x="123" y="399"/>
                    </a:lnTo>
                    <a:lnTo>
                      <a:pt x="107" y="403"/>
                    </a:lnTo>
                    <a:lnTo>
                      <a:pt x="70" y="403"/>
                    </a:lnTo>
                    <a:lnTo>
                      <a:pt x="63" y="403"/>
                    </a:lnTo>
                    <a:lnTo>
                      <a:pt x="49" y="400"/>
                    </a:lnTo>
                    <a:lnTo>
                      <a:pt x="25" y="384"/>
                    </a:lnTo>
                    <a:lnTo>
                      <a:pt x="16" y="384"/>
                    </a:lnTo>
                    <a:lnTo>
                      <a:pt x="13" y="387"/>
                    </a:lnTo>
                    <a:lnTo>
                      <a:pt x="6" y="387"/>
                    </a:lnTo>
                    <a:lnTo>
                      <a:pt x="6" y="384"/>
                    </a:lnTo>
                    <a:lnTo>
                      <a:pt x="13" y="380"/>
                    </a:lnTo>
                    <a:lnTo>
                      <a:pt x="17" y="375"/>
                    </a:lnTo>
                    <a:lnTo>
                      <a:pt x="17" y="365"/>
                    </a:lnTo>
                    <a:lnTo>
                      <a:pt x="15" y="362"/>
                    </a:lnTo>
                    <a:lnTo>
                      <a:pt x="0" y="351"/>
                    </a:lnTo>
                    <a:lnTo>
                      <a:pt x="8" y="341"/>
                    </a:lnTo>
                    <a:lnTo>
                      <a:pt x="31" y="330"/>
                    </a:lnTo>
                    <a:lnTo>
                      <a:pt x="41" y="324"/>
                    </a:lnTo>
                    <a:lnTo>
                      <a:pt x="49" y="312"/>
                    </a:lnTo>
                    <a:lnTo>
                      <a:pt x="56" y="298"/>
                    </a:lnTo>
                    <a:lnTo>
                      <a:pt x="61" y="282"/>
                    </a:lnTo>
                    <a:lnTo>
                      <a:pt x="68" y="268"/>
                    </a:lnTo>
                    <a:lnTo>
                      <a:pt x="68" y="258"/>
                    </a:lnTo>
                    <a:lnTo>
                      <a:pt x="63" y="243"/>
                    </a:lnTo>
                    <a:lnTo>
                      <a:pt x="63" y="233"/>
                    </a:lnTo>
                    <a:lnTo>
                      <a:pt x="48" y="223"/>
                    </a:lnTo>
                    <a:lnTo>
                      <a:pt x="45" y="216"/>
                    </a:lnTo>
                    <a:lnTo>
                      <a:pt x="45" y="202"/>
                    </a:lnTo>
                    <a:lnTo>
                      <a:pt x="25" y="188"/>
                    </a:lnTo>
                    <a:lnTo>
                      <a:pt x="25" y="180"/>
                    </a:lnTo>
                    <a:lnTo>
                      <a:pt x="32" y="173"/>
                    </a:lnTo>
                    <a:lnTo>
                      <a:pt x="42" y="173"/>
                    </a:lnTo>
                    <a:lnTo>
                      <a:pt x="66" y="168"/>
                    </a:lnTo>
                    <a:lnTo>
                      <a:pt x="81" y="168"/>
                    </a:lnTo>
                    <a:lnTo>
                      <a:pt x="95" y="166"/>
                    </a:lnTo>
                    <a:lnTo>
                      <a:pt x="99" y="164"/>
                    </a:lnTo>
                    <a:lnTo>
                      <a:pt x="109" y="164"/>
                    </a:lnTo>
                    <a:lnTo>
                      <a:pt x="114" y="166"/>
                    </a:lnTo>
                    <a:lnTo>
                      <a:pt x="122" y="166"/>
                    </a:lnTo>
                    <a:lnTo>
                      <a:pt x="159" y="166"/>
                    </a:lnTo>
                    <a:lnTo>
                      <a:pt x="173" y="161"/>
                    </a:lnTo>
                    <a:lnTo>
                      <a:pt x="179" y="152"/>
                    </a:lnTo>
                    <a:lnTo>
                      <a:pt x="179" y="133"/>
                    </a:lnTo>
                    <a:lnTo>
                      <a:pt x="183" y="128"/>
                    </a:lnTo>
                    <a:lnTo>
                      <a:pt x="183" y="119"/>
                    </a:lnTo>
                    <a:lnTo>
                      <a:pt x="188" y="107"/>
                    </a:lnTo>
                    <a:lnTo>
                      <a:pt x="194" y="99"/>
                    </a:lnTo>
                    <a:lnTo>
                      <a:pt x="202" y="96"/>
                    </a:lnTo>
                    <a:lnTo>
                      <a:pt x="213" y="93"/>
                    </a:lnTo>
                    <a:lnTo>
                      <a:pt x="230" y="97"/>
                    </a:lnTo>
                    <a:lnTo>
                      <a:pt x="257" y="97"/>
                    </a:lnTo>
                    <a:lnTo>
                      <a:pt x="271" y="86"/>
                    </a:lnTo>
                    <a:lnTo>
                      <a:pt x="279" y="86"/>
                    </a:lnTo>
                    <a:lnTo>
                      <a:pt x="300" y="98"/>
                    </a:lnTo>
                    <a:lnTo>
                      <a:pt x="325" y="98"/>
                    </a:lnTo>
                    <a:lnTo>
                      <a:pt x="348" y="106"/>
                    </a:lnTo>
                    <a:lnTo>
                      <a:pt x="359" y="106"/>
                    </a:lnTo>
                    <a:lnTo>
                      <a:pt x="365" y="101"/>
                    </a:lnTo>
                    <a:lnTo>
                      <a:pt x="365" y="81"/>
                    </a:lnTo>
                    <a:lnTo>
                      <a:pt x="389" y="64"/>
                    </a:lnTo>
                    <a:lnTo>
                      <a:pt x="395" y="60"/>
                    </a:lnTo>
                    <a:lnTo>
                      <a:pt x="395" y="50"/>
                    </a:lnTo>
                    <a:lnTo>
                      <a:pt x="389" y="35"/>
                    </a:lnTo>
                    <a:lnTo>
                      <a:pt x="395" y="35"/>
                    </a:lnTo>
                    <a:lnTo>
                      <a:pt x="411" y="54"/>
                    </a:lnTo>
                    <a:lnTo>
                      <a:pt x="421" y="57"/>
                    </a:lnTo>
                    <a:lnTo>
                      <a:pt x="427" y="52"/>
                    </a:lnTo>
                    <a:lnTo>
                      <a:pt x="427" y="40"/>
                    </a:lnTo>
                    <a:lnTo>
                      <a:pt x="431" y="36"/>
                    </a:lnTo>
                    <a:lnTo>
                      <a:pt x="449" y="47"/>
                    </a:lnTo>
                    <a:lnTo>
                      <a:pt x="456" y="47"/>
                    </a:lnTo>
                    <a:lnTo>
                      <a:pt x="470" y="42"/>
                    </a:lnTo>
                    <a:lnTo>
                      <a:pt x="474" y="34"/>
                    </a:lnTo>
                    <a:lnTo>
                      <a:pt x="474" y="19"/>
                    </a:lnTo>
                    <a:lnTo>
                      <a:pt x="482" y="9"/>
                    </a:lnTo>
                    <a:lnTo>
                      <a:pt x="516" y="0"/>
                    </a:lnTo>
                    <a:lnTo>
                      <a:pt x="520" y="16"/>
                    </a:lnTo>
                    <a:lnTo>
                      <a:pt x="520" y="27"/>
                    </a:lnTo>
                    <a:lnTo>
                      <a:pt x="528" y="35"/>
                    </a:lnTo>
                    <a:lnTo>
                      <a:pt x="534" y="44"/>
                    </a:lnTo>
                    <a:lnTo>
                      <a:pt x="534" y="56"/>
                    </a:lnTo>
                    <a:lnTo>
                      <a:pt x="529" y="74"/>
                    </a:lnTo>
                    <a:lnTo>
                      <a:pt x="529" y="80"/>
                    </a:lnTo>
                    <a:lnTo>
                      <a:pt x="538" y="85"/>
                    </a:lnTo>
                    <a:lnTo>
                      <a:pt x="559" y="90"/>
                    </a:lnTo>
                    <a:lnTo>
                      <a:pt x="573" y="94"/>
                    </a:lnTo>
                    <a:lnTo>
                      <a:pt x="587" y="101"/>
                    </a:lnTo>
                    <a:lnTo>
                      <a:pt x="593" y="92"/>
                    </a:lnTo>
                    <a:lnTo>
                      <a:pt x="598" y="93"/>
                    </a:lnTo>
                    <a:lnTo>
                      <a:pt x="610" y="95"/>
                    </a:lnTo>
                    <a:lnTo>
                      <a:pt x="615" y="98"/>
                    </a:lnTo>
                    <a:lnTo>
                      <a:pt x="622" y="107"/>
                    </a:lnTo>
                    <a:lnTo>
                      <a:pt x="647" y="112"/>
                    </a:lnTo>
                    <a:lnTo>
                      <a:pt x="656" y="112"/>
                    </a:lnTo>
                    <a:lnTo>
                      <a:pt x="663" y="110"/>
                    </a:lnTo>
                    <a:lnTo>
                      <a:pt x="670" y="114"/>
                    </a:lnTo>
                    <a:lnTo>
                      <a:pt x="670" y="129"/>
                    </a:lnTo>
                    <a:lnTo>
                      <a:pt x="662" y="141"/>
                    </a:lnTo>
                    <a:lnTo>
                      <a:pt x="644" y="141"/>
                    </a:lnTo>
                    <a:lnTo>
                      <a:pt x="633" y="136"/>
                    </a:lnTo>
                    <a:lnTo>
                      <a:pt x="625" y="142"/>
                    </a:lnTo>
                    <a:lnTo>
                      <a:pt x="621" y="150"/>
                    </a:lnTo>
                    <a:lnTo>
                      <a:pt x="606" y="143"/>
                    </a:lnTo>
                    <a:lnTo>
                      <a:pt x="600" y="140"/>
                    </a:lnTo>
                    <a:lnTo>
                      <a:pt x="587" y="140"/>
                    </a:lnTo>
                    <a:lnTo>
                      <a:pt x="579" y="147"/>
                    </a:lnTo>
                    <a:lnTo>
                      <a:pt x="574" y="157"/>
                    </a:lnTo>
                    <a:lnTo>
                      <a:pt x="577" y="165"/>
                    </a:lnTo>
                    <a:lnTo>
                      <a:pt x="596" y="172"/>
                    </a:lnTo>
                    <a:lnTo>
                      <a:pt x="602" y="178"/>
                    </a:lnTo>
                    <a:lnTo>
                      <a:pt x="597" y="186"/>
                    </a:lnTo>
                    <a:lnTo>
                      <a:pt x="582" y="201"/>
                    </a:lnTo>
                    <a:lnTo>
                      <a:pt x="578" y="217"/>
                    </a:lnTo>
                    <a:lnTo>
                      <a:pt x="571" y="232"/>
                    </a:lnTo>
                    <a:lnTo>
                      <a:pt x="580" y="248"/>
                    </a:lnTo>
                    <a:lnTo>
                      <a:pt x="570" y="261"/>
                    </a:lnTo>
                    <a:lnTo>
                      <a:pt x="574" y="268"/>
                    </a:lnTo>
                    <a:lnTo>
                      <a:pt x="574" y="278"/>
                    </a:lnTo>
                    <a:lnTo>
                      <a:pt x="596" y="291"/>
                    </a:lnTo>
                    <a:lnTo>
                      <a:pt x="596" y="298"/>
                    </a:lnTo>
                    <a:lnTo>
                      <a:pt x="587" y="303"/>
                    </a:lnTo>
                    <a:lnTo>
                      <a:pt x="582" y="314"/>
                    </a:lnTo>
                    <a:lnTo>
                      <a:pt x="582" y="321"/>
                    </a:lnTo>
                    <a:lnTo>
                      <a:pt x="585" y="324"/>
                    </a:lnTo>
                    <a:lnTo>
                      <a:pt x="585" y="361"/>
                    </a:lnTo>
                    <a:lnTo>
                      <a:pt x="582" y="370"/>
                    </a:lnTo>
                    <a:lnTo>
                      <a:pt x="576" y="367"/>
                    </a:lnTo>
                    <a:lnTo>
                      <a:pt x="570" y="367"/>
                    </a:lnTo>
                    <a:lnTo>
                      <a:pt x="551" y="382"/>
                    </a:lnTo>
                    <a:lnTo>
                      <a:pt x="539" y="387"/>
                    </a:lnTo>
                    <a:lnTo>
                      <a:pt x="513" y="387"/>
                    </a:lnTo>
                    <a:lnTo>
                      <a:pt x="499" y="387"/>
                    </a:lnTo>
                    <a:lnTo>
                      <a:pt x="491" y="392"/>
                    </a:lnTo>
                    <a:lnTo>
                      <a:pt x="481" y="392"/>
                    </a:lnTo>
                    <a:lnTo>
                      <a:pt x="461" y="392"/>
                    </a:lnTo>
                    <a:lnTo>
                      <a:pt x="454" y="401"/>
                    </a:lnTo>
                    <a:lnTo>
                      <a:pt x="454" y="418"/>
                    </a:lnTo>
                    <a:lnTo>
                      <a:pt x="448" y="424"/>
                    </a:lnTo>
                    <a:lnTo>
                      <a:pt x="441" y="424"/>
                    </a:lnTo>
                    <a:lnTo>
                      <a:pt x="437" y="417"/>
                    </a:lnTo>
                    <a:lnTo>
                      <a:pt x="425" y="410"/>
                    </a:lnTo>
                    <a:lnTo>
                      <a:pt x="412" y="412"/>
                    </a:lnTo>
                    <a:lnTo>
                      <a:pt x="394" y="409"/>
                    </a:lnTo>
                    <a:lnTo>
                      <a:pt x="386" y="413"/>
                    </a:lnTo>
                    <a:lnTo>
                      <a:pt x="386" y="419"/>
                    </a:lnTo>
                    <a:lnTo>
                      <a:pt x="391" y="424"/>
                    </a:lnTo>
                    <a:lnTo>
                      <a:pt x="395" y="431"/>
                    </a:lnTo>
                    <a:lnTo>
                      <a:pt x="391" y="452"/>
                    </a:lnTo>
                    <a:lnTo>
                      <a:pt x="391" y="457"/>
                    </a:lnTo>
                    <a:lnTo>
                      <a:pt x="406" y="469"/>
                    </a:lnTo>
                    <a:lnTo>
                      <a:pt x="411" y="477"/>
                    </a:lnTo>
                    <a:lnTo>
                      <a:pt x="403" y="488"/>
                    </a:lnTo>
                    <a:lnTo>
                      <a:pt x="382" y="494"/>
                    </a:lnTo>
                    <a:lnTo>
                      <a:pt x="369" y="505"/>
                    </a:lnTo>
                    <a:lnTo>
                      <a:pt x="365" y="520"/>
                    </a:lnTo>
                    <a:lnTo>
                      <a:pt x="357" y="530"/>
                    </a:lnTo>
                    <a:lnTo>
                      <a:pt x="335" y="535"/>
                    </a:lnTo>
                    <a:lnTo>
                      <a:pt x="309" y="535"/>
                    </a:lnTo>
                    <a:lnTo>
                      <a:pt x="296" y="538"/>
                    </a:lnTo>
                    <a:lnTo>
                      <a:pt x="260" y="542"/>
                    </a:lnTo>
                    <a:lnTo>
                      <a:pt x="243" y="545"/>
                    </a:lnTo>
                    <a:lnTo>
                      <a:pt x="230" y="556"/>
                    </a:lnTo>
                    <a:lnTo>
                      <a:pt x="225" y="556"/>
                    </a:lnTo>
                    <a:lnTo>
                      <a:pt x="222" y="549"/>
                    </a:lnTo>
                    <a:lnTo>
                      <a:pt x="222" y="528"/>
                    </a:lnTo>
                    <a:lnTo>
                      <a:pt x="211" y="515"/>
                    </a:lnTo>
                    <a:lnTo>
                      <a:pt x="208" y="509"/>
                    </a:lnTo>
                    <a:lnTo>
                      <a:pt x="208" y="501"/>
                    </a:lnTo>
                    <a:lnTo>
                      <a:pt x="213" y="493"/>
                    </a:lnTo>
                    <a:lnTo>
                      <a:pt x="225" y="487"/>
                    </a:lnTo>
                    <a:lnTo>
                      <a:pt x="235" y="478"/>
                    </a:lnTo>
                    <a:lnTo>
                      <a:pt x="247" y="454"/>
                    </a:lnTo>
                    <a:lnTo>
                      <a:pt x="260" y="443"/>
                    </a:lnTo>
                    <a:lnTo>
                      <a:pt x="265" y="432"/>
                    </a:lnTo>
                    <a:lnTo>
                      <a:pt x="265" y="423"/>
                    </a:lnTo>
                    <a:lnTo>
                      <a:pt x="261" y="418"/>
                    </a:lnTo>
                    <a:lnTo>
                      <a:pt x="247" y="411"/>
                    </a:lnTo>
                    <a:lnTo>
                      <a:pt x="229" y="407"/>
                    </a:lnTo>
                    <a:lnTo>
                      <a:pt x="219" y="400"/>
                    </a:lnTo>
                    <a:lnTo>
                      <a:pt x="219" y="392"/>
                    </a:lnTo>
                    <a:lnTo>
                      <a:pt x="211" y="382"/>
                    </a:lnTo>
                    <a:lnTo>
                      <a:pt x="199" y="38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9" name="Freeform 148">
                <a:extLst>
                  <a:ext uri="{FF2B5EF4-FFF2-40B4-BE49-F238E27FC236}">
                    <a16:creationId xmlns:a16="http://schemas.microsoft.com/office/drawing/2014/main" id="{282C042A-7966-48F9-AE21-6E1EC3071CBB}"/>
                  </a:ext>
                </a:extLst>
              </p:cNvPr>
              <p:cNvSpPr>
                <a:spLocks/>
              </p:cNvSpPr>
              <p:nvPr/>
            </p:nvSpPr>
            <p:spPr bwMode="auto">
              <a:xfrm>
                <a:off x="4784725" y="2203450"/>
                <a:ext cx="950913" cy="566738"/>
              </a:xfrm>
              <a:custGeom>
                <a:avLst/>
                <a:gdLst>
                  <a:gd name="T0" fmla="*/ 103 w 502"/>
                  <a:gd name="T1" fmla="*/ 223 h 265"/>
                  <a:gd name="T2" fmla="*/ 78 w 502"/>
                  <a:gd name="T3" fmla="*/ 232 h 265"/>
                  <a:gd name="T4" fmla="*/ 40 w 502"/>
                  <a:gd name="T5" fmla="*/ 232 h 265"/>
                  <a:gd name="T6" fmla="*/ 24 w 502"/>
                  <a:gd name="T7" fmla="*/ 219 h 265"/>
                  <a:gd name="T8" fmla="*/ 0 w 502"/>
                  <a:gd name="T9" fmla="*/ 200 h 265"/>
                  <a:gd name="T10" fmla="*/ 2 w 502"/>
                  <a:gd name="T11" fmla="*/ 184 h 265"/>
                  <a:gd name="T12" fmla="*/ 59 w 502"/>
                  <a:gd name="T13" fmla="*/ 151 h 265"/>
                  <a:gd name="T14" fmla="*/ 82 w 502"/>
                  <a:gd name="T15" fmla="*/ 122 h 265"/>
                  <a:gd name="T16" fmla="*/ 89 w 502"/>
                  <a:gd name="T17" fmla="*/ 118 h 265"/>
                  <a:gd name="T18" fmla="*/ 104 w 502"/>
                  <a:gd name="T19" fmla="*/ 116 h 265"/>
                  <a:gd name="T20" fmla="*/ 114 w 502"/>
                  <a:gd name="T21" fmla="*/ 122 h 265"/>
                  <a:gd name="T22" fmla="*/ 123 w 502"/>
                  <a:gd name="T23" fmla="*/ 117 h 265"/>
                  <a:gd name="T24" fmla="*/ 133 w 502"/>
                  <a:gd name="T25" fmla="*/ 129 h 265"/>
                  <a:gd name="T26" fmla="*/ 170 w 502"/>
                  <a:gd name="T27" fmla="*/ 120 h 265"/>
                  <a:gd name="T28" fmla="*/ 188 w 502"/>
                  <a:gd name="T29" fmla="*/ 104 h 265"/>
                  <a:gd name="T30" fmla="*/ 185 w 502"/>
                  <a:gd name="T31" fmla="*/ 86 h 265"/>
                  <a:gd name="T32" fmla="*/ 213 w 502"/>
                  <a:gd name="T33" fmla="*/ 89 h 265"/>
                  <a:gd name="T34" fmla="*/ 231 w 502"/>
                  <a:gd name="T35" fmla="*/ 95 h 265"/>
                  <a:gd name="T36" fmla="*/ 233 w 502"/>
                  <a:gd name="T37" fmla="*/ 88 h 265"/>
                  <a:gd name="T38" fmla="*/ 219 w 502"/>
                  <a:gd name="T39" fmla="*/ 70 h 265"/>
                  <a:gd name="T40" fmla="*/ 221 w 502"/>
                  <a:gd name="T41" fmla="*/ 43 h 265"/>
                  <a:gd name="T42" fmla="*/ 229 w 502"/>
                  <a:gd name="T43" fmla="*/ 40 h 265"/>
                  <a:gd name="T44" fmla="*/ 238 w 502"/>
                  <a:gd name="T45" fmla="*/ 31 h 265"/>
                  <a:gd name="T46" fmla="*/ 215 w 502"/>
                  <a:gd name="T47" fmla="*/ 10 h 265"/>
                  <a:gd name="T48" fmla="*/ 249 w 502"/>
                  <a:gd name="T49" fmla="*/ 3 h 265"/>
                  <a:gd name="T50" fmla="*/ 270 w 502"/>
                  <a:gd name="T51" fmla="*/ 0 h 265"/>
                  <a:gd name="T52" fmla="*/ 282 w 502"/>
                  <a:gd name="T53" fmla="*/ 4 h 265"/>
                  <a:gd name="T54" fmla="*/ 293 w 502"/>
                  <a:gd name="T55" fmla="*/ 17 h 265"/>
                  <a:gd name="T56" fmla="*/ 323 w 502"/>
                  <a:gd name="T57" fmla="*/ 45 h 265"/>
                  <a:gd name="T58" fmla="*/ 352 w 502"/>
                  <a:gd name="T59" fmla="*/ 52 h 265"/>
                  <a:gd name="T60" fmla="*/ 400 w 502"/>
                  <a:gd name="T61" fmla="*/ 52 h 265"/>
                  <a:gd name="T62" fmla="*/ 412 w 502"/>
                  <a:gd name="T63" fmla="*/ 72 h 265"/>
                  <a:gd name="T64" fmla="*/ 430 w 502"/>
                  <a:gd name="T65" fmla="*/ 91 h 265"/>
                  <a:gd name="T66" fmla="*/ 473 w 502"/>
                  <a:gd name="T67" fmla="*/ 93 h 265"/>
                  <a:gd name="T68" fmla="*/ 498 w 502"/>
                  <a:gd name="T69" fmla="*/ 93 h 265"/>
                  <a:gd name="T70" fmla="*/ 499 w 502"/>
                  <a:gd name="T71" fmla="*/ 105 h 265"/>
                  <a:gd name="T72" fmla="*/ 489 w 502"/>
                  <a:gd name="T73" fmla="*/ 127 h 265"/>
                  <a:gd name="T74" fmla="*/ 495 w 502"/>
                  <a:gd name="T75" fmla="*/ 152 h 265"/>
                  <a:gd name="T76" fmla="*/ 465 w 502"/>
                  <a:gd name="T77" fmla="*/ 173 h 265"/>
                  <a:gd name="T78" fmla="*/ 459 w 502"/>
                  <a:gd name="T79" fmla="*/ 198 h 265"/>
                  <a:gd name="T80" fmla="*/ 425 w 502"/>
                  <a:gd name="T81" fmla="*/ 190 h 265"/>
                  <a:gd name="T82" fmla="*/ 379 w 502"/>
                  <a:gd name="T83" fmla="*/ 178 h 265"/>
                  <a:gd name="T84" fmla="*/ 357 w 502"/>
                  <a:gd name="T85" fmla="*/ 189 h 265"/>
                  <a:gd name="T86" fmla="*/ 313 w 502"/>
                  <a:gd name="T87" fmla="*/ 185 h 265"/>
                  <a:gd name="T88" fmla="*/ 294 w 502"/>
                  <a:gd name="T89" fmla="*/ 191 h 265"/>
                  <a:gd name="T90" fmla="*/ 283 w 502"/>
                  <a:gd name="T91" fmla="*/ 211 h 265"/>
                  <a:gd name="T92" fmla="*/ 279 w 502"/>
                  <a:gd name="T93" fmla="*/ 225 h 265"/>
                  <a:gd name="T94" fmla="*/ 273 w 502"/>
                  <a:gd name="T95" fmla="*/ 253 h 265"/>
                  <a:gd name="T96" fmla="*/ 222 w 502"/>
                  <a:gd name="T97" fmla="*/ 258 h 265"/>
                  <a:gd name="T98" fmla="*/ 209 w 502"/>
                  <a:gd name="T99" fmla="*/ 256 h 265"/>
                  <a:gd name="T100" fmla="*/ 195 w 502"/>
                  <a:gd name="T101" fmla="*/ 258 h 265"/>
                  <a:gd name="T102" fmla="*/ 166 w 502"/>
                  <a:gd name="T103" fmla="*/ 260 h 265"/>
                  <a:gd name="T104" fmla="*/ 132 w 502"/>
                  <a:gd name="T105" fmla="*/ 265 h 265"/>
                  <a:gd name="T106" fmla="*/ 121 w 502"/>
                  <a:gd name="T107" fmla="*/ 23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2" h="265">
                    <a:moveTo>
                      <a:pt x="121" y="236"/>
                    </a:moveTo>
                    <a:lnTo>
                      <a:pt x="103" y="223"/>
                    </a:lnTo>
                    <a:lnTo>
                      <a:pt x="91" y="223"/>
                    </a:lnTo>
                    <a:lnTo>
                      <a:pt x="78" y="232"/>
                    </a:lnTo>
                    <a:lnTo>
                      <a:pt x="60" y="232"/>
                    </a:lnTo>
                    <a:lnTo>
                      <a:pt x="40" y="232"/>
                    </a:lnTo>
                    <a:lnTo>
                      <a:pt x="30" y="227"/>
                    </a:lnTo>
                    <a:lnTo>
                      <a:pt x="24" y="219"/>
                    </a:lnTo>
                    <a:lnTo>
                      <a:pt x="6" y="207"/>
                    </a:lnTo>
                    <a:lnTo>
                      <a:pt x="0" y="200"/>
                    </a:lnTo>
                    <a:lnTo>
                      <a:pt x="0" y="194"/>
                    </a:lnTo>
                    <a:lnTo>
                      <a:pt x="2" y="184"/>
                    </a:lnTo>
                    <a:lnTo>
                      <a:pt x="11" y="172"/>
                    </a:lnTo>
                    <a:lnTo>
                      <a:pt x="59" y="151"/>
                    </a:lnTo>
                    <a:lnTo>
                      <a:pt x="82" y="138"/>
                    </a:lnTo>
                    <a:lnTo>
                      <a:pt x="82" y="122"/>
                    </a:lnTo>
                    <a:lnTo>
                      <a:pt x="84" y="118"/>
                    </a:lnTo>
                    <a:lnTo>
                      <a:pt x="89" y="118"/>
                    </a:lnTo>
                    <a:lnTo>
                      <a:pt x="95" y="121"/>
                    </a:lnTo>
                    <a:lnTo>
                      <a:pt x="104" y="116"/>
                    </a:lnTo>
                    <a:lnTo>
                      <a:pt x="110" y="122"/>
                    </a:lnTo>
                    <a:lnTo>
                      <a:pt x="114" y="122"/>
                    </a:lnTo>
                    <a:lnTo>
                      <a:pt x="121" y="117"/>
                    </a:lnTo>
                    <a:lnTo>
                      <a:pt x="123" y="117"/>
                    </a:lnTo>
                    <a:lnTo>
                      <a:pt x="128" y="126"/>
                    </a:lnTo>
                    <a:lnTo>
                      <a:pt x="133" y="129"/>
                    </a:lnTo>
                    <a:lnTo>
                      <a:pt x="164" y="127"/>
                    </a:lnTo>
                    <a:lnTo>
                      <a:pt x="170" y="120"/>
                    </a:lnTo>
                    <a:lnTo>
                      <a:pt x="183" y="114"/>
                    </a:lnTo>
                    <a:lnTo>
                      <a:pt x="188" y="104"/>
                    </a:lnTo>
                    <a:lnTo>
                      <a:pt x="182" y="93"/>
                    </a:lnTo>
                    <a:lnTo>
                      <a:pt x="185" y="86"/>
                    </a:lnTo>
                    <a:lnTo>
                      <a:pt x="204" y="86"/>
                    </a:lnTo>
                    <a:lnTo>
                      <a:pt x="213" y="89"/>
                    </a:lnTo>
                    <a:lnTo>
                      <a:pt x="220" y="92"/>
                    </a:lnTo>
                    <a:lnTo>
                      <a:pt x="231" y="95"/>
                    </a:lnTo>
                    <a:lnTo>
                      <a:pt x="233" y="92"/>
                    </a:lnTo>
                    <a:lnTo>
                      <a:pt x="233" y="88"/>
                    </a:lnTo>
                    <a:lnTo>
                      <a:pt x="224" y="80"/>
                    </a:lnTo>
                    <a:lnTo>
                      <a:pt x="219" y="70"/>
                    </a:lnTo>
                    <a:lnTo>
                      <a:pt x="219" y="51"/>
                    </a:lnTo>
                    <a:lnTo>
                      <a:pt x="221" y="43"/>
                    </a:lnTo>
                    <a:lnTo>
                      <a:pt x="225" y="40"/>
                    </a:lnTo>
                    <a:lnTo>
                      <a:pt x="229" y="40"/>
                    </a:lnTo>
                    <a:lnTo>
                      <a:pt x="240" y="36"/>
                    </a:lnTo>
                    <a:lnTo>
                      <a:pt x="238" y="31"/>
                    </a:lnTo>
                    <a:lnTo>
                      <a:pt x="218" y="27"/>
                    </a:lnTo>
                    <a:lnTo>
                      <a:pt x="215" y="10"/>
                    </a:lnTo>
                    <a:lnTo>
                      <a:pt x="229" y="10"/>
                    </a:lnTo>
                    <a:lnTo>
                      <a:pt x="249" y="3"/>
                    </a:lnTo>
                    <a:lnTo>
                      <a:pt x="259" y="3"/>
                    </a:lnTo>
                    <a:lnTo>
                      <a:pt x="270" y="0"/>
                    </a:lnTo>
                    <a:lnTo>
                      <a:pt x="277" y="0"/>
                    </a:lnTo>
                    <a:lnTo>
                      <a:pt x="282" y="4"/>
                    </a:lnTo>
                    <a:lnTo>
                      <a:pt x="277" y="10"/>
                    </a:lnTo>
                    <a:lnTo>
                      <a:pt x="293" y="17"/>
                    </a:lnTo>
                    <a:lnTo>
                      <a:pt x="319" y="38"/>
                    </a:lnTo>
                    <a:lnTo>
                      <a:pt x="323" y="45"/>
                    </a:lnTo>
                    <a:lnTo>
                      <a:pt x="342" y="45"/>
                    </a:lnTo>
                    <a:lnTo>
                      <a:pt x="352" y="52"/>
                    </a:lnTo>
                    <a:lnTo>
                      <a:pt x="383" y="49"/>
                    </a:lnTo>
                    <a:lnTo>
                      <a:pt x="400" y="52"/>
                    </a:lnTo>
                    <a:lnTo>
                      <a:pt x="407" y="59"/>
                    </a:lnTo>
                    <a:lnTo>
                      <a:pt x="412" y="72"/>
                    </a:lnTo>
                    <a:lnTo>
                      <a:pt x="419" y="84"/>
                    </a:lnTo>
                    <a:lnTo>
                      <a:pt x="430" y="91"/>
                    </a:lnTo>
                    <a:lnTo>
                      <a:pt x="454" y="93"/>
                    </a:lnTo>
                    <a:lnTo>
                      <a:pt x="473" y="93"/>
                    </a:lnTo>
                    <a:lnTo>
                      <a:pt x="488" y="93"/>
                    </a:lnTo>
                    <a:lnTo>
                      <a:pt x="498" y="93"/>
                    </a:lnTo>
                    <a:lnTo>
                      <a:pt x="502" y="97"/>
                    </a:lnTo>
                    <a:lnTo>
                      <a:pt x="499" y="105"/>
                    </a:lnTo>
                    <a:lnTo>
                      <a:pt x="487" y="121"/>
                    </a:lnTo>
                    <a:lnTo>
                      <a:pt x="489" y="127"/>
                    </a:lnTo>
                    <a:lnTo>
                      <a:pt x="495" y="142"/>
                    </a:lnTo>
                    <a:lnTo>
                      <a:pt x="495" y="152"/>
                    </a:lnTo>
                    <a:lnTo>
                      <a:pt x="489" y="156"/>
                    </a:lnTo>
                    <a:lnTo>
                      <a:pt x="465" y="173"/>
                    </a:lnTo>
                    <a:lnTo>
                      <a:pt x="465" y="193"/>
                    </a:lnTo>
                    <a:lnTo>
                      <a:pt x="459" y="198"/>
                    </a:lnTo>
                    <a:lnTo>
                      <a:pt x="448" y="198"/>
                    </a:lnTo>
                    <a:lnTo>
                      <a:pt x="425" y="190"/>
                    </a:lnTo>
                    <a:lnTo>
                      <a:pt x="400" y="190"/>
                    </a:lnTo>
                    <a:lnTo>
                      <a:pt x="379" y="178"/>
                    </a:lnTo>
                    <a:lnTo>
                      <a:pt x="371" y="178"/>
                    </a:lnTo>
                    <a:lnTo>
                      <a:pt x="357" y="189"/>
                    </a:lnTo>
                    <a:lnTo>
                      <a:pt x="330" y="189"/>
                    </a:lnTo>
                    <a:lnTo>
                      <a:pt x="313" y="185"/>
                    </a:lnTo>
                    <a:lnTo>
                      <a:pt x="302" y="188"/>
                    </a:lnTo>
                    <a:lnTo>
                      <a:pt x="294" y="191"/>
                    </a:lnTo>
                    <a:lnTo>
                      <a:pt x="288" y="199"/>
                    </a:lnTo>
                    <a:lnTo>
                      <a:pt x="283" y="211"/>
                    </a:lnTo>
                    <a:lnTo>
                      <a:pt x="283" y="220"/>
                    </a:lnTo>
                    <a:lnTo>
                      <a:pt x="279" y="225"/>
                    </a:lnTo>
                    <a:lnTo>
                      <a:pt x="279" y="244"/>
                    </a:lnTo>
                    <a:lnTo>
                      <a:pt x="273" y="253"/>
                    </a:lnTo>
                    <a:lnTo>
                      <a:pt x="259" y="258"/>
                    </a:lnTo>
                    <a:lnTo>
                      <a:pt x="222" y="258"/>
                    </a:lnTo>
                    <a:lnTo>
                      <a:pt x="214" y="258"/>
                    </a:lnTo>
                    <a:lnTo>
                      <a:pt x="209" y="256"/>
                    </a:lnTo>
                    <a:lnTo>
                      <a:pt x="199" y="256"/>
                    </a:lnTo>
                    <a:lnTo>
                      <a:pt x="195" y="258"/>
                    </a:lnTo>
                    <a:lnTo>
                      <a:pt x="181" y="260"/>
                    </a:lnTo>
                    <a:lnTo>
                      <a:pt x="166" y="260"/>
                    </a:lnTo>
                    <a:lnTo>
                      <a:pt x="142" y="265"/>
                    </a:lnTo>
                    <a:lnTo>
                      <a:pt x="132" y="265"/>
                    </a:lnTo>
                    <a:lnTo>
                      <a:pt x="121" y="253"/>
                    </a:lnTo>
                    <a:lnTo>
                      <a:pt x="121" y="23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0" name="Freeform 149">
                <a:extLst>
                  <a:ext uri="{FF2B5EF4-FFF2-40B4-BE49-F238E27FC236}">
                    <a16:creationId xmlns:a16="http://schemas.microsoft.com/office/drawing/2014/main" id="{5C90FCC7-1EBF-4A4D-81FB-293E71DE76FC}"/>
                  </a:ext>
                </a:extLst>
              </p:cNvPr>
              <p:cNvSpPr>
                <a:spLocks/>
              </p:cNvSpPr>
              <p:nvPr/>
            </p:nvSpPr>
            <p:spPr bwMode="auto">
              <a:xfrm>
                <a:off x="4176713" y="2609850"/>
                <a:ext cx="927100" cy="742950"/>
              </a:xfrm>
              <a:custGeom>
                <a:avLst/>
                <a:gdLst>
                  <a:gd name="T0" fmla="*/ 106 w 489"/>
                  <a:gd name="T1" fmla="*/ 208 h 347"/>
                  <a:gd name="T2" fmla="*/ 110 w 489"/>
                  <a:gd name="T3" fmla="*/ 193 h 347"/>
                  <a:gd name="T4" fmla="*/ 114 w 489"/>
                  <a:gd name="T5" fmla="*/ 186 h 347"/>
                  <a:gd name="T6" fmla="*/ 90 w 489"/>
                  <a:gd name="T7" fmla="*/ 168 h 347"/>
                  <a:gd name="T8" fmla="*/ 87 w 489"/>
                  <a:gd name="T9" fmla="*/ 156 h 347"/>
                  <a:gd name="T10" fmla="*/ 53 w 489"/>
                  <a:gd name="T11" fmla="*/ 149 h 347"/>
                  <a:gd name="T12" fmla="*/ 39 w 489"/>
                  <a:gd name="T13" fmla="*/ 145 h 347"/>
                  <a:gd name="T14" fmla="*/ 20 w 489"/>
                  <a:gd name="T15" fmla="*/ 128 h 347"/>
                  <a:gd name="T16" fmla="*/ 0 w 489"/>
                  <a:gd name="T17" fmla="*/ 107 h 347"/>
                  <a:gd name="T18" fmla="*/ 4 w 489"/>
                  <a:gd name="T19" fmla="*/ 95 h 347"/>
                  <a:gd name="T20" fmla="*/ 32 w 489"/>
                  <a:gd name="T21" fmla="*/ 89 h 347"/>
                  <a:gd name="T22" fmla="*/ 68 w 489"/>
                  <a:gd name="T23" fmla="*/ 78 h 347"/>
                  <a:gd name="T24" fmla="*/ 81 w 489"/>
                  <a:gd name="T25" fmla="*/ 70 h 347"/>
                  <a:gd name="T26" fmla="*/ 104 w 489"/>
                  <a:gd name="T27" fmla="*/ 73 h 347"/>
                  <a:gd name="T28" fmla="*/ 132 w 489"/>
                  <a:gd name="T29" fmla="*/ 81 h 347"/>
                  <a:gd name="T30" fmla="*/ 156 w 489"/>
                  <a:gd name="T31" fmla="*/ 68 h 347"/>
                  <a:gd name="T32" fmla="*/ 178 w 489"/>
                  <a:gd name="T33" fmla="*/ 65 h 347"/>
                  <a:gd name="T34" fmla="*/ 197 w 489"/>
                  <a:gd name="T35" fmla="*/ 60 h 347"/>
                  <a:gd name="T36" fmla="*/ 208 w 489"/>
                  <a:gd name="T37" fmla="*/ 74 h 347"/>
                  <a:gd name="T38" fmla="*/ 235 w 489"/>
                  <a:gd name="T39" fmla="*/ 67 h 347"/>
                  <a:gd name="T40" fmla="*/ 254 w 489"/>
                  <a:gd name="T41" fmla="*/ 53 h 347"/>
                  <a:gd name="T42" fmla="*/ 261 w 489"/>
                  <a:gd name="T43" fmla="*/ 31 h 347"/>
                  <a:gd name="T44" fmla="*/ 257 w 489"/>
                  <a:gd name="T45" fmla="*/ 27 h 347"/>
                  <a:gd name="T46" fmla="*/ 254 w 489"/>
                  <a:gd name="T47" fmla="*/ 16 h 347"/>
                  <a:gd name="T48" fmla="*/ 264 w 489"/>
                  <a:gd name="T49" fmla="*/ 3 h 347"/>
                  <a:gd name="T50" fmla="*/ 281 w 489"/>
                  <a:gd name="T51" fmla="*/ 0 h 347"/>
                  <a:gd name="T52" fmla="*/ 290 w 489"/>
                  <a:gd name="T53" fmla="*/ 3 h 347"/>
                  <a:gd name="T54" fmla="*/ 302 w 489"/>
                  <a:gd name="T55" fmla="*/ 0 h 347"/>
                  <a:gd name="T56" fmla="*/ 321 w 489"/>
                  <a:gd name="T57" fmla="*/ 10 h 347"/>
                  <a:gd name="T58" fmla="*/ 345 w 489"/>
                  <a:gd name="T59" fmla="*/ 29 h 347"/>
                  <a:gd name="T60" fmla="*/ 361 w 489"/>
                  <a:gd name="T61" fmla="*/ 42 h 347"/>
                  <a:gd name="T62" fmla="*/ 399 w 489"/>
                  <a:gd name="T63" fmla="*/ 42 h 347"/>
                  <a:gd name="T64" fmla="*/ 424 w 489"/>
                  <a:gd name="T65" fmla="*/ 33 h 347"/>
                  <a:gd name="T66" fmla="*/ 442 w 489"/>
                  <a:gd name="T67" fmla="*/ 63 h 347"/>
                  <a:gd name="T68" fmla="*/ 446 w 489"/>
                  <a:gd name="T69" fmla="*/ 82 h 347"/>
                  <a:gd name="T70" fmla="*/ 461 w 489"/>
                  <a:gd name="T71" fmla="*/ 100 h 347"/>
                  <a:gd name="T72" fmla="*/ 466 w 489"/>
                  <a:gd name="T73" fmla="*/ 118 h 347"/>
                  <a:gd name="T74" fmla="*/ 476 w 489"/>
                  <a:gd name="T75" fmla="*/ 130 h 347"/>
                  <a:gd name="T76" fmla="*/ 484 w 489"/>
                  <a:gd name="T77" fmla="*/ 145 h 347"/>
                  <a:gd name="T78" fmla="*/ 489 w 489"/>
                  <a:gd name="T79" fmla="*/ 170 h 347"/>
                  <a:gd name="T80" fmla="*/ 477 w 489"/>
                  <a:gd name="T81" fmla="*/ 200 h 347"/>
                  <a:gd name="T82" fmla="*/ 462 w 489"/>
                  <a:gd name="T83" fmla="*/ 226 h 347"/>
                  <a:gd name="T84" fmla="*/ 429 w 489"/>
                  <a:gd name="T85" fmla="*/ 243 h 347"/>
                  <a:gd name="T86" fmla="*/ 398 w 489"/>
                  <a:gd name="T87" fmla="*/ 270 h 347"/>
                  <a:gd name="T88" fmla="*/ 368 w 489"/>
                  <a:gd name="T89" fmla="*/ 288 h 347"/>
                  <a:gd name="T90" fmla="*/ 351 w 489"/>
                  <a:gd name="T91" fmla="*/ 289 h 347"/>
                  <a:gd name="T92" fmla="*/ 335 w 489"/>
                  <a:gd name="T93" fmla="*/ 294 h 347"/>
                  <a:gd name="T94" fmla="*/ 346 w 489"/>
                  <a:gd name="T95" fmla="*/ 309 h 347"/>
                  <a:gd name="T96" fmla="*/ 323 w 489"/>
                  <a:gd name="T97" fmla="*/ 327 h 347"/>
                  <a:gd name="T98" fmla="*/ 307 w 489"/>
                  <a:gd name="T99" fmla="*/ 342 h 347"/>
                  <a:gd name="T100" fmla="*/ 278 w 489"/>
                  <a:gd name="T101" fmla="*/ 347 h 347"/>
                  <a:gd name="T102" fmla="*/ 252 w 489"/>
                  <a:gd name="T103" fmla="*/ 336 h 347"/>
                  <a:gd name="T104" fmla="*/ 238 w 489"/>
                  <a:gd name="T105" fmla="*/ 327 h 347"/>
                  <a:gd name="T106" fmla="*/ 229 w 489"/>
                  <a:gd name="T107" fmla="*/ 310 h 347"/>
                  <a:gd name="T108" fmla="*/ 212 w 489"/>
                  <a:gd name="T109" fmla="*/ 301 h 347"/>
                  <a:gd name="T110" fmla="*/ 201 w 489"/>
                  <a:gd name="T111" fmla="*/ 273 h 347"/>
                  <a:gd name="T112" fmla="*/ 197 w 489"/>
                  <a:gd name="T113" fmla="*/ 260 h 347"/>
                  <a:gd name="T114" fmla="*/ 183 w 489"/>
                  <a:gd name="T115" fmla="*/ 254 h 347"/>
                  <a:gd name="T116" fmla="*/ 141 w 489"/>
                  <a:gd name="T117" fmla="*/ 23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 h="347">
                    <a:moveTo>
                      <a:pt x="123" y="219"/>
                    </a:moveTo>
                    <a:lnTo>
                      <a:pt x="106" y="208"/>
                    </a:lnTo>
                    <a:lnTo>
                      <a:pt x="103" y="196"/>
                    </a:lnTo>
                    <a:lnTo>
                      <a:pt x="110" y="193"/>
                    </a:lnTo>
                    <a:lnTo>
                      <a:pt x="116" y="193"/>
                    </a:lnTo>
                    <a:lnTo>
                      <a:pt x="114" y="186"/>
                    </a:lnTo>
                    <a:lnTo>
                      <a:pt x="101" y="179"/>
                    </a:lnTo>
                    <a:lnTo>
                      <a:pt x="90" y="168"/>
                    </a:lnTo>
                    <a:lnTo>
                      <a:pt x="90" y="161"/>
                    </a:lnTo>
                    <a:lnTo>
                      <a:pt x="87" y="156"/>
                    </a:lnTo>
                    <a:lnTo>
                      <a:pt x="65" y="149"/>
                    </a:lnTo>
                    <a:lnTo>
                      <a:pt x="53" y="149"/>
                    </a:lnTo>
                    <a:lnTo>
                      <a:pt x="47" y="145"/>
                    </a:lnTo>
                    <a:lnTo>
                      <a:pt x="39" y="145"/>
                    </a:lnTo>
                    <a:lnTo>
                      <a:pt x="31" y="133"/>
                    </a:lnTo>
                    <a:lnTo>
                      <a:pt x="20" y="128"/>
                    </a:lnTo>
                    <a:lnTo>
                      <a:pt x="6" y="119"/>
                    </a:lnTo>
                    <a:lnTo>
                      <a:pt x="0" y="107"/>
                    </a:lnTo>
                    <a:lnTo>
                      <a:pt x="0" y="98"/>
                    </a:lnTo>
                    <a:lnTo>
                      <a:pt x="4" y="95"/>
                    </a:lnTo>
                    <a:lnTo>
                      <a:pt x="14" y="92"/>
                    </a:lnTo>
                    <a:lnTo>
                      <a:pt x="32" y="89"/>
                    </a:lnTo>
                    <a:lnTo>
                      <a:pt x="53" y="83"/>
                    </a:lnTo>
                    <a:lnTo>
                      <a:pt x="68" y="78"/>
                    </a:lnTo>
                    <a:lnTo>
                      <a:pt x="71" y="74"/>
                    </a:lnTo>
                    <a:lnTo>
                      <a:pt x="81" y="70"/>
                    </a:lnTo>
                    <a:lnTo>
                      <a:pt x="91" y="72"/>
                    </a:lnTo>
                    <a:lnTo>
                      <a:pt x="104" y="73"/>
                    </a:lnTo>
                    <a:lnTo>
                      <a:pt x="117" y="81"/>
                    </a:lnTo>
                    <a:lnTo>
                      <a:pt x="132" y="81"/>
                    </a:lnTo>
                    <a:lnTo>
                      <a:pt x="147" y="73"/>
                    </a:lnTo>
                    <a:lnTo>
                      <a:pt x="156" y="68"/>
                    </a:lnTo>
                    <a:lnTo>
                      <a:pt x="165" y="65"/>
                    </a:lnTo>
                    <a:lnTo>
                      <a:pt x="178" y="65"/>
                    </a:lnTo>
                    <a:lnTo>
                      <a:pt x="190" y="60"/>
                    </a:lnTo>
                    <a:lnTo>
                      <a:pt x="197" y="60"/>
                    </a:lnTo>
                    <a:lnTo>
                      <a:pt x="201" y="67"/>
                    </a:lnTo>
                    <a:lnTo>
                      <a:pt x="208" y="74"/>
                    </a:lnTo>
                    <a:lnTo>
                      <a:pt x="217" y="74"/>
                    </a:lnTo>
                    <a:lnTo>
                      <a:pt x="235" y="67"/>
                    </a:lnTo>
                    <a:lnTo>
                      <a:pt x="250" y="62"/>
                    </a:lnTo>
                    <a:lnTo>
                      <a:pt x="254" y="53"/>
                    </a:lnTo>
                    <a:lnTo>
                      <a:pt x="251" y="38"/>
                    </a:lnTo>
                    <a:lnTo>
                      <a:pt x="261" y="31"/>
                    </a:lnTo>
                    <a:lnTo>
                      <a:pt x="261" y="27"/>
                    </a:lnTo>
                    <a:lnTo>
                      <a:pt x="257" y="27"/>
                    </a:lnTo>
                    <a:lnTo>
                      <a:pt x="254" y="24"/>
                    </a:lnTo>
                    <a:lnTo>
                      <a:pt x="254" y="16"/>
                    </a:lnTo>
                    <a:lnTo>
                      <a:pt x="259" y="5"/>
                    </a:lnTo>
                    <a:lnTo>
                      <a:pt x="264" y="3"/>
                    </a:lnTo>
                    <a:lnTo>
                      <a:pt x="277" y="3"/>
                    </a:lnTo>
                    <a:lnTo>
                      <a:pt x="281" y="0"/>
                    </a:lnTo>
                    <a:lnTo>
                      <a:pt x="284" y="3"/>
                    </a:lnTo>
                    <a:lnTo>
                      <a:pt x="290" y="3"/>
                    </a:lnTo>
                    <a:lnTo>
                      <a:pt x="293" y="0"/>
                    </a:lnTo>
                    <a:lnTo>
                      <a:pt x="302" y="0"/>
                    </a:lnTo>
                    <a:lnTo>
                      <a:pt x="321" y="4"/>
                    </a:lnTo>
                    <a:lnTo>
                      <a:pt x="321" y="10"/>
                    </a:lnTo>
                    <a:lnTo>
                      <a:pt x="327" y="17"/>
                    </a:lnTo>
                    <a:lnTo>
                      <a:pt x="345" y="29"/>
                    </a:lnTo>
                    <a:lnTo>
                      <a:pt x="351" y="37"/>
                    </a:lnTo>
                    <a:lnTo>
                      <a:pt x="361" y="42"/>
                    </a:lnTo>
                    <a:lnTo>
                      <a:pt x="381" y="42"/>
                    </a:lnTo>
                    <a:lnTo>
                      <a:pt x="399" y="42"/>
                    </a:lnTo>
                    <a:lnTo>
                      <a:pt x="412" y="33"/>
                    </a:lnTo>
                    <a:lnTo>
                      <a:pt x="424" y="33"/>
                    </a:lnTo>
                    <a:lnTo>
                      <a:pt x="442" y="46"/>
                    </a:lnTo>
                    <a:lnTo>
                      <a:pt x="442" y="63"/>
                    </a:lnTo>
                    <a:lnTo>
                      <a:pt x="453" y="75"/>
                    </a:lnTo>
                    <a:lnTo>
                      <a:pt x="446" y="82"/>
                    </a:lnTo>
                    <a:lnTo>
                      <a:pt x="446" y="90"/>
                    </a:lnTo>
                    <a:lnTo>
                      <a:pt x="461" y="100"/>
                    </a:lnTo>
                    <a:lnTo>
                      <a:pt x="466" y="104"/>
                    </a:lnTo>
                    <a:lnTo>
                      <a:pt x="466" y="118"/>
                    </a:lnTo>
                    <a:lnTo>
                      <a:pt x="469" y="125"/>
                    </a:lnTo>
                    <a:lnTo>
                      <a:pt x="476" y="130"/>
                    </a:lnTo>
                    <a:lnTo>
                      <a:pt x="484" y="135"/>
                    </a:lnTo>
                    <a:lnTo>
                      <a:pt x="484" y="145"/>
                    </a:lnTo>
                    <a:lnTo>
                      <a:pt x="489" y="160"/>
                    </a:lnTo>
                    <a:lnTo>
                      <a:pt x="489" y="170"/>
                    </a:lnTo>
                    <a:lnTo>
                      <a:pt x="482" y="184"/>
                    </a:lnTo>
                    <a:lnTo>
                      <a:pt x="477" y="200"/>
                    </a:lnTo>
                    <a:lnTo>
                      <a:pt x="470" y="214"/>
                    </a:lnTo>
                    <a:lnTo>
                      <a:pt x="462" y="226"/>
                    </a:lnTo>
                    <a:lnTo>
                      <a:pt x="452" y="232"/>
                    </a:lnTo>
                    <a:lnTo>
                      <a:pt x="429" y="243"/>
                    </a:lnTo>
                    <a:lnTo>
                      <a:pt x="421" y="253"/>
                    </a:lnTo>
                    <a:lnTo>
                      <a:pt x="398" y="270"/>
                    </a:lnTo>
                    <a:lnTo>
                      <a:pt x="376" y="285"/>
                    </a:lnTo>
                    <a:lnTo>
                      <a:pt x="368" y="288"/>
                    </a:lnTo>
                    <a:lnTo>
                      <a:pt x="357" y="288"/>
                    </a:lnTo>
                    <a:lnTo>
                      <a:pt x="351" y="289"/>
                    </a:lnTo>
                    <a:lnTo>
                      <a:pt x="342" y="289"/>
                    </a:lnTo>
                    <a:lnTo>
                      <a:pt x="335" y="294"/>
                    </a:lnTo>
                    <a:lnTo>
                      <a:pt x="335" y="299"/>
                    </a:lnTo>
                    <a:lnTo>
                      <a:pt x="346" y="309"/>
                    </a:lnTo>
                    <a:lnTo>
                      <a:pt x="346" y="316"/>
                    </a:lnTo>
                    <a:lnTo>
                      <a:pt x="323" y="327"/>
                    </a:lnTo>
                    <a:lnTo>
                      <a:pt x="315" y="332"/>
                    </a:lnTo>
                    <a:lnTo>
                      <a:pt x="307" y="342"/>
                    </a:lnTo>
                    <a:lnTo>
                      <a:pt x="300" y="347"/>
                    </a:lnTo>
                    <a:lnTo>
                      <a:pt x="278" y="347"/>
                    </a:lnTo>
                    <a:lnTo>
                      <a:pt x="264" y="344"/>
                    </a:lnTo>
                    <a:lnTo>
                      <a:pt x="252" y="336"/>
                    </a:lnTo>
                    <a:lnTo>
                      <a:pt x="236" y="336"/>
                    </a:lnTo>
                    <a:lnTo>
                      <a:pt x="238" y="327"/>
                    </a:lnTo>
                    <a:lnTo>
                      <a:pt x="235" y="317"/>
                    </a:lnTo>
                    <a:lnTo>
                      <a:pt x="229" y="310"/>
                    </a:lnTo>
                    <a:lnTo>
                      <a:pt x="225" y="310"/>
                    </a:lnTo>
                    <a:lnTo>
                      <a:pt x="212" y="301"/>
                    </a:lnTo>
                    <a:lnTo>
                      <a:pt x="201" y="289"/>
                    </a:lnTo>
                    <a:lnTo>
                      <a:pt x="201" y="273"/>
                    </a:lnTo>
                    <a:lnTo>
                      <a:pt x="207" y="266"/>
                    </a:lnTo>
                    <a:lnTo>
                      <a:pt x="197" y="260"/>
                    </a:lnTo>
                    <a:lnTo>
                      <a:pt x="190" y="260"/>
                    </a:lnTo>
                    <a:lnTo>
                      <a:pt x="183" y="254"/>
                    </a:lnTo>
                    <a:lnTo>
                      <a:pt x="160" y="242"/>
                    </a:lnTo>
                    <a:lnTo>
                      <a:pt x="141" y="230"/>
                    </a:lnTo>
                    <a:lnTo>
                      <a:pt x="123" y="21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1" name="Freeform 150">
                <a:extLst>
                  <a:ext uri="{FF2B5EF4-FFF2-40B4-BE49-F238E27FC236}">
                    <a16:creationId xmlns:a16="http://schemas.microsoft.com/office/drawing/2014/main" id="{73666D7A-6361-49A7-B3B0-D54651A8CC65}"/>
                  </a:ext>
                </a:extLst>
              </p:cNvPr>
              <p:cNvSpPr>
                <a:spLocks/>
              </p:cNvSpPr>
              <p:nvPr/>
            </p:nvSpPr>
            <p:spPr bwMode="auto">
              <a:xfrm>
                <a:off x="4502150" y="3675063"/>
                <a:ext cx="758825" cy="1087437"/>
              </a:xfrm>
              <a:custGeom>
                <a:avLst/>
                <a:gdLst>
                  <a:gd name="T0" fmla="*/ 123 w 400"/>
                  <a:gd name="T1" fmla="*/ 172 h 508"/>
                  <a:gd name="T2" fmla="*/ 197 w 400"/>
                  <a:gd name="T3" fmla="*/ 184 h 508"/>
                  <a:gd name="T4" fmla="*/ 193 w 400"/>
                  <a:gd name="T5" fmla="*/ 133 h 508"/>
                  <a:gd name="T6" fmla="*/ 224 w 400"/>
                  <a:gd name="T7" fmla="*/ 114 h 508"/>
                  <a:gd name="T8" fmla="*/ 242 w 400"/>
                  <a:gd name="T9" fmla="*/ 100 h 508"/>
                  <a:gd name="T10" fmla="*/ 290 w 400"/>
                  <a:gd name="T11" fmla="*/ 68 h 508"/>
                  <a:gd name="T12" fmla="*/ 319 w 400"/>
                  <a:gd name="T13" fmla="*/ 23 h 508"/>
                  <a:gd name="T14" fmla="*/ 352 w 400"/>
                  <a:gd name="T15" fmla="*/ 0 h 508"/>
                  <a:gd name="T16" fmla="*/ 383 w 400"/>
                  <a:gd name="T17" fmla="*/ 15 h 508"/>
                  <a:gd name="T18" fmla="*/ 393 w 400"/>
                  <a:gd name="T19" fmla="*/ 43 h 508"/>
                  <a:gd name="T20" fmla="*/ 385 w 400"/>
                  <a:gd name="T21" fmla="*/ 65 h 508"/>
                  <a:gd name="T22" fmla="*/ 383 w 400"/>
                  <a:gd name="T23" fmla="*/ 108 h 508"/>
                  <a:gd name="T24" fmla="*/ 381 w 400"/>
                  <a:gd name="T25" fmla="*/ 140 h 508"/>
                  <a:gd name="T26" fmla="*/ 371 w 400"/>
                  <a:gd name="T27" fmla="*/ 173 h 508"/>
                  <a:gd name="T28" fmla="*/ 324 w 400"/>
                  <a:gd name="T29" fmla="*/ 184 h 508"/>
                  <a:gd name="T30" fmla="*/ 292 w 400"/>
                  <a:gd name="T31" fmla="*/ 226 h 508"/>
                  <a:gd name="T32" fmla="*/ 282 w 400"/>
                  <a:gd name="T33" fmla="*/ 257 h 508"/>
                  <a:gd name="T34" fmla="*/ 278 w 400"/>
                  <a:gd name="T35" fmla="*/ 278 h 508"/>
                  <a:gd name="T36" fmla="*/ 272 w 400"/>
                  <a:gd name="T37" fmla="*/ 316 h 508"/>
                  <a:gd name="T38" fmla="*/ 266 w 400"/>
                  <a:gd name="T39" fmla="*/ 331 h 508"/>
                  <a:gd name="T40" fmla="*/ 287 w 400"/>
                  <a:gd name="T41" fmla="*/ 324 h 508"/>
                  <a:gd name="T42" fmla="*/ 304 w 400"/>
                  <a:gd name="T43" fmla="*/ 324 h 508"/>
                  <a:gd name="T44" fmla="*/ 317 w 400"/>
                  <a:gd name="T45" fmla="*/ 362 h 508"/>
                  <a:gd name="T46" fmla="*/ 297 w 400"/>
                  <a:gd name="T47" fmla="*/ 391 h 508"/>
                  <a:gd name="T48" fmla="*/ 282 w 400"/>
                  <a:gd name="T49" fmla="*/ 418 h 508"/>
                  <a:gd name="T50" fmla="*/ 218 w 400"/>
                  <a:gd name="T51" fmla="*/ 448 h 508"/>
                  <a:gd name="T52" fmla="*/ 198 w 400"/>
                  <a:gd name="T53" fmla="*/ 462 h 508"/>
                  <a:gd name="T54" fmla="*/ 214 w 400"/>
                  <a:gd name="T55" fmla="*/ 463 h 508"/>
                  <a:gd name="T56" fmla="*/ 223 w 400"/>
                  <a:gd name="T57" fmla="*/ 461 h 508"/>
                  <a:gd name="T58" fmla="*/ 235 w 400"/>
                  <a:gd name="T59" fmla="*/ 467 h 508"/>
                  <a:gd name="T60" fmla="*/ 217 w 400"/>
                  <a:gd name="T61" fmla="*/ 482 h 508"/>
                  <a:gd name="T62" fmla="*/ 205 w 400"/>
                  <a:gd name="T63" fmla="*/ 499 h 508"/>
                  <a:gd name="T64" fmla="*/ 217 w 400"/>
                  <a:gd name="T65" fmla="*/ 473 h 508"/>
                  <a:gd name="T66" fmla="*/ 214 w 400"/>
                  <a:gd name="T67" fmla="*/ 470 h 508"/>
                  <a:gd name="T68" fmla="*/ 205 w 400"/>
                  <a:gd name="T69" fmla="*/ 480 h 508"/>
                  <a:gd name="T70" fmla="*/ 204 w 400"/>
                  <a:gd name="T71" fmla="*/ 485 h 508"/>
                  <a:gd name="T72" fmla="*/ 170 w 400"/>
                  <a:gd name="T73" fmla="*/ 493 h 508"/>
                  <a:gd name="T74" fmla="*/ 148 w 400"/>
                  <a:gd name="T75" fmla="*/ 507 h 508"/>
                  <a:gd name="T76" fmla="*/ 132 w 400"/>
                  <a:gd name="T77" fmla="*/ 480 h 508"/>
                  <a:gd name="T78" fmla="*/ 110 w 400"/>
                  <a:gd name="T79" fmla="*/ 478 h 508"/>
                  <a:gd name="T80" fmla="*/ 136 w 400"/>
                  <a:gd name="T81" fmla="*/ 494 h 508"/>
                  <a:gd name="T82" fmla="*/ 141 w 400"/>
                  <a:gd name="T83" fmla="*/ 503 h 508"/>
                  <a:gd name="T84" fmla="*/ 85 w 400"/>
                  <a:gd name="T85" fmla="*/ 475 h 508"/>
                  <a:gd name="T86" fmla="*/ 41 w 400"/>
                  <a:gd name="T87" fmla="*/ 468 h 508"/>
                  <a:gd name="T88" fmla="*/ 40 w 400"/>
                  <a:gd name="T89" fmla="*/ 459 h 508"/>
                  <a:gd name="T90" fmla="*/ 93 w 400"/>
                  <a:gd name="T91" fmla="*/ 442 h 508"/>
                  <a:gd name="T92" fmla="*/ 85 w 400"/>
                  <a:gd name="T93" fmla="*/ 403 h 508"/>
                  <a:gd name="T94" fmla="*/ 92 w 400"/>
                  <a:gd name="T95" fmla="*/ 371 h 508"/>
                  <a:gd name="T96" fmla="*/ 54 w 400"/>
                  <a:gd name="T97" fmla="*/ 371 h 508"/>
                  <a:gd name="T98" fmla="*/ 46 w 400"/>
                  <a:gd name="T99" fmla="*/ 341 h 508"/>
                  <a:gd name="T100" fmla="*/ 57 w 400"/>
                  <a:gd name="T101" fmla="*/ 315 h 508"/>
                  <a:gd name="T102" fmla="*/ 15 w 400"/>
                  <a:gd name="T103" fmla="*/ 301 h 508"/>
                  <a:gd name="T104" fmla="*/ 10 w 400"/>
                  <a:gd name="T105" fmla="*/ 274 h 508"/>
                  <a:gd name="T106" fmla="*/ 33 w 400"/>
                  <a:gd name="T107" fmla="*/ 238 h 508"/>
                  <a:gd name="T108" fmla="*/ 34 w 400"/>
                  <a:gd name="T109" fmla="*/ 202 h 508"/>
                  <a:gd name="T110" fmla="*/ 78 w 400"/>
                  <a:gd name="T111" fmla="*/ 19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508">
                    <a:moveTo>
                      <a:pt x="101" y="184"/>
                    </a:moveTo>
                    <a:lnTo>
                      <a:pt x="116" y="175"/>
                    </a:lnTo>
                    <a:lnTo>
                      <a:pt x="123" y="172"/>
                    </a:lnTo>
                    <a:lnTo>
                      <a:pt x="164" y="177"/>
                    </a:lnTo>
                    <a:lnTo>
                      <a:pt x="183" y="184"/>
                    </a:lnTo>
                    <a:lnTo>
                      <a:pt x="197" y="184"/>
                    </a:lnTo>
                    <a:lnTo>
                      <a:pt x="200" y="174"/>
                    </a:lnTo>
                    <a:lnTo>
                      <a:pt x="200" y="141"/>
                    </a:lnTo>
                    <a:lnTo>
                      <a:pt x="193" y="133"/>
                    </a:lnTo>
                    <a:lnTo>
                      <a:pt x="205" y="119"/>
                    </a:lnTo>
                    <a:lnTo>
                      <a:pt x="212" y="114"/>
                    </a:lnTo>
                    <a:lnTo>
                      <a:pt x="224" y="114"/>
                    </a:lnTo>
                    <a:lnTo>
                      <a:pt x="233" y="110"/>
                    </a:lnTo>
                    <a:lnTo>
                      <a:pt x="237" y="103"/>
                    </a:lnTo>
                    <a:lnTo>
                      <a:pt x="242" y="100"/>
                    </a:lnTo>
                    <a:lnTo>
                      <a:pt x="273" y="87"/>
                    </a:lnTo>
                    <a:lnTo>
                      <a:pt x="284" y="78"/>
                    </a:lnTo>
                    <a:lnTo>
                      <a:pt x="290" y="68"/>
                    </a:lnTo>
                    <a:lnTo>
                      <a:pt x="293" y="58"/>
                    </a:lnTo>
                    <a:lnTo>
                      <a:pt x="304" y="43"/>
                    </a:lnTo>
                    <a:lnTo>
                      <a:pt x="319" y="23"/>
                    </a:lnTo>
                    <a:lnTo>
                      <a:pt x="334" y="8"/>
                    </a:lnTo>
                    <a:lnTo>
                      <a:pt x="350" y="0"/>
                    </a:lnTo>
                    <a:lnTo>
                      <a:pt x="352" y="0"/>
                    </a:lnTo>
                    <a:lnTo>
                      <a:pt x="367" y="12"/>
                    </a:lnTo>
                    <a:lnTo>
                      <a:pt x="378" y="12"/>
                    </a:lnTo>
                    <a:lnTo>
                      <a:pt x="383" y="15"/>
                    </a:lnTo>
                    <a:lnTo>
                      <a:pt x="387" y="22"/>
                    </a:lnTo>
                    <a:lnTo>
                      <a:pt x="387" y="39"/>
                    </a:lnTo>
                    <a:lnTo>
                      <a:pt x="393" y="43"/>
                    </a:lnTo>
                    <a:lnTo>
                      <a:pt x="400" y="43"/>
                    </a:lnTo>
                    <a:lnTo>
                      <a:pt x="391" y="52"/>
                    </a:lnTo>
                    <a:lnTo>
                      <a:pt x="385" y="65"/>
                    </a:lnTo>
                    <a:lnTo>
                      <a:pt x="381" y="80"/>
                    </a:lnTo>
                    <a:lnTo>
                      <a:pt x="383" y="91"/>
                    </a:lnTo>
                    <a:lnTo>
                      <a:pt x="383" y="108"/>
                    </a:lnTo>
                    <a:lnTo>
                      <a:pt x="371" y="125"/>
                    </a:lnTo>
                    <a:lnTo>
                      <a:pt x="371" y="133"/>
                    </a:lnTo>
                    <a:lnTo>
                      <a:pt x="381" y="140"/>
                    </a:lnTo>
                    <a:lnTo>
                      <a:pt x="381" y="151"/>
                    </a:lnTo>
                    <a:lnTo>
                      <a:pt x="371" y="164"/>
                    </a:lnTo>
                    <a:lnTo>
                      <a:pt x="371" y="173"/>
                    </a:lnTo>
                    <a:lnTo>
                      <a:pt x="367" y="178"/>
                    </a:lnTo>
                    <a:lnTo>
                      <a:pt x="352" y="184"/>
                    </a:lnTo>
                    <a:lnTo>
                      <a:pt x="324" y="184"/>
                    </a:lnTo>
                    <a:lnTo>
                      <a:pt x="316" y="189"/>
                    </a:lnTo>
                    <a:lnTo>
                      <a:pt x="306" y="201"/>
                    </a:lnTo>
                    <a:lnTo>
                      <a:pt x="292" y="226"/>
                    </a:lnTo>
                    <a:lnTo>
                      <a:pt x="292" y="238"/>
                    </a:lnTo>
                    <a:lnTo>
                      <a:pt x="287" y="246"/>
                    </a:lnTo>
                    <a:lnTo>
                      <a:pt x="282" y="257"/>
                    </a:lnTo>
                    <a:lnTo>
                      <a:pt x="282" y="262"/>
                    </a:lnTo>
                    <a:lnTo>
                      <a:pt x="287" y="270"/>
                    </a:lnTo>
                    <a:lnTo>
                      <a:pt x="278" y="278"/>
                    </a:lnTo>
                    <a:lnTo>
                      <a:pt x="273" y="288"/>
                    </a:lnTo>
                    <a:lnTo>
                      <a:pt x="278" y="306"/>
                    </a:lnTo>
                    <a:lnTo>
                      <a:pt x="272" y="316"/>
                    </a:lnTo>
                    <a:lnTo>
                      <a:pt x="272" y="318"/>
                    </a:lnTo>
                    <a:lnTo>
                      <a:pt x="266" y="325"/>
                    </a:lnTo>
                    <a:lnTo>
                      <a:pt x="266" y="331"/>
                    </a:lnTo>
                    <a:lnTo>
                      <a:pt x="269" y="334"/>
                    </a:lnTo>
                    <a:lnTo>
                      <a:pt x="274" y="334"/>
                    </a:lnTo>
                    <a:lnTo>
                      <a:pt x="287" y="324"/>
                    </a:lnTo>
                    <a:lnTo>
                      <a:pt x="294" y="324"/>
                    </a:lnTo>
                    <a:lnTo>
                      <a:pt x="297" y="321"/>
                    </a:lnTo>
                    <a:lnTo>
                      <a:pt x="304" y="324"/>
                    </a:lnTo>
                    <a:lnTo>
                      <a:pt x="311" y="324"/>
                    </a:lnTo>
                    <a:lnTo>
                      <a:pt x="317" y="328"/>
                    </a:lnTo>
                    <a:lnTo>
                      <a:pt x="317" y="362"/>
                    </a:lnTo>
                    <a:lnTo>
                      <a:pt x="320" y="369"/>
                    </a:lnTo>
                    <a:lnTo>
                      <a:pt x="312" y="372"/>
                    </a:lnTo>
                    <a:lnTo>
                      <a:pt x="297" y="391"/>
                    </a:lnTo>
                    <a:lnTo>
                      <a:pt x="295" y="397"/>
                    </a:lnTo>
                    <a:lnTo>
                      <a:pt x="298" y="405"/>
                    </a:lnTo>
                    <a:lnTo>
                      <a:pt x="282" y="418"/>
                    </a:lnTo>
                    <a:lnTo>
                      <a:pt x="272" y="431"/>
                    </a:lnTo>
                    <a:lnTo>
                      <a:pt x="255" y="448"/>
                    </a:lnTo>
                    <a:lnTo>
                      <a:pt x="218" y="448"/>
                    </a:lnTo>
                    <a:lnTo>
                      <a:pt x="206" y="458"/>
                    </a:lnTo>
                    <a:lnTo>
                      <a:pt x="202" y="460"/>
                    </a:lnTo>
                    <a:lnTo>
                      <a:pt x="198" y="462"/>
                    </a:lnTo>
                    <a:lnTo>
                      <a:pt x="200" y="467"/>
                    </a:lnTo>
                    <a:lnTo>
                      <a:pt x="211" y="460"/>
                    </a:lnTo>
                    <a:lnTo>
                      <a:pt x="214" y="463"/>
                    </a:lnTo>
                    <a:lnTo>
                      <a:pt x="216" y="456"/>
                    </a:lnTo>
                    <a:lnTo>
                      <a:pt x="220" y="456"/>
                    </a:lnTo>
                    <a:lnTo>
                      <a:pt x="223" y="461"/>
                    </a:lnTo>
                    <a:lnTo>
                      <a:pt x="237" y="461"/>
                    </a:lnTo>
                    <a:lnTo>
                      <a:pt x="238" y="464"/>
                    </a:lnTo>
                    <a:lnTo>
                      <a:pt x="235" y="467"/>
                    </a:lnTo>
                    <a:lnTo>
                      <a:pt x="227" y="467"/>
                    </a:lnTo>
                    <a:lnTo>
                      <a:pt x="219" y="476"/>
                    </a:lnTo>
                    <a:lnTo>
                      <a:pt x="217" y="482"/>
                    </a:lnTo>
                    <a:lnTo>
                      <a:pt x="217" y="491"/>
                    </a:lnTo>
                    <a:lnTo>
                      <a:pt x="210" y="499"/>
                    </a:lnTo>
                    <a:lnTo>
                      <a:pt x="205" y="499"/>
                    </a:lnTo>
                    <a:lnTo>
                      <a:pt x="203" y="496"/>
                    </a:lnTo>
                    <a:lnTo>
                      <a:pt x="213" y="483"/>
                    </a:lnTo>
                    <a:lnTo>
                      <a:pt x="217" y="473"/>
                    </a:lnTo>
                    <a:lnTo>
                      <a:pt x="222" y="466"/>
                    </a:lnTo>
                    <a:lnTo>
                      <a:pt x="218" y="466"/>
                    </a:lnTo>
                    <a:lnTo>
                      <a:pt x="214" y="470"/>
                    </a:lnTo>
                    <a:lnTo>
                      <a:pt x="211" y="478"/>
                    </a:lnTo>
                    <a:lnTo>
                      <a:pt x="205" y="478"/>
                    </a:lnTo>
                    <a:lnTo>
                      <a:pt x="205" y="480"/>
                    </a:lnTo>
                    <a:lnTo>
                      <a:pt x="210" y="482"/>
                    </a:lnTo>
                    <a:lnTo>
                      <a:pt x="208" y="485"/>
                    </a:lnTo>
                    <a:lnTo>
                      <a:pt x="204" y="485"/>
                    </a:lnTo>
                    <a:lnTo>
                      <a:pt x="199" y="489"/>
                    </a:lnTo>
                    <a:lnTo>
                      <a:pt x="199" y="501"/>
                    </a:lnTo>
                    <a:lnTo>
                      <a:pt x="170" y="493"/>
                    </a:lnTo>
                    <a:lnTo>
                      <a:pt x="157" y="507"/>
                    </a:lnTo>
                    <a:lnTo>
                      <a:pt x="151" y="508"/>
                    </a:lnTo>
                    <a:lnTo>
                      <a:pt x="148" y="507"/>
                    </a:lnTo>
                    <a:lnTo>
                      <a:pt x="148" y="495"/>
                    </a:lnTo>
                    <a:lnTo>
                      <a:pt x="149" y="491"/>
                    </a:lnTo>
                    <a:lnTo>
                      <a:pt x="132" y="480"/>
                    </a:lnTo>
                    <a:lnTo>
                      <a:pt x="112" y="472"/>
                    </a:lnTo>
                    <a:lnTo>
                      <a:pt x="110" y="474"/>
                    </a:lnTo>
                    <a:lnTo>
                      <a:pt x="110" y="478"/>
                    </a:lnTo>
                    <a:lnTo>
                      <a:pt x="115" y="482"/>
                    </a:lnTo>
                    <a:lnTo>
                      <a:pt x="126" y="485"/>
                    </a:lnTo>
                    <a:lnTo>
                      <a:pt x="136" y="494"/>
                    </a:lnTo>
                    <a:lnTo>
                      <a:pt x="144" y="500"/>
                    </a:lnTo>
                    <a:lnTo>
                      <a:pt x="144" y="503"/>
                    </a:lnTo>
                    <a:lnTo>
                      <a:pt x="141" y="503"/>
                    </a:lnTo>
                    <a:lnTo>
                      <a:pt x="134" y="498"/>
                    </a:lnTo>
                    <a:lnTo>
                      <a:pt x="119" y="493"/>
                    </a:lnTo>
                    <a:lnTo>
                      <a:pt x="85" y="475"/>
                    </a:lnTo>
                    <a:lnTo>
                      <a:pt x="66" y="465"/>
                    </a:lnTo>
                    <a:lnTo>
                      <a:pt x="48" y="463"/>
                    </a:lnTo>
                    <a:lnTo>
                      <a:pt x="41" y="468"/>
                    </a:lnTo>
                    <a:lnTo>
                      <a:pt x="36" y="468"/>
                    </a:lnTo>
                    <a:lnTo>
                      <a:pt x="36" y="461"/>
                    </a:lnTo>
                    <a:lnTo>
                      <a:pt x="40" y="459"/>
                    </a:lnTo>
                    <a:lnTo>
                      <a:pt x="40" y="456"/>
                    </a:lnTo>
                    <a:lnTo>
                      <a:pt x="76" y="442"/>
                    </a:lnTo>
                    <a:lnTo>
                      <a:pt x="93" y="442"/>
                    </a:lnTo>
                    <a:lnTo>
                      <a:pt x="100" y="438"/>
                    </a:lnTo>
                    <a:lnTo>
                      <a:pt x="104" y="427"/>
                    </a:lnTo>
                    <a:lnTo>
                      <a:pt x="85" y="403"/>
                    </a:lnTo>
                    <a:lnTo>
                      <a:pt x="85" y="390"/>
                    </a:lnTo>
                    <a:lnTo>
                      <a:pt x="95" y="375"/>
                    </a:lnTo>
                    <a:lnTo>
                      <a:pt x="92" y="371"/>
                    </a:lnTo>
                    <a:lnTo>
                      <a:pt x="72" y="362"/>
                    </a:lnTo>
                    <a:lnTo>
                      <a:pt x="66" y="362"/>
                    </a:lnTo>
                    <a:lnTo>
                      <a:pt x="54" y="371"/>
                    </a:lnTo>
                    <a:lnTo>
                      <a:pt x="50" y="371"/>
                    </a:lnTo>
                    <a:lnTo>
                      <a:pt x="50" y="348"/>
                    </a:lnTo>
                    <a:lnTo>
                      <a:pt x="46" y="341"/>
                    </a:lnTo>
                    <a:lnTo>
                      <a:pt x="46" y="336"/>
                    </a:lnTo>
                    <a:lnTo>
                      <a:pt x="57" y="325"/>
                    </a:lnTo>
                    <a:lnTo>
                      <a:pt x="57" y="315"/>
                    </a:lnTo>
                    <a:lnTo>
                      <a:pt x="47" y="304"/>
                    </a:lnTo>
                    <a:lnTo>
                      <a:pt x="40" y="301"/>
                    </a:lnTo>
                    <a:lnTo>
                      <a:pt x="15" y="301"/>
                    </a:lnTo>
                    <a:lnTo>
                      <a:pt x="6" y="293"/>
                    </a:lnTo>
                    <a:lnTo>
                      <a:pt x="0" y="274"/>
                    </a:lnTo>
                    <a:lnTo>
                      <a:pt x="10" y="274"/>
                    </a:lnTo>
                    <a:lnTo>
                      <a:pt x="22" y="264"/>
                    </a:lnTo>
                    <a:lnTo>
                      <a:pt x="33" y="251"/>
                    </a:lnTo>
                    <a:lnTo>
                      <a:pt x="33" y="238"/>
                    </a:lnTo>
                    <a:lnTo>
                      <a:pt x="28" y="218"/>
                    </a:lnTo>
                    <a:lnTo>
                      <a:pt x="30" y="208"/>
                    </a:lnTo>
                    <a:lnTo>
                      <a:pt x="34" y="202"/>
                    </a:lnTo>
                    <a:lnTo>
                      <a:pt x="44" y="202"/>
                    </a:lnTo>
                    <a:lnTo>
                      <a:pt x="59" y="202"/>
                    </a:lnTo>
                    <a:lnTo>
                      <a:pt x="78" y="195"/>
                    </a:lnTo>
                    <a:lnTo>
                      <a:pt x="101" y="18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2" name="Freeform 151">
                <a:extLst>
                  <a:ext uri="{FF2B5EF4-FFF2-40B4-BE49-F238E27FC236}">
                    <a16:creationId xmlns:a16="http://schemas.microsoft.com/office/drawing/2014/main" id="{D3436CDF-8A5F-456C-8200-FFBEE036F011}"/>
                  </a:ext>
                </a:extLst>
              </p:cNvPr>
              <p:cNvSpPr>
                <a:spLocks/>
              </p:cNvSpPr>
              <p:nvPr/>
            </p:nvSpPr>
            <p:spPr bwMode="auto">
              <a:xfrm>
                <a:off x="5292725" y="4138613"/>
                <a:ext cx="715963" cy="482600"/>
              </a:xfrm>
              <a:custGeom>
                <a:avLst/>
                <a:gdLst>
                  <a:gd name="T0" fmla="*/ 348 w 378"/>
                  <a:gd name="T1" fmla="*/ 13 h 225"/>
                  <a:gd name="T2" fmla="*/ 319 w 378"/>
                  <a:gd name="T3" fmla="*/ 13 h 225"/>
                  <a:gd name="T4" fmla="*/ 297 w 378"/>
                  <a:gd name="T5" fmla="*/ 0 h 225"/>
                  <a:gd name="T6" fmla="*/ 276 w 378"/>
                  <a:gd name="T7" fmla="*/ 10 h 225"/>
                  <a:gd name="T8" fmla="*/ 260 w 378"/>
                  <a:gd name="T9" fmla="*/ 38 h 225"/>
                  <a:gd name="T10" fmla="*/ 232 w 378"/>
                  <a:gd name="T11" fmla="*/ 47 h 225"/>
                  <a:gd name="T12" fmla="*/ 194 w 378"/>
                  <a:gd name="T13" fmla="*/ 62 h 225"/>
                  <a:gd name="T14" fmla="*/ 163 w 378"/>
                  <a:gd name="T15" fmla="*/ 82 h 225"/>
                  <a:gd name="T16" fmla="*/ 149 w 378"/>
                  <a:gd name="T17" fmla="*/ 103 h 225"/>
                  <a:gd name="T18" fmla="*/ 122 w 378"/>
                  <a:gd name="T19" fmla="*/ 87 h 225"/>
                  <a:gd name="T20" fmla="*/ 116 w 378"/>
                  <a:gd name="T21" fmla="*/ 77 h 225"/>
                  <a:gd name="T22" fmla="*/ 103 w 378"/>
                  <a:gd name="T23" fmla="*/ 62 h 225"/>
                  <a:gd name="T24" fmla="*/ 92 w 378"/>
                  <a:gd name="T25" fmla="*/ 73 h 225"/>
                  <a:gd name="T26" fmla="*/ 62 w 378"/>
                  <a:gd name="T27" fmla="*/ 94 h 225"/>
                  <a:gd name="T28" fmla="*/ 31 w 378"/>
                  <a:gd name="T29" fmla="*/ 111 h 225"/>
                  <a:gd name="T30" fmla="*/ 6 w 378"/>
                  <a:gd name="T31" fmla="*/ 139 h 225"/>
                  <a:gd name="T32" fmla="*/ 0 w 378"/>
                  <a:gd name="T33" fmla="*/ 171 h 225"/>
                  <a:gd name="T34" fmla="*/ 25 w 378"/>
                  <a:gd name="T35" fmla="*/ 195 h 225"/>
                  <a:gd name="T36" fmla="*/ 49 w 378"/>
                  <a:gd name="T37" fmla="*/ 201 h 225"/>
                  <a:gd name="T38" fmla="*/ 58 w 378"/>
                  <a:gd name="T39" fmla="*/ 196 h 225"/>
                  <a:gd name="T40" fmla="*/ 75 w 378"/>
                  <a:gd name="T41" fmla="*/ 179 h 225"/>
                  <a:gd name="T42" fmla="*/ 108 w 378"/>
                  <a:gd name="T43" fmla="*/ 154 h 225"/>
                  <a:gd name="T44" fmla="*/ 127 w 378"/>
                  <a:gd name="T45" fmla="*/ 145 h 225"/>
                  <a:gd name="T46" fmla="*/ 141 w 378"/>
                  <a:gd name="T47" fmla="*/ 167 h 225"/>
                  <a:gd name="T48" fmla="*/ 154 w 378"/>
                  <a:gd name="T49" fmla="*/ 174 h 225"/>
                  <a:gd name="T50" fmla="*/ 188 w 378"/>
                  <a:gd name="T51" fmla="*/ 186 h 225"/>
                  <a:gd name="T52" fmla="*/ 209 w 378"/>
                  <a:gd name="T53" fmla="*/ 222 h 225"/>
                  <a:gd name="T54" fmla="*/ 222 w 378"/>
                  <a:gd name="T55" fmla="*/ 220 h 225"/>
                  <a:gd name="T56" fmla="*/ 219 w 378"/>
                  <a:gd name="T57" fmla="*/ 207 h 225"/>
                  <a:gd name="T58" fmla="*/ 237 w 378"/>
                  <a:gd name="T59" fmla="*/ 207 h 225"/>
                  <a:gd name="T60" fmla="*/ 258 w 378"/>
                  <a:gd name="T61" fmla="*/ 218 h 225"/>
                  <a:gd name="T62" fmla="*/ 291 w 378"/>
                  <a:gd name="T63" fmla="*/ 214 h 225"/>
                  <a:gd name="T64" fmla="*/ 317 w 378"/>
                  <a:gd name="T65" fmla="*/ 212 h 225"/>
                  <a:gd name="T66" fmla="*/ 378 w 378"/>
                  <a:gd name="T67" fmla="*/ 178 h 225"/>
                  <a:gd name="T68" fmla="*/ 353 w 378"/>
                  <a:gd name="T69" fmla="*/ 136 h 225"/>
                  <a:gd name="T70" fmla="*/ 334 w 378"/>
                  <a:gd name="T71" fmla="*/ 126 h 225"/>
                  <a:gd name="T72" fmla="*/ 327 w 378"/>
                  <a:gd name="T73" fmla="*/ 108 h 225"/>
                  <a:gd name="T74" fmla="*/ 324 w 378"/>
                  <a:gd name="T75" fmla="*/ 93 h 225"/>
                  <a:gd name="T76" fmla="*/ 327 w 378"/>
                  <a:gd name="T77" fmla="*/ 83 h 225"/>
                  <a:gd name="T78" fmla="*/ 324 w 378"/>
                  <a:gd name="T79" fmla="*/ 76 h 225"/>
                  <a:gd name="T80" fmla="*/ 336 w 378"/>
                  <a:gd name="T81" fmla="*/ 47 h 225"/>
                  <a:gd name="T82" fmla="*/ 362 w 378"/>
                  <a:gd name="T83" fmla="*/ 1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8" h="225">
                    <a:moveTo>
                      <a:pt x="362" y="19"/>
                    </a:moveTo>
                    <a:lnTo>
                      <a:pt x="348" y="13"/>
                    </a:lnTo>
                    <a:lnTo>
                      <a:pt x="334" y="10"/>
                    </a:lnTo>
                    <a:lnTo>
                      <a:pt x="319" y="13"/>
                    </a:lnTo>
                    <a:lnTo>
                      <a:pt x="309" y="10"/>
                    </a:lnTo>
                    <a:lnTo>
                      <a:pt x="297" y="0"/>
                    </a:lnTo>
                    <a:lnTo>
                      <a:pt x="293" y="0"/>
                    </a:lnTo>
                    <a:lnTo>
                      <a:pt x="276" y="10"/>
                    </a:lnTo>
                    <a:lnTo>
                      <a:pt x="270" y="7"/>
                    </a:lnTo>
                    <a:lnTo>
                      <a:pt x="260" y="38"/>
                    </a:lnTo>
                    <a:lnTo>
                      <a:pt x="250" y="47"/>
                    </a:lnTo>
                    <a:lnTo>
                      <a:pt x="232" y="47"/>
                    </a:lnTo>
                    <a:lnTo>
                      <a:pt x="222" y="47"/>
                    </a:lnTo>
                    <a:lnTo>
                      <a:pt x="194" y="62"/>
                    </a:lnTo>
                    <a:lnTo>
                      <a:pt x="179" y="75"/>
                    </a:lnTo>
                    <a:lnTo>
                      <a:pt x="163" y="82"/>
                    </a:lnTo>
                    <a:lnTo>
                      <a:pt x="153" y="94"/>
                    </a:lnTo>
                    <a:lnTo>
                      <a:pt x="149" y="103"/>
                    </a:lnTo>
                    <a:lnTo>
                      <a:pt x="137" y="103"/>
                    </a:lnTo>
                    <a:lnTo>
                      <a:pt x="122" y="87"/>
                    </a:lnTo>
                    <a:lnTo>
                      <a:pt x="116" y="83"/>
                    </a:lnTo>
                    <a:lnTo>
                      <a:pt x="116" y="77"/>
                    </a:lnTo>
                    <a:lnTo>
                      <a:pt x="120" y="70"/>
                    </a:lnTo>
                    <a:lnTo>
                      <a:pt x="103" y="62"/>
                    </a:lnTo>
                    <a:lnTo>
                      <a:pt x="96" y="62"/>
                    </a:lnTo>
                    <a:lnTo>
                      <a:pt x="92" y="73"/>
                    </a:lnTo>
                    <a:lnTo>
                      <a:pt x="82" y="81"/>
                    </a:lnTo>
                    <a:lnTo>
                      <a:pt x="62" y="94"/>
                    </a:lnTo>
                    <a:lnTo>
                      <a:pt x="52" y="94"/>
                    </a:lnTo>
                    <a:lnTo>
                      <a:pt x="31" y="111"/>
                    </a:lnTo>
                    <a:lnTo>
                      <a:pt x="19" y="124"/>
                    </a:lnTo>
                    <a:lnTo>
                      <a:pt x="6" y="139"/>
                    </a:lnTo>
                    <a:lnTo>
                      <a:pt x="0" y="156"/>
                    </a:lnTo>
                    <a:lnTo>
                      <a:pt x="0" y="171"/>
                    </a:lnTo>
                    <a:lnTo>
                      <a:pt x="5" y="183"/>
                    </a:lnTo>
                    <a:lnTo>
                      <a:pt x="25" y="195"/>
                    </a:lnTo>
                    <a:lnTo>
                      <a:pt x="44" y="200"/>
                    </a:lnTo>
                    <a:lnTo>
                      <a:pt x="49" y="201"/>
                    </a:lnTo>
                    <a:lnTo>
                      <a:pt x="58" y="208"/>
                    </a:lnTo>
                    <a:lnTo>
                      <a:pt x="58" y="196"/>
                    </a:lnTo>
                    <a:lnTo>
                      <a:pt x="66" y="183"/>
                    </a:lnTo>
                    <a:lnTo>
                      <a:pt x="75" y="179"/>
                    </a:lnTo>
                    <a:lnTo>
                      <a:pt x="98" y="169"/>
                    </a:lnTo>
                    <a:lnTo>
                      <a:pt x="108" y="154"/>
                    </a:lnTo>
                    <a:lnTo>
                      <a:pt x="116" y="149"/>
                    </a:lnTo>
                    <a:lnTo>
                      <a:pt x="127" y="145"/>
                    </a:lnTo>
                    <a:lnTo>
                      <a:pt x="141" y="150"/>
                    </a:lnTo>
                    <a:lnTo>
                      <a:pt x="141" y="167"/>
                    </a:lnTo>
                    <a:lnTo>
                      <a:pt x="146" y="174"/>
                    </a:lnTo>
                    <a:lnTo>
                      <a:pt x="154" y="174"/>
                    </a:lnTo>
                    <a:lnTo>
                      <a:pt x="175" y="179"/>
                    </a:lnTo>
                    <a:lnTo>
                      <a:pt x="188" y="186"/>
                    </a:lnTo>
                    <a:lnTo>
                      <a:pt x="197" y="197"/>
                    </a:lnTo>
                    <a:lnTo>
                      <a:pt x="209" y="222"/>
                    </a:lnTo>
                    <a:lnTo>
                      <a:pt x="216" y="225"/>
                    </a:lnTo>
                    <a:lnTo>
                      <a:pt x="222" y="220"/>
                    </a:lnTo>
                    <a:lnTo>
                      <a:pt x="222" y="212"/>
                    </a:lnTo>
                    <a:lnTo>
                      <a:pt x="219" y="207"/>
                    </a:lnTo>
                    <a:lnTo>
                      <a:pt x="224" y="203"/>
                    </a:lnTo>
                    <a:lnTo>
                      <a:pt x="237" y="207"/>
                    </a:lnTo>
                    <a:lnTo>
                      <a:pt x="254" y="222"/>
                    </a:lnTo>
                    <a:lnTo>
                      <a:pt x="258" y="218"/>
                    </a:lnTo>
                    <a:lnTo>
                      <a:pt x="271" y="225"/>
                    </a:lnTo>
                    <a:lnTo>
                      <a:pt x="291" y="214"/>
                    </a:lnTo>
                    <a:lnTo>
                      <a:pt x="307" y="214"/>
                    </a:lnTo>
                    <a:lnTo>
                      <a:pt x="317" y="212"/>
                    </a:lnTo>
                    <a:lnTo>
                      <a:pt x="348" y="197"/>
                    </a:lnTo>
                    <a:lnTo>
                      <a:pt x="378" y="178"/>
                    </a:lnTo>
                    <a:lnTo>
                      <a:pt x="367" y="160"/>
                    </a:lnTo>
                    <a:lnTo>
                      <a:pt x="353" y="136"/>
                    </a:lnTo>
                    <a:lnTo>
                      <a:pt x="335" y="131"/>
                    </a:lnTo>
                    <a:lnTo>
                      <a:pt x="334" y="126"/>
                    </a:lnTo>
                    <a:lnTo>
                      <a:pt x="334" y="120"/>
                    </a:lnTo>
                    <a:lnTo>
                      <a:pt x="327" y="108"/>
                    </a:lnTo>
                    <a:lnTo>
                      <a:pt x="324" y="103"/>
                    </a:lnTo>
                    <a:lnTo>
                      <a:pt x="324" y="93"/>
                    </a:lnTo>
                    <a:lnTo>
                      <a:pt x="327" y="90"/>
                    </a:lnTo>
                    <a:lnTo>
                      <a:pt x="327" y="83"/>
                    </a:lnTo>
                    <a:lnTo>
                      <a:pt x="323" y="80"/>
                    </a:lnTo>
                    <a:lnTo>
                      <a:pt x="324" y="76"/>
                    </a:lnTo>
                    <a:lnTo>
                      <a:pt x="336" y="61"/>
                    </a:lnTo>
                    <a:lnTo>
                      <a:pt x="336" y="47"/>
                    </a:lnTo>
                    <a:lnTo>
                      <a:pt x="356" y="31"/>
                    </a:lnTo>
                    <a:lnTo>
                      <a:pt x="362" y="1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3" name="Freeform 152">
                <a:extLst>
                  <a:ext uri="{FF2B5EF4-FFF2-40B4-BE49-F238E27FC236}">
                    <a16:creationId xmlns:a16="http://schemas.microsoft.com/office/drawing/2014/main" id="{F62CD4CF-8228-48FB-A1E9-193B208E0D39}"/>
                  </a:ext>
                </a:extLst>
              </p:cNvPr>
              <p:cNvSpPr>
                <a:spLocks/>
              </p:cNvSpPr>
              <p:nvPr/>
            </p:nvSpPr>
            <p:spPr bwMode="auto">
              <a:xfrm>
                <a:off x="4981575" y="4464050"/>
                <a:ext cx="427038" cy="709613"/>
              </a:xfrm>
              <a:custGeom>
                <a:avLst/>
                <a:gdLst>
                  <a:gd name="T0" fmla="*/ 197 w 225"/>
                  <a:gd name="T1" fmla="*/ 88 h 331"/>
                  <a:gd name="T2" fmla="*/ 208 w 225"/>
                  <a:gd name="T3" fmla="*/ 61 h 331"/>
                  <a:gd name="T4" fmla="*/ 189 w 225"/>
                  <a:gd name="T5" fmla="*/ 43 h 331"/>
                  <a:gd name="T6" fmla="*/ 164 w 225"/>
                  <a:gd name="T7" fmla="*/ 19 h 331"/>
                  <a:gd name="T8" fmla="*/ 147 w 225"/>
                  <a:gd name="T9" fmla="*/ 14 h 331"/>
                  <a:gd name="T10" fmla="*/ 126 w 225"/>
                  <a:gd name="T11" fmla="*/ 17 h 331"/>
                  <a:gd name="T12" fmla="*/ 116 w 225"/>
                  <a:gd name="T13" fmla="*/ 11 h 331"/>
                  <a:gd name="T14" fmla="*/ 67 w 225"/>
                  <a:gd name="T15" fmla="*/ 0 h 331"/>
                  <a:gd name="T16" fmla="*/ 44 w 225"/>
                  <a:gd name="T17" fmla="*/ 22 h 331"/>
                  <a:gd name="T18" fmla="*/ 45 w 225"/>
                  <a:gd name="T19" fmla="*/ 36 h 331"/>
                  <a:gd name="T20" fmla="*/ 77 w 225"/>
                  <a:gd name="T21" fmla="*/ 47 h 331"/>
                  <a:gd name="T22" fmla="*/ 97 w 225"/>
                  <a:gd name="T23" fmla="*/ 69 h 331"/>
                  <a:gd name="T24" fmla="*/ 93 w 225"/>
                  <a:gd name="T25" fmla="*/ 79 h 331"/>
                  <a:gd name="T26" fmla="*/ 97 w 225"/>
                  <a:gd name="T27" fmla="*/ 95 h 331"/>
                  <a:gd name="T28" fmla="*/ 97 w 225"/>
                  <a:gd name="T29" fmla="*/ 120 h 331"/>
                  <a:gd name="T30" fmla="*/ 77 w 225"/>
                  <a:gd name="T31" fmla="*/ 130 h 331"/>
                  <a:gd name="T32" fmla="*/ 48 w 225"/>
                  <a:gd name="T33" fmla="*/ 151 h 331"/>
                  <a:gd name="T34" fmla="*/ 33 w 225"/>
                  <a:gd name="T35" fmla="*/ 156 h 331"/>
                  <a:gd name="T36" fmla="*/ 17 w 225"/>
                  <a:gd name="T37" fmla="*/ 175 h 331"/>
                  <a:gd name="T38" fmla="*/ 7 w 225"/>
                  <a:gd name="T39" fmla="*/ 185 h 331"/>
                  <a:gd name="T40" fmla="*/ 0 w 225"/>
                  <a:gd name="T41" fmla="*/ 205 h 331"/>
                  <a:gd name="T42" fmla="*/ 32 w 225"/>
                  <a:gd name="T43" fmla="*/ 246 h 331"/>
                  <a:gd name="T44" fmla="*/ 33 w 225"/>
                  <a:gd name="T45" fmla="*/ 301 h 331"/>
                  <a:gd name="T46" fmla="*/ 59 w 225"/>
                  <a:gd name="T47" fmla="*/ 307 h 331"/>
                  <a:gd name="T48" fmla="*/ 80 w 225"/>
                  <a:gd name="T49" fmla="*/ 319 h 331"/>
                  <a:gd name="T50" fmla="*/ 103 w 225"/>
                  <a:gd name="T51" fmla="*/ 296 h 331"/>
                  <a:gd name="T52" fmla="*/ 125 w 225"/>
                  <a:gd name="T53" fmla="*/ 294 h 331"/>
                  <a:gd name="T54" fmla="*/ 125 w 225"/>
                  <a:gd name="T55" fmla="*/ 279 h 331"/>
                  <a:gd name="T56" fmla="*/ 140 w 225"/>
                  <a:gd name="T57" fmla="*/ 283 h 331"/>
                  <a:gd name="T58" fmla="*/ 148 w 225"/>
                  <a:gd name="T59" fmla="*/ 249 h 331"/>
                  <a:gd name="T60" fmla="*/ 152 w 225"/>
                  <a:gd name="T61" fmla="*/ 227 h 331"/>
                  <a:gd name="T62" fmla="*/ 160 w 225"/>
                  <a:gd name="T63" fmla="*/ 223 h 331"/>
                  <a:gd name="T64" fmla="*/ 184 w 225"/>
                  <a:gd name="T65" fmla="*/ 216 h 331"/>
                  <a:gd name="T66" fmla="*/ 225 w 225"/>
                  <a:gd name="T67" fmla="*/ 208 h 331"/>
                  <a:gd name="T68" fmla="*/ 205 w 225"/>
                  <a:gd name="T69" fmla="*/ 186 h 331"/>
                  <a:gd name="T70" fmla="*/ 189 w 225"/>
                  <a:gd name="T71" fmla="*/ 156 h 331"/>
                  <a:gd name="T72" fmla="*/ 194 w 225"/>
                  <a:gd name="T73" fmla="*/ 13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5" h="331">
                    <a:moveTo>
                      <a:pt x="194" y="98"/>
                    </a:moveTo>
                    <a:lnTo>
                      <a:pt x="197" y="88"/>
                    </a:lnTo>
                    <a:lnTo>
                      <a:pt x="197" y="73"/>
                    </a:lnTo>
                    <a:lnTo>
                      <a:pt x="208" y="61"/>
                    </a:lnTo>
                    <a:lnTo>
                      <a:pt x="208" y="48"/>
                    </a:lnTo>
                    <a:lnTo>
                      <a:pt x="189" y="43"/>
                    </a:lnTo>
                    <a:lnTo>
                      <a:pt x="169" y="31"/>
                    </a:lnTo>
                    <a:lnTo>
                      <a:pt x="164" y="19"/>
                    </a:lnTo>
                    <a:lnTo>
                      <a:pt x="155" y="14"/>
                    </a:lnTo>
                    <a:lnTo>
                      <a:pt x="147" y="14"/>
                    </a:lnTo>
                    <a:lnTo>
                      <a:pt x="134" y="18"/>
                    </a:lnTo>
                    <a:lnTo>
                      <a:pt x="126" y="17"/>
                    </a:lnTo>
                    <a:lnTo>
                      <a:pt x="121" y="17"/>
                    </a:lnTo>
                    <a:lnTo>
                      <a:pt x="116" y="11"/>
                    </a:lnTo>
                    <a:lnTo>
                      <a:pt x="105" y="4"/>
                    </a:lnTo>
                    <a:lnTo>
                      <a:pt x="67" y="0"/>
                    </a:lnTo>
                    <a:lnTo>
                      <a:pt x="59" y="3"/>
                    </a:lnTo>
                    <a:lnTo>
                      <a:pt x="44" y="22"/>
                    </a:lnTo>
                    <a:lnTo>
                      <a:pt x="42" y="28"/>
                    </a:lnTo>
                    <a:lnTo>
                      <a:pt x="45" y="36"/>
                    </a:lnTo>
                    <a:lnTo>
                      <a:pt x="54" y="36"/>
                    </a:lnTo>
                    <a:lnTo>
                      <a:pt x="77" y="47"/>
                    </a:lnTo>
                    <a:lnTo>
                      <a:pt x="90" y="57"/>
                    </a:lnTo>
                    <a:lnTo>
                      <a:pt x="97" y="69"/>
                    </a:lnTo>
                    <a:lnTo>
                      <a:pt x="97" y="74"/>
                    </a:lnTo>
                    <a:lnTo>
                      <a:pt x="93" y="79"/>
                    </a:lnTo>
                    <a:lnTo>
                      <a:pt x="97" y="84"/>
                    </a:lnTo>
                    <a:lnTo>
                      <a:pt x="97" y="95"/>
                    </a:lnTo>
                    <a:lnTo>
                      <a:pt x="102" y="103"/>
                    </a:lnTo>
                    <a:lnTo>
                      <a:pt x="97" y="120"/>
                    </a:lnTo>
                    <a:lnTo>
                      <a:pt x="88" y="120"/>
                    </a:lnTo>
                    <a:lnTo>
                      <a:pt x="77" y="130"/>
                    </a:lnTo>
                    <a:lnTo>
                      <a:pt x="62" y="136"/>
                    </a:lnTo>
                    <a:lnTo>
                      <a:pt x="48" y="151"/>
                    </a:lnTo>
                    <a:lnTo>
                      <a:pt x="38" y="156"/>
                    </a:lnTo>
                    <a:lnTo>
                      <a:pt x="33" y="156"/>
                    </a:lnTo>
                    <a:lnTo>
                      <a:pt x="25" y="166"/>
                    </a:lnTo>
                    <a:lnTo>
                      <a:pt x="17" y="175"/>
                    </a:lnTo>
                    <a:lnTo>
                      <a:pt x="17" y="180"/>
                    </a:lnTo>
                    <a:lnTo>
                      <a:pt x="7" y="185"/>
                    </a:lnTo>
                    <a:lnTo>
                      <a:pt x="0" y="197"/>
                    </a:lnTo>
                    <a:lnTo>
                      <a:pt x="0" y="205"/>
                    </a:lnTo>
                    <a:lnTo>
                      <a:pt x="7" y="217"/>
                    </a:lnTo>
                    <a:lnTo>
                      <a:pt x="32" y="246"/>
                    </a:lnTo>
                    <a:lnTo>
                      <a:pt x="50" y="277"/>
                    </a:lnTo>
                    <a:lnTo>
                      <a:pt x="33" y="301"/>
                    </a:lnTo>
                    <a:lnTo>
                      <a:pt x="63" y="301"/>
                    </a:lnTo>
                    <a:lnTo>
                      <a:pt x="59" y="307"/>
                    </a:lnTo>
                    <a:lnTo>
                      <a:pt x="69" y="319"/>
                    </a:lnTo>
                    <a:lnTo>
                      <a:pt x="80" y="319"/>
                    </a:lnTo>
                    <a:lnTo>
                      <a:pt x="99" y="331"/>
                    </a:lnTo>
                    <a:lnTo>
                      <a:pt x="103" y="296"/>
                    </a:lnTo>
                    <a:lnTo>
                      <a:pt x="108" y="293"/>
                    </a:lnTo>
                    <a:lnTo>
                      <a:pt x="125" y="294"/>
                    </a:lnTo>
                    <a:lnTo>
                      <a:pt x="129" y="288"/>
                    </a:lnTo>
                    <a:lnTo>
                      <a:pt x="125" y="279"/>
                    </a:lnTo>
                    <a:lnTo>
                      <a:pt x="129" y="276"/>
                    </a:lnTo>
                    <a:lnTo>
                      <a:pt x="140" y="283"/>
                    </a:lnTo>
                    <a:lnTo>
                      <a:pt x="148" y="283"/>
                    </a:lnTo>
                    <a:lnTo>
                      <a:pt x="148" y="249"/>
                    </a:lnTo>
                    <a:lnTo>
                      <a:pt x="144" y="233"/>
                    </a:lnTo>
                    <a:lnTo>
                      <a:pt x="152" y="227"/>
                    </a:lnTo>
                    <a:lnTo>
                      <a:pt x="147" y="221"/>
                    </a:lnTo>
                    <a:lnTo>
                      <a:pt x="160" y="223"/>
                    </a:lnTo>
                    <a:lnTo>
                      <a:pt x="169" y="223"/>
                    </a:lnTo>
                    <a:lnTo>
                      <a:pt x="184" y="216"/>
                    </a:lnTo>
                    <a:lnTo>
                      <a:pt x="214" y="216"/>
                    </a:lnTo>
                    <a:lnTo>
                      <a:pt x="225" y="208"/>
                    </a:lnTo>
                    <a:lnTo>
                      <a:pt x="216" y="191"/>
                    </a:lnTo>
                    <a:lnTo>
                      <a:pt x="205" y="186"/>
                    </a:lnTo>
                    <a:lnTo>
                      <a:pt x="201" y="173"/>
                    </a:lnTo>
                    <a:lnTo>
                      <a:pt x="189" y="156"/>
                    </a:lnTo>
                    <a:lnTo>
                      <a:pt x="189" y="147"/>
                    </a:lnTo>
                    <a:lnTo>
                      <a:pt x="194" y="130"/>
                    </a:lnTo>
                    <a:lnTo>
                      <a:pt x="194" y="9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4" name="Freeform 153">
                <a:extLst>
                  <a:ext uri="{FF2B5EF4-FFF2-40B4-BE49-F238E27FC236}">
                    <a16:creationId xmlns:a16="http://schemas.microsoft.com/office/drawing/2014/main" id="{D94C4E36-B578-418A-9E77-F547A47580B2}"/>
                  </a:ext>
                </a:extLst>
              </p:cNvPr>
              <p:cNvSpPr>
                <a:spLocks/>
              </p:cNvSpPr>
              <p:nvPr/>
            </p:nvSpPr>
            <p:spPr bwMode="auto">
              <a:xfrm>
                <a:off x="3513138" y="4260850"/>
                <a:ext cx="1187450" cy="804863"/>
              </a:xfrm>
              <a:custGeom>
                <a:avLst/>
                <a:gdLst>
                  <a:gd name="T0" fmla="*/ 123 w 627"/>
                  <a:gd name="T1" fmla="*/ 210 h 376"/>
                  <a:gd name="T2" fmla="*/ 103 w 627"/>
                  <a:gd name="T3" fmla="*/ 198 h 376"/>
                  <a:gd name="T4" fmla="*/ 97 w 627"/>
                  <a:gd name="T5" fmla="*/ 158 h 376"/>
                  <a:gd name="T6" fmla="*/ 132 w 627"/>
                  <a:gd name="T7" fmla="*/ 154 h 376"/>
                  <a:gd name="T8" fmla="*/ 146 w 627"/>
                  <a:gd name="T9" fmla="*/ 150 h 376"/>
                  <a:gd name="T10" fmla="*/ 226 w 627"/>
                  <a:gd name="T11" fmla="*/ 128 h 376"/>
                  <a:gd name="T12" fmla="*/ 269 w 627"/>
                  <a:gd name="T13" fmla="*/ 109 h 376"/>
                  <a:gd name="T14" fmla="*/ 304 w 627"/>
                  <a:gd name="T15" fmla="*/ 112 h 376"/>
                  <a:gd name="T16" fmla="*/ 388 w 627"/>
                  <a:gd name="T17" fmla="*/ 63 h 376"/>
                  <a:gd name="T18" fmla="*/ 453 w 627"/>
                  <a:gd name="T19" fmla="*/ 41 h 376"/>
                  <a:gd name="T20" fmla="*/ 513 w 627"/>
                  <a:gd name="T21" fmla="*/ 0 h 376"/>
                  <a:gd name="T22" fmla="*/ 538 w 627"/>
                  <a:gd name="T23" fmla="*/ 27 h 376"/>
                  <a:gd name="T24" fmla="*/ 580 w 627"/>
                  <a:gd name="T25" fmla="*/ 41 h 376"/>
                  <a:gd name="T26" fmla="*/ 569 w 627"/>
                  <a:gd name="T27" fmla="*/ 67 h 376"/>
                  <a:gd name="T28" fmla="*/ 577 w 627"/>
                  <a:gd name="T29" fmla="*/ 97 h 376"/>
                  <a:gd name="T30" fmla="*/ 615 w 627"/>
                  <a:gd name="T31" fmla="*/ 97 h 376"/>
                  <a:gd name="T32" fmla="*/ 608 w 627"/>
                  <a:gd name="T33" fmla="*/ 129 h 376"/>
                  <a:gd name="T34" fmla="*/ 616 w 627"/>
                  <a:gd name="T35" fmla="*/ 168 h 376"/>
                  <a:gd name="T36" fmla="*/ 560 w 627"/>
                  <a:gd name="T37" fmla="*/ 180 h 376"/>
                  <a:gd name="T38" fmla="*/ 531 w 627"/>
                  <a:gd name="T39" fmla="*/ 168 h 376"/>
                  <a:gd name="T40" fmla="*/ 474 w 627"/>
                  <a:gd name="T41" fmla="*/ 184 h 376"/>
                  <a:gd name="T42" fmla="*/ 453 w 627"/>
                  <a:gd name="T43" fmla="*/ 199 h 376"/>
                  <a:gd name="T44" fmla="*/ 405 w 627"/>
                  <a:gd name="T45" fmla="*/ 238 h 376"/>
                  <a:gd name="T46" fmla="*/ 378 w 627"/>
                  <a:gd name="T47" fmla="*/ 265 h 376"/>
                  <a:gd name="T48" fmla="*/ 361 w 627"/>
                  <a:gd name="T49" fmla="*/ 289 h 376"/>
                  <a:gd name="T50" fmla="*/ 338 w 627"/>
                  <a:gd name="T51" fmla="*/ 314 h 376"/>
                  <a:gd name="T52" fmla="*/ 329 w 627"/>
                  <a:gd name="T53" fmla="*/ 324 h 376"/>
                  <a:gd name="T54" fmla="*/ 323 w 627"/>
                  <a:gd name="T55" fmla="*/ 304 h 376"/>
                  <a:gd name="T56" fmla="*/ 299 w 627"/>
                  <a:gd name="T57" fmla="*/ 321 h 376"/>
                  <a:gd name="T58" fmla="*/ 285 w 627"/>
                  <a:gd name="T59" fmla="*/ 331 h 376"/>
                  <a:gd name="T60" fmla="*/ 275 w 627"/>
                  <a:gd name="T61" fmla="*/ 346 h 376"/>
                  <a:gd name="T62" fmla="*/ 268 w 627"/>
                  <a:gd name="T63" fmla="*/ 347 h 376"/>
                  <a:gd name="T64" fmla="*/ 241 w 627"/>
                  <a:gd name="T65" fmla="*/ 346 h 376"/>
                  <a:gd name="T66" fmla="*/ 226 w 627"/>
                  <a:gd name="T67" fmla="*/ 349 h 376"/>
                  <a:gd name="T68" fmla="*/ 213 w 627"/>
                  <a:gd name="T69" fmla="*/ 348 h 376"/>
                  <a:gd name="T70" fmla="*/ 188 w 627"/>
                  <a:gd name="T71" fmla="*/ 349 h 376"/>
                  <a:gd name="T72" fmla="*/ 161 w 627"/>
                  <a:gd name="T73" fmla="*/ 354 h 376"/>
                  <a:gd name="T74" fmla="*/ 130 w 627"/>
                  <a:gd name="T75" fmla="*/ 359 h 376"/>
                  <a:gd name="T76" fmla="*/ 82 w 627"/>
                  <a:gd name="T77" fmla="*/ 361 h 376"/>
                  <a:gd name="T78" fmla="*/ 53 w 627"/>
                  <a:gd name="T79" fmla="*/ 376 h 376"/>
                  <a:gd name="T80" fmla="*/ 32 w 627"/>
                  <a:gd name="T81" fmla="*/ 373 h 376"/>
                  <a:gd name="T82" fmla="*/ 10 w 627"/>
                  <a:gd name="T83" fmla="*/ 341 h 376"/>
                  <a:gd name="T84" fmla="*/ 9 w 627"/>
                  <a:gd name="T85" fmla="*/ 318 h 376"/>
                  <a:gd name="T86" fmla="*/ 0 w 627"/>
                  <a:gd name="T87" fmla="*/ 286 h 376"/>
                  <a:gd name="T88" fmla="*/ 40 w 627"/>
                  <a:gd name="T89" fmla="*/ 274 h 376"/>
                  <a:gd name="T90" fmla="*/ 116 w 627"/>
                  <a:gd name="T91" fmla="*/ 256 h 376"/>
                  <a:gd name="T92" fmla="*/ 133 w 627"/>
                  <a:gd name="T93" fmla="*/ 234 h 376"/>
                  <a:gd name="T94" fmla="*/ 163 w 627"/>
                  <a:gd name="T95" fmla="*/ 23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7" h="376">
                    <a:moveTo>
                      <a:pt x="163" y="239"/>
                    </a:moveTo>
                    <a:lnTo>
                      <a:pt x="123" y="213"/>
                    </a:lnTo>
                    <a:lnTo>
                      <a:pt x="123" y="210"/>
                    </a:lnTo>
                    <a:lnTo>
                      <a:pt x="118" y="206"/>
                    </a:lnTo>
                    <a:lnTo>
                      <a:pt x="115" y="206"/>
                    </a:lnTo>
                    <a:lnTo>
                      <a:pt x="103" y="198"/>
                    </a:lnTo>
                    <a:lnTo>
                      <a:pt x="92" y="171"/>
                    </a:lnTo>
                    <a:lnTo>
                      <a:pt x="92" y="160"/>
                    </a:lnTo>
                    <a:lnTo>
                      <a:pt x="97" y="158"/>
                    </a:lnTo>
                    <a:lnTo>
                      <a:pt x="119" y="158"/>
                    </a:lnTo>
                    <a:lnTo>
                      <a:pt x="126" y="154"/>
                    </a:lnTo>
                    <a:lnTo>
                      <a:pt x="132" y="154"/>
                    </a:lnTo>
                    <a:lnTo>
                      <a:pt x="138" y="164"/>
                    </a:lnTo>
                    <a:lnTo>
                      <a:pt x="142" y="164"/>
                    </a:lnTo>
                    <a:lnTo>
                      <a:pt x="146" y="150"/>
                    </a:lnTo>
                    <a:lnTo>
                      <a:pt x="151" y="143"/>
                    </a:lnTo>
                    <a:lnTo>
                      <a:pt x="197" y="128"/>
                    </a:lnTo>
                    <a:lnTo>
                      <a:pt x="226" y="128"/>
                    </a:lnTo>
                    <a:lnTo>
                      <a:pt x="242" y="123"/>
                    </a:lnTo>
                    <a:lnTo>
                      <a:pt x="261" y="109"/>
                    </a:lnTo>
                    <a:lnTo>
                      <a:pt x="269" y="109"/>
                    </a:lnTo>
                    <a:lnTo>
                      <a:pt x="290" y="118"/>
                    </a:lnTo>
                    <a:lnTo>
                      <a:pt x="297" y="118"/>
                    </a:lnTo>
                    <a:lnTo>
                      <a:pt x="304" y="112"/>
                    </a:lnTo>
                    <a:lnTo>
                      <a:pt x="348" y="84"/>
                    </a:lnTo>
                    <a:lnTo>
                      <a:pt x="373" y="68"/>
                    </a:lnTo>
                    <a:lnTo>
                      <a:pt x="388" y="63"/>
                    </a:lnTo>
                    <a:lnTo>
                      <a:pt x="431" y="55"/>
                    </a:lnTo>
                    <a:lnTo>
                      <a:pt x="445" y="48"/>
                    </a:lnTo>
                    <a:lnTo>
                      <a:pt x="453" y="41"/>
                    </a:lnTo>
                    <a:lnTo>
                      <a:pt x="450" y="26"/>
                    </a:lnTo>
                    <a:lnTo>
                      <a:pt x="474" y="16"/>
                    </a:lnTo>
                    <a:lnTo>
                      <a:pt x="513" y="0"/>
                    </a:lnTo>
                    <a:lnTo>
                      <a:pt x="523" y="0"/>
                    </a:lnTo>
                    <a:lnTo>
                      <a:pt x="529" y="19"/>
                    </a:lnTo>
                    <a:lnTo>
                      <a:pt x="538" y="27"/>
                    </a:lnTo>
                    <a:lnTo>
                      <a:pt x="563" y="27"/>
                    </a:lnTo>
                    <a:lnTo>
                      <a:pt x="570" y="30"/>
                    </a:lnTo>
                    <a:lnTo>
                      <a:pt x="580" y="41"/>
                    </a:lnTo>
                    <a:lnTo>
                      <a:pt x="580" y="51"/>
                    </a:lnTo>
                    <a:lnTo>
                      <a:pt x="569" y="62"/>
                    </a:lnTo>
                    <a:lnTo>
                      <a:pt x="569" y="67"/>
                    </a:lnTo>
                    <a:lnTo>
                      <a:pt x="573" y="74"/>
                    </a:lnTo>
                    <a:lnTo>
                      <a:pt x="573" y="97"/>
                    </a:lnTo>
                    <a:lnTo>
                      <a:pt x="577" y="97"/>
                    </a:lnTo>
                    <a:lnTo>
                      <a:pt x="589" y="88"/>
                    </a:lnTo>
                    <a:lnTo>
                      <a:pt x="595" y="88"/>
                    </a:lnTo>
                    <a:lnTo>
                      <a:pt x="615" y="97"/>
                    </a:lnTo>
                    <a:lnTo>
                      <a:pt x="618" y="101"/>
                    </a:lnTo>
                    <a:lnTo>
                      <a:pt x="608" y="116"/>
                    </a:lnTo>
                    <a:lnTo>
                      <a:pt x="608" y="129"/>
                    </a:lnTo>
                    <a:lnTo>
                      <a:pt x="627" y="153"/>
                    </a:lnTo>
                    <a:lnTo>
                      <a:pt x="623" y="164"/>
                    </a:lnTo>
                    <a:lnTo>
                      <a:pt x="616" y="168"/>
                    </a:lnTo>
                    <a:lnTo>
                      <a:pt x="599" y="168"/>
                    </a:lnTo>
                    <a:lnTo>
                      <a:pt x="563" y="182"/>
                    </a:lnTo>
                    <a:lnTo>
                      <a:pt x="560" y="180"/>
                    </a:lnTo>
                    <a:lnTo>
                      <a:pt x="556" y="180"/>
                    </a:lnTo>
                    <a:lnTo>
                      <a:pt x="543" y="171"/>
                    </a:lnTo>
                    <a:lnTo>
                      <a:pt x="531" y="168"/>
                    </a:lnTo>
                    <a:lnTo>
                      <a:pt x="506" y="168"/>
                    </a:lnTo>
                    <a:lnTo>
                      <a:pt x="491" y="175"/>
                    </a:lnTo>
                    <a:lnTo>
                      <a:pt x="474" y="184"/>
                    </a:lnTo>
                    <a:lnTo>
                      <a:pt x="469" y="190"/>
                    </a:lnTo>
                    <a:lnTo>
                      <a:pt x="464" y="190"/>
                    </a:lnTo>
                    <a:lnTo>
                      <a:pt x="453" y="199"/>
                    </a:lnTo>
                    <a:lnTo>
                      <a:pt x="445" y="206"/>
                    </a:lnTo>
                    <a:lnTo>
                      <a:pt x="429" y="214"/>
                    </a:lnTo>
                    <a:lnTo>
                      <a:pt x="405" y="238"/>
                    </a:lnTo>
                    <a:lnTo>
                      <a:pt x="401" y="245"/>
                    </a:lnTo>
                    <a:lnTo>
                      <a:pt x="389" y="258"/>
                    </a:lnTo>
                    <a:lnTo>
                      <a:pt x="378" y="265"/>
                    </a:lnTo>
                    <a:lnTo>
                      <a:pt x="366" y="276"/>
                    </a:lnTo>
                    <a:lnTo>
                      <a:pt x="361" y="276"/>
                    </a:lnTo>
                    <a:lnTo>
                      <a:pt x="361" y="289"/>
                    </a:lnTo>
                    <a:lnTo>
                      <a:pt x="363" y="301"/>
                    </a:lnTo>
                    <a:lnTo>
                      <a:pt x="355" y="304"/>
                    </a:lnTo>
                    <a:lnTo>
                      <a:pt x="338" y="314"/>
                    </a:lnTo>
                    <a:lnTo>
                      <a:pt x="338" y="324"/>
                    </a:lnTo>
                    <a:lnTo>
                      <a:pt x="333" y="328"/>
                    </a:lnTo>
                    <a:lnTo>
                      <a:pt x="329" y="324"/>
                    </a:lnTo>
                    <a:lnTo>
                      <a:pt x="333" y="320"/>
                    </a:lnTo>
                    <a:lnTo>
                      <a:pt x="333" y="315"/>
                    </a:lnTo>
                    <a:lnTo>
                      <a:pt x="323" y="304"/>
                    </a:lnTo>
                    <a:lnTo>
                      <a:pt x="311" y="301"/>
                    </a:lnTo>
                    <a:lnTo>
                      <a:pt x="299" y="315"/>
                    </a:lnTo>
                    <a:lnTo>
                      <a:pt x="299" y="321"/>
                    </a:lnTo>
                    <a:lnTo>
                      <a:pt x="301" y="323"/>
                    </a:lnTo>
                    <a:lnTo>
                      <a:pt x="298" y="328"/>
                    </a:lnTo>
                    <a:lnTo>
                      <a:pt x="285" y="331"/>
                    </a:lnTo>
                    <a:lnTo>
                      <a:pt x="272" y="341"/>
                    </a:lnTo>
                    <a:lnTo>
                      <a:pt x="272" y="343"/>
                    </a:lnTo>
                    <a:lnTo>
                      <a:pt x="275" y="346"/>
                    </a:lnTo>
                    <a:lnTo>
                      <a:pt x="273" y="349"/>
                    </a:lnTo>
                    <a:lnTo>
                      <a:pt x="269" y="349"/>
                    </a:lnTo>
                    <a:lnTo>
                      <a:pt x="268" y="347"/>
                    </a:lnTo>
                    <a:lnTo>
                      <a:pt x="261" y="337"/>
                    </a:lnTo>
                    <a:lnTo>
                      <a:pt x="250" y="337"/>
                    </a:lnTo>
                    <a:lnTo>
                      <a:pt x="241" y="346"/>
                    </a:lnTo>
                    <a:lnTo>
                      <a:pt x="238" y="355"/>
                    </a:lnTo>
                    <a:lnTo>
                      <a:pt x="233" y="349"/>
                    </a:lnTo>
                    <a:lnTo>
                      <a:pt x="226" y="349"/>
                    </a:lnTo>
                    <a:lnTo>
                      <a:pt x="222" y="345"/>
                    </a:lnTo>
                    <a:lnTo>
                      <a:pt x="217" y="345"/>
                    </a:lnTo>
                    <a:lnTo>
                      <a:pt x="213" y="348"/>
                    </a:lnTo>
                    <a:lnTo>
                      <a:pt x="202" y="355"/>
                    </a:lnTo>
                    <a:lnTo>
                      <a:pt x="194" y="351"/>
                    </a:lnTo>
                    <a:lnTo>
                      <a:pt x="188" y="349"/>
                    </a:lnTo>
                    <a:lnTo>
                      <a:pt x="182" y="349"/>
                    </a:lnTo>
                    <a:lnTo>
                      <a:pt x="178" y="354"/>
                    </a:lnTo>
                    <a:lnTo>
                      <a:pt x="161" y="354"/>
                    </a:lnTo>
                    <a:lnTo>
                      <a:pt x="156" y="351"/>
                    </a:lnTo>
                    <a:lnTo>
                      <a:pt x="130" y="351"/>
                    </a:lnTo>
                    <a:lnTo>
                      <a:pt x="130" y="359"/>
                    </a:lnTo>
                    <a:lnTo>
                      <a:pt x="120" y="370"/>
                    </a:lnTo>
                    <a:lnTo>
                      <a:pt x="96" y="361"/>
                    </a:lnTo>
                    <a:lnTo>
                      <a:pt x="82" y="361"/>
                    </a:lnTo>
                    <a:lnTo>
                      <a:pt x="63" y="368"/>
                    </a:lnTo>
                    <a:lnTo>
                      <a:pt x="57" y="368"/>
                    </a:lnTo>
                    <a:lnTo>
                      <a:pt x="53" y="376"/>
                    </a:lnTo>
                    <a:lnTo>
                      <a:pt x="46" y="376"/>
                    </a:lnTo>
                    <a:lnTo>
                      <a:pt x="38" y="373"/>
                    </a:lnTo>
                    <a:lnTo>
                      <a:pt x="32" y="373"/>
                    </a:lnTo>
                    <a:lnTo>
                      <a:pt x="0" y="360"/>
                    </a:lnTo>
                    <a:lnTo>
                      <a:pt x="10" y="347"/>
                    </a:lnTo>
                    <a:lnTo>
                      <a:pt x="10" y="341"/>
                    </a:lnTo>
                    <a:lnTo>
                      <a:pt x="6" y="335"/>
                    </a:lnTo>
                    <a:lnTo>
                      <a:pt x="6" y="324"/>
                    </a:lnTo>
                    <a:lnTo>
                      <a:pt x="9" y="318"/>
                    </a:lnTo>
                    <a:lnTo>
                      <a:pt x="9" y="310"/>
                    </a:lnTo>
                    <a:lnTo>
                      <a:pt x="0" y="292"/>
                    </a:lnTo>
                    <a:lnTo>
                      <a:pt x="0" y="286"/>
                    </a:lnTo>
                    <a:lnTo>
                      <a:pt x="4" y="282"/>
                    </a:lnTo>
                    <a:lnTo>
                      <a:pt x="33" y="274"/>
                    </a:lnTo>
                    <a:lnTo>
                      <a:pt x="40" y="274"/>
                    </a:lnTo>
                    <a:lnTo>
                      <a:pt x="66" y="263"/>
                    </a:lnTo>
                    <a:lnTo>
                      <a:pt x="100" y="263"/>
                    </a:lnTo>
                    <a:lnTo>
                      <a:pt x="116" y="256"/>
                    </a:lnTo>
                    <a:lnTo>
                      <a:pt x="123" y="240"/>
                    </a:lnTo>
                    <a:lnTo>
                      <a:pt x="129" y="234"/>
                    </a:lnTo>
                    <a:lnTo>
                      <a:pt x="133" y="234"/>
                    </a:lnTo>
                    <a:lnTo>
                      <a:pt x="153" y="247"/>
                    </a:lnTo>
                    <a:lnTo>
                      <a:pt x="158" y="247"/>
                    </a:lnTo>
                    <a:lnTo>
                      <a:pt x="163" y="23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5" name="Freeform 154">
                <a:extLst>
                  <a:ext uri="{FF2B5EF4-FFF2-40B4-BE49-F238E27FC236}">
                    <a16:creationId xmlns:a16="http://schemas.microsoft.com/office/drawing/2014/main" id="{BB454702-56FC-4C1E-8D38-0319617498A6}"/>
                  </a:ext>
                </a:extLst>
              </p:cNvPr>
              <p:cNvSpPr>
                <a:spLocks/>
              </p:cNvSpPr>
              <p:nvPr/>
            </p:nvSpPr>
            <p:spPr bwMode="auto">
              <a:xfrm>
                <a:off x="4557713" y="3151188"/>
                <a:ext cx="919162" cy="917575"/>
              </a:xfrm>
              <a:custGeom>
                <a:avLst/>
                <a:gdLst>
                  <a:gd name="T0" fmla="*/ 261 w 485"/>
                  <a:gd name="T1" fmla="*/ 312 h 428"/>
                  <a:gd name="T2" fmla="*/ 213 w 485"/>
                  <a:gd name="T3" fmla="*/ 344 h 428"/>
                  <a:gd name="T4" fmla="*/ 195 w 485"/>
                  <a:gd name="T5" fmla="*/ 358 h 428"/>
                  <a:gd name="T6" fmla="*/ 164 w 485"/>
                  <a:gd name="T7" fmla="*/ 377 h 428"/>
                  <a:gd name="T8" fmla="*/ 168 w 485"/>
                  <a:gd name="T9" fmla="*/ 428 h 428"/>
                  <a:gd name="T10" fmla="*/ 94 w 485"/>
                  <a:gd name="T11" fmla="*/ 416 h 428"/>
                  <a:gd name="T12" fmla="*/ 88 w 485"/>
                  <a:gd name="T13" fmla="*/ 406 h 428"/>
                  <a:gd name="T14" fmla="*/ 95 w 485"/>
                  <a:gd name="T15" fmla="*/ 375 h 428"/>
                  <a:gd name="T16" fmla="*/ 93 w 485"/>
                  <a:gd name="T17" fmla="*/ 326 h 428"/>
                  <a:gd name="T18" fmla="*/ 50 w 485"/>
                  <a:gd name="T19" fmla="*/ 313 h 428"/>
                  <a:gd name="T20" fmla="*/ 34 w 485"/>
                  <a:gd name="T21" fmla="*/ 296 h 428"/>
                  <a:gd name="T22" fmla="*/ 1 w 485"/>
                  <a:gd name="T23" fmla="*/ 256 h 428"/>
                  <a:gd name="T24" fmla="*/ 30 w 485"/>
                  <a:gd name="T25" fmla="*/ 224 h 428"/>
                  <a:gd name="T26" fmla="*/ 49 w 485"/>
                  <a:gd name="T27" fmla="*/ 204 h 428"/>
                  <a:gd name="T28" fmla="*/ 37 w 485"/>
                  <a:gd name="T29" fmla="*/ 162 h 428"/>
                  <a:gd name="T30" fmla="*/ 17 w 485"/>
                  <a:gd name="T31" fmla="*/ 150 h 428"/>
                  <a:gd name="T32" fmla="*/ 27 w 485"/>
                  <a:gd name="T33" fmla="*/ 129 h 428"/>
                  <a:gd name="T34" fmla="*/ 35 w 485"/>
                  <a:gd name="T35" fmla="*/ 83 h 428"/>
                  <a:gd name="T36" fmla="*/ 77 w 485"/>
                  <a:gd name="T37" fmla="*/ 94 h 428"/>
                  <a:gd name="T38" fmla="*/ 114 w 485"/>
                  <a:gd name="T39" fmla="*/ 79 h 428"/>
                  <a:gd name="T40" fmla="*/ 145 w 485"/>
                  <a:gd name="T41" fmla="*/ 56 h 428"/>
                  <a:gd name="T42" fmla="*/ 141 w 485"/>
                  <a:gd name="T43" fmla="*/ 36 h 428"/>
                  <a:gd name="T44" fmla="*/ 167 w 485"/>
                  <a:gd name="T45" fmla="*/ 35 h 428"/>
                  <a:gd name="T46" fmla="*/ 220 w 485"/>
                  <a:gd name="T47" fmla="*/ 0 h 428"/>
                  <a:gd name="T48" fmla="*/ 237 w 485"/>
                  <a:gd name="T49" fmla="*/ 24 h 428"/>
                  <a:gd name="T50" fmla="*/ 226 w 485"/>
                  <a:gd name="T51" fmla="*/ 36 h 428"/>
                  <a:gd name="T52" fmla="*/ 245 w 485"/>
                  <a:gd name="T53" fmla="*/ 33 h 428"/>
                  <a:gd name="T54" fmla="*/ 290 w 485"/>
                  <a:gd name="T55" fmla="*/ 52 h 428"/>
                  <a:gd name="T56" fmla="*/ 352 w 485"/>
                  <a:gd name="T57" fmla="*/ 44 h 428"/>
                  <a:gd name="T58" fmla="*/ 405 w 485"/>
                  <a:gd name="T59" fmla="*/ 38 h 428"/>
                  <a:gd name="T60" fmla="*/ 439 w 485"/>
                  <a:gd name="T61" fmla="*/ 41 h 428"/>
                  <a:gd name="T62" fmla="*/ 467 w 485"/>
                  <a:gd name="T63" fmla="*/ 60 h 428"/>
                  <a:gd name="T64" fmla="*/ 485 w 485"/>
                  <a:gd name="T65" fmla="*/ 81 h 428"/>
                  <a:gd name="T66" fmla="*/ 455 w 485"/>
                  <a:gd name="T67" fmla="*/ 127 h 428"/>
                  <a:gd name="T68" fmla="*/ 428 w 485"/>
                  <a:gd name="T69" fmla="*/ 150 h 428"/>
                  <a:gd name="T70" fmla="*/ 442 w 485"/>
                  <a:gd name="T71" fmla="*/ 177 h 428"/>
                  <a:gd name="T72" fmla="*/ 427 w 485"/>
                  <a:gd name="T73" fmla="*/ 211 h 428"/>
                  <a:gd name="T74" fmla="*/ 428 w 485"/>
                  <a:gd name="T75" fmla="*/ 231 h 428"/>
                  <a:gd name="T76" fmla="*/ 397 w 485"/>
                  <a:gd name="T77" fmla="*/ 246 h 428"/>
                  <a:gd name="T78" fmla="*/ 371 w 485"/>
                  <a:gd name="T79" fmla="*/ 287 h 428"/>
                  <a:gd name="T80" fmla="*/ 358 w 485"/>
                  <a:gd name="T81" fmla="*/ 266 h 428"/>
                  <a:gd name="T82" fmla="*/ 338 w 485"/>
                  <a:gd name="T83" fmla="*/ 256 h 428"/>
                  <a:gd name="T84" fmla="*/ 305 w 485"/>
                  <a:gd name="T85" fmla="*/ 25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5" h="428">
                    <a:moveTo>
                      <a:pt x="275" y="287"/>
                    </a:moveTo>
                    <a:lnTo>
                      <a:pt x="264" y="302"/>
                    </a:lnTo>
                    <a:lnTo>
                      <a:pt x="261" y="312"/>
                    </a:lnTo>
                    <a:lnTo>
                      <a:pt x="255" y="322"/>
                    </a:lnTo>
                    <a:lnTo>
                      <a:pt x="244" y="331"/>
                    </a:lnTo>
                    <a:lnTo>
                      <a:pt x="213" y="344"/>
                    </a:lnTo>
                    <a:lnTo>
                      <a:pt x="208" y="347"/>
                    </a:lnTo>
                    <a:lnTo>
                      <a:pt x="204" y="354"/>
                    </a:lnTo>
                    <a:lnTo>
                      <a:pt x="195" y="358"/>
                    </a:lnTo>
                    <a:lnTo>
                      <a:pt x="183" y="358"/>
                    </a:lnTo>
                    <a:lnTo>
                      <a:pt x="176" y="363"/>
                    </a:lnTo>
                    <a:lnTo>
                      <a:pt x="164" y="377"/>
                    </a:lnTo>
                    <a:lnTo>
                      <a:pt x="171" y="385"/>
                    </a:lnTo>
                    <a:lnTo>
                      <a:pt x="171" y="418"/>
                    </a:lnTo>
                    <a:lnTo>
                      <a:pt x="168" y="428"/>
                    </a:lnTo>
                    <a:lnTo>
                      <a:pt x="154" y="428"/>
                    </a:lnTo>
                    <a:lnTo>
                      <a:pt x="135" y="421"/>
                    </a:lnTo>
                    <a:lnTo>
                      <a:pt x="94" y="416"/>
                    </a:lnTo>
                    <a:lnTo>
                      <a:pt x="87" y="419"/>
                    </a:lnTo>
                    <a:lnTo>
                      <a:pt x="83" y="411"/>
                    </a:lnTo>
                    <a:lnTo>
                      <a:pt x="88" y="406"/>
                    </a:lnTo>
                    <a:lnTo>
                      <a:pt x="100" y="388"/>
                    </a:lnTo>
                    <a:lnTo>
                      <a:pt x="100" y="381"/>
                    </a:lnTo>
                    <a:lnTo>
                      <a:pt x="95" y="375"/>
                    </a:lnTo>
                    <a:lnTo>
                      <a:pt x="99" y="367"/>
                    </a:lnTo>
                    <a:lnTo>
                      <a:pt x="99" y="348"/>
                    </a:lnTo>
                    <a:lnTo>
                      <a:pt x="93" y="326"/>
                    </a:lnTo>
                    <a:lnTo>
                      <a:pt x="84" y="317"/>
                    </a:lnTo>
                    <a:lnTo>
                      <a:pt x="74" y="313"/>
                    </a:lnTo>
                    <a:lnTo>
                      <a:pt x="50" y="313"/>
                    </a:lnTo>
                    <a:lnTo>
                      <a:pt x="40" y="310"/>
                    </a:lnTo>
                    <a:lnTo>
                      <a:pt x="34" y="305"/>
                    </a:lnTo>
                    <a:lnTo>
                      <a:pt x="34" y="296"/>
                    </a:lnTo>
                    <a:lnTo>
                      <a:pt x="25" y="271"/>
                    </a:lnTo>
                    <a:lnTo>
                      <a:pt x="7" y="262"/>
                    </a:lnTo>
                    <a:lnTo>
                      <a:pt x="1" y="256"/>
                    </a:lnTo>
                    <a:lnTo>
                      <a:pt x="0" y="244"/>
                    </a:lnTo>
                    <a:lnTo>
                      <a:pt x="5" y="238"/>
                    </a:lnTo>
                    <a:lnTo>
                      <a:pt x="30" y="224"/>
                    </a:lnTo>
                    <a:lnTo>
                      <a:pt x="36" y="213"/>
                    </a:lnTo>
                    <a:lnTo>
                      <a:pt x="42" y="209"/>
                    </a:lnTo>
                    <a:lnTo>
                      <a:pt x="49" y="204"/>
                    </a:lnTo>
                    <a:lnTo>
                      <a:pt x="49" y="198"/>
                    </a:lnTo>
                    <a:lnTo>
                      <a:pt x="37" y="183"/>
                    </a:lnTo>
                    <a:lnTo>
                      <a:pt x="37" y="162"/>
                    </a:lnTo>
                    <a:lnTo>
                      <a:pt x="34" y="157"/>
                    </a:lnTo>
                    <a:lnTo>
                      <a:pt x="21" y="154"/>
                    </a:lnTo>
                    <a:lnTo>
                      <a:pt x="17" y="150"/>
                    </a:lnTo>
                    <a:lnTo>
                      <a:pt x="20" y="146"/>
                    </a:lnTo>
                    <a:lnTo>
                      <a:pt x="20" y="140"/>
                    </a:lnTo>
                    <a:lnTo>
                      <a:pt x="27" y="129"/>
                    </a:lnTo>
                    <a:lnTo>
                      <a:pt x="27" y="115"/>
                    </a:lnTo>
                    <a:lnTo>
                      <a:pt x="32" y="97"/>
                    </a:lnTo>
                    <a:lnTo>
                      <a:pt x="35" y="83"/>
                    </a:lnTo>
                    <a:lnTo>
                      <a:pt x="51" y="83"/>
                    </a:lnTo>
                    <a:lnTo>
                      <a:pt x="63" y="91"/>
                    </a:lnTo>
                    <a:lnTo>
                      <a:pt x="77" y="94"/>
                    </a:lnTo>
                    <a:lnTo>
                      <a:pt x="99" y="94"/>
                    </a:lnTo>
                    <a:lnTo>
                      <a:pt x="106" y="89"/>
                    </a:lnTo>
                    <a:lnTo>
                      <a:pt x="114" y="79"/>
                    </a:lnTo>
                    <a:lnTo>
                      <a:pt x="122" y="74"/>
                    </a:lnTo>
                    <a:lnTo>
                      <a:pt x="145" y="63"/>
                    </a:lnTo>
                    <a:lnTo>
                      <a:pt x="145" y="56"/>
                    </a:lnTo>
                    <a:lnTo>
                      <a:pt x="134" y="46"/>
                    </a:lnTo>
                    <a:lnTo>
                      <a:pt x="134" y="41"/>
                    </a:lnTo>
                    <a:lnTo>
                      <a:pt x="141" y="36"/>
                    </a:lnTo>
                    <a:lnTo>
                      <a:pt x="150" y="36"/>
                    </a:lnTo>
                    <a:lnTo>
                      <a:pt x="156" y="35"/>
                    </a:lnTo>
                    <a:lnTo>
                      <a:pt x="167" y="35"/>
                    </a:lnTo>
                    <a:lnTo>
                      <a:pt x="175" y="32"/>
                    </a:lnTo>
                    <a:lnTo>
                      <a:pt x="197" y="17"/>
                    </a:lnTo>
                    <a:lnTo>
                      <a:pt x="220" y="0"/>
                    </a:lnTo>
                    <a:lnTo>
                      <a:pt x="235" y="11"/>
                    </a:lnTo>
                    <a:lnTo>
                      <a:pt x="237" y="14"/>
                    </a:lnTo>
                    <a:lnTo>
                      <a:pt x="237" y="24"/>
                    </a:lnTo>
                    <a:lnTo>
                      <a:pt x="233" y="29"/>
                    </a:lnTo>
                    <a:lnTo>
                      <a:pt x="226" y="33"/>
                    </a:lnTo>
                    <a:lnTo>
                      <a:pt x="226" y="36"/>
                    </a:lnTo>
                    <a:lnTo>
                      <a:pt x="233" y="36"/>
                    </a:lnTo>
                    <a:lnTo>
                      <a:pt x="236" y="33"/>
                    </a:lnTo>
                    <a:lnTo>
                      <a:pt x="245" y="33"/>
                    </a:lnTo>
                    <a:lnTo>
                      <a:pt x="269" y="49"/>
                    </a:lnTo>
                    <a:lnTo>
                      <a:pt x="283" y="52"/>
                    </a:lnTo>
                    <a:lnTo>
                      <a:pt x="290" y="52"/>
                    </a:lnTo>
                    <a:lnTo>
                      <a:pt x="327" y="52"/>
                    </a:lnTo>
                    <a:lnTo>
                      <a:pt x="343" y="48"/>
                    </a:lnTo>
                    <a:lnTo>
                      <a:pt x="352" y="44"/>
                    </a:lnTo>
                    <a:lnTo>
                      <a:pt x="367" y="50"/>
                    </a:lnTo>
                    <a:lnTo>
                      <a:pt x="383" y="50"/>
                    </a:lnTo>
                    <a:lnTo>
                      <a:pt x="405" y="38"/>
                    </a:lnTo>
                    <a:lnTo>
                      <a:pt x="419" y="31"/>
                    </a:lnTo>
                    <a:lnTo>
                      <a:pt x="431" y="31"/>
                    </a:lnTo>
                    <a:lnTo>
                      <a:pt x="439" y="41"/>
                    </a:lnTo>
                    <a:lnTo>
                      <a:pt x="439" y="49"/>
                    </a:lnTo>
                    <a:lnTo>
                      <a:pt x="449" y="56"/>
                    </a:lnTo>
                    <a:lnTo>
                      <a:pt x="467" y="60"/>
                    </a:lnTo>
                    <a:lnTo>
                      <a:pt x="481" y="67"/>
                    </a:lnTo>
                    <a:lnTo>
                      <a:pt x="485" y="72"/>
                    </a:lnTo>
                    <a:lnTo>
                      <a:pt x="485" y="81"/>
                    </a:lnTo>
                    <a:lnTo>
                      <a:pt x="480" y="92"/>
                    </a:lnTo>
                    <a:lnTo>
                      <a:pt x="467" y="103"/>
                    </a:lnTo>
                    <a:lnTo>
                      <a:pt x="455" y="127"/>
                    </a:lnTo>
                    <a:lnTo>
                      <a:pt x="445" y="136"/>
                    </a:lnTo>
                    <a:lnTo>
                      <a:pt x="433" y="142"/>
                    </a:lnTo>
                    <a:lnTo>
                      <a:pt x="428" y="150"/>
                    </a:lnTo>
                    <a:lnTo>
                      <a:pt x="428" y="158"/>
                    </a:lnTo>
                    <a:lnTo>
                      <a:pt x="431" y="164"/>
                    </a:lnTo>
                    <a:lnTo>
                      <a:pt x="442" y="177"/>
                    </a:lnTo>
                    <a:lnTo>
                      <a:pt x="442" y="198"/>
                    </a:lnTo>
                    <a:lnTo>
                      <a:pt x="427" y="205"/>
                    </a:lnTo>
                    <a:lnTo>
                      <a:pt x="427" y="211"/>
                    </a:lnTo>
                    <a:lnTo>
                      <a:pt x="436" y="223"/>
                    </a:lnTo>
                    <a:lnTo>
                      <a:pt x="436" y="227"/>
                    </a:lnTo>
                    <a:lnTo>
                      <a:pt x="428" y="231"/>
                    </a:lnTo>
                    <a:lnTo>
                      <a:pt x="414" y="231"/>
                    </a:lnTo>
                    <a:lnTo>
                      <a:pt x="406" y="236"/>
                    </a:lnTo>
                    <a:lnTo>
                      <a:pt x="397" y="246"/>
                    </a:lnTo>
                    <a:lnTo>
                      <a:pt x="390" y="256"/>
                    </a:lnTo>
                    <a:lnTo>
                      <a:pt x="380" y="281"/>
                    </a:lnTo>
                    <a:lnTo>
                      <a:pt x="371" y="287"/>
                    </a:lnTo>
                    <a:lnTo>
                      <a:pt x="364" y="287"/>
                    </a:lnTo>
                    <a:lnTo>
                      <a:pt x="358" y="283"/>
                    </a:lnTo>
                    <a:lnTo>
                      <a:pt x="358" y="266"/>
                    </a:lnTo>
                    <a:lnTo>
                      <a:pt x="354" y="259"/>
                    </a:lnTo>
                    <a:lnTo>
                      <a:pt x="349" y="256"/>
                    </a:lnTo>
                    <a:lnTo>
                      <a:pt x="338" y="256"/>
                    </a:lnTo>
                    <a:lnTo>
                      <a:pt x="323" y="244"/>
                    </a:lnTo>
                    <a:lnTo>
                      <a:pt x="321" y="244"/>
                    </a:lnTo>
                    <a:lnTo>
                      <a:pt x="305" y="252"/>
                    </a:lnTo>
                    <a:lnTo>
                      <a:pt x="290" y="267"/>
                    </a:lnTo>
                    <a:lnTo>
                      <a:pt x="275" y="28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6" name="Freeform 155">
                <a:extLst>
                  <a:ext uri="{FF2B5EF4-FFF2-40B4-BE49-F238E27FC236}">
                    <a16:creationId xmlns:a16="http://schemas.microsoft.com/office/drawing/2014/main" id="{30866380-E965-46BF-B1FC-032C53114977}"/>
                  </a:ext>
                </a:extLst>
              </p:cNvPr>
              <p:cNvSpPr>
                <a:spLocks/>
              </p:cNvSpPr>
              <p:nvPr/>
            </p:nvSpPr>
            <p:spPr bwMode="auto">
              <a:xfrm>
                <a:off x="2935288" y="3200400"/>
                <a:ext cx="1435100" cy="1452563"/>
              </a:xfrm>
              <a:custGeom>
                <a:avLst/>
                <a:gdLst>
                  <a:gd name="T0" fmla="*/ 340 w 758"/>
                  <a:gd name="T1" fmla="*/ 600 h 678"/>
                  <a:gd name="T2" fmla="*/ 362 w 758"/>
                  <a:gd name="T3" fmla="*/ 642 h 678"/>
                  <a:gd name="T4" fmla="*/ 339 w 758"/>
                  <a:gd name="T5" fmla="*/ 656 h 678"/>
                  <a:gd name="T6" fmla="*/ 298 w 758"/>
                  <a:gd name="T7" fmla="*/ 674 h 678"/>
                  <a:gd name="T8" fmla="*/ 275 w 758"/>
                  <a:gd name="T9" fmla="*/ 668 h 678"/>
                  <a:gd name="T10" fmla="*/ 242 w 758"/>
                  <a:gd name="T11" fmla="*/ 639 h 678"/>
                  <a:gd name="T12" fmla="*/ 208 w 758"/>
                  <a:gd name="T13" fmla="*/ 619 h 678"/>
                  <a:gd name="T14" fmla="*/ 153 w 758"/>
                  <a:gd name="T15" fmla="*/ 566 h 678"/>
                  <a:gd name="T16" fmla="*/ 125 w 758"/>
                  <a:gd name="T17" fmla="*/ 526 h 678"/>
                  <a:gd name="T18" fmla="*/ 92 w 758"/>
                  <a:gd name="T19" fmla="*/ 515 h 678"/>
                  <a:gd name="T20" fmla="*/ 55 w 758"/>
                  <a:gd name="T21" fmla="*/ 519 h 678"/>
                  <a:gd name="T22" fmla="*/ 7 w 758"/>
                  <a:gd name="T23" fmla="*/ 497 h 678"/>
                  <a:gd name="T24" fmla="*/ 14 w 758"/>
                  <a:gd name="T25" fmla="*/ 439 h 678"/>
                  <a:gd name="T26" fmla="*/ 46 w 758"/>
                  <a:gd name="T27" fmla="*/ 407 h 678"/>
                  <a:gd name="T28" fmla="*/ 33 w 758"/>
                  <a:gd name="T29" fmla="*/ 362 h 678"/>
                  <a:gd name="T30" fmla="*/ 49 w 758"/>
                  <a:gd name="T31" fmla="*/ 335 h 678"/>
                  <a:gd name="T32" fmla="*/ 78 w 758"/>
                  <a:gd name="T33" fmla="*/ 308 h 678"/>
                  <a:gd name="T34" fmla="*/ 19 w 758"/>
                  <a:gd name="T35" fmla="*/ 261 h 678"/>
                  <a:gd name="T36" fmla="*/ 42 w 758"/>
                  <a:gd name="T37" fmla="*/ 196 h 678"/>
                  <a:gd name="T38" fmla="*/ 94 w 758"/>
                  <a:gd name="T39" fmla="*/ 164 h 678"/>
                  <a:gd name="T40" fmla="*/ 71 w 758"/>
                  <a:gd name="T41" fmla="*/ 145 h 678"/>
                  <a:gd name="T42" fmla="*/ 93 w 758"/>
                  <a:gd name="T43" fmla="*/ 120 h 678"/>
                  <a:gd name="T44" fmla="*/ 111 w 758"/>
                  <a:gd name="T45" fmla="*/ 89 h 678"/>
                  <a:gd name="T46" fmla="*/ 97 w 758"/>
                  <a:gd name="T47" fmla="*/ 69 h 678"/>
                  <a:gd name="T48" fmla="*/ 96 w 758"/>
                  <a:gd name="T49" fmla="*/ 40 h 678"/>
                  <a:gd name="T50" fmla="*/ 153 w 758"/>
                  <a:gd name="T51" fmla="*/ 39 h 678"/>
                  <a:gd name="T52" fmla="*/ 203 w 758"/>
                  <a:gd name="T53" fmla="*/ 72 h 678"/>
                  <a:gd name="T54" fmla="*/ 243 w 758"/>
                  <a:gd name="T55" fmla="*/ 62 h 678"/>
                  <a:gd name="T56" fmla="*/ 280 w 758"/>
                  <a:gd name="T57" fmla="*/ 79 h 678"/>
                  <a:gd name="T58" fmla="*/ 334 w 758"/>
                  <a:gd name="T59" fmla="*/ 60 h 678"/>
                  <a:gd name="T60" fmla="*/ 350 w 758"/>
                  <a:gd name="T61" fmla="*/ 49 h 678"/>
                  <a:gd name="T62" fmla="*/ 377 w 758"/>
                  <a:gd name="T63" fmla="*/ 22 h 678"/>
                  <a:gd name="T64" fmla="*/ 379 w 758"/>
                  <a:gd name="T65" fmla="*/ 10 h 678"/>
                  <a:gd name="T66" fmla="*/ 402 w 758"/>
                  <a:gd name="T67" fmla="*/ 7 h 678"/>
                  <a:gd name="T68" fmla="*/ 430 w 758"/>
                  <a:gd name="T69" fmla="*/ 10 h 678"/>
                  <a:gd name="T70" fmla="*/ 498 w 758"/>
                  <a:gd name="T71" fmla="*/ 55 h 678"/>
                  <a:gd name="T72" fmla="*/ 499 w 758"/>
                  <a:gd name="T73" fmla="*/ 103 h 678"/>
                  <a:gd name="T74" fmla="*/ 537 w 758"/>
                  <a:gd name="T75" fmla="*/ 165 h 678"/>
                  <a:gd name="T76" fmla="*/ 488 w 758"/>
                  <a:gd name="T77" fmla="*/ 209 h 678"/>
                  <a:gd name="T78" fmla="*/ 463 w 758"/>
                  <a:gd name="T79" fmla="*/ 254 h 678"/>
                  <a:gd name="T80" fmla="*/ 476 w 758"/>
                  <a:gd name="T81" fmla="*/ 303 h 678"/>
                  <a:gd name="T82" fmla="*/ 510 w 758"/>
                  <a:gd name="T83" fmla="*/ 346 h 678"/>
                  <a:gd name="T84" fmla="*/ 547 w 758"/>
                  <a:gd name="T85" fmla="*/ 347 h 678"/>
                  <a:gd name="T86" fmla="*/ 666 w 758"/>
                  <a:gd name="T87" fmla="*/ 335 h 678"/>
                  <a:gd name="T88" fmla="*/ 687 w 758"/>
                  <a:gd name="T89" fmla="*/ 358 h 678"/>
                  <a:gd name="T90" fmla="*/ 748 w 758"/>
                  <a:gd name="T91" fmla="*/ 412 h 678"/>
                  <a:gd name="T92" fmla="*/ 730 w 758"/>
                  <a:gd name="T93" fmla="*/ 446 h 678"/>
                  <a:gd name="T94" fmla="*/ 748 w 758"/>
                  <a:gd name="T95" fmla="*/ 515 h 678"/>
                  <a:gd name="T96" fmla="*/ 750 w 758"/>
                  <a:gd name="T97" fmla="*/ 543 h 678"/>
                  <a:gd name="T98" fmla="*/ 678 w 758"/>
                  <a:gd name="T99" fmla="*/ 563 h 678"/>
                  <a:gd name="T100" fmla="*/ 649 w 758"/>
                  <a:gd name="T101" fmla="*/ 563 h 678"/>
                  <a:gd name="T102" fmla="*/ 652 w 758"/>
                  <a:gd name="T103" fmla="*/ 542 h 678"/>
                  <a:gd name="T104" fmla="*/ 656 w 758"/>
                  <a:gd name="T105" fmla="*/ 517 h 678"/>
                  <a:gd name="T106" fmla="*/ 610 w 758"/>
                  <a:gd name="T107" fmla="*/ 488 h 678"/>
                  <a:gd name="T108" fmla="*/ 575 w 758"/>
                  <a:gd name="T109" fmla="*/ 430 h 678"/>
                  <a:gd name="T110" fmla="*/ 518 w 758"/>
                  <a:gd name="T111" fmla="*/ 455 h 678"/>
                  <a:gd name="T112" fmla="*/ 495 w 758"/>
                  <a:gd name="T113" fmla="*/ 486 h 678"/>
                  <a:gd name="T114" fmla="*/ 460 w 758"/>
                  <a:gd name="T115" fmla="*/ 480 h 678"/>
                  <a:gd name="T116" fmla="*/ 418 w 758"/>
                  <a:gd name="T117" fmla="*/ 492 h 678"/>
                  <a:gd name="T118" fmla="*/ 368 w 758"/>
                  <a:gd name="T119" fmla="*/ 514 h 678"/>
                  <a:gd name="T120" fmla="*/ 367 w 758"/>
                  <a:gd name="T121" fmla="*/ 531 h 678"/>
                  <a:gd name="T122" fmla="*/ 352 w 758"/>
                  <a:gd name="T123" fmla="*/ 547 h 678"/>
                  <a:gd name="T124" fmla="*/ 335 w 758"/>
                  <a:gd name="T125" fmla="*/ 56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8" h="678">
                    <a:moveTo>
                      <a:pt x="333" y="575"/>
                    </a:moveTo>
                    <a:lnTo>
                      <a:pt x="336" y="586"/>
                    </a:lnTo>
                    <a:lnTo>
                      <a:pt x="340" y="600"/>
                    </a:lnTo>
                    <a:lnTo>
                      <a:pt x="380" y="620"/>
                    </a:lnTo>
                    <a:lnTo>
                      <a:pt x="362" y="637"/>
                    </a:lnTo>
                    <a:lnTo>
                      <a:pt x="362" y="642"/>
                    </a:lnTo>
                    <a:lnTo>
                      <a:pt x="357" y="642"/>
                    </a:lnTo>
                    <a:lnTo>
                      <a:pt x="346" y="646"/>
                    </a:lnTo>
                    <a:lnTo>
                      <a:pt x="339" y="656"/>
                    </a:lnTo>
                    <a:lnTo>
                      <a:pt x="313" y="663"/>
                    </a:lnTo>
                    <a:lnTo>
                      <a:pt x="301" y="669"/>
                    </a:lnTo>
                    <a:lnTo>
                      <a:pt x="298" y="674"/>
                    </a:lnTo>
                    <a:lnTo>
                      <a:pt x="287" y="678"/>
                    </a:lnTo>
                    <a:lnTo>
                      <a:pt x="280" y="678"/>
                    </a:lnTo>
                    <a:lnTo>
                      <a:pt x="275" y="668"/>
                    </a:lnTo>
                    <a:lnTo>
                      <a:pt x="254" y="654"/>
                    </a:lnTo>
                    <a:lnTo>
                      <a:pt x="243" y="646"/>
                    </a:lnTo>
                    <a:lnTo>
                      <a:pt x="242" y="639"/>
                    </a:lnTo>
                    <a:lnTo>
                      <a:pt x="241" y="629"/>
                    </a:lnTo>
                    <a:lnTo>
                      <a:pt x="229" y="629"/>
                    </a:lnTo>
                    <a:lnTo>
                      <a:pt x="208" y="619"/>
                    </a:lnTo>
                    <a:lnTo>
                      <a:pt x="181" y="600"/>
                    </a:lnTo>
                    <a:lnTo>
                      <a:pt x="163" y="579"/>
                    </a:lnTo>
                    <a:lnTo>
                      <a:pt x="153" y="566"/>
                    </a:lnTo>
                    <a:lnTo>
                      <a:pt x="144" y="545"/>
                    </a:lnTo>
                    <a:lnTo>
                      <a:pt x="134" y="532"/>
                    </a:lnTo>
                    <a:lnTo>
                      <a:pt x="125" y="526"/>
                    </a:lnTo>
                    <a:lnTo>
                      <a:pt x="110" y="510"/>
                    </a:lnTo>
                    <a:lnTo>
                      <a:pt x="107" y="508"/>
                    </a:lnTo>
                    <a:lnTo>
                      <a:pt x="92" y="515"/>
                    </a:lnTo>
                    <a:lnTo>
                      <a:pt x="79" y="523"/>
                    </a:lnTo>
                    <a:lnTo>
                      <a:pt x="70" y="523"/>
                    </a:lnTo>
                    <a:lnTo>
                      <a:pt x="55" y="519"/>
                    </a:lnTo>
                    <a:lnTo>
                      <a:pt x="38" y="511"/>
                    </a:lnTo>
                    <a:lnTo>
                      <a:pt x="19" y="502"/>
                    </a:lnTo>
                    <a:lnTo>
                      <a:pt x="7" y="497"/>
                    </a:lnTo>
                    <a:lnTo>
                      <a:pt x="15" y="476"/>
                    </a:lnTo>
                    <a:lnTo>
                      <a:pt x="15" y="463"/>
                    </a:lnTo>
                    <a:lnTo>
                      <a:pt x="14" y="439"/>
                    </a:lnTo>
                    <a:lnTo>
                      <a:pt x="18" y="429"/>
                    </a:lnTo>
                    <a:lnTo>
                      <a:pt x="40" y="416"/>
                    </a:lnTo>
                    <a:lnTo>
                      <a:pt x="46" y="407"/>
                    </a:lnTo>
                    <a:lnTo>
                      <a:pt x="46" y="395"/>
                    </a:lnTo>
                    <a:lnTo>
                      <a:pt x="33" y="373"/>
                    </a:lnTo>
                    <a:lnTo>
                      <a:pt x="33" y="362"/>
                    </a:lnTo>
                    <a:lnTo>
                      <a:pt x="33" y="353"/>
                    </a:lnTo>
                    <a:lnTo>
                      <a:pt x="36" y="347"/>
                    </a:lnTo>
                    <a:lnTo>
                      <a:pt x="49" y="335"/>
                    </a:lnTo>
                    <a:lnTo>
                      <a:pt x="74" y="330"/>
                    </a:lnTo>
                    <a:lnTo>
                      <a:pt x="85" y="321"/>
                    </a:lnTo>
                    <a:lnTo>
                      <a:pt x="78" y="308"/>
                    </a:lnTo>
                    <a:lnTo>
                      <a:pt x="60" y="294"/>
                    </a:lnTo>
                    <a:lnTo>
                      <a:pt x="42" y="281"/>
                    </a:lnTo>
                    <a:lnTo>
                      <a:pt x="19" y="261"/>
                    </a:lnTo>
                    <a:lnTo>
                      <a:pt x="7" y="243"/>
                    </a:lnTo>
                    <a:lnTo>
                      <a:pt x="0" y="223"/>
                    </a:lnTo>
                    <a:lnTo>
                      <a:pt x="42" y="196"/>
                    </a:lnTo>
                    <a:lnTo>
                      <a:pt x="64" y="183"/>
                    </a:lnTo>
                    <a:lnTo>
                      <a:pt x="94" y="170"/>
                    </a:lnTo>
                    <a:lnTo>
                      <a:pt x="94" y="164"/>
                    </a:lnTo>
                    <a:lnTo>
                      <a:pt x="79" y="160"/>
                    </a:lnTo>
                    <a:lnTo>
                      <a:pt x="71" y="154"/>
                    </a:lnTo>
                    <a:lnTo>
                      <a:pt x="71" y="145"/>
                    </a:lnTo>
                    <a:lnTo>
                      <a:pt x="82" y="137"/>
                    </a:lnTo>
                    <a:lnTo>
                      <a:pt x="93" y="126"/>
                    </a:lnTo>
                    <a:lnTo>
                      <a:pt x="93" y="120"/>
                    </a:lnTo>
                    <a:lnTo>
                      <a:pt x="101" y="100"/>
                    </a:lnTo>
                    <a:lnTo>
                      <a:pt x="97" y="89"/>
                    </a:lnTo>
                    <a:lnTo>
                      <a:pt x="111" y="89"/>
                    </a:lnTo>
                    <a:lnTo>
                      <a:pt x="117" y="84"/>
                    </a:lnTo>
                    <a:lnTo>
                      <a:pt x="117" y="75"/>
                    </a:lnTo>
                    <a:lnTo>
                      <a:pt x="97" y="69"/>
                    </a:lnTo>
                    <a:lnTo>
                      <a:pt x="95" y="60"/>
                    </a:lnTo>
                    <a:lnTo>
                      <a:pt x="96" y="51"/>
                    </a:lnTo>
                    <a:lnTo>
                      <a:pt x="96" y="40"/>
                    </a:lnTo>
                    <a:lnTo>
                      <a:pt x="130" y="47"/>
                    </a:lnTo>
                    <a:lnTo>
                      <a:pt x="140" y="34"/>
                    </a:lnTo>
                    <a:lnTo>
                      <a:pt x="153" y="39"/>
                    </a:lnTo>
                    <a:lnTo>
                      <a:pt x="173" y="67"/>
                    </a:lnTo>
                    <a:lnTo>
                      <a:pt x="182" y="74"/>
                    </a:lnTo>
                    <a:lnTo>
                      <a:pt x="203" y="72"/>
                    </a:lnTo>
                    <a:lnTo>
                      <a:pt x="230" y="62"/>
                    </a:lnTo>
                    <a:lnTo>
                      <a:pt x="237" y="62"/>
                    </a:lnTo>
                    <a:lnTo>
                      <a:pt x="243" y="62"/>
                    </a:lnTo>
                    <a:lnTo>
                      <a:pt x="270" y="76"/>
                    </a:lnTo>
                    <a:lnTo>
                      <a:pt x="276" y="76"/>
                    </a:lnTo>
                    <a:lnTo>
                      <a:pt x="280" y="79"/>
                    </a:lnTo>
                    <a:lnTo>
                      <a:pt x="290" y="79"/>
                    </a:lnTo>
                    <a:lnTo>
                      <a:pt x="318" y="65"/>
                    </a:lnTo>
                    <a:lnTo>
                      <a:pt x="334" y="60"/>
                    </a:lnTo>
                    <a:lnTo>
                      <a:pt x="334" y="54"/>
                    </a:lnTo>
                    <a:lnTo>
                      <a:pt x="340" y="49"/>
                    </a:lnTo>
                    <a:lnTo>
                      <a:pt x="350" y="49"/>
                    </a:lnTo>
                    <a:lnTo>
                      <a:pt x="357" y="40"/>
                    </a:lnTo>
                    <a:lnTo>
                      <a:pt x="377" y="29"/>
                    </a:lnTo>
                    <a:lnTo>
                      <a:pt x="377" y="22"/>
                    </a:lnTo>
                    <a:lnTo>
                      <a:pt x="373" y="19"/>
                    </a:lnTo>
                    <a:lnTo>
                      <a:pt x="373" y="16"/>
                    </a:lnTo>
                    <a:lnTo>
                      <a:pt x="379" y="10"/>
                    </a:lnTo>
                    <a:lnTo>
                      <a:pt x="388" y="14"/>
                    </a:lnTo>
                    <a:lnTo>
                      <a:pt x="395" y="14"/>
                    </a:lnTo>
                    <a:lnTo>
                      <a:pt x="402" y="7"/>
                    </a:lnTo>
                    <a:lnTo>
                      <a:pt x="406" y="0"/>
                    </a:lnTo>
                    <a:lnTo>
                      <a:pt x="413" y="0"/>
                    </a:lnTo>
                    <a:lnTo>
                      <a:pt x="430" y="10"/>
                    </a:lnTo>
                    <a:lnTo>
                      <a:pt x="448" y="26"/>
                    </a:lnTo>
                    <a:lnTo>
                      <a:pt x="476" y="42"/>
                    </a:lnTo>
                    <a:lnTo>
                      <a:pt x="498" y="55"/>
                    </a:lnTo>
                    <a:lnTo>
                      <a:pt x="504" y="65"/>
                    </a:lnTo>
                    <a:lnTo>
                      <a:pt x="497" y="88"/>
                    </a:lnTo>
                    <a:lnTo>
                      <a:pt x="499" y="103"/>
                    </a:lnTo>
                    <a:lnTo>
                      <a:pt x="503" y="126"/>
                    </a:lnTo>
                    <a:lnTo>
                      <a:pt x="516" y="146"/>
                    </a:lnTo>
                    <a:lnTo>
                      <a:pt x="537" y="165"/>
                    </a:lnTo>
                    <a:lnTo>
                      <a:pt x="521" y="174"/>
                    </a:lnTo>
                    <a:lnTo>
                      <a:pt x="496" y="188"/>
                    </a:lnTo>
                    <a:lnTo>
                      <a:pt x="488" y="209"/>
                    </a:lnTo>
                    <a:lnTo>
                      <a:pt x="474" y="223"/>
                    </a:lnTo>
                    <a:lnTo>
                      <a:pt x="470" y="235"/>
                    </a:lnTo>
                    <a:lnTo>
                      <a:pt x="463" y="254"/>
                    </a:lnTo>
                    <a:lnTo>
                      <a:pt x="463" y="263"/>
                    </a:lnTo>
                    <a:lnTo>
                      <a:pt x="465" y="280"/>
                    </a:lnTo>
                    <a:lnTo>
                      <a:pt x="476" y="303"/>
                    </a:lnTo>
                    <a:lnTo>
                      <a:pt x="489" y="318"/>
                    </a:lnTo>
                    <a:lnTo>
                      <a:pt x="503" y="342"/>
                    </a:lnTo>
                    <a:lnTo>
                      <a:pt x="510" y="346"/>
                    </a:lnTo>
                    <a:lnTo>
                      <a:pt x="516" y="350"/>
                    </a:lnTo>
                    <a:lnTo>
                      <a:pt x="534" y="350"/>
                    </a:lnTo>
                    <a:lnTo>
                      <a:pt x="547" y="347"/>
                    </a:lnTo>
                    <a:lnTo>
                      <a:pt x="593" y="338"/>
                    </a:lnTo>
                    <a:lnTo>
                      <a:pt x="657" y="335"/>
                    </a:lnTo>
                    <a:lnTo>
                      <a:pt x="666" y="335"/>
                    </a:lnTo>
                    <a:lnTo>
                      <a:pt x="678" y="340"/>
                    </a:lnTo>
                    <a:lnTo>
                      <a:pt x="681" y="345"/>
                    </a:lnTo>
                    <a:lnTo>
                      <a:pt x="687" y="358"/>
                    </a:lnTo>
                    <a:lnTo>
                      <a:pt x="703" y="368"/>
                    </a:lnTo>
                    <a:lnTo>
                      <a:pt x="741" y="399"/>
                    </a:lnTo>
                    <a:lnTo>
                      <a:pt x="748" y="412"/>
                    </a:lnTo>
                    <a:lnTo>
                      <a:pt x="748" y="430"/>
                    </a:lnTo>
                    <a:lnTo>
                      <a:pt x="739" y="437"/>
                    </a:lnTo>
                    <a:lnTo>
                      <a:pt x="730" y="446"/>
                    </a:lnTo>
                    <a:lnTo>
                      <a:pt x="732" y="483"/>
                    </a:lnTo>
                    <a:lnTo>
                      <a:pt x="748" y="502"/>
                    </a:lnTo>
                    <a:lnTo>
                      <a:pt x="748" y="515"/>
                    </a:lnTo>
                    <a:lnTo>
                      <a:pt x="755" y="521"/>
                    </a:lnTo>
                    <a:lnTo>
                      <a:pt x="758" y="536"/>
                    </a:lnTo>
                    <a:lnTo>
                      <a:pt x="750" y="543"/>
                    </a:lnTo>
                    <a:lnTo>
                      <a:pt x="736" y="550"/>
                    </a:lnTo>
                    <a:lnTo>
                      <a:pt x="693" y="558"/>
                    </a:lnTo>
                    <a:lnTo>
                      <a:pt x="678" y="563"/>
                    </a:lnTo>
                    <a:lnTo>
                      <a:pt x="653" y="579"/>
                    </a:lnTo>
                    <a:lnTo>
                      <a:pt x="653" y="568"/>
                    </a:lnTo>
                    <a:lnTo>
                      <a:pt x="649" y="563"/>
                    </a:lnTo>
                    <a:lnTo>
                      <a:pt x="649" y="555"/>
                    </a:lnTo>
                    <a:lnTo>
                      <a:pt x="656" y="548"/>
                    </a:lnTo>
                    <a:lnTo>
                      <a:pt x="652" y="542"/>
                    </a:lnTo>
                    <a:lnTo>
                      <a:pt x="652" y="533"/>
                    </a:lnTo>
                    <a:lnTo>
                      <a:pt x="656" y="525"/>
                    </a:lnTo>
                    <a:lnTo>
                      <a:pt x="656" y="517"/>
                    </a:lnTo>
                    <a:lnTo>
                      <a:pt x="617" y="502"/>
                    </a:lnTo>
                    <a:lnTo>
                      <a:pt x="613" y="498"/>
                    </a:lnTo>
                    <a:lnTo>
                      <a:pt x="610" y="488"/>
                    </a:lnTo>
                    <a:lnTo>
                      <a:pt x="585" y="437"/>
                    </a:lnTo>
                    <a:lnTo>
                      <a:pt x="585" y="430"/>
                    </a:lnTo>
                    <a:lnTo>
                      <a:pt x="575" y="430"/>
                    </a:lnTo>
                    <a:lnTo>
                      <a:pt x="541" y="439"/>
                    </a:lnTo>
                    <a:lnTo>
                      <a:pt x="527" y="444"/>
                    </a:lnTo>
                    <a:lnTo>
                      <a:pt x="518" y="455"/>
                    </a:lnTo>
                    <a:lnTo>
                      <a:pt x="507" y="478"/>
                    </a:lnTo>
                    <a:lnTo>
                      <a:pt x="500" y="486"/>
                    </a:lnTo>
                    <a:lnTo>
                      <a:pt x="495" y="486"/>
                    </a:lnTo>
                    <a:lnTo>
                      <a:pt x="476" y="476"/>
                    </a:lnTo>
                    <a:lnTo>
                      <a:pt x="469" y="480"/>
                    </a:lnTo>
                    <a:lnTo>
                      <a:pt x="460" y="480"/>
                    </a:lnTo>
                    <a:lnTo>
                      <a:pt x="454" y="467"/>
                    </a:lnTo>
                    <a:lnTo>
                      <a:pt x="448" y="467"/>
                    </a:lnTo>
                    <a:lnTo>
                      <a:pt x="418" y="492"/>
                    </a:lnTo>
                    <a:lnTo>
                      <a:pt x="402" y="516"/>
                    </a:lnTo>
                    <a:lnTo>
                      <a:pt x="387" y="516"/>
                    </a:lnTo>
                    <a:lnTo>
                      <a:pt x="368" y="514"/>
                    </a:lnTo>
                    <a:lnTo>
                      <a:pt x="365" y="519"/>
                    </a:lnTo>
                    <a:lnTo>
                      <a:pt x="365" y="526"/>
                    </a:lnTo>
                    <a:lnTo>
                      <a:pt x="367" y="531"/>
                    </a:lnTo>
                    <a:lnTo>
                      <a:pt x="367" y="537"/>
                    </a:lnTo>
                    <a:lnTo>
                      <a:pt x="358" y="547"/>
                    </a:lnTo>
                    <a:lnTo>
                      <a:pt x="352" y="547"/>
                    </a:lnTo>
                    <a:lnTo>
                      <a:pt x="347" y="553"/>
                    </a:lnTo>
                    <a:lnTo>
                      <a:pt x="347" y="561"/>
                    </a:lnTo>
                    <a:lnTo>
                      <a:pt x="335" y="569"/>
                    </a:lnTo>
                    <a:lnTo>
                      <a:pt x="333" y="575"/>
                    </a:lnTo>
                    <a:lnTo>
                      <a:pt x="333" y="57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7" name="Freeform 156">
                <a:extLst>
                  <a:ext uri="{FF2B5EF4-FFF2-40B4-BE49-F238E27FC236}">
                    <a16:creationId xmlns:a16="http://schemas.microsoft.com/office/drawing/2014/main" id="{7E673A2B-B0D7-4DD4-8680-269A68CD18BD}"/>
                  </a:ext>
                </a:extLst>
              </p:cNvPr>
              <p:cNvSpPr>
                <a:spLocks/>
              </p:cNvSpPr>
              <p:nvPr/>
            </p:nvSpPr>
            <p:spPr bwMode="auto">
              <a:xfrm>
                <a:off x="5162550" y="3535363"/>
                <a:ext cx="687388" cy="823912"/>
              </a:xfrm>
              <a:custGeom>
                <a:avLst/>
                <a:gdLst>
                  <a:gd name="T0" fmla="*/ 165 w 363"/>
                  <a:gd name="T1" fmla="*/ 344 h 385"/>
                  <a:gd name="T2" fmla="*/ 151 w 363"/>
                  <a:gd name="T3" fmla="*/ 363 h 385"/>
                  <a:gd name="T4" fmla="*/ 121 w 363"/>
                  <a:gd name="T5" fmla="*/ 376 h 385"/>
                  <a:gd name="T6" fmla="*/ 98 w 363"/>
                  <a:gd name="T7" fmla="*/ 348 h 385"/>
                  <a:gd name="T8" fmla="*/ 91 w 363"/>
                  <a:gd name="T9" fmla="*/ 337 h 385"/>
                  <a:gd name="T10" fmla="*/ 61 w 363"/>
                  <a:gd name="T11" fmla="*/ 336 h 385"/>
                  <a:gd name="T12" fmla="*/ 38 w 363"/>
                  <a:gd name="T13" fmla="*/ 346 h 385"/>
                  <a:gd name="T14" fmla="*/ 17 w 363"/>
                  <a:gd name="T15" fmla="*/ 332 h 385"/>
                  <a:gd name="T16" fmla="*/ 9 w 363"/>
                  <a:gd name="T17" fmla="*/ 329 h 385"/>
                  <a:gd name="T18" fmla="*/ 15 w 363"/>
                  <a:gd name="T19" fmla="*/ 296 h 385"/>
                  <a:gd name="T20" fmla="*/ 0 w 363"/>
                  <a:gd name="T21" fmla="*/ 268 h 385"/>
                  <a:gd name="T22" fmla="*/ 12 w 363"/>
                  <a:gd name="T23" fmla="*/ 257 h 385"/>
                  <a:gd name="T24" fmla="*/ 23 w 363"/>
                  <a:gd name="T25" fmla="*/ 238 h 385"/>
                  <a:gd name="T26" fmla="*/ 33 w 363"/>
                  <a:gd name="T27" fmla="*/ 216 h 385"/>
                  <a:gd name="T28" fmla="*/ 23 w 363"/>
                  <a:gd name="T29" fmla="*/ 198 h 385"/>
                  <a:gd name="T30" fmla="*/ 35 w 363"/>
                  <a:gd name="T31" fmla="*/ 173 h 385"/>
                  <a:gd name="T32" fmla="*/ 33 w 363"/>
                  <a:gd name="T33" fmla="*/ 145 h 385"/>
                  <a:gd name="T34" fmla="*/ 43 w 363"/>
                  <a:gd name="T35" fmla="*/ 117 h 385"/>
                  <a:gd name="T36" fmla="*/ 61 w 363"/>
                  <a:gd name="T37" fmla="*/ 102 h 385"/>
                  <a:gd name="T38" fmla="*/ 87 w 363"/>
                  <a:gd name="T39" fmla="*/ 57 h 385"/>
                  <a:gd name="T40" fmla="*/ 109 w 363"/>
                  <a:gd name="T41" fmla="*/ 52 h 385"/>
                  <a:gd name="T42" fmla="*/ 117 w 363"/>
                  <a:gd name="T43" fmla="*/ 44 h 385"/>
                  <a:gd name="T44" fmla="*/ 108 w 363"/>
                  <a:gd name="T45" fmla="*/ 26 h 385"/>
                  <a:gd name="T46" fmla="*/ 126 w 363"/>
                  <a:gd name="T47" fmla="*/ 26 h 385"/>
                  <a:gd name="T48" fmla="*/ 144 w 363"/>
                  <a:gd name="T49" fmla="*/ 15 h 385"/>
                  <a:gd name="T50" fmla="*/ 197 w 363"/>
                  <a:gd name="T51" fmla="*/ 8 h 385"/>
                  <a:gd name="T52" fmla="*/ 236 w 363"/>
                  <a:gd name="T53" fmla="*/ 5 h 385"/>
                  <a:gd name="T54" fmla="*/ 258 w 363"/>
                  <a:gd name="T55" fmla="*/ 6 h 385"/>
                  <a:gd name="T56" fmla="*/ 239 w 363"/>
                  <a:gd name="T57" fmla="*/ 30 h 385"/>
                  <a:gd name="T58" fmla="*/ 269 w 363"/>
                  <a:gd name="T59" fmla="*/ 35 h 385"/>
                  <a:gd name="T60" fmla="*/ 334 w 363"/>
                  <a:gd name="T61" fmla="*/ 61 h 385"/>
                  <a:gd name="T62" fmla="*/ 363 w 363"/>
                  <a:gd name="T63" fmla="*/ 102 h 385"/>
                  <a:gd name="T64" fmla="*/ 340 w 363"/>
                  <a:gd name="T65" fmla="*/ 136 h 385"/>
                  <a:gd name="T66" fmla="*/ 328 w 363"/>
                  <a:gd name="T67" fmla="*/ 159 h 385"/>
                  <a:gd name="T68" fmla="*/ 339 w 363"/>
                  <a:gd name="T69" fmla="*/ 188 h 385"/>
                  <a:gd name="T70" fmla="*/ 303 w 363"/>
                  <a:gd name="T71" fmla="*/ 215 h 385"/>
                  <a:gd name="T72" fmla="*/ 295 w 363"/>
                  <a:gd name="T73" fmla="*/ 248 h 385"/>
                  <a:gd name="T74" fmla="*/ 297 w 363"/>
                  <a:gd name="T75" fmla="*/ 263 h 385"/>
                  <a:gd name="T76" fmla="*/ 315 w 363"/>
                  <a:gd name="T77" fmla="*/ 274 h 385"/>
                  <a:gd name="T78" fmla="*/ 328 w 363"/>
                  <a:gd name="T79" fmla="*/ 271 h 385"/>
                  <a:gd name="T80" fmla="*/ 339 w 363"/>
                  <a:gd name="T81" fmla="*/ 289 h 385"/>
                  <a:gd name="T82" fmla="*/ 319 w 363"/>
                  <a:gd name="T83" fmla="*/ 329 h 385"/>
                  <a:gd name="T84" fmla="*/ 263 w 363"/>
                  <a:gd name="T85" fmla="*/ 344 h 385"/>
                  <a:gd name="T86" fmla="*/ 232 w 363"/>
                  <a:gd name="T87" fmla="*/ 364 h 385"/>
                  <a:gd name="T88" fmla="*/ 218 w 363"/>
                  <a:gd name="T89" fmla="*/ 385 h 385"/>
                  <a:gd name="T90" fmla="*/ 191 w 363"/>
                  <a:gd name="T91" fmla="*/ 369 h 385"/>
                  <a:gd name="T92" fmla="*/ 185 w 363"/>
                  <a:gd name="T93" fmla="*/ 359 h 385"/>
                  <a:gd name="T94" fmla="*/ 181 w 363"/>
                  <a:gd name="T95" fmla="*/ 348 h 385"/>
                  <a:gd name="T96" fmla="*/ 172 w 363"/>
                  <a:gd name="T97" fmla="*/ 34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 h="385">
                    <a:moveTo>
                      <a:pt x="172" y="344"/>
                    </a:moveTo>
                    <a:lnTo>
                      <a:pt x="165" y="344"/>
                    </a:lnTo>
                    <a:lnTo>
                      <a:pt x="161" y="355"/>
                    </a:lnTo>
                    <a:lnTo>
                      <a:pt x="151" y="363"/>
                    </a:lnTo>
                    <a:lnTo>
                      <a:pt x="131" y="376"/>
                    </a:lnTo>
                    <a:lnTo>
                      <a:pt x="121" y="376"/>
                    </a:lnTo>
                    <a:lnTo>
                      <a:pt x="107" y="356"/>
                    </a:lnTo>
                    <a:lnTo>
                      <a:pt x="98" y="348"/>
                    </a:lnTo>
                    <a:lnTo>
                      <a:pt x="98" y="343"/>
                    </a:lnTo>
                    <a:lnTo>
                      <a:pt x="91" y="337"/>
                    </a:lnTo>
                    <a:lnTo>
                      <a:pt x="72" y="334"/>
                    </a:lnTo>
                    <a:lnTo>
                      <a:pt x="61" y="336"/>
                    </a:lnTo>
                    <a:lnTo>
                      <a:pt x="48" y="342"/>
                    </a:lnTo>
                    <a:lnTo>
                      <a:pt x="38" y="346"/>
                    </a:lnTo>
                    <a:lnTo>
                      <a:pt x="25" y="342"/>
                    </a:lnTo>
                    <a:lnTo>
                      <a:pt x="17" y="332"/>
                    </a:lnTo>
                    <a:lnTo>
                      <a:pt x="17" y="345"/>
                    </a:lnTo>
                    <a:lnTo>
                      <a:pt x="9" y="329"/>
                    </a:lnTo>
                    <a:lnTo>
                      <a:pt x="9" y="304"/>
                    </a:lnTo>
                    <a:lnTo>
                      <a:pt x="15" y="296"/>
                    </a:lnTo>
                    <a:lnTo>
                      <a:pt x="15" y="274"/>
                    </a:lnTo>
                    <a:lnTo>
                      <a:pt x="0" y="268"/>
                    </a:lnTo>
                    <a:lnTo>
                      <a:pt x="0" y="262"/>
                    </a:lnTo>
                    <a:lnTo>
                      <a:pt x="12" y="257"/>
                    </a:lnTo>
                    <a:lnTo>
                      <a:pt x="19" y="249"/>
                    </a:lnTo>
                    <a:lnTo>
                      <a:pt x="23" y="238"/>
                    </a:lnTo>
                    <a:lnTo>
                      <a:pt x="23" y="229"/>
                    </a:lnTo>
                    <a:lnTo>
                      <a:pt x="33" y="216"/>
                    </a:lnTo>
                    <a:lnTo>
                      <a:pt x="33" y="205"/>
                    </a:lnTo>
                    <a:lnTo>
                      <a:pt x="23" y="198"/>
                    </a:lnTo>
                    <a:lnTo>
                      <a:pt x="23" y="190"/>
                    </a:lnTo>
                    <a:lnTo>
                      <a:pt x="35" y="173"/>
                    </a:lnTo>
                    <a:lnTo>
                      <a:pt x="35" y="156"/>
                    </a:lnTo>
                    <a:lnTo>
                      <a:pt x="33" y="145"/>
                    </a:lnTo>
                    <a:lnTo>
                      <a:pt x="37" y="130"/>
                    </a:lnTo>
                    <a:lnTo>
                      <a:pt x="43" y="117"/>
                    </a:lnTo>
                    <a:lnTo>
                      <a:pt x="52" y="108"/>
                    </a:lnTo>
                    <a:lnTo>
                      <a:pt x="61" y="102"/>
                    </a:lnTo>
                    <a:lnTo>
                      <a:pt x="71" y="77"/>
                    </a:lnTo>
                    <a:lnTo>
                      <a:pt x="87" y="57"/>
                    </a:lnTo>
                    <a:lnTo>
                      <a:pt x="95" y="52"/>
                    </a:lnTo>
                    <a:lnTo>
                      <a:pt x="109" y="52"/>
                    </a:lnTo>
                    <a:lnTo>
                      <a:pt x="117" y="48"/>
                    </a:lnTo>
                    <a:lnTo>
                      <a:pt x="117" y="44"/>
                    </a:lnTo>
                    <a:lnTo>
                      <a:pt x="108" y="32"/>
                    </a:lnTo>
                    <a:lnTo>
                      <a:pt x="108" y="26"/>
                    </a:lnTo>
                    <a:lnTo>
                      <a:pt x="123" y="19"/>
                    </a:lnTo>
                    <a:lnTo>
                      <a:pt x="126" y="26"/>
                    </a:lnTo>
                    <a:lnTo>
                      <a:pt x="131" y="26"/>
                    </a:lnTo>
                    <a:lnTo>
                      <a:pt x="144" y="15"/>
                    </a:lnTo>
                    <a:lnTo>
                      <a:pt x="161" y="12"/>
                    </a:lnTo>
                    <a:lnTo>
                      <a:pt x="197" y="8"/>
                    </a:lnTo>
                    <a:lnTo>
                      <a:pt x="210" y="5"/>
                    </a:lnTo>
                    <a:lnTo>
                      <a:pt x="236" y="5"/>
                    </a:lnTo>
                    <a:lnTo>
                      <a:pt x="258" y="0"/>
                    </a:lnTo>
                    <a:lnTo>
                      <a:pt x="258" y="6"/>
                    </a:lnTo>
                    <a:lnTo>
                      <a:pt x="239" y="26"/>
                    </a:lnTo>
                    <a:lnTo>
                      <a:pt x="239" y="30"/>
                    </a:lnTo>
                    <a:lnTo>
                      <a:pt x="249" y="35"/>
                    </a:lnTo>
                    <a:lnTo>
                      <a:pt x="269" y="35"/>
                    </a:lnTo>
                    <a:lnTo>
                      <a:pt x="306" y="55"/>
                    </a:lnTo>
                    <a:lnTo>
                      <a:pt x="334" y="61"/>
                    </a:lnTo>
                    <a:lnTo>
                      <a:pt x="357" y="87"/>
                    </a:lnTo>
                    <a:lnTo>
                      <a:pt x="363" y="102"/>
                    </a:lnTo>
                    <a:lnTo>
                      <a:pt x="363" y="115"/>
                    </a:lnTo>
                    <a:lnTo>
                      <a:pt x="340" y="136"/>
                    </a:lnTo>
                    <a:lnTo>
                      <a:pt x="328" y="146"/>
                    </a:lnTo>
                    <a:lnTo>
                      <a:pt x="328" y="159"/>
                    </a:lnTo>
                    <a:lnTo>
                      <a:pt x="339" y="177"/>
                    </a:lnTo>
                    <a:lnTo>
                      <a:pt x="339" y="188"/>
                    </a:lnTo>
                    <a:lnTo>
                      <a:pt x="331" y="199"/>
                    </a:lnTo>
                    <a:lnTo>
                      <a:pt x="303" y="215"/>
                    </a:lnTo>
                    <a:lnTo>
                      <a:pt x="303" y="227"/>
                    </a:lnTo>
                    <a:lnTo>
                      <a:pt x="295" y="248"/>
                    </a:lnTo>
                    <a:lnTo>
                      <a:pt x="291" y="256"/>
                    </a:lnTo>
                    <a:lnTo>
                      <a:pt x="297" y="263"/>
                    </a:lnTo>
                    <a:lnTo>
                      <a:pt x="311" y="268"/>
                    </a:lnTo>
                    <a:lnTo>
                      <a:pt x="315" y="274"/>
                    </a:lnTo>
                    <a:lnTo>
                      <a:pt x="322" y="266"/>
                    </a:lnTo>
                    <a:lnTo>
                      <a:pt x="328" y="271"/>
                    </a:lnTo>
                    <a:lnTo>
                      <a:pt x="328" y="279"/>
                    </a:lnTo>
                    <a:lnTo>
                      <a:pt x="339" y="289"/>
                    </a:lnTo>
                    <a:lnTo>
                      <a:pt x="329" y="320"/>
                    </a:lnTo>
                    <a:lnTo>
                      <a:pt x="319" y="329"/>
                    </a:lnTo>
                    <a:lnTo>
                      <a:pt x="291" y="329"/>
                    </a:lnTo>
                    <a:lnTo>
                      <a:pt x="263" y="344"/>
                    </a:lnTo>
                    <a:lnTo>
                      <a:pt x="248" y="357"/>
                    </a:lnTo>
                    <a:lnTo>
                      <a:pt x="232" y="364"/>
                    </a:lnTo>
                    <a:lnTo>
                      <a:pt x="222" y="376"/>
                    </a:lnTo>
                    <a:lnTo>
                      <a:pt x="218" y="385"/>
                    </a:lnTo>
                    <a:lnTo>
                      <a:pt x="206" y="385"/>
                    </a:lnTo>
                    <a:lnTo>
                      <a:pt x="191" y="369"/>
                    </a:lnTo>
                    <a:lnTo>
                      <a:pt x="185" y="365"/>
                    </a:lnTo>
                    <a:lnTo>
                      <a:pt x="185" y="359"/>
                    </a:lnTo>
                    <a:lnTo>
                      <a:pt x="189" y="352"/>
                    </a:lnTo>
                    <a:lnTo>
                      <a:pt x="181" y="348"/>
                    </a:lnTo>
                    <a:lnTo>
                      <a:pt x="172" y="344"/>
                    </a:lnTo>
                    <a:lnTo>
                      <a:pt x="172" y="34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8" name="Freeform 157">
                <a:extLst>
                  <a:ext uri="{FF2B5EF4-FFF2-40B4-BE49-F238E27FC236}">
                    <a16:creationId xmlns:a16="http://schemas.microsoft.com/office/drawing/2014/main" id="{EB9B2766-9462-4450-B96E-FC1B9615DF7A}"/>
                  </a:ext>
                </a:extLst>
              </p:cNvPr>
              <p:cNvSpPr>
                <a:spLocks/>
              </p:cNvSpPr>
              <p:nvPr/>
            </p:nvSpPr>
            <p:spPr bwMode="auto">
              <a:xfrm>
                <a:off x="3465513" y="4121150"/>
                <a:ext cx="711200" cy="752475"/>
              </a:xfrm>
              <a:custGeom>
                <a:avLst/>
                <a:gdLst>
                  <a:gd name="T0" fmla="*/ 66 w 376"/>
                  <a:gd name="T1" fmla="*/ 216 h 351"/>
                  <a:gd name="T2" fmla="*/ 82 w 376"/>
                  <a:gd name="T3" fmla="*/ 212 h 351"/>
                  <a:gd name="T4" fmla="*/ 100 w 376"/>
                  <a:gd name="T5" fmla="*/ 190 h 351"/>
                  <a:gd name="T6" fmla="*/ 53 w 376"/>
                  <a:gd name="T7" fmla="*/ 145 h 351"/>
                  <a:gd name="T8" fmla="*/ 67 w 376"/>
                  <a:gd name="T9" fmla="*/ 131 h 351"/>
                  <a:gd name="T10" fmla="*/ 72 w 376"/>
                  <a:gd name="T11" fmla="*/ 117 h 351"/>
                  <a:gd name="T12" fmla="*/ 87 w 376"/>
                  <a:gd name="T13" fmla="*/ 107 h 351"/>
                  <a:gd name="T14" fmla="*/ 85 w 376"/>
                  <a:gd name="T15" fmla="*/ 96 h 351"/>
                  <a:gd name="T16" fmla="*/ 88 w 376"/>
                  <a:gd name="T17" fmla="*/ 84 h 351"/>
                  <a:gd name="T18" fmla="*/ 122 w 376"/>
                  <a:gd name="T19" fmla="*/ 86 h 351"/>
                  <a:gd name="T20" fmla="*/ 168 w 376"/>
                  <a:gd name="T21" fmla="*/ 37 h 351"/>
                  <a:gd name="T22" fmla="*/ 180 w 376"/>
                  <a:gd name="T23" fmla="*/ 50 h 351"/>
                  <a:gd name="T24" fmla="*/ 196 w 376"/>
                  <a:gd name="T25" fmla="*/ 46 h 351"/>
                  <a:gd name="T26" fmla="*/ 220 w 376"/>
                  <a:gd name="T27" fmla="*/ 56 h 351"/>
                  <a:gd name="T28" fmla="*/ 238 w 376"/>
                  <a:gd name="T29" fmla="*/ 25 h 351"/>
                  <a:gd name="T30" fmla="*/ 261 w 376"/>
                  <a:gd name="T31" fmla="*/ 9 h 351"/>
                  <a:gd name="T32" fmla="*/ 305 w 376"/>
                  <a:gd name="T33" fmla="*/ 0 h 351"/>
                  <a:gd name="T34" fmla="*/ 330 w 376"/>
                  <a:gd name="T35" fmla="*/ 58 h 351"/>
                  <a:gd name="T36" fmla="*/ 337 w 376"/>
                  <a:gd name="T37" fmla="*/ 72 h 351"/>
                  <a:gd name="T38" fmla="*/ 376 w 376"/>
                  <a:gd name="T39" fmla="*/ 95 h 351"/>
                  <a:gd name="T40" fmla="*/ 372 w 376"/>
                  <a:gd name="T41" fmla="*/ 112 h 351"/>
                  <a:gd name="T42" fmla="*/ 369 w 376"/>
                  <a:gd name="T43" fmla="*/ 125 h 351"/>
                  <a:gd name="T44" fmla="*/ 373 w 376"/>
                  <a:gd name="T45" fmla="*/ 138 h 351"/>
                  <a:gd name="T46" fmla="*/ 329 w 376"/>
                  <a:gd name="T47" fmla="*/ 177 h 351"/>
                  <a:gd name="T48" fmla="*/ 315 w 376"/>
                  <a:gd name="T49" fmla="*/ 183 h 351"/>
                  <a:gd name="T50" fmla="*/ 286 w 376"/>
                  <a:gd name="T51" fmla="*/ 174 h 351"/>
                  <a:gd name="T52" fmla="*/ 267 w 376"/>
                  <a:gd name="T53" fmla="*/ 188 h 351"/>
                  <a:gd name="T54" fmla="*/ 222 w 376"/>
                  <a:gd name="T55" fmla="*/ 193 h 351"/>
                  <a:gd name="T56" fmla="*/ 171 w 376"/>
                  <a:gd name="T57" fmla="*/ 215 h 351"/>
                  <a:gd name="T58" fmla="*/ 163 w 376"/>
                  <a:gd name="T59" fmla="*/ 229 h 351"/>
                  <a:gd name="T60" fmla="*/ 151 w 376"/>
                  <a:gd name="T61" fmla="*/ 219 h 351"/>
                  <a:gd name="T62" fmla="*/ 122 w 376"/>
                  <a:gd name="T63" fmla="*/ 223 h 351"/>
                  <a:gd name="T64" fmla="*/ 117 w 376"/>
                  <a:gd name="T65" fmla="*/ 236 h 351"/>
                  <a:gd name="T66" fmla="*/ 140 w 376"/>
                  <a:gd name="T67" fmla="*/ 271 h 351"/>
                  <a:gd name="T68" fmla="*/ 148 w 376"/>
                  <a:gd name="T69" fmla="*/ 275 h 351"/>
                  <a:gd name="T70" fmla="*/ 188 w 376"/>
                  <a:gd name="T71" fmla="*/ 304 h 351"/>
                  <a:gd name="T72" fmla="*/ 178 w 376"/>
                  <a:gd name="T73" fmla="*/ 312 h 351"/>
                  <a:gd name="T74" fmla="*/ 154 w 376"/>
                  <a:gd name="T75" fmla="*/ 299 h 351"/>
                  <a:gd name="T76" fmla="*/ 141 w 376"/>
                  <a:gd name="T77" fmla="*/ 321 h 351"/>
                  <a:gd name="T78" fmla="*/ 91 w 376"/>
                  <a:gd name="T79" fmla="*/ 328 h 351"/>
                  <a:gd name="T80" fmla="*/ 58 w 376"/>
                  <a:gd name="T81" fmla="*/ 339 h 351"/>
                  <a:gd name="T82" fmla="*/ 25 w 376"/>
                  <a:gd name="T83" fmla="*/ 351 h 351"/>
                  <a:gd name="T84" fmla="*/ 7 w 376"/>
                  <a:gd name="T85" fmla="*/ 342 h 351"/>
                  <a:gd name="T86" fmla="*/ 10 w 376"/>
                  <a:gd name="T87" fmla="*/ 332 h 351"/>
                  <a:gd name="T88" fmla="*/ 13 w 376"/>
                  <a:gd name="T89" fmla="*/ 308 h 351"/>
                  <a:gd name="T90" fmla="*/ 3 w 376"/>
                  <a:gd name="T91" fmla="*/ 281 h 351"/>
                  <a:gd name="T92" fmla="*/ 0 w 376"/>
                  <a:gd name="T93" fmla="*/ 248 h 351"/>
                  <a:gd name="T94" fmla="*/ 18 w 376"/>
                  <a:gd name="T95" fmla="*/ 244 h 351"/>
                  <a:gd name="T96" fmla="*/ 33 w 376"/>
                  <a:gd name="T97" fmla="*/ 23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1">
                    <a:moveTo>
                      <a:pt x="59" y="226"/>
                    </a:moveTo>
                    <a:lnTo>
                      <a:pt x="66" y="216"/>
                    </a:lnTo>
                    <a:lnTo>
                      <a:pt x="77" y="212"/>
                    </a:lnTo>
                    <a:lnTo>
                      <a:pt x="82" y="212"/>
                    </a:lnTo>
                    <a:lnTo>
                      <a:pt x="82" y="207"/>
                    </a:lnTo>
                    <a:lnTo>
                      <a:pt x="100" y="190"/>
                    </a:lnTo>
                    <a:lnTo>
                      <a:pt x="60" y="170"/>
                    </a:lnTo>
                    <a:lnTo>
                      <a:pt x="53" y="145"/>
                    </a:lnTo>
                    <a:lnTo>
                      <a:pt x="55" y="139"/>
                    </a:lnTo>
                    <a:lnTo>
                      <a:pt x="67" y="131"/>
                    </a:lnTo>
                    <a:lnTo>
                      <a:pt x="67" y="123"/>
                    </a:lnTo>
                    <a:lnTo>
                      <a:pt x="72" y="117"/>
                    </a:lnTo>
                    <a:lnTo>
                      <a:pt x="78" y="117"/>
                    </a:lnTo>
                    <a:lnTo>
                      <a:pt x="87" y="107"/>
                    </a:lnTo>
                    <a:lnTo>
                      <a:pt x="87" y="101"/>
                    </a:lnTo>
                    <a:lnTo>
                      <a:pt x="85" y="96"/>
                    </a:lnTo>
                    <a:lnTo>
                      <a:pt x="85" y="89"/>
                    </a:lnTo>
                    <a:lnTo>
                      <a:pt x="88" y="84"/>
                    </a:lnTo>
                    <a:lnTo>
                      <a:pt x="107" y="86"/>
                    </a:lnTo>
                    <a:lnTo>
                      <a:pt x="122" y="86"/>
                    </a:lnTo>
                    <a:lnTo>
                      <a:pt x="138" y="62"/>
                    </a:lnTo>
                    <a:lnTo>
                      <a:pt x="168" y="37"/>
                    </a:lnTo>
                    <a:lnTo>
                      <a:pt x="174" y="37"/>
                    </a:lnTo>
                    <a:lnTo>
                      <a:pt x="180" y="50"/>
                    </a:lnTo>
                    <a:lnTo>
                      <a:pt x="189" y="50"/>
                    </a:lnTo>
                    <a:lnTo>
                      <a:pt x="196" y="46"/>
                    </a:lnTo>
                    <a:lnTo>
                      <a:pt x="215" y="56"/>
                    </a:lnTo>
                    <a:lnTo>
                      <a:pt x="220" y="56"/>
                    </a:lnTo>
                    <a:lnTo>
                      <a:pt x="227" y="48"/>
                    </a:lnTo>
                    <a:lnTo>
                      <a:pt x="238" y="25"/>
                    </a:lnTo>
                    <a:lnTo>
                      <a:pt x="247" y="14"/>
                    </a:lnTo>
                    <a:lnTo>
                      <a:pt x="261" y="9"/>
                    </a:lnTo>
                    <a:lnTo>
                      <a:pt x="295" y="0"/>
                    </a:lnTo>
                    <a:lnTo>
                      <a:pt x="305" y="0"/>
                    </a:lnTo>
                    <a:lnTo>
                      <a:pt x="305" y="7"/>
                    </a:lnTo>
                    <a:lnTo>
                      <a:pt x="330" y="58"/>
                    </a:lnTo>
                    <a:lnTo>
                      <a:pt x="333" y="68"/>
                    </a:lnTo>
                    <a:lnTo>
                      <a:pt x="337" y="72"/>
                    </a:lnTo>
                    <a:lnTo>
                      <a:pt x="376" y="87"/>
                    </a:lnTo>
                    <a:lnTo>
                      <a:pt x="376" y="95"/>
                    </a:lnTo>
                    <a:lnTo>
                      <a:pt x="372" y="103"/>
                    </a:lnTo>
                    <a:lnTo>
                      <a:pt x="372" y="112"/>
                    </a:lnTo>
                    <a:lnTo>
                      <a:pt x="376" y="118"/>
                    </a:lnTo>
                    <a:lnTo>
                      <a:pt x="369" y="125"/>
                    </a:lnTo>
                    <a:lnTo>
                      <a:pt x="369" y="133"/>
                    </a:lnTo>
                    <a:lnTo>
                      <a:pt x="373" y="138"/>
                    </a:lnTo>
                    <a:lnTo>
                      <a:pt x="373" y="149"/>
                    </a:lnTo>
                    <a:lnTo>
                      <a:pt x="329" y="177"/>
                    </a:lnTo>
                    <a:lnTo>
                      <a:pt x="322" y="183"/>
                    </a:lnTo>
                    <a:lnTo>
                      <a:pt x="315" y="183"/>
                    </a:lnTo>
                    <a:lnTo>
                      <a:pt x="294" y="174"/>
                    </a:lnTo>
                    <a:lnTo>
                      <a:pt x="286" y="174"/>
                    </a:lnTo>
                    <a:lnTo>
                      <a:pt x="279" y="179"/>
                    </a:lnTo>
                    <a:lnTo>
                      <a:pt x="267" y="188"/>
                    </a:lnTo>
                    <a:lnTo>
                      <a:pt x="251" y="193"/>
                    </a:lnTo>
                    <a:lnTo>
                      <a:pt x="222" y="193"/>
                    </a:lnTo>
                    <a:lnTo>
                      <a:pt x="176" y="208"/>
                    </a:lnTo>
                    <a:lnTo>
                      <a:pt x="171" y="215"/>
                    </a:lnTo>
                    <a:lnTo>
                      <a:pt x="167" y="229"/>
                    </a:lnTo>
                    <a:lnTo>
                      <a:pt x="163" y="229"/>
                    </a:lnTo>
                    <a:lnTo>
                      <a:pt x="157" y="219"/>
                    </a:lnTo>
                    <a:lnTo>
                      <a:pt x="151" y="219"/>
                    </a:lnTo>
                    <a:lnTo>
                      <a:pt x="144" y="223"/>
                    </a:lnTo>
                    <a:lnTo>
                      <a:pt x="122" y="223"/>
                    </a:lnTo>
                    <a:lnTo>
                      <a:pt x="117" y="225"/>
                    </a:lnTo>
                    <a:lnTo>
                      <a:pt x="117" y="236"/>
                    </a:lnTo>
                    <a:lnTo>
                      <a:pt x="128" y="263"/>
                    </a:lnTo>
                    <a:lnTo>
                      <a:pt x="140" y="271"/>
                    </a:lnTo>
                    <a:lnTo>
                      <a:pt x="143" y="271"/>
                    </a:lnTo>
                    <a:lnTo>
                      <a:pt x="148" y="275"/>
                    </a:lnTo>
                    <a:lnTo>
                      <a:pt x="148" y="278"/>
                    </a:lnTo>
                    <a:lnTo>
                      <a:pt x="188" y="304"/>
                    </a:lnTo>
                    <a:lnTo>
                      <a:pt x="183" y="312"/>
                    </a:lnTo>
                    <a:lnTo>
                      <a:pt x="178" y="312"/>
                    </a:lnTo>
                    <a:lnTo>
                      <a:pt x="158" y="299"/>
                    </a:lnTo>
                    <a:lnTo>
                      <a:pt x="154" y="299"/>
                    </a:lnTo>
                    <a:lnTo>
                      <a:pt x="148" y="305"/>
                    </a:lnTo>
                    <a:lnTo>
                      <a:pt x="141" y="321"/>
                    </a:lnTo>
                    <a:lnTo>
                      <a:pt x="125" y="328"/>
                    </a:lnTo>
                    <a:lnTo>
                      <a:pt x="91" y="328"/>
                    </a:lnTo>
                    <a:lnTo>
                      <a:pt x="65" y="339"/>
                    </a:lnTo>
                    <a:lnTo>
                      <a:pt x="58" y="339"/>
                    </a:lnTo>
                    <a:lnTo>
                      <a:pt x="29" y="347"/>
                    </a:lnTo>
                    <a:lnTo>
                      <a:pt x="25" y="351"/>
                    </a:lnTo>
                    <a:lnTo>
                      <a:pt x="15" y="348"/>
                    </a:lnTo>
                    <a:lnTo>
                      <a:pt x="7" y="342"/>
                    </a:lnTo>
                    <a:lnTo>
                      <a:pt x="7" y="336"/>
                    </a:lnTo>
                    <a:lnTo>
                      <a:pt x="10" y="332"/>
                    </a:lnTo>
                    <a:lnTo>
                      <a:pt x="10" y="324"/>
                    </a:lnTo>
                    <a:lnTo>
                      <a:pt x="13" y="308"/>
                    </a:lnTo>
                    <a:lnTo>
                      <a:pt x="13" y="296"/>
                    </a:lnTo>
                    <a:lnTo>
                      <a:pt x="3" y="281"/>
                    </a:lnTo>
                    <a:lnTo>
                      <a:pt x="0" y="272"/>
                    </a:lnTo>
                    <a:lnTo>
                      <a:pt x="0" y="248"/>
                    </a:lnTo>
                    <a:lnTo>
                      <a:pt x="7" y="248"/>
                    </a:lnTo>
                    <a:lnTo>
                      <a:pt x="18" y="244"/>
                    </a:lnTo>
                    <a:lnTo>
                      <a:pt x="21" y="239"/>
                    </a:lnTo>
                    <a:lnTo>
                      <a:pt x="33" y="233"/>
                    </a:lnTo>
                    <a:lnTo>
                      <a:pt x="59" y="22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9" name="Freeform 158">
                <a:extLst>
                  <a:ext uri="{FF2B5EF4-FFF2-40B4-BE49-F238E27FC236}">
                    <a16:creationId xmlns:a16="http://schemas.microsoft.com/office/drawing/2014/main" id="{45225CF2-D9DC-4F9A-A39F-B0356A8B305C}"/>
                  </a:ext>
                </a:extLst>
              </p:cNvPr>
              <p:cNvSpPr>
                <a:spLocks/>
              </p:cNvSpPr>
              <p:nvPr/>
            </p:nvSpPr>
            <p:spPr bwMode="auto">
              <a:xfrm>
                <a:off x="5402263" y="4449763"/>
                <a:ext cx="403225" cy="230187"/>
              </a:xfrm>
              <a:custGeom>
                <a:avLst/>
                <a:gdLst>
                  <a:gd name="T0" fmla="*/ 154 w 213"/>
                  <a:gd name="T1" fmla="*/ 101 h 108"/>
                  <a:gd name="T2" fmla="*/ 132 w 213"/>
                  <a:gd name="T3" fmla="*/ 96 h 108"/>
                  <a:gd name="T4" fmla="*/ 120 w 213"/>
                  <a:gd name="T5" fmla="*/ 96 h 108"/>
                  <a:gd name="T6" fmla="*/ 110 w 213"/>
                  <a:gd name="T7" fmla="*/ 101 h 108"/>
                  <a:gd name="T8" fmla="*/ 100 w 213"/>
                  <a:gd name="T9" fmla="*/ 101 h 108"/>
                  <a:gd name="T10" fmla="*/ 93 w 213"/>
                  <a:gd name="T11" fmla="*/ 108 h 108"/>
                  <a:gd name="T12" fmla="*/ 74 w 213"/>
                  <a:gd name="T13" fmla="*/ 99 h 108"/>
                  <a:gd name="T14" fmla="*/ 74 w 213"/>
                  <a:gd name="T15" fmla="*/ 93 h 108"/>
                  <a:gd name="T16" fmla="*/ 82 w 213"/>
                  <a:gd name="T17" fmla="*/ 83 h 108"/>
                  <a:gd name="T18" fmla="*/ 61 w 213"/>
                  <a:gd name="T19" fmla="*/ 72 h 108"/>
                  <a:gd name="T20" fmla="*/ 36 w 213"/>
                  <a:gd name="T21" fmla="*/ 67 h 108"/>
                  <a:gd name="T22" fmla="*/ 0 w 213"/>
                  <a:gd name="T23" fmla="*/ 63 h 108"/>
                  <a:gd name="T24" fmla="*/ 0 w 213"/>
                  <a:gd name="T25" fmla="*/ 51 h 108"/>
                  <a:gd name="T26" fmla="*/ 8 w 213"/>
                  <a:gd name="T27" fmla="*/ 38 h 108"/>
                  <a:gd name="T28" fmla="*/ 17 w 213"/>
                  <a:gd name="T29" fmla="*/ 34 h 108"/>
                  <a:gd name="T30" fmla="*/ 40 w 213"/>
                  <a:gd name="T31" fmla="*/ 24 h 108"/>
                  <a:gd name="T32" fmla="*/ 50 w 213"/>
                  <a:gd name="T33" fmla="*/ 9 h 108"/>
                  <a:gd name="T34" fmla="*/ 58 w 213"/>
                  <a:gd name="T35" fmla="*/ 4 h 108"/>
                  <a:gd name="T36" fmla="*/ 69 w 213"/>
                  <a:gd name="T37" fmla="*/ 0 h 108"/>
                  <a:gd name="T38" fmla="*/ 83 w 213"/>
                  <a:gd name="T39" fmla="*/ 5 h 108"/>
                  <a:gd name="T40" fmla="*/ 83 w 213"/>
                  <a:gd name="T41" fmla="*/ 22 h 108"/>
                  <a:gd name="T42" fmla="*/ 88 w 213"/>
                  <a:gd name="T43" fmla="*/ 29 h 108"/>
                  <a:gd name="T44" fmla="*/ 96 w 213"/>
                  <a:gd name="T45" fmla="*/ 29 h 108"/>
                  <a:gd name="T46" fmla="*/ 117 w 213"/>
                  <a:gd name="T47" fmla="*/ 34 h 108"/>
                  <a:gd name="T48" fmla="*/ 130 w 213"/>
                  <a:gd name="T49" fmla="*/ 41 h 108"/>
                  <a:gd name="T50" fmla="*/ 139 w 213"/>
                  <a:gd name="T51" fmla="*/ 52 h 108"/>
                  <a:gd name="T52" fmla="*/ 151 w 213"/>
                  <a:gd name="T53" fmla="*/ 77 h 108"/>
                  <a:gd name="T54" fmla="*/ 158 w 213"/>
                  <a:gd name="T55" fmla="*/ 80 h 108"/>
                  <a:gd name="T56" fmla="*/ 164 w 213"/>
                  <a:gd name="T57" fmla="*/ 75 h 108"/>
                  <a:gd name="T58" fmla="*/ 164 w 213"/>
                  <a:gd name="T59" fmla="*/ 67 h 108"/>
                  <a:gd name="T60" fmla="*/ 161 w 213"/>
                  <a:gd name="T61" fmla="*/ 62 h 108"/>
                  <a:gd name="T62" fmla="*/ 166 w 213"/>
                  <a:gd name="T63" fmla="*/ 58 h 108"/>
                  <a:gd name="T64" fmla="*/ 179 w 213"/>
                  <a:gd name="T65" fmla="*/ 62 h 108"/>
                  <a:gd name="T66" fmla="*/ 196 w 213"/>
                  <a:gd name="T67" fmla="*/ 77 h 108"/>
                  <a:gd name="T68" fmla="*/ 200 w 213"/>
                  <a:gd name="T69" fmla="*/ 73 h 108"/>
                  <a:gd name="T70" fmla="*/ 213 w 213"/>
                  <a:gd name="T71" fmla="*/ 80 h 108"/>
                  <a:gd name="T72" fmla="*/ 205 w 213"/>
                  <a:gd name="T73" fmla="*/ 84 h 108"/>
                  <a:gd name="T74" fmla="*/ 187 w 213"/>
                  <a:gd name="T75" fmla="*/ 93 h 108"/>
                  <a:gd name="T76" fmla="*/ 179 w 213"/>
                  <a:gd name="T77" fmla="*/ 103 h 108"/>
                  <a:gd name="T78" fmla="*/ 154 w 213"/>
                  <a:gd name="T79" fmla="*/ 10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108">
                    <a:moveTo>
                      <a:pt x="154" y="101"/>
                    </a:moveTo>
                    <a:lnTo>
                      <a:pt x="132" y="96"/>
                    </a:lnTo>
                    <a:lnTo>
                      <a:pt x="120" y="96"/>
                    </a:lnTo>
                    <a:lnTo>
                      <a:pt x="110" y="101"/>
                    </a:lnTo>
                    <a:lnTo>
                      <a:pt x="100" y="101"/>
                    </a:lnTo>
                    <a:lnTo>
                      <a:pt x="93" y="108"/>
                    </a:lnTo>
                    <a:lnTo>
                      <a:pt x="74" y="99"/>
                    </a:lnTo>
                    <a:lnTo>
                      <a:pt x="74" y="93"/>
                    </a:lnTo>
                    <a:lnTo>
                      <a:pt x="82" y="83"/>
                    </a:lnTo>
                    <a:lnTo>
                      <a:pt x="61" y="72"/>
                    </a:lnTo>
                    <a:lnTo>
                      <a:pt x="36" y="67"/>
                    </a:lnTo>
                    <a:lnTo>
                      <a:pt x="0" y="63"/>
                    </a:lnTo>
                    <a:lnTo>
                      <a:pt x="0" y="51"/>
                    </a:lnTo>
                    <a:lnTo>
                      <a:pt x="8" y="38"/>
                    </a:lnTo>
                    <a:lnTo>
                      <a:pt x="17" y="34"/>
                    </a:lnTo>
                    <a:lnTo>
                      <a:pt x="40" y="24"/>
                    </a:lnTo>
                    <a:lnTo>
                      <a:pt x="50" y="9"/>
                    </a:lnTo>
                    <a:lnTo>
                      <a:pt x="58" y="4"/>
                    </a:lnTo>
                    <a:lnTo>
                      <a:pt x="69" y="0"/>
                    </a:lnTo>
                    <a:lnTo>
                      <a:pt x="83" y="5"/>
                    </a:lnTo>
                    <a:lnTo>
                      <a:pt x="83" y="22"/>
                    </a:lnTo>
                    <a:lnTo>
                      <a:pt x="88" y="29"/>
                    </a:lnTo>
                    <a:lnTo>
                      <a:pt x="96" y="29"/>
                    </a:lnTo>
                    <a:lnTo>
                      <a:pt x="117" y="34"/>
                    </a:lnTo>
                    <a:lnTo>
                      <a:pt x="130" y="41"/>
                    </a:lnTo>
                    <a:lnTo>
                      <a:pt x="139" y="52"/>
                    </a:lnTo>
                    <a:lnTo>
                      <a:pt x="151" y="77"/>
                    </a:lnTo>
                    <a:lnTo>
                      <a:pt x="158" y="80"/>
                    </a:lnTo>
                    <a:lnTo>
                      <a:pt x="164" y="75"/>
                    </a:lnTo>
                    <a:lnTo>
                      <a:pt x="164" y="67"/>
                    </a:lnTo>
                    <a:lnTo>
                      <a:pt x="161" y="62"/>
                    </a:lnTo>
                    <a:lnTo>
                      <a:pt x="166" y="58"/>
                    </a:lnTo>
                    <a:lnTo>
                      <a:pt x="179" y="62"/>
                    </a:lnTo>
                    <a:lnTo>
                      <a:pt x="196" y="77"/>
                    </a:lnTo>
                    <a:lnTo>
                      <a:pt x="200" y="73"/>
                    </a:lnTo>
                    <a:lnTo>
                      <a:pt x="213" y="80"/>
                    </a:lnTo>
                    <a:lnTo>
                      <a:pt x="205" y="84"/>
                    </a:lnTo>
                    <a:lnTo>
                      <a:pt x="187" y="93"/>
                    </a:lnTo>
                    <a:lnTo>
                      <a:pt x="179" y="103"/>
                    </a:lnTo>
                    <a:lnTo>
                      <a:pt x="154" y="10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0" name="Freeform 159">
                <a:extLst>
                  <a:ext uri="{FF2B5EF4-FFF2-40B4-BE49-F238E27FC236}">
                    <a16:creationId xmlns:a16="http://schemas.microsoft.com/office/drawing/2014/main" id="{A69C6B7F-427C-4B50-94F3-874C1DA23CC1}"/>
                  </a:ext>
                </a:extLst>
              </p:cNvPr>
              <p:cNvSpPr>
                <a:spLocks/>
              </p:cNvSpPr>
              <p:nvPr/>
            </p:nvSpPr>
            <p:spPr bwMode="auto">
              <a:xfrm>
                <a:off x="5006975" y="4044950"/>
                <a:ext cx="384175" cy="460375"/>
              </a:xfrm>
              <a:custGeom>
                <a:avLst/>
                <a:gdLst>
                  <a:gd name="T0" fmla="*/ 189 w 203"/>
                  <a:gd name="T1" fmla="*/ 118 h 215"/>
                  <a:gd name="T2" fmla="*/ 180 w 203"/>
                  <a:gd name="T3" fmla="*/ 110 h 215"/>
                  <a:gd name="T4" fmla="*/ 180 w 203"/>
                  <a:gd name="T5" fmla="*/ 105 h 215"/>
                  <a:gd name="T6" fmla="*/ 173 w 203"/>
                  <a:gd name="T7" fmla="*/ 99 h 215"/>
                  <a:gd name="T8" fmla="*/ 154 w 203"/>
                  <a:gd name="T9" fmla="*/ 96 h 215"/>
                  <a:gd name="T10" fmla="*/ 143 w 203"/>
                  <a:gd name="T11" fmla="*/ 98 h 215"/>
                  <a:gd name="T12" fmla="*/ 130 w 203"/>
                  <a:gd name="T13" fmla="*/ 104 h 215"/>
                  <a:gd name="T14" fmla="*/ 120 w 203"/>
                  <a:gd name="T15" fmla="*/ 108 h 215"/>
                  <a:gd name="T16" fmla="*/ 107 w 203"/>
                  <a:gd name="T17" fmla="*/ 104 h 215"/>
                  <a:gd name="T18" fmla="*/ 99 w 203"/>
                  <a:gd name="T19" fmla="*/ 94 h 215"/>
                  <a:gd name="T20" fmla="*/ 99 w 203"/>
                  <a:gd name="T21" fmla="*/ 107 h 215"/>
                  <a:gd name="T22" fmla="*/ 91 w 203"/>
                  <a:gd name="T23" fmla="*/ 91 h 215"/>
                  <a:gd name="T24" fmla="*/ 91 w 203"/>
                  <a:gd name="T25" fmla="*/ 66 h 215"/>
                  <a:gd name="T26" fmla="*/ 97 w 203"/>
                  <a:gd name="T27" fmla="*/ 58 h 215"/>
                  <a:gd name="T28" fmla="*/ 97 w 203"/>
                  <a:gd name="T29" fmla="*/ 36 h 215"/>
                  <a:gd name="T30" fmla="*/ 82 w 203"/>
                  <a:gd name="T31" fmla="*/ 30 h 215"/>
                  <a:gd name="T32" fmla="*/ 82 w 203"/>
                  <a:gd name="T33" fmla="*/ 24 h 215"/>
                  <a:gd name="T34" fmla="*/ 94 w 203"/>
                  <a:gd name="T35" fmla="*/ 19 h 215"/>
                  <a:gd name="T36" fmla="*/ 101 w 203"/>
                  <a:gd name="T37" fmla="*/ 11 h 215"/>
                  <a:gd name="T38" fmla="*/ 105 w 203"/>
                  <a:gd name="T39" fmla="*/ 0 h 215"/>
                  <a:gd name="T40" fmla="*/ 101 w 203"/>
                  <a:gd name="T41" fmla="*/ 5 h 215"/>
                  <a:gd name="T42" fmla="*/ 86 w 203"/>
                  <a:gd name="T43" fmla="*/ 11 h 215"/>
                  <a:gd name="T44" fmla="*/ 58 w 203"/>
                  <a:gd name="T45" fmla="*/ 11 h 215"/>
                  <a:gd name="T46" fmla="*/ 50 w 203"/>
                  <a:gd name="T47" fmla="*/ 16 h 215"/>
                  <a:gd name="T48" fmla="*/ 40 w 203"/>
                  <a:gd name="T49" fmla="*/ 28 h 215"/>
                  <a:gd name="T50" fmla="*/ 26 w 203"/>
                  <a:gd name="T51" fmla="*/ 53 h 215"/>
                  <a:gd name="T52" fmla="*/ 26 w 203"/>
                  <a:gd name="T53" fmla="*/ 65 h 215"/>
                  <a:gd name="T54" fmla="*/ 16 w 203"/>
                  <a:gd name="T55" fmla="*/ 84 h 215"/>
                  <a:gd name="T56" fmla="*/ 16 w 203"/>
                  <a:gd name="T57" fmla="*/ 89 h 215"/>
                  <a:gd name="T58" fmla="*/ 21 w 203"/>
                  <a:gd name="T59" fmla="*/ 97 h 215"/>
                  <a:gd name="T60" fmla="*/ 12 w 203"/>
                  <a:gd name="T61" fmla="*/ 105 h 215"/>
                  <a:gd name="T62" fmla="*/ 7 w 203"/>
                  <a:gd name="T63" fmla="*/ 115 h 215"/>
                  <a:gd name="T64" fmla="*/ 12 w 203"/>
                  <a:gd name="T65" fmla="*/ 133 h 215"/>
                  <a:gd name="T66" fmla="*/ 6 w 203"/>
                  <a:gd name="T67" fmla="*/ 143 h 215"/>
                  <a:gd name="T68" fmla="*/ 6 w 203"/>
                  <a:gd name="T69" fmla="*/ 145 h 215"/>
                  <a:gd name="T70" fmla="*/ 0 w 203"/>
                  <a:gd name="T71" fmla="*/ 152 h 215"/>
                  <a:gd name="T72" fmla="*/ 0 w 203"/>
                  <a:gd name="T73" fmla="*/ 158 h 215"/>
                  <a:gd name="T74" fmla="*/ 3 w 203"/>
                  <a:gd name="T75" fmla="*/ 161 h 215"/>
                  <a:gd name="T76" fmla="*/ 8 w 203"/>
                  <a:gd name="T77" fmla="*/ 161 h 215"/>
                  <a:gd name="T78" fmla="*/ 21 w 203"/>
                  <a:gd name="T79" fmla="*/ 151 h 215"/>
                  <a:gd name="T80" fmla="*/ 28 w 203"/>
                  <a:gd name="T81" fmla="*/ 151 h 215"/>
                  <a:gd name="T82" fmla="*/ 31 w 203"/>
                  <a:gd name="T83" fmla="*/ 148 h 215"/>
                  <a:gd name="T84" fmla="*/ 38 w 203"/>
                  <a:gd name="T85" fmla="*/ 151 h 215"/>
                  <a:gd name="T86" fmla="*/ 45 w 203"/>
                  <a:gd name="T87" fmla="*/ 151 h 215"/>
                  <a:gd name="T88" fmla="*/ 51 w 203"/>
                  <a:gd name="T89" fmla="*/ 155 h 215"/>
                  <a:gd name="T90" fmla="*/ 51 w 203"/>
                  <a:gd name="T91" fmla="*/ 189 h 215"/>
                  <a:gd name="T92" fmla="*/ 54 w 203"/>
                  <a:gd name="T93" fmla="*/ 196 h 215"/>
                  <a:gd name="T94" fmla="*/ 92 w 203"/>
                  <a:gd name="T95" fmla="*/ 200 h 215"/>
                  <a:gd name="T96" fmla="*/ 103 w 203"/>
                  <a:gd name="T97" fmla="*/ 207 h 215"/>
                  <a:gd name="T98" fmla="*/ 108 w 203"/>
                  <a:gd name="T99" fmla="*/ 213 h 215"/>
                  <a:gd name="T100" fmla="*/ 113 w 203"/>
                  <a:gd name="T101" fmla="*/ 213 h 215"/>
                  <a:gd name="T102" fmla="*/ 121 w 203"/>
                  <a:gd name="T103" fmla="*/ 214 h 215"/>
                  <a:gd name="T104" fmla="*/ 134 w 203"/>
                  <a:gd name="T105" fmla="*/ 210 h 215"/>
                  <a:gd name="T106" fmla="*/ 142 w 203"/>
                  <a:gd name="T107" fmla="*/ 210 h 215"/>
                  <a:gd name="T108" fmla="*/ 151 w 203"/>
                  <a:gd name="T109" fmla="*/ 215 h 215"/>
                  <a:gd name="T110" fmla="*/ 151 w 203"/>
                  <a:gd name="T111" fmla="*/ 200 h 215"/>
                  <a:gd name="T112" fmla="*/ 157 w 203"/>
                  <a:gd name="T113" fmla="*/ 183 h 215"/>
                  <a:gd name="T114" fmla="*/ 170 w 203"/>
                  <a:gd name="T115" fmla="*/ 168 h 215"/>
                  <a:gd name="T116" fmla="*/ 182 w 203"/>
                  <a:gd name="T117" fmla="*/ 155 h 215"/>
                  <a:gd name="T118" fmla="*/ 203 w 203"/>
                  <a:gd name="T119" fmla="*/ 138 h 215"/>
                  <a:gd name="T120" fmla="*/ 189 w 203"/>
                  <a:gd name="T121" fmla="*/ 11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3" h="215">
                    <a:moveTo>
                      <a:pt x="189" y="118"/>
                    </a:moveTo>
                    <a:lnTo>
                      <a:pt x="180" y="110"/>
                    </a:lnTo>
                    <a:lnTo>
                      <a:pt x="180" y="105"/>
                    </a:lnTo>
                    <a:lnTo>
                      <a:pt x="173" y="99"/>
                    </a:lnTo>
                    <a:lnTo>
                      <a:pt x="154" y="96"/>
                    </a:lnTo>
                    <a:lnTo>
                      <a:pt x="143" y="98"/>
                    </a:lnTo>
                    <a:lnTo>
                      <a:pt x="130" y="104"/>
                    </a:lnTo>
                    <a:lnTo>
                      <a:pt x="120" y="108"/>
                    </a:lnTo>
                    <a:lnTo>
                      <a:pt x="107" y="104"/>
                    </a:lnTo>
                    <a:lnTo>
                      <a:pt x="99" y="94"/>
                    </a:lnTo>
                    <a:lnTo>
                      <a:pt x="99" y="107"/>
                    </a:lnTo>
                    <a:lnTo>
                      <a:pt x="91" y="91"/>
                    </a:lnTo>
                    <a:lnTo>
                      <a:pt x="91" y="66"/>
                    </a:lnTo>
                    <a:lnTo>
                      <a:pt x="97" y="58"/>
                    </a:lnTo>
                    <a:lnTo>
                      <a:pt x="97" y="36"/>
                    </a:lnTo>
                    <a:lnTo>
                      <a:pt x="82" y="30"/>
                    </a:lnTo>
                    <a:lnTo>
                      <a:pt x="82" y="24"/>
                    </a:lnTo>
                    <a:lnTo>
                      <a:pt x="94" y="19"/>
                    </a:lnTo>
                    <a:lnTo>
                      <a:pt x="101" y="11"/>
                    </a:lnTo>
                    <a:lnTo>
                      <a:pt x="105" y="0"/>
                    </a:lnTo>
                    <a:lnTo>
                      <a:pt x="101" y="5"/>
                    </a:lnTo>
                    <a:lnTo>
                      <a:pt x="86" y="11"/>
                    </a:lnTo>
                    <a:lnTo>
                      <a:pt x="58" y="11"/>
                    </a:lnTo>
                    <a:lnTo>
                      <a:pt x="50" y="16"/>
                    </a:lnTo>
                    <a:lnTo>
                      <a:pt x="40" y="28"/>
                    </a:lnTo>
                    <a:lnTo>
                      <a:pt x="26" y="53"/>
                    </a:lnTo>
                    <a:lnTo>
                      <a:pt x="26" y="65"/>
                    </a:lnTo>
                    <a:lnTo>
                      <a:pt x="16" y="84"/>
                    </a:lnTo>
                    <a:lnTo>
                      <a:pt x="16" y="89"/>
                    </a:lnTo>
                    <a:lnTo>
                      <a:pt x="21" y="97"/>
                    </a:lnTo>
                    <a:lnTo>
                      <a:pt x="12" y="105"/>
                    </a:lnTo>
                    <a:lnTo>
                      <a:pt x="7" y="115"/>
                    </a:lnTo>
                    <a:lnTo>
                      <a:pt x="12" y="133"/>
                    </a:lnTo>
                    <a:lnTo>
                      <a:pt x="6" y="143"/>
                    </a:lnTo>
                    <a:lnTo>
                      <a:pt x="6" y="145"/>
                    </a:lnTo>
                    <a:lnTo>
                      <a:pt x="0" y="152"/>
                    </a:lnTo>
                    <a:lnTo>
                      <a:pt x="0" y="158"/>
                    </a:lnTo>
                    <a:lnTo>
                      <a:pt x="3" y="161"/>
                    </a:lnTo>
                    <a:lnTo>
                      <a:pt x="8" y="161"/>
                    </a:lnTo>
                    <a:lnTo>
                      <a:pt x="21" y="151"/>
                    </a:lnTo>
                    <a:lnTo>
                      <a:pt x="28" y="151"/>
                    </a:lnTo>
                    <a:lnTo>
                      <a:pt x="31" y="148"/>
                    </a:lnTo>
                    <a:lnTo>
                      <a:pt x="38" y="151"/>
                    </a:lnTo>
                    <a:lnTo>
                      <a:pt x="45" y="151"/>
                    </a:lnTo>
                    <a:lnTo>
                      <a:pt x="51" y="155"/>
                    </a:lnTo>
                    <a:lnTo>
                      <a:pt x="51" y="189"/>
                    </a:lnTo>
                    <a:lnTo>
                      <a:pt x="54" y="196"/>
                    </a:lnTo>
                    <a:lnTo>
                      <a:pt x="92" y="200"/>
                    </a:lnTo>
                    <a:lnTo>
                      <a:pt x="103" y="207"/>
                    </a:lnTo>
                    <a:lnTo>
                      <a:pt x="108" y="213"/>
                    </a:lnTo>
                    <a:lnTo>
                      <a:pt x="113" y="213"/>
                    </a:lnTo>
                    <a:lnTo>
                      <a:pt x="121" y="214"/>
                    </a:lnTo>
                    <a:lnTo>
                      <a:pt x="134" y="210"/>
                    </a:lnTo>
                    <a:lnTo>
                      <a:pt x="142" y="210"/>
                    </a:lnTo>
                    <a:lnTo>
                      <a:pt x="151" y="215"/>
                    </a:lnTo>
                    <a:lnTo>
                      <a:pt x="151" y="200"/>
                    </a:lnTo>
                    <a:lnTo>
                      <a:pt x="157" y="183"/>
                    </a:lnTo>
                    <a:lnTo>
                      <a:pt x="170" y="168"/>
                    </a:lnTo>
                    <a:lnTo>
                      <a:pt x="182" y="155"/>
                    </a:lnTo>
                    <a:lnTo>
                      <a:pt x="203" y="138"/>
                    </a:lnTo>
                    <a:lnTo>
                      <a:pt x="189" y="11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1" name="Freeform 160">
                <a:extLst>
                  <a:ext uri="{FF2B5EF4-FFF2-40B4-BE49-F238E27FC236}">
                    <a16:creationId xmlns:a16="http://schemas.microsoft.com/office/drawing/2014/main" id="{BACEF54E-6B3D-494E-8310-5CE66C7B6009}"/>
                  </a:ext>
                </a:extLst>
              </p:cNvPr>
              <p:cNvSpPr>
                <a:spLocks/>
              </p:cNvSpPr>
              <p:nvPr/>
            </p:nvSpPr>
            <p:spPr bwMode="auto">
              <a:xfrm>
                <a:off x="2792413" y="2109788"/>
                <a:ext cx="403225" cy="292100"/>
              </a:xfrm>
              <a:custGeom>
                <a:avLst/>
                <a:gdLst>
                  <a:gd name="T0" fmla="*/ 32 w 213"/>
                  <a:gd name="T1" fmla="*/ 45 h 137"/>
                  <a:gd name="T2" fmla="*/ 38 w 213"/>
                  <a:gd name="T3" fmla="*/ 35 h 137"/>
                  <a:gd name="T4" fmla="*/ 41 w 213"/>
                  <a:gd name="T5" fmla="*/ 23 h 137"/>
                  <a:gd name="T6" fmla="*/ 38 w 213"/>
                  <a:gd name="T7" fmla="*/ 19 h 137"/>
                  <a:gd name="T8" fmla="*/ 38 w 213"/>
                  <a:gd name="T9" fmla="*/ 13 h 137"/>
                  <a:gd name="T10" fmla="*/ 54 w 213"/>
                  <a:gd name="T11" fmla="*/ 13 h 137"/>
                  <a:gd name="T12" fmla="*/ 63 w 213"/>
                  <a:gd name="T13" fmla="*/ 10 h 137"/>
                  <a:gd name="T14" fmla="*/ 83 w 213"/>
                  <a:gd name="T15" fmla="*/ 10 h 137"/>
                  <a:gd name="T16" fmla="*/ 90 w 213"/>
                  <a:gd name="T17" fmla="*/ 6 h 137"/>
                  <a:gd name="T18" fmla="*/ 98 w 213"/>
                  <a:gd name="T19" fmla="*/ 6 h 137"/>
                  <a:gd name="T20" fmla="*/ 109 w 213"/>
                  <a:gd name="T21" fmla="*/ 0 h 137"/>
                  <a:gd name="T22" fmla="*/ 122 w 213"/>
                  <a:gd name="T23" fmla="*/ 13 h 137"/>
                  <a:gd name="T24" fmla="*/ 125 w 213"/>
                  <a:gd name="T25" fmla="*/ 19 h 137"/>
                  <a:gd name="T26" fmla="*/ 136 w 213"/>
                  <a:gd name="T27" fmla="*/ 27 h 137"/>
                  <a:gd name="T28" fmla="*/ 150 w 213"/>
                  <a:gd name="T29" fmla="*/ 27 h 137"/>
                  <a:gd name="T30" fmla="*/ 168 w 213"/>
                  <a:gd name="T31" fmla="*/ 27 h 137"/>
                  <a:gd name="T32" fmla="*/ 213 w 213"/>
                  <a:gd name="T33" fmla="*/ 35 h 137"/>
                  <a:gd name="T34" fmla="*/ 207 w 213"/>
                  <a:gd name="T35" fmla="*/ 62 h 137"/>
                  <a:gd name="T36" fmla="*/ 193 w 213"/>
                  <a:gd name="T37" fmla="*/ 71 h 137"/>
                  <a:gd name="T38" fmla="*/ 172 w 213"/>
                  <a:gd name="T39" fmla="*/ 77 h 137"/>
                  <a:gd name="T40" fmla="*/ 157 w 213"/>
                  <a:gd name="T41" fmla="*/ 77 h 137"/>
                  <a:gd name="T42" fmla="*/ 142 w 213"/>
                  <a:gd name="T43" fmla="*/ 79 h 137"/>
                  <a:gd name="T44" fmla="*/ 135 w 213"/>
                  <a:gd name="T45" fmla="*/ 86 h 137"/>
                  <a:gd name="T46" fmla="*/ 131 w 213"/>
                  <a:gd name="T47" fmla="*/ 108 h 137"/>
                  <a:gd name="T48" fmla="*/ 128 w 213"/>
                  <a:gd name="T49" fmla="*/ 126 h 137"/>
                  <a:gd name="T50" fmla="*/ 100 w 213"/>
                  <a:gd name="T51" fmla="*/ 137 h 137"/>
                  <a:gd name="T52" fmla="*/ 84 w 213"/>
                  <a:gd name="T53" fmla="*/ 137 h 137"/>
                  <a:gd name="T54" fmla="*/ 74 w 213"/>
                  <a:gd name="T55" fmla="*/ 126 h 137"/>
                  <a:gd name="T56" fmla="*/ 59 w 213"/>
                  <a:gd name="T57" fmla="*/ 126 h 137"/>
                  <a:gd name="T58" fmla="*/ 48 w 213"/>
                  <a:gd name="T59" fmla="*/ 130 h 137"/>
                  <a:gd name="T60" fmla="*/ 23 w 213"/>
                  <a:gd name="T61" fmla="*/ 130 h 137"/>
                  <a:gd name="T62" fmla="*/ 17 w 213"/>
                  <a:gd name="T63" fmla="*/ 124 h 137"/>
                  <a:gd name="T64" fmla="*/ 27 w 213"/>
                  <a:gd name="T65" fmla="*/ 114 h 137"/>
                  <a:gd name="T66" fmla="*/ 16 w 213"/>
                  <a:gd name="T67" fmla="*/ 98 h 137"/>
                  <a:gd name="T68" fmla="*/ 3 w 213"/>
                  <a:gd name="T69" fmla="*/ 96 h 137"/>
                  <a:gd name="T70" fmla="*/ 3 w 213"/>
                  <a:gd name="T71" fmla="*/ 86 h 137"/>
                  <a:gd name="T72" fmla="*/ 0 w 213"/>
                  <a:gd name="T73" fmla="*/ 80 h 137"/>
                  <a:gd name="T74" fmla="*/ 9 w 213"/>
                  <a:gd name="T75" fmla="*/ 67 h 137"/>
                  <a:gd name="T76" fmla="*/ 9 w 213"/>
                  <a:gd name="T77" fmla="*/ 62 h 137"/>
                  <a:gd name="T78" fmla="*/ 23 w 213"/>
                  <a:gd name="T79" fmla="*/ 53 h 137"/>
                  <a:gd name="T80" fmla="*/ 32 w 213"/>
                  <a:gd name="T81" fmla="*/ 4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3" h="137">
                    <a:moveTo>
                      <a:pt x="32" y="45"/>
                    </a:moveTo>
                    <a:lnTo>
                      <a:pt x="38" y="35"/>
                    </a:lnTo>
                    <a:lnTo>
                      <a:pt x="41" y="23"/>
                    </a:lnTo>
                    <a:lnTo>
                      <a:pt x="38" y="19"/>
                    </a:lnTo>
                    <a:lnTo>
                      <a:pt x="38" y="13"/>
                    </a:lnTo>
                    <a:lnTo>
                      <a:pt x="54" y="13"/>
                    </a:lnTo>
                    <a:lnTo>
                      <a:pt x="63" y="10"/>
                    </a:lnTo>
                    <a:lnTo>
                      <a:pt x="83" y="10"/>
                    </a:lnTo>
                    <a:lnTo>
                      <a:pt x="90" y="6"/>
                    </a:lnTo>
                    <a:lnTo>
                      <a:pt x="98" y="6"/>
                    </a:lnTo>
                    <a:lnTo>
                      <a:pt x="109" y="0"/>
                    </a:lnTo>
                    <a:lnTo>
                      <a:pt x="122" y="13"/>
                    </a:lnTo>
                    <a:lnTo>
                      <a:pt x="125" y="19"/>
                    </a:lnTo>
                    <a:lnTo>
                      <a:pt x="136" y="27"/>
                    </a:lnTo>
                    <a:lnTo>
                      <a:pt x="150" y="27"/>
                    </a:lnTo>
                    <a:lnTo>
                      <a:pt x="168" y="27"/>
                    </a:lnTo>
                    <a:lnTo>
                      <a:pt x="213" y="35"/>
                    </a:lnTo>
                    <a:lnTo>
                      <a:pt x="207" y="62"/>
                    </a:lnTo>
                    <a:lnTo>
                      <a:pt x="193" y="71"/>
                    </a:lnTo>
                    <a:lnTo>
                      <a:pt x="172" y="77"/>
                    </a:lnTo>
                    <a:lnTo>
                      <a:pt x="157" y="77"/>
                    </a:lnTo>
                    <a:lnTo>
                      <a:pt x="142" y="79"/>
                    </a:lnTo>
                    <a:lnTo>
                      <a:pt x="135" y="86"/>
                    </a:lnTo>
                    <a:lnTo>
                      <a:pt x="131" y="108"/>
                    </a:lnTo>
                    <a:lnTo>
                      <a:pt x="128" y="126"/>
                    </a:lnTo>
                    <a:lnTo>
                      <a:pt x="100" y="137"/>
                    </a:lnTo>
                    <a:lnTo>
                      <a:pt x="84" y="137"/>
                    </a:lnTo>
                    <a:lnTo>
                      <a:pt x="74" y="126"/>
                    </a:lnTo>
                    <a:lnTo>
                      <a:pt x="59" y="126"/>
                    </a:lnTo>
                    <a:lnTo>
                      <a:pt x="48" y="130"/>
                    </a:lnTo>
                    <a:lnTo>
                      <a:pt x="23" y="130"/>
                    </a:lnTo>
                    <a:lnTo>
                      <a:pt x="17" y="124"/>
                    </a:lnTo>
                    <a:lnTo>
                      <a:pt x="27" y="114"/>
                    </a:lnTo>
                    <a:lnTo>
                      <a:pt x="16" y="98"/>
                    </a:lnTo>
                    <a:lnTo>
                      <a:pt x="3" y="96"/>
                    </a:lnTo>
                    <a:lnTo>
                      <a:pt x="3" y="86"/>
                    </a:lnTo>
                    <a:lnTo>
                      <a:pt x="0" y="80"/>
                    </a:lnTo>
                    <a:lnTo>
                      <a:pt x="9" y="67"/>
                    </a:lnTo>
                    <a:lnTo>
                      <a:pt x="9" y="62"/>
                    </a:lnTo>
                    <a:lnTo>
                      <a:pt x="23" y="53"/>
                    </a:lnTo>
                    <a:lnTo>
                      <a:pt x="32" y="4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2" name="Freeform 161">
                <a:extLst>
                  <a:ext uri="{FF2B5EF4-FFF2-40B4-BE49-F238E27FC236}">
                    <a16:creationId xmlns:a16="http://schemas.microsoft.com/office/drawing/2014/main" id="{45E33405-C9DF-4290-96AE-CFBCBCD0E833}"/>
                  </a:ext>
                </a:extLst>
              </p:cNvPr>
              <p:cNvSpPr>
                <a:spLocks/>
              </p:cNvSpPr>
              <p:nvPr/>
            </p:nvSpPr>
            <p:spPr bwMode="auto">
              <a:xfrm>
                <a:off x="2654300" y="2160588"/>
                <a:ext cx="892175" cy="522287"/>
              </a:xfrm>
              <a:custGeom>
                <a:avLst/>
                <a:gdLst>
                  <a:gd name="T0" fmla="*/ 382 w 471"/>
                  <a:gd name="T1" fmla="*/ 158 h 244"/>
                  <a:gd name="T2" fmla="*/ 399 w 471"/>
                  <a:gd name="T3" fmla="*/ 145 h 244"/>
                  <a:gd name="T4" fmla="*/ 433 w 471"/>
                  <a:gd name="T5" fmla="*/ 126 h 244"/>
                  <a:gd name="T6" fmla="*/ 423 w 471"/>
                  <a:gd name="T7" fmla="*/ 111 h 244"/>
                  <a:gd name="T8" fmla="*/ 432 w 471"/>
                  <a:gd name="T9" fmla="*/ 99 h 244"/>
                  <a:gd name="T10" fmla="*/ 471 w 471"/>
                  <a:gd name="T11" fmla="*/ 73 h 244"/>
                  <a:gd name="T12" fmla="*/ 455 w 471"/>
                  <a:gd name="T13" fmla="*/ 49 h 244"/>
                  <a:gd name="T14" fmla="*/ 431 w 471"/>
                  <a:gd name="T15" fmla="*/ 49 h 244"/>
                  <a:gd name="T16" fmla="*/ 413 w 471"/>
                  <a:gd name="T17" fmla="*/ 35 h 244"/>
                  <a:gd name="T18" fmla="*/ 405 w 471"/>
                  <a:gd name="T19" fmla="*/ 3 h 244"/>
                  <a:gd name="T20" fmla="*/ 373 w 471"/>
                  <a:gd name="T21" fmla="*/ 0 h 244"/>
                  <a:gd name="T22" fmla="*/ 343 w 471"/>
                  <a:gd name="T23" fmla="*/ 11 h 244"/>
                  <a:gd name="T24" fmla="*/ 280 w 471"/>
                  <a:gd name="T25" fmla="*/ 38 h 244"/>
                  <a:gd name="T26" fmla="*/ 245 w 471"/>
                  <a:gd name="T27" fmla="*/ 53 h 244"/>
                  <a:gd name="T28" fmla="*/ 215 w 471"/>
                  <a:gd name="T29" fmla="*/ 55 h 244"/>
                  <a:gd name="T30" fmla="*/ 204 w 471"/>
                  <a:gd name="T31" fmla="*/ 84 h 244"/>
                  <a:gd name="T32" fmla="*/ 173 w 471"/>
                  <a:gd name="T33" fmla="*/ 113 h 244"/>
                  <a:gd name="T34" fmla="*/ 147 w 471"/>
                  <a:gd name="T35" fmla="*/ 102 h 244"/>
                  <a:gd name="T36" fmla="*/ 121 w 471"/>
                  <a:gd name="T37" fmla="*/ 106 h 244"/>
                  <a:gd name="T38" fmla="*/ 90 w 471"/>
                  <a:gd name="T39" fmla="*/ 100 h 244"/>
                  <a:gd name="T40" fmla="*/ 84 w 471"/>
                  <a:gd name="T41" fmla="*/ 135 h 244"/>
                  <a:gd name="T42" fmla="*/ 27 w 471"/>
                  <a:gd name="T43" fmla="*/ 145 h 244"/>
                  <a:gd name="T44" fmla="*/ 22 w 471"/>
                  <a:gd name="T45" fmla="*/ 152 h 244"/>
                  <a:gd name="T46" fmla="*/ 9 w 471"/>
                  <a:gd name="T47" fmla="*/ 170 h 244"/>
                  <a:gd name="T48" fmla="*/ 12 w 471"/>
                  <a:gd name="T49" fmla="*/ 187 h 244"/>
                  <a:gd name="T50" fmla="*/ 15 w 471"/>
                  <a:gd name="T51" fmla="*/ 209 h 244"/>
                  <a:gd name="T52" fmla="*/ 18 w 471"/>
                  <a:gd name="T53" fmla="*/ 226 h 244"/>
                  <a:gd name="T54" fmla="*/ 56 w 471"/>
                  <a:gd name="T55" fmla="*/ 238 h 244"/>
                  <a:gd name="T56" fmla="*/ 76 w 471"/>
                  <a:gd name="T57" fmla="*/ 236 h 244"/>
                  <a:gd name="T58" fmla="*/ 115 w 471"/>
                  <a:gd name="T59" fmla="*/ 224 h 244"/>
                  <a:gd name="T60" fmla="*/ 132 w 471"/>
                  <a:gd name="T61" fmla="*/ 205 h 244"/>
                  <a:gd name="T62" fmla="*/ 138 w 471"/>
                  <a:gd name="T63" fmla="*/ 182 h 244"/>
                  <a:gd name="T64" fmla="*/ 179 w 471"/>
                  <a:gd name="T65" fmla="*/ 196 h 244"/>
                  <a:gd name="T66" fmla="*/ 205 w 471"/>
                  <a:gd name="T67" fmla="*/ 188 h 244"/>
                  <a:gd name="T68" fmla="*/ 212 w 471"/>
                  <a:gd name="T69" fmla="*/ 199 h 244"/>
                  <a:gd name="T70" fmla="*/ 244 w 471"/>
                  <a:gd name="T71" fmla="*/ 208 h 244"/>
                  <a:gd name="T72" fmla="*/ 270 w 471"/>
                  <a:gd name="T73" fmla="*/ 201 h 244"/>
                  <a:gd name="T74" fmla="*/ 282 w 471"/>
                  <a:gd name="T75" fmla="*/ 194 h 244"/>
                  <a:gd name="T76" fmla="*/ 300 w 471"/>
                  <a:gd name="T77" fmla="*/ 197 h 244"/>
                  <a:gd name="T78" fmla="*/ 360 w 471"/>
                  <a:gd name="T79" fmla="*/ 16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1" h="244">
                    <a:moveTo>
                      <a:pt x="373" y="162"/>
                    </a:moveTo>
                    <a:lnTo>
                      <a:pt x="382" y="158"/>
                    </a:lnTo>
                    <a:lnTo>
                      <a:pt x="391" y="154"/>
                    </a:lnTo>
                    <a:lnTo>
                      <a:pt x="399" y="145"/>
                    </a:lnTo>
                    <a:lnTo>
                      <a:pt x="427" y="132"/>
                    </a:lnTo>
                    <a:lnTo>
                      <a:pt x="433" y="126"/>
                    </a:lnTo>
                    <a:lnTo>
                      <a:pt x="433" y="121"/>
                    </a:lnTo>
                    <a:lnTo>
                      <a:pt x="423" y="111"/>
                    </a:lnTo>
                    <a:lnTo>
                      <a:pt x="423" y="104"/>
                    </a:lnTo>
                    <a:lnTo>
                      <a:pt x="432" y="99"/>
                    </a:lnTo>
                    <a:lnTo>
                      <a:pt x="466" y="94"/>
                    </a:lnTo>
                    <a:lnTo>
                      <a:pt x="471" y="73"/>
                    </a:lnTo>
                    <a:lnTo>
                      <a:pt x="471" y="61"/>
                    </a:lnTo>
                    <a:lnTo>
                      <a:pt x="455" y="49"/>
                    </a:lnTo>
                    <a:lnTo>
                      <a:pt x="442" y="49"/>
                    </a:lnTo>
                    <a:lnTo>
                      <a:pt x="431" y="49"/>
                    </a:lnTo>
                    <a:lnTo>
                      <a:pt x="416" y="42"/>
                    </a:lnTo>
                    <a:lnTo>
                      <a:pt x="413" y="35"/>
                    </a:lnTo>
                    <a:lnTo>
                      <a:pt x="405" y="13"/>
                    </a:lnTo>
                    <a:lnTo>
                      <a:pt x="405" y="3"/>
                    </a:lnTo>
                    <a:lnTo>
                      <a:pt x="390" y="0"/>
                    </a:lnTo>
                    <a:lnTo>
                      <a:pt x="373" y="0"/>
                    </a:lnTo>
                    <a:lnTo>
                      <a:pt x="359" y="3"/>
                    </a:lnTo>
                    <a:lnTo>
                      <a:pt x="343" y="11"/>
                    </a:lnTo>
                    <a:lnTo>
                      <a:pt x="286" y="11"/>
                    </a:lnTo>
                    <a:lnTo>
                      <a:pt x="280" y="38"/>
                    </a:lnTo>
                    <a:lnTo>
                      <a:pt x="266" y="47"/>
                    </a:lnTo>
                    <a:lnTo>
                      <a:pt x="245" y="53"/>
                    </a:lnTo>
                    <a:lnTo>
                      <a:pt x="230" y="53"/>
                    </a:lnTo>
                    <a:lnTo>
                      <a:pt x="215" y="55"/>
                    </a:lnTo>
                    <a:lnTo>
                      <a:pt x="208" y="62"/>
                    </a:lnTo>
                    <a:lnTo>
                      <a:pt x="204" y="84"/>
                    </a:lnTo>
                    <a:lnTo>
                      <a:pt x="201" y="102"/>
                    </a:lnTo>
                    <a:lnTo>
                      <a:pt x="173" y="113"/>
                    </a:lnTo>
                    <a:lnTo>
                      <a:pt x="157" y="113"/>
                    </a:lnTo>
                    <a:lnTo>
                      <a:pt x="147" y="102"/>
                    </a:lnTo>
                    <a:lnTo>
                      <a:pt x="132" y="102"/>
                    </a:lnTo>
                    <a:lnTo>
                      <a:pt x="121" y="106"/>
                    </a:lnTo>
                    <a:lnTo>
                      <a:pt x="96" y="106"/>
                    </a:lnTo>
                    <a:lnTo>
                      <a:pt x="90" y="100"/>
                    </a:lnTo>
                    <a:lnTo>
                      <a:pt x="84" y="107"/>
                    </a:lnTo>
                    <a:lnTo>
                      <a:pt x="84" y="135"/>
                    </a:lnTo>
                    <a:lnTo>
                      <a:pt x="79" y="143"/>
                    </a:lnTo>
                    <a:lnTo>
                      <a:pt x="27" y="145"/>
                    </a:lnTo>
                    <a:lnTo>
                      <a:pt x="22" y="147"/>
                    </a:lnTo>
                    <a:lnTo>
                      <a:pt x="22" y="152"/>
                    </a:lnTo>
                    <a:lnTo>
                      <a:pt x="9" y="164"/>
                    </a:lnTo>
                    <a:lnTo>
                      <a:pt x="9" y="170"/>
                    </a:lnTo>
                    <a:lnTo>
                      <a:pt x="14" y="181"/>
                    </a:lnTo>
                    <a:lnTo>
                      <a:pt x="12" y="187"/>
                    </a:lnTo>
                    <a:lnTo>
                      <a:pt x="0" y="197"/>
                    </a:lnTo>
                    <a:lnTo>
                      <a:pt x="15" y="209"/>
                    </a:lnTo>
                    <a:lnTo>
                      <a:pt x="18" y="218"/>
                    </a:lnTo>
                    <a:lnTo>
                      <a:pt x="18" y="226"/>
                    </a:lnTo>
                    <a:lnTo>
                      <a:pt x="28" y="238"/>
                    </a:lnTo>
                    <a:lnTo>
                      <a:pt x="56" y="238"/>
                    </a:lnTo>
                    <a:lnTo>
                      <a:pt x="69" y="244"/>
                    </a:lnTo>
                    <a:lnTo>
                      <a:pt x="76" y="236"/>
                    </a:lnTo>
                    <a:lnTo>
                      <a:pt x="90" y="230"/>
                    </a:lnTo>
                    <a:lnTo>
                      <a:pt x="115" y="224"/>
                    </a:lnTo>
                    <a:lnTo>
                      <a:pt x="129" y="212"/>
                    </a:lnTo>
                    <a:lnTo>
                      <a:pt x="132" y="205"/>
                    </a:lnTo>
                    <a:lnTo>
                      <a:pt x="132" y="189"/>
                    </a:lnTo>
                    <a:lnTo>
                      <a:pt x="138" y="182"/>
                    </a:lnTo>
                    <a:lnTo>
                      <a:pt x="147" y="182"/>
                    </a:lnTo>
                    <a:lnTo>
                      <a:pt x="179" y="196"/>
                    </a:lnTo>
                    <a:lnTo>
                      <a:pt x="190" y="196"/>
                    </a:lnTo>
                    <a:lnTo>
                      <a:pt x="205" y="188"/>
                    </a:lnTo>
                    <a:lnTo>
                      <a:pt x="212" y="192"/>
                    </a:lnTo>
                    <a:lnTo>
                      <a:pt x="212" y="199"/>
                    </a:lnTo>
                    <a:lnTo>
                      <a:pt x="222" y="203"/>
                    </a:lnTo>
                    <a:lnTo>
                      <a:pt x="244" y="208"/>
                    </a:lnTo>
                    <a:lnTo>
                      <a:pt x="252" y="208"/>
                    </a:lnTo>
                    <a:lnTo>
                      <a:pt x="270" y="201"/>
                    </a:lnTo>
                    <a:lnTo>
                      <a:pt x="279" y="196"/>
                    </a:lnTo>
                    <a:lnTo>
                      <a:pt x="282" y="194"/>
                    </a:lnTo>
                    <a:lnTo>
                      <a:pt x="297" y="194"/>
                    </a:lnTo>
                    <a:lnTo>
                      <a:pt x="300" y="197"/>
                    </a:lnTo>
                    <a:lnTo>
                      <a:pt x="312" y="197"/>
                    </a:lnTo>
                    <a:lnTo>
                      <a:pt x="360" y="167"/>
                    </a:lnTo>
                    <a:lnTo>
                      <a:pt x="373" y="16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3" name="Freeform 162">
                <a:extLst>
                  <a:ext uri="{FF2B5EF4-FFF2-40B4-BE49-F238E27FC236}">
                    <a16:creationId xmlns:a16="http://schemas.microsoft.com/office/drawing/2014/main" id="{30101845-EDA9-4558-A7A3-93E0679F55B1}"/>
                  </a:ext>
                </a:extLst>
              </p:cNvPr>
              <p:cNvSpPr>
                <a:spLocks/>
              </p:cNvSpPr>
              <p:nvPr/>
            </p:nvSpPr>
            <p:spPr bwMode="auto">
              <a:xfrm>
                <a:off x="3536950" y="2149475"/>
                <a:ext cx="685800" cy="465138"/>
              </a:xfrm>
              <a:custGeom>
                <a:avLst/>
                <a:gdLst>
                  <a:gd name="T0" fmla="*/ 50 w 362"/>
                  <a:gd name="T1" fmla="*/ 108 h 217"/>
                  <a:gd name="T2" fmla="*/ 24 w 362"/>
                  <a:gd name="T3" fmla="*/ 101 h 217"/>
                  <a:gd name="T4" fmla="*/ 0 w 362"/>
                  <a:gd name="T5" fmla="*/ 99 h 217"/>
                  <a:gd name="T6" fmla="*/ 5 w 362"/>
                  <a:gd name="T7" fmla="*/ 66 h 217"/>
                  <a:gd name="T8" fmla="*/ 36 w 362"/>
                  <a:gd name="T9" fmla="*/ 52 h 217"/>
                  <a:gd name="T10" fmla="*/ 61 w 362"/>
                  <a:gd name="T11" fmla="*/ 21 h 217"/>
                  <a:gd name="T12" fmla="*/ 96 w 362"/>
                  <a:gd name="T13" fmla="*/ 25 h 217"/>
                  <a:gd name="T14" fmla="*/ 108 w 362"/>
                  <a:gd name="T15" fmla="*/ 6 h 217"/>
                  <a:gd name="T16" fmla="*/ 122 w 362"/>
                  <a:gd name="T17" fmla="*/ 3 h 217"/>
                  <a:gd name="T18" fmla="*/ 156 w 362"/>
                  <a:gd name="T19" fmla="*/ 0 h 217"/>
                  <a:gd name="T20" fmla="*/ 171 w 362"/>
                  <a:gd name="T21" fmla="*/ 10 h 217"/>
                  <a:gd name="T22" fmla="*/ 177 w 362"/>
                  <a:gd name="T23" fmla="*/ 27 h 217"/>
                  <a:gd name="T24" fmla="*/ 193 w 362"/>
                  <a:gd name="T25" fmla="*/ 15 h 217"/>
                  <a:gd name="T26" fmla="*/ 234 w 362"/>
                  <a:gd name="T27" fmla="*/ 1 h 217"/>
                  <a:gd name="T28" fmla="*/ 269 w 362"/>
                  <a:gd name="T29" fmla="*/ 1 h 217"/>
                  <a:gd name="T30" fmla="*/ 280 w 362"/>
                  <a:gd name="T31" fmla="*/ 9 h 217"/>
                  <a:gd name="T32" fmla="*/ 272 w 362"/>
                  <a:gd name="T33" fmla="*/ 34 h 217"/>
                  <a:gd name="T34" fmla="*/ 277 w 362"/>
                  <a:gd name="T35" fmla="*/ 44 h 217"/>
                  <a:gd name="T36" fmla="*/ 274 w 362"/>
                  <a:gd name="T37" fmla="*/ 59 h 217"/>
                  <a:gd name="T38" fmla="*/ 315 w 362"/>
                  <a:gd name="T39" fmla="*/ 64 h 217"/>
                  <a:gd name="T40" fmla="*/ 337 w 362"/>
                  <a:gd name="T41" fmla="*/ 80 h 217"/>
                  <a:gd name="T42" fmla="*/ 350 w 362"/>
                  <a:gd name="T43" fmla="*/ 103 h 217"/>
                  <a:gd name="T44" fmla="*/ 349 w 362"/>
                  <a:gd name="T45" fmla="*/ 132 h 217"/>
                  <a:gd name="T46" fmla="*/ 359 w 362"/>
                  <a:gd name="T47" fmla="*/ 135 h 217"/>
                  <a:gd name="T48" fmla="*/ 359 w 362"/>
                  <a:gd name="T49" fmla="*/ 141 h 217"/>
                  <a:gd name="T50" fmla="*/ 354 w 362"/>
                  <a:gd name="T51" fmla="*/ 156 h 217"/>
                  <a:gd name="T52" fmla="*/ 361 w 362"/>
                  <a:gd name="T53" fmla="*/ 169 h 217"/>
                  <a:gd name="T54" fmla="*/ 350 w 362"/>
                  <a:gd name="T55" fmla="*/ 187 h 217"/>
                  <a:gd name="T56" fmla="*/ 341 w 362"/>
                  <a:gd name="T57" fmla="*/ 203 h 217"/>
                  <a:gd name="T58" fmla="*/ 301 w 362"/>
                  <a:gd name="T59" fmla="*/ 212 h 217"/>
                  <a:gd name="T60" fmla="*/ 278 w 362"/>
                  <a:gd name="T61" fmla="*/ 202 h 217"/>
                  <a:gd name="T62" fmla="*/ 250 w 362"/>
                  <a:gd name="T63" fmla="*/ 197 h 217"/>
                  <a:gd name="T64" fmla="*/ 205 w 362"/>
                  <a:gd name="T65" fmla="*/ 184 h 217"/>
                  <a:gd name="T66" fmla="*/ 170 w 362"/>
                  <a:gd name="T67" fmla="*/ 181 h 217"/>
                  <a:gd name="T68" fmla="*/ 156 w 362"/>
                  <a:gd name="T69" fmla="*/ 203 h 217"/>
                  <a:gd name="T70" fmla="*/ 124 w 362"/>
                  <a:gd name="T71" fmla="*/ 177 h 217"/>
                  <a:gd name="T72" fmla="*/ 106 w 362"/>
                  <a:gd name="T73" fmla="*/ 150 h 217"/>
                  <a:gd name="T74" fmla="*/ 87 w 362"/>
                  <a:gd name="T75" fmla="*/ 141 h 217"/>
                  <a:gd name="T76" fmla="*/ 93 w 362"/>
                  <a:gd name="T77" fmla="*/ 128 h 217"/>
                  <a:gd name="T78" fmla="*/ 95 w 362"/>
                  <a:gd name="T79" fmla="*/ 120 h 217"/>
                  <a:gd name="T80" fmla="*/ 76 w 362"/>
                  <a:gd name="T81" fmla="*/ 1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2" h="217">
                    <a:moveTo>
                      <a:pt x="76" y="117"/>
                    </a:moveTo>
                    <a:lnTo>
                      <a:pt x="50" y="108"/>
                    </a:lnTo>
                    <a:lnTo>
                      <a:pt x="36" y="98"/>
                    </a:lnTo>
                    <a:lnTo>
                      <a:pt x="24" y="101"/>
                    </a:lnTo>
                    <a:lnTo>
                      <a:pt x="7" y="101"/>
                    </a:lnTo>
                    <a:lnTo>
                      <a:pt x="0" y="99"/>
                    </a:lnTo>
                    <a:lnTo>
                      <a:pt x="5" y="78"/>
                    </a:lnTo>
                    <a:lnTo>
                      <a:pt x="5" y="66"/>
                    </a:lnTo>
                    <a:lnTo>
                      <a:pt x="15" y="65"/>
                    </a:lnTo>
                    <a:lnTo>
                      <a:pt x="36" y="52"/>
                    </a:lnTo>
                    <a:lnTo>
                      <a:pt x="56" y="21"/>
                    </a:lnTo>
                    <a:lnTo>
                      <a:pt x="61" y="21"/>
                    </a:lnTo>
                    <a:lnTo>
                      <a:pt x="78" y="28"/>
                    </a:lnTo>
                    <a:lnTo>
                      <a:pt x="96" y="25"/>
                    </a:lnTo>
                    <a:lnTo>
                      <a:pt x="105" y="20"/>
                    </a:lnTo>
                    <a:lnTo>
                      <a:pt x="108" y="6"/>
                    </a:lnTo>
                    <a:lnTo>
                      <a:pt x="115" y="0"/>
                    </a:lnTo>
                    <a:lnTo>
                      <a:pt x="122" y="3"/>
                    </a:lnTo>
                    <a:lnTo>
                      <a:pt x="134" y="0"/>
                    </a:lnTo>
                    <a:lnTo>
                      <a:pt x="156" y="0"/>
                    </a:lnTo>
                    <a:lnTo>
                      <a:pt x="167" y="4"/>
                    </a:lnTo>
                    <a:lnTo>
                      <a:pt x="171" y="10"/>
                    </a:lnTo>
                    <a:lnTo>
                      <a:pt x="171" y="18"/>
                    </a:lnTo>
                    <a:lnTo>
                      <a:pt x="177" y="27"/>
                    </a:lnTo>
                    <a:lnTo>
                      <a:pt x="183" y="27"/>
                    </a:lnTo>
                    <a:lnTo>
                      <a:pt x="193" y="15"/>
                    </a:lnTo>
                    <a:lnTo>
                      <a:pt x="203" y="5"/>
                    </a:lnTo>
                    <a:lnTo>
                      <a:pt x="234" y="1"/>
                    </a:lnTo>
                    <a:lnTo>
                      <a:pt x="258" y="1"/>
                    </a:lnTo>
                    <a:lnTo>
                      <a:pt x="269" y="1"/>
                    </a:lnTo>
                    <a:lnTo>
                      <a:pt x="276" y="3"/>
                    </a:lnTo>
                    <a:lnTo>
                      <a:pt x="280" y="9"/>
                    </a:lnTo>
                    <a:lnTo>
                      <a:pt x="278" y="21"/>
                    </a:lnTo>
                    <a:lnTo>
                      <a:pt x="272" y="34"/>
                    </a:lnTo>
                    <a:lnTo>
                      <a:pt x="277" y="39"/>
                    </a:lnTo>
                    <a:lnTo>
                      <a:pt x="277" y="44"/>
                    </a:lnTo>
                    <a:lnTo>
                      <a:pt x="274" y="50"/>
                    </a:lnTo>
                    <a:lnTo>
                      <a:pt x="274" y="59"/>
                    </a:lnTo>
                    <a:lnTo>
                      <a:pt x="285" y="64"/>
                    </a:lnTo>
                    <a:lnTo>
                      <a:pt x="315" y="64"/>
                    </a:lnTo>
                    <a:lnTo>
                      <a:pt x="327" y="69"/>
                    </a:lnTo>
                    <a:lnTo>
                      <a:pt x="337" y="80"/>
                    </a:lnTo>
                    <a:lnTo>
                      <a:pt x="340" y="95"/>
                    </a:lnTo>
                    <a:lnTo>
                      <a:pt x="350" y="103"/>
                    </a:lnTo>
                    <a:lnTo>
                      <a:pt x="349" y="110"/>
                    </a:lnTo>
                    <a:lnTo>
                      <a:pt x="349" y="132"/>
                    </a:lnTo>
                    <a:lnTo>
                      <a:pt x="353" y="135"/>
                    </a:lnTo>
                    <a:lnTo>
                      <a:pt x="359" y="135"/>
                    </a:lnTo>
                    <a:lnTo>
                      <a:pt x="362" y="138"/>
                    </a:lnTo>
                    <a:lnTo>
                      <a:pt x="359" y="141"/>
                    </a:lnTo>
                    <a:lnTo>
                      <a:pt x="359" y="152"/>
                    </a:lnTo>
                    <a:lnTo>
                      <a:pt x="354" y="156"/>
                    </a:lnTo>
                    <a:lnTo>
                      <a:pt x="354" y="161"/>
                    </a:lnTo>
                    <a:lnTo>
                      <a:pt x="361" y="169"/>
                    </a:lnTo>
                    <a:lnTo>
                      <a:pt x="361" y="177"/>
                    </a:lnTo>
                    <a:lnTo>
                      <a:pt x="350" y="187"/>
                    </a:lnTo>
                    <a:lnTo>
                      <a:pt x="350" y="195"/>
                    </a:lnTo>
                    <a:lnTo>
                      <a:pt x="341" y="203"/>
                    </a:lnTo>
                    <a:lnTo>
                      <a:pt x="312" y="217"/>
                    </a:lnTo>
                    <a:lnTo>
                      <a:pt x="301" y="212"/>
                    </a:lnTo>
                    <a:lnTo>
                      <a:pt x="287" y="209"/>
                    </a:lnTo>
                    <a:lnTo>
                      <a:pt x="278" y="202"/>
                    </a:lnTo>
                    <a:lnTo>
                      <a:pt x="259" y="197"/>
                    </a:lnTo>
                    <a:lnTo>
                      <a:pt x="250" y="197"/>
                    </a:lnTo>
                    <a:lnTo>
                      <a:pt x="214" y="184"/>
                    </a:lnTo>
                    <a:lnTo>
                      <a:pt x="205" y="184"/>
                    </a:lnTo>
                    <a:lnTo>
                      <a:pt x="192" y="181"/>
                    </a:lnTo>
                    <a:lnTo>
                      <a:pt x="170" y="181"/>
                    </a:lnTo>
                    <a:lnTo>
                      <a:pt x="162" y="203"/>
                    </a:lnTo>
                    <a:lnTo>
                      <a:pt x="156" y="203"/>
                    </a:lnTo>
                    <a:lnTo>
                      <a:pt x="148" y="199"/>
                    </a:lnTo>
                    <a:lnTo>
                      <a:pt x="124" y="177"/>
                    </a:lnTo>
                    <a:lnTo>
                      <a:pt x="118" y="161"/>
                    </a:lnTo>
                    <a:lnTo>
                      <a:pt x="106" y="150"/>
                    </a:lnTo>
                    <a:lnTo>
                      <a:pt x="91" y="145"/>
                    </a:lnTo>
                    <a:lnTo>
                      <a:pt x="87" y="141"/>
                    </a:lnTo>
                    <a:lnTo>
                      <a:pt x="87" y="136"/>
                    </a:lnTo>
                    <a:lnTo>
                      <a:pt x="93" y="128"/>
                    </a:lnTo>
                    <a:lnTo>
                      <a:pt x="102" y="125"/>
                    </a:lnTo>
                    <a:lnTo>
                      <a:pt x="95" y="120"/>
                    </a:lnTo>
                    <a:lnTo>
                      <a:pt x="86" y="120"/>
                    </a:lnTo>
                    <a:lnTo>
                      <a:pt x="76" y="11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4" name="Freeform 163">
                <a:extLst>
                  <a:ext uri="{FF2B5EF4-FFF2-40B4-BE49-F238E27FC236}">
                    <a16:creationId xmlns:a16="http://schemas.microsoft.com/office/drawing/2014/main" id="{D896053F-EDB4-443F-851D-0124ED09182D}"/>
                  </a:ext>
                </a:extLst>
              </p:cNvPr>
              <p:cNvSpPr>
                <a:spLocks/>
              </p:cNvSpPr>
              <p:nvPr/>
            </p:nvSpPr>
            <p:spPr bwMode="auto">
              <a:xfrm>
                <a:off x="3627438" y="1592263"/>
                <a:ext cx="788987" cy="695325"/>
              </a:xfrm>
              <a:custGeom>
                <a:avLst/>
                <a:gdLst>
                  <a:gd name="T0" fmla="*/ 329 w 416"/>
                  <a:gd name="T1" fmla="*/ 18 h 324"/>
                  <a:gd name="T2" fmla="*/ 346 w 416"/>
                  <a:gd name="T3" fmla="*/ 55 h 324"/>
                  <a:gd name="T4" fmla="*/ 341 w 416"/>
                  <a:gd name="T5" fmla="*/ 78 h 324"/>
                  <a:gd name="T6" fmla="*/ 352 w 416"/>
                  <a:gd name="T7" fmla="*/ 82 h 324"/>
                  <a:gd name="T8" fmla="*/ 409 w 416"/>
                  <a:gd name="T9" fmla="*/ 83 h 324"/>
                  <a:gd name="T10" fmla="*/ 416 w 416"/>
                  <a:gd name="T11" fmla="*/ 98 h 324"/>
                  <a:gd name="T12" fmla="*/ 403 w 416"/>
                  <a:gd name="T13" fmla="*/ 117 h 324"/>
                  <a:gd name="T14" fmla="*/ 390 w 416"/>
                  <a:gd name="T15" fmla="*/ 122 h 324"/>
                  <a:gd name="T16" fmla="*/ 378 w 416"/>
                  <a:gd name="T17" fmla="*/ 131 h 324"/>
                  <a:gd name="T18" fmla="*/ 376 w 416"/>
                  <a:gd name="T19" fmla="*/ 158 h 324"/>
                  <a:gd name="T20" fmla="*/ 382 w 416"/>
                  <a:gd name="T21" fmla="*/ 185 h 324"/>
                  <a:gd name="T22" fmla="*/ 356 w 416"/>
                  <a:gd name="T23" fmla="*/ 195 h 324"/>
                  <a:gd name="T24" fmla="*/ 341 w 416"/>
                  <a:gd name="T25" fmla="*/ 213 h 324"/>
                  <a:gd name="T26" fmla="*/ 319 w 416"/>
                  <a:gd name="T27" fmla="*/ 241 h 324"/>
                  <a:gd name="T28" fmla="*/ 337 w 416"/>
                  <a:gd name="T29" fmla="*/ 277 h 324"/>
                  <a:gd name="T30" fmla="*/ 342 w 416"/>
                  <a:gd name="T31" fmla="*/ 303 h 324"/>
                  <a:gd name="T32" fmla="*/ 321 w 416"/>
                  <a:gd name="T33" fmla="*/ 316 h 324"/>
                  <a:gd name="T34" fmla="*/ 286 w 416"/>
                  <a:gd name="T35" fmla="*/ 314 h 324"/>
                  <a:gd name="T36" fmla="*/ 267 w 416"/>
                  <a:gd name="T37" fmla="*/ 324 h 324"/>
                  <a:gd name="T38" fmla="*/ 226 w 416"/>
                  <a:gd name="T39" fmla="*/ 319 h 324"/>
                  <a:gd name="T40" fmla="*/ 229 w 416"/>
                  <a:gd name="T41" fmla="*/ 304 h 324"/>
                  <a:gd name="T42" fmla="*/ 224 w 416"/>
                  <a:gd name="T43" fmla="*/ 294 h 324"/>
                  <a:gd name="T44" fmla="*/ 232 w 416"/>
                  <a:gd name="T45" fmla="*/ 269 h 324"/>
                  <a:gd name="T46" fmla="*/ 221 w 416"/>
                  <a:gd name="T47" fmla="*/ 261 h 324"/>
                  <a:gd name="T48" fmla="*/ 186 w 416"/>
                  <a:gd name="T49" fmla="*/ 261 h 324"/>
                  <a:gd name="T50" fmla="*/ 145 w 416"/>
                  <a:gd name="T51" fmla="*/ 275 h 324"/>
                  <a:gd name="T52" fmla="*/ 129 w 416"/>
                  <a:gd name="T53" fmla="*/ 287 h 324"/>
                  <a:gd name="T54" fmla="*/ 123 w 416"/>
                  <a:gd name="T55" fmla="*/ 270 h 324"/>
                  <a:gd name="T56" fmla="*/ 108 w 416"/>
                  <a:gd name="T57" fmla="*/ 260 h 324"/>
                  <a:gd name="T58" fmla="*/ 74 w 416"/>
                  <a:gd name="T59" fmla="*/ 263 h 324"/>
                  <a:gd name="T60" fmla="*/ 59 w 416"/>
                  <a:gd name="T61" fmla="*/ 248 h 324"/>
                  <a:gd name="T62" fmla="*/ 34 w 416"/>
                  <a:gd name="T63" fmla="*/ 229 h 324"/>
                  <a:gd name="T64" fmla="*/ 43 w 416"/>
                  <a:gd name="T65" fmla="*/ 189 h 324"/>
                  <a:gd name="T66" fmla="*/ 81 w 416"/>
                  <a:gd name="T67" fmla="*/ 170 h 324"/>
                  <a:gd name="T68" fmla="*/ 81 w 416"/>
                  <a:gd name="T69" fmla="*/ 161 h 324"/>
                  <a:gd name="T70" fmla="*/ 69 w 416"/>
                  <a:gd name="T71" fmla="*/ 147 h 324"/>
                  <a:gd name="T72" fmla="*/ 64 w 416"/>
                  <a:gd name="T73" fmla="*/ 133 h 324"/>
                  <a:gd name="T74" fmla="*/ 66 w 416"/>
                  <a:gd name="T75" fmla="*/ 124 h 324"/>
                  <a:gd name="T76" fmla="*/ 30 w 416"/>
                  <a:gd name="T77" fmla="*/ 121 h 324"/>
                  <a:gd name="T78" fmla="*/ 18 w 416"/>
                  <a:gd name="T79" fmla="*/ 117 h 324"/>
                  <a:gd name="T80" fmla="*/ 7 w 416"/>
                  <a:gd name="T81" fmla="*/ 121 h 324"/>
                  <a:gd name="T82" fmla="*/ 9 w 416"/>
                  <a:gd name="T83" fmla="*/ 106 h 324"/>
                  <a:gd name="T84" fmla="*/ 19 w 416"/>
                  <a:gd name="T85" fmla="*/ 90 h 324"/>
                  <a:gd name="T86" fmla="*/ 14 w 416"/>
                  <a:gd name="T87" fmla="*/ 73 h 324"/>
                  <a:gd name="T88" fmla="*/ 0 w 416"/>
                  <a:gd name="T89" fmla="*/ 44 h 324"/>
                  <a:gd name="T90" fmla="*/ 19 w 416"/>
                  <a:gd name="T91" fmla="*/ 41 h 324"/>
                  <a:gd name="T92" fmla="*/ 45 w 416"/>
                  <a:gd name="T93" fmla="*/ 35 h 324"/>
                  <a:gd name="T94" fmla="*/ 71 w 416"/>
                  <a:gd name="T95" fmla="*/ 22 h 324"/>
                  <a:gd name="T96" fmla="*/ 92 w 416"/>
                  <a:gd name="T97" fmla="*/ 14 h 324"/>
                  <a:gd name="T98" fmla="*/ 118 w 416"/>
                  <a:gd name="T99" fmla="*/ 2 h 324"/>
                  <a:gd name="T100" fmla="*/ 146 w 416"/>
                  <a:gd name="T101" fmla="*/ 0 h 324"/>
                  <a:gd name="T102" fmla="*/ 174 w 416"/>
                  <a:gd name="T103" fmla="*/ 8 h 324"/>
                  <a:gd name="T104" fmla="*/ 207 w 416"/>
                  <a:gd name="T105" fmla="*/ 13 h 324"/>
                  <a:gd name="T106" fmla="*/ 245 w 416"/>
                  <a:gd name="T107" fmla="*/ 15 h 324"/>
                  <a:gd name="T108" fmla="*/ 256 w 416"/>
                  <a:gd name="T109" fmla="*/ 12 h 324"/>
                  <a:gd name="T110" fmla="*/ 274 w 416"/>
                  <a:gd name="T111" fmla="*/ 12 h 324"/>
                  <a:gd name="T112" fmla="*/ 298 w 416"/>
                  <a:gd name="T113"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 h="324">
                    <a:moveTo>
                      <a:pt x="302" y="12"/>
                    </a:moveTo>
                    <a:lnTo>
                      <a:pt x="329" y="18"/>
                    </a:lnTo>
                    <a:lnTo>
                      <a:pt x="339" y="33"/>
                    </a:lnTo>
                    <a:lnTo>
                      <a:pt x="346" y="55"/>
                    </a:lnTo>
                    <a:lnTo>
                      <a:pt x="346" y="61"/>
                    </a:lnTo>
                    <a:lnTo>
                      <a:pt x="341" y="78"/>
                    </a:lnTo>
                    <a:lnTo>
                      <a:pt x="344" y="82"/>
                    </a:lnTo>
                    <a:lnTo>
                      <a:pt x="352" y="82"/>
                    </a:lnTo>
                    <a:lnTo>
                      <a:pt x="381" y="78"/>
                    </a:lnTo>
                    <a:lnTo>
                      <a:pt x="409" y="83"/>
                    </a:lnTo>
                    <a:lnTo>
                      <a:pt x="413" y="89"/>
                    </a:lnTo>
                    <a:lnTo>
                      <a:pt x="416" y="98"/>
                    </a:lnTo>
                    <a:lnTo>
                      <a:pt x="412" y="107"/>
                    </a:lnTo>
                    <a:lnTo>
                      <a:pt x="403" y="117"/>
                    </a:lnTo>
                    <a:lnTo>
                      <a:pt x="395" y="122"/>
                    </a:lnTo>
                    <a:lnTo>
                      <a:pt x="390" y="122"/>
                    </a:lnTo>
                    <a:lnTo>
                      <a:pt x="382" y="125"/>
                    </a:lnTo>
                    <a:lnTo>
                      <a:pt x="378" y="131"/>
                    </a:lnTo>
                    <a:lnTo>
                      <a:pt x="376" y="142"/>
                    </a:lnTo>
                    <a:lnTo>
                      <a:pt x="376" y="158"/>
                    </a:lnTo>
                    <a:lnTo>
                      <a:pt x="382" y="175"/>
                    </a:lnTo>
                    <a:lnTo>
                      <a:pt x="382" y="185"/>
                    </a:lnTo>
                    <a:lnTo>
                      <a:pt x="369" y="192"/>
                    </a:lnTo>
                    <a:lnTo>
                      <a:pt x="356" y="195"/>
                    </a:lnTo>
                    <a:lnTo>
                      <a:pt x="349" y="199"/>
                    </a:lnTo>
                    <a:lnTo>
                      <a:pt x="341" y="213"/>
                    </a:lnTo>
                    <a:lnTo>
                      <a:pt x="328" y="226"/>
                    </a:lnTo>
                    <a:lnTo>
                      <a:pt x="319" y="241"/>
                    </a:lnTo>
                    <a:lnTo>
                      <a:pt x="319" y="260"/>
                    </a:lnTo>
                    <a:lnTo>
                      <a:pt x="337" y="277"/>
                    </a:lnTo>
                    <a:lnTo>
                      <a:pt x="342" y="293"/>
                    </a:lnTo>
                    <a:lnTo>
                      <a:pt x="342" y="303"/>
                    </a:lnTo>
                    <a:lnTo>
                      <a:pt x="337" y="309"/>
                    </a:lnTo>
                    <a:lnTo>
                      <a:pt x="321" y="316"/>
                    </a:lnTo>
                    <a:lnTo>
                      <a:pt x="295" y="316"/>
                    </a:lnTo>
                    <a:lnTo>
                      <a:pt x="286" y="314"/>
                    </a:lnTo>
                    <a:lnTo>
                      <a:pt x="277" y="314"/>
                    </a:lnTo>
                    <a:lnTo>
                      <a:pt x="267" y="324"/>
                    </a:lnTo>
                    <a:lnTo>
                      <a:pt x="237" y="324"/>
                    </a:lnTo>
                    <a:lnTo>
                      <a:pt x="226" y="319"/>
                    </a:lnTo>
                    <a:lnTo>
                      <a:pt x="226" y="310"/>
                    </a:lnTo>
                    <a:lnTo>
                      <a:pt x="229" y="304"/>
                    </a:lnTo>
                    <a:lnTo>
                      <a:pt x="229" y="299"/>
                    </a:lnTo>
                    <a:lnTo>
                      <a:pt x="224" y="294"/>
                    </a:lnTo>
                    <a:lnTo>
                      <a:pt x="230" y="281"/>
                    </a:lnTo>
                    <a:lnTo>
                      <a:pt x="232" y="269"/>
                    </a:lnTo>
                    <a:lnTo>
                      <a:pt x="228" y="263"/>
                    </a:lnTo>
                    <a:lnTo>
                      <a:pt x="221" y="261"/>
                    </a:lnTo>
                    <a:lnTo>
                      <a:pt x="210" y="261"/>
                    </a:lnTo>
                    <a:lnTo>
                      <a:pt x="186" y="261"/>
                    </a:lnTo>
                    <a:lnTo>
                      <a:pt x="155" y="265"/>
                    </a:lnTo>
                    <a:lnTo>
                      <a:pt x="145" y="275"/>
                    </a:lnTo>
                    <a:lnTo>
                      <a:pt x="135" y="287"/>
                    </a:lnTo>
                    <a:lnTo>
                      <a:pt x="129" y="287"/>
                    </a:lnTo>
                    <a:lnTo>
                      <a:pt x="123" y="278"/>
                    </a:lnTo>
                    <a:lnTo>
                      <a:pt x="123" y="270"/>
                    </a:lnTo>
                    <a:lnTo>
                      <a:pt x="119" y="264"/>
                    </a:lnTo>
                    <a:lnTo>
                      <a:pt x="108" y="260"/>
                    </a:lnTo>
                    <a:lnTo>
                      <a:pt x="86" y="260"/>
                    </a:lnTo>
                    <a:lnTo>
                      <a:pt x="74" y="263"/>
                    </a:lnTo>
                    <a:lnTo>
                      <a:pt x="67" y="260"/>
                    </a:lnTo>
                    <a:lnTo>
                      <a:pt x="59" y="248"/>
                    </a:lnTo>
                    <a:lnTo>
                      <a:pt x="51" y="237"/>
                    </a:lnTo>
                    <a:lnTo>
                      <a:pt x="34" y="229"/>
                    </a:lnTo>
                    <a:lnTo>
                      <a:pt x="35" y="205"/>
                    </a:lnTo>
                    <a:lnTo>
                      <a:pt x="43" y="189"/>
                    </a:lnTo>
                    <a:lnTo>
                      <a:pt x="54" y="179"/>
                    </a:lnTo>
                    <a:lnTo>
                      <a:pt x="81" y="170"/>
                    </a:lnTo>
                    <a:lnTo>
                      <a:pt x="84" y="165"/>
                    </a:lnTo>
                    <a:lnTo>
                      <a:pt x="81" y="161"/>
                    </a:lnTo>
                    <a:lnTo>
                      <a:pt x="69" y="155"/>
                    </a:lnTo>
                    <a:lnTo>
                      <a:pt x="69" y="147"/>
                    </a:lnTo>
                    <a:lnTo>
                      <a:pt x="64" y="137"/>
                    </a:lnTo>
                    <a:lnTo>
                      <a:pt x="64" y="133"/>
                    </a:lnTo>
                    <a:lnTo>
                      <a:pt x="66" y="127"/>
                    </a:lnTo>
                    <a:lnTo>
                      <a:pt x="66" y="124"/>
                    </a:lnTo>
                    <a:lnTo>
                      <a:pt x="54" y="121"/>
                    </a:lnTo>
                    <a:lnTo>
                      <a:pt x="30" y="121"/>
                    </a:lnTo>
                    <a:lnTo>
                      <a:pt x="24" y="117"/>
                    </a:lnTo>
                    <a:lnTo>
                      <a:pt x="18" y="117"/>
                    </a:lnTo>
                    <a:lnTo>
                      <a:pt x="15" y="121"/>
                    </a:lnTo>
                    <a:lnTo>
                      <a:pt x="7" y="121"/>
                    </a:lnTo>
                    <a:lnTo>
                      <a:pt x="5" y="115"/>
                    </a:lnTo>
                    <a:lnTo>
                      <a:pt x="9" y="106"/>
                    </a:lnTo>
                    <a:lnTo>
                      <a:pt x="19" y="96"/>
                    </a:lnTo>
                    <a:lnTo>
                      <a:pt x="19" y="90"/>
                    </a:lnTo>
                    <a:lnTo>
                      <a:pt x="19" y="82"/>
                    </a:lnTo>
                    <a:lnTo>
                      <a:pt x="14" y="73"/>
                    </a:lnTo>
                    <a:lnTo>
                      <a:pt x="11" y="66"/>
                    </a:lnTo>
                    <a:lnTo>
                      <a:pt x="0" y="44"/>
                    </a:lnTo>
                    <a:lnTo>
                      <a:pt x="13" y="45"/>
                    </a:lnTo>
                    <a:lnTo>
                      <a:pt x="19" y="41"/>
                    </a:lnTo>
                    <a:lnTo>
                      <a:pt x="29" y="41"/>
                    </a:lnTo>
                    <a:lnTo>
                      <a:pt x="45" y="35"/>
                    </a:lnTo>
                    <a:lnTo>
                      <a:pt x="47" y="30"/>
                    </a:lnTo>
                    <a:lnTo>
                      <a:pt x="71" y="22"/>
                    </a:lnTo>
                    <a:lnTo>
                      <a:pt x="87" y="20"/>
                    </a:lnTo>
                    <a:lnTo>
                      <a:pt x="92" y="14"/>
                    </a:lnTo>
                    <a:lnTo>
                      <a:pt x="101" y="13"/>
                    </a:lnTo>
                    <a:lnTo>
                      <a:pt x="118" y="2"/>
                    </a:lnTo>
                    <a:lnTo>
                      <a:pt x="137" y="2"/>
                    </a:lnTo>
                    <a:lnTo>
                      <a:pt x="146" y="0"/>
                    </a:lnTo>
                    <a:lnTo>
                      <a:pt x="153" y="2"/>
                    </a:lnTo>
                    <a:lnTo>
                      <a:pt x="174" y="8"/>
                    </a:lnTo>
                    <a:lnTo>
                      <a:pt x="192" y="10"/>
                    </a:lnTo>
                    <a:lnTo>
                      <a:pt x="207" y="13"/>
                    </a:lnTo>
                    <a:lnTo>
                      <a:pt x="240" y="13"/>
                    </a:lnTo>
                    <a:lnTo>
                      <a:pt x="245" y="15"/>
                    </a:lnTo>
                    <a:lnTo>
                      <a:pt x="252" y="15"/>
                    </a:lnTo>
                    <a:lnTo>
                      <a:pt x="256" y="12"/>
                    </a:lnTo>
                    <a:lnTo>
                      <a:pt x="266" y="12"/>
                    </a:lnTo>
                    <a:lnTo>
                      <a:pt x="274" y="12"/>
                    </a:lnTo>
                    <a:lnTo>
                      <a:pt x="292" y="10"/>
                    </a:lnTo>
                    <a:lnTo>
                      <a:pt x="298" y="10"/>
                    </a:lnTo>
                    <a:lnTo>
                      <a:pt x="302" y="1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5" name="Freeform 164">
                <a:extLst>
                  <a:ext uri="{FF2B5EF4-FFF2-40B4-BE49-F238E27FC236}">
                    <a16:creationId xmlns:a16="http://schemas.microsoft.com/office/drawing/2014/main" id="{3D009DEC-D2CB-4A69-9505-B7063BF1A19A}"/>
                  </a:ext>
                </a:extLst>
              </p:cNvPr>
              <p:cNvSpPr>
                <a:spLocks/>
              </p:cNvSpPr>
              <p:nvPr/>
            </p:nvSpPr>
            <p:spPr bwMode="auto">
              <a:xfrm>
                <a:off x="2408238" y="2070100"/>
                <a:ext cx="461962" cy="512763"/>
              </a:xfrm>
              <a:custGeom>
                <a:avLst/>
                <a:gdLst>
                  <a:gd name="T0" fmla="*/ 8 w 244"/>
                  <a:gd name="T1" fmla="*/ 189 h 239"/>
                  <a:gd name="T2" fmla="*/ 6 w 244"/>
                  <a:gd name="T3" fmla="*/ 169 h 239"/>
                  <a:gd name="T4" fmla="*/ 3 w 244"/>
                  <a:gd name="T5" fmla="*/ 159 h 239"/>
                  <a:gd name="T6" fmla="*/ 32 w 244"/>
                  <a:gd name="T7" fmla="*/ 148 h 239"/>
                  <a:gd name="T8" fmla="*/ 58 w 244"/>
                  <a:gd name="T9" fmla="*/ 138 h 239"/>
                  <a:gd name="T10" fmla="*/ 72 w 244"/>
                  <a:gd name="T11" fmla="*/ 107 h 239"/>
                  <a:gd name="T12" fmla="*/ 67 w 244"/>
                  <a:gd name="T13" fmla="*/ 93 h 239"/>
                  <a:gd name="T14" fmla="*/ 87 w 244"/>
                  <a:gd name="T15" fmla="*/ 80 h 239"/>
                  <a:gd name="T16" fmla="*/ 85 w 244"/>
                  <a:gd name="T17" fmla="*/ 75 h 239"/>
                  <a:gd name="T18" fmla="*/ 75 w 244"/>
                  <a:gd name="T19" fmla="*/ 51 h 239"/>
                  <a:gd name="T20" fmla="*/ 73 w 244"/>
                  <a:gd name="T21" fmla="*/ 37 h 239"/>
                  <a:gd name="T22" fmla="*/ 85 w 244"/>
                  <a:gd name="T23" fmla="*/ 18 h 239"/>
                  <a:gd name="T24" fmla="*/ 100 w 244"/>
                  <a:gd name="T25" fmla="*/ 0 h 239"/>
                  <a:gd name="T26" fmla="*/ 131 w 244"/>
                  <a:gd name="T27" fmla="*/ 8 h 239"/>
                  <a:gd name="T28" fmla="*/ 161 w 244"/>
                  <a:gd name="T29" fmla="*/ 13 h 239"/>
                  <a:gd name="T30" fmla="*/ 194 w 244"/>
                  <a:gd name="T31" fmla="*/ 28 h 239"/>
                  <a:gd name="T32" fmla="*/ 241 w 244"/>
                  <a:gd name="T33" fmla="*/ 31 h 239"/>
                  <a:gd name="T34" fmla="*/ 244 w 244"/>
                  <a:gd name="T35" fmla="*/ 41 h 239"/>
                  <a:gd name="T36" fmla="*/ 235 w 244"/>
                  <a:gd name="T37" fmla="*/ 63 h 239"/>
                  <a:gd name="T38" fmla="*/ 212 w 244"/>
                  <a:gd name="T39" fmla="*/ 80 h 239"/>
                  <a:gd name="T40" fmla="*/ 203 w 244"/>
                  <a:gd name="T41" fmla="*/ 98 h 239"/>
                  <a:gd name="T42" fmla="*/ 206 w 244"/>
                  <a:gd name="T43" fmla="*/ 114 h 239"/>
                  <a:gd name="T44" fmla="*/ 230 w 244"/>
                  <a:gd name="T45" fmla="*/ 132 h 239"/>
                  <a:gd name="T46" fmla="*/ 214 w 244"/>
                  <a:gd name="T47" fmla="*/ 149 h 239"/>
                  <a:gd name="T48" fmla="*/ 209 w 244"/>
                  <a:gd name="T49" fmla="*/ 185 h 239"/>
                  <a:gd name="T50" fmla="*/ 152 w 244"/>
                  <a:gd name="T51" fmla="*/ 189 h 239"/>
                  <a:gd name="T52" fmla="*/ 139 w 244"/>
                  <a:gd name="T53" fmla="*/ 206 h 239"/>
                  <a:gd name="T54" fmla="*/ 144 w 244"/>
                  <a:gd name="T55" fmla="*/ 223 h 239"/>
                  <a:gd name="T56" fmla="*/ 130 w 244"/>
                  <a:gd name="T57" fmla="*/ 239 h 239"/>
                  <a:gd name="T58" fmla="*/ 118 w 244"/>
                  <a:gd name="T59" fmla="*/ 232 h 239"/>
                  <a:gd name="T60" fmla="*/ 106 w 244"/>
                  <a:gd name="T61" fmla="*/ 228 h 239"/>
                  <a:gd name="T62" fmla="*/ 110 w 244"/>
                  <a:gd name="T63" fmla="*/ 216 h 239"/>
                  <a:gd name="T64" fmla="*/ 96 w 244"/>
                  <a:gd name="T65" fmla="*/ 214 h 239"/>
                  <a:gd name="T66" fmla="*/ 52 w 244"/>
                  <a:gd name="T67" fmla="*/ 218 h 239"/>
                  <a:gd name="T68" fmla="*/ 21 w 244"/>
                  <a:gd name="T69" fmla="*/ 20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39">
                    <a:moveTo>
                      <a:pt x="12" y="197"/>
                    </a:moveTo>
                    <a:lnTo>
                      <a:pt x="8" y="189"/>
                    </a:lnTo>
                    <a:lnTo>
                      <a:pt x="6" y="174"/>
                    </a:lnTo>
                    <a:lnTo>
                      <a:pt x="6" y="169"/>
                    </a:lnTo>
                    <a:lnTo>
                      <a:pt x="0" y="164"/>
                    </a:lnTo>
                    <a:lnTo>
                      <a:pt x="3" y="159"/>
                    </a:lnTo>
                    <a:lnTo>
                      <a:pt x="16" y="152"/>
                    </a:lnTo>
                    <a:lnTo>
                      <a:pt x="32" y="148"/>
                    </a:lnTo>
                    <a:lnTo>
                      <a:pt x="48" y="146"/>
                    </a:lnTo>
                    <a:lnTo>
                      <a:pt x="58" y="138"/>
                    </a:lnTo>
                    <a:lnTo>
                      <a:pt x="72" y="113"/>
                    </a:lnTo>
                    <a:lnTo>
                      <a:pt x="72" y="107"/>
                    </a:lnTo>
                    <a:lnTo>
                      <a:pt x="67" y="101"/>
                    </a:lnTo>
                    <a:lnTo>
                      <a:pt x="67" y="93"/>
                    </a:lnTo>
                    <a:lnTo>
                      <a:pt x="82" y="82"/>
                    </a:lnTo>
                    <a:lnTo>
                      <a:pt x="87" y="80"/>
                    </a:lnTo>
                    <a:lnTo>
                      <a:pt x="87" y="77"/>
                    </a:lnTo>
                    <a:lnTo>
                      <a:pt x="85" y="75"/>
                    </a:lnTo>
                    <a:lnTo>
                      <a:pt x="85" y="58"/>
                    </a:lnTo>
                    <a:lnTo>
                      <a:pt x="75" y="51"/>
                    </a:lnTo>
                    <a:lnTo>
                      <a:pt x="73" y="45"/>
                    </a:lnTo>
                    <a:lnTo>
                      <a:pt x="73" y="37"/>
                    </a:lnTo>
                    <a:lnTo>
                      <a:pt x="78" y="27"/>
                    </a:lnTo>
                    <a:lnTo>
                      <a:pt x="85" y="18"/>
                    </a:lnTo>
                    <a:lnTo>
                      <a:pt x="98" y="6"/>
                    </a:lnTo>
                    <a:lnTo>
                      <a:pt x="100" y="0"/>
                    </a:lnTo>
                    <a:lnTo>
                      <a:pt x="118" y="7"/>
                    </a:lnTo>
                    <a:lnTo>
                      <a:pt x="131" y="8"/>
                    </a:lnTo>
                    <a:lnTo>
                      <a:pt x="145" y="10"/>
                    </a:lnTo>
                    <a:lnTo>
                      <a:pt x="161" y="13"/>
                    </a:lnTo>
                    <a:lnTo>
                      <a:pt x="172" y="17"/>
                    </a:lnTo>
                    <a:lnTo>
                      <a:pt x="194" y="28"/>
                    </a:lnTo>
                    <a:lnTo>
                      <a:pt x="204" y="28"/>
                    </a:lnTo>
                    <a:lnTo>
                      <a:pt x="241" y="31"/>
                    </a:lnTo>
                    <a:lnTo>
                      <a:pt x="241" y="37"/>
                    </a:lnTo>
                    <a:lnTo>
                      <a:pt x="244" y="41"/>
                    </a:lnTo>
                    <a:lnTo>
                      <a:pt x="241" y="53"/>
                    </a:lnTo>
                    <a:lnTo>
                      <a:pt x="235" y="63"/>
                    </a:lnTo>
                    <a:lnTo>
                      <a:pt x="226" y="71"/>
                    </a:lnTo>
                    <a:lnTo>
                      <a:pt x="212" y="80"/>
                    </a:lnTo>
                    <a:lnTo>
                      <a:pt x="212" y="85"/>
                    </a:lnTo>
                    <a:lnTo>
                      <a:pt x="203" y="98"/>
                    </a:lnTo>
                    <a:lnTo>
                      <a:pt x="206" y="104"/>
                    </a:lnTo>
                    <a:lnTo>
                      <a:pt x="206" y="114"/>
                    </a:lnTo>
                    <a:lnTo>
                      <a:pt x="219" y="116"/>
                    </a:lnTo>
                    <a:lnTo>
                      <a:pt x="230" y="132"/>
                    </a:lnTo>
                    <a:lnTo>
                      <a:pt x="220" y="142"/>
                    </a:lnTo>
                    <a:lnTo>
                      <a:pt x="214" y="149"/>
                    </a:lnTo>
                    <a:lnTo>
                      <a:pt x="214" y="177"/>
                    </a:lnTo>
                    <a:lnTo>
                      <a:pt x="209" y="185"/>
                    </a:lnTo>
                    <a:lnTo>
                      <a:pt x="157" y="187"/>
                    </a:lnTo>
                    <a:lnTo>
                      <a:pt x="152" y="189"/>
                    </a:lnTo>
                    <a:lnTo>
                      <a:pt x="152" y="194"/>
                    </a:lnTo>
                    <a:lnTo>
                      <a:pt x="139" y="206"/>
                    </a:lnTo>
                    <a:lnTo>
                      <a:pt x="139" y="212"/>
                    </a:lnTo>
                    <a:lnTo>
                      <a:pt x="144" y="223"/>
                    </a:lnTo>
                    <a:lnTo>
                      <a:pt x="142" y="229"/>
                    </a:lnTo>
                    <a:lnTo>
                      <a:pt x="130" y="239"/>
                    </a:lnTo>
                    <a:lnTo>
                      <a:pt x="122" y="235"/>
                    </a:lnTo>
                    <a:lnTo>
                      <a:pt x="118" y="232"/>
                    </a:lnTo>
                    <a:lnTo>
                      <a:pt x="111" y="232"/>
                    </a:lnTo>
                    <a:lnTo>
                      <a:pt x="106" y="228"/>
                    </a:lnTo>
                    <a:lnTo>
                      <a:pt x="110" y="221"/>
                    </a:lnTo>
                    <a:lnTo>
                      <a:pt x="110" y="216"/>
                    </a:lnTo>
                    <a:lnTo>
                      <a:pt x="106" y="214"/>
                    </a:lnTo>
                    <a:lnTo>
                      <a:pt x="96" y="214"/>
                    </a:lnTo>
                    <a:lnTo>
                      <a:pt x="66" y="218"/>
                    </a:lnTo>
                    <a:lnTo>
                      <a:pt x="52" y="218"/>
                    </a:lnTo>
                    <a:lnTo>
                      <a:pt x="35" y="202"/>
                    </a:lnTo>
                    <a:lnTo>
                      <a:pt x="21" y="202"/>
                    </a:lnTo>
                    <a:lnTo>
                      <a:pt x="12" y="19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6" name="Freeform 165">
                <a:extLst>
                  <a:ext uri="{FF2B5EF4-FFF2-40B4-BE49-F238E27FC236}">
                    <a16:creationId xmlns:a16="http://schemas.microsoft.com/office/drawing/2014/main" id="{50A81452-2815-4891-BC39-2B66C93A0F98}"/>
                  </a:ext>
                </a:extLst>
              </p:cNvPr>
              <p:cNvSpPr>
                <a:spLocks/>
              </p:cNvSpPr>
              <p:nvPr/>
            </p:nvSpPr>
            <p:spPr bwMode="auto">
              <a:xfrm>
                <a:off x="2998788" y="1846263"/>
                <a:ext cx="434975" cy="338137"/>
              </a:xfrm>
              <a:custGeom>
                <a:avLst/>
                <a:gdLst>
                  <a:gd name="T0" fmla="*/ 25 w 229"/>
                  <a:gd name="T1" fmla="*/ 105 h 158"/>
                  <a:gd name="T2" fmla="*/ 20 w 229"/>
                  <a:gd name="T3" fmla="*/ 105 h 158"/>
                  <a:gd name="T4" fmla="*/ 10 w 229"/>
                  <a:gd name="T5" fmla="*/ 119 h 158"/>
                  <a:gd name="T6" fmla="*/ 0 w 229"/>
                  <a:gd name="T7" fmla="*/ 123 h 158"/>
                  <a:gd name="T8" fmla="*/ 13 w 229"/>
                  <a:gd name="T9" fmla="*/ 136 h 158"/>
                  <a:gd name="T10" fmla="*/ 16 w 229"/>
                  <a:gd name="T11" fmla="*/ 142 h 158"/>
                  <a:gd name="T12" fmla="*/ 27 w 229"/>
                  <a:gd name="T13" fmla="*/ 150 h 158"/>
                  <a:gd name="T14" fmla="*/ 41 w 229"/>
                  <a:gd name="T15" fmla="*/ 150 h 158"/>
                  <a:gd name="T16" fmla="*/ 59 w 229"/>
                  <a:gd name="T17" fmla="*/ 150 h 158"/>
                  <a:gd name="T18" fmla="*/ 104 w 229"/>
                  <a:gd name="T19" fmla="*/ 158 h 158"/>
                  <a:gd name="T20" fmla="*/ 130 w 229"/>
                  <a:gd name="T21" fmla="*/ 158 h 158"/>
                  <a:gd name="T22" fmla="*/ 161 w 229"/>
                  <a:gd name="T23" fmla="*/ 158 h 158"/>
                  <a:gd name="T24" fmla="*/ 177 w 229"/>
                  <a:gd name="T25" fmla="*/ 150 h 158"/>
                  <a:gd name="T26" fmla="*/ 191 w 229"/>
                  <a:gd name="T27" fmla="*/ 147 h 158"/>
                  <a:gd name="T28" fmla="*/ 184 w 229"/>
                  <a:gd name="T29" fmla="*/ 136 h 158"/>
                  <a:gd name="T30" fmla="*/ 184 w 229"/>
                  <a:gd name="T31" fmla="*/ 129 h 158"/>
                  <a:gd name="T32" fmla="*/ 194 w 229"/>
                  <a:gd name="T33" fmla="*/ 119 h 158"/>
                  <a:gd name="T34" fmla="*/ 194 w 229"/>
                  <a:gd name="T35" fmla="*/ 114 h 158"/>
                  <a:gd name="T36" fmla="*/ 191 w 229"/>
                  <a:gd name="T37" fmla="*/ 108 h 158"/>
                  <a:gd name="T38" fmla="*/ 191 w 229"/>
                  <a:gd name="T39" fmla="*/ 101 h 158"/>
                  <a:gd name="T40" fmla="*/ 207 w 229"/>
                  <a:gd name="T41" fmla="*/ 84 h 158"/>
                  <a:gd name="T42" fmla="*/ 210 w 229"/>
                  <a:gd name="T43" fmla="*/ 81 h 158"/>
                  <a:gd name="T44" fmla="*/ 217 w 229"/>
                  <a:gd name="T45" fmla="*/ 81 h 158"/>
                  <a:gd name="T46" fmla="*/ 229 w 229"/>
                  <a:gd name="T47" fmla="*/ 75 h 158"/>
                  <a:gd name="T48" fmla="*/ 223 w 229"/>
                  <a:gd name="T49" fmla="*/ 70 h 158"/>
                  <a:gd name="T50" fmla="*/ 220 w 229"/>
                  <a:gd name="T51" fmla="*/ 65 h 158"/>
                  <a:gd name="T52" fmla="*/ 220 w 229"/>
                  <a:gd name="T53" fmla="*/ 44 h 158"/>
                  <a:gd name="T54" fmla="*/ 212 w 229"/>
                  <a:gd name="T55" fmla="*/ 32 h 158"/>
                  <a:gd name="T56" fmla="*/ 210 w 229"/>
                  <a:gd name="T57" fmla="*/ 23 h 158"/>
                  <a:gd name="T58" fmla="*/ 212 w 229"/>
                  <a:gd name="T59" fmla="*/ 17 h 158"/>
                  <a:gd name="T60" fmla="*/ 193 w 229"/>
                  <a:gd name="T61" fmla="*/ 6 h 158"/>
                  <a:gd name="T62" fmla="*/ 181 w 229"/>
                  <a:gd name="T63" fmla="*/ 6 h 158"/>
                  <a:gd name="T64" fmla="*/ 175 w 229"/>
                  <a:gd name="T65" fmla="*/ 0 h 158"/>
                  <a:gd name="T66" fmla="*/ 171 w 229"/>
                  <a:gd name="T67" fmla="*/ 0 h 158"/>
                  <a:gd name="T68" fmla="*/ 167 w 229"/>
                  <a:gd name="T69" fmla="*/ 5 h 158"/>
                  <a:gd name="T70" fmla="*/ 156 w 229"/>
                  <a:gd name="T71" fmla="*/ 10 h 158"/>
                  <a:gd name="T72" fmla="*/ 131 w 229"/>
                  <a:gd name="T73" fmla="*/ 17 h 158"/>
                  <a:gd name="T74" fmla="*/ 114 w 229"/>
                  <a:gd name="T75" fmla="*/ 32 h 158"/>
                  <a:gd name="T76" fmla="*/ 105 w 229"/>
                  <a:gd name="T77" fmla="*/ 32 h 158"/>
                  <a:gd name="T78" fmla="*/ 105 w 229"/>
                  <a:gd name="T79" fmla="*/ 38 h 158"/>
                  <a:gd name="T80" fmla="*/ 98 w 229"/>
                  <a:gd name="T81" fmla="*/ 38 h 158"/>
                  <a:gd name="T82" fmla="*/ 88 w 229"/>
                  <a:gd name="T83" fmla="*/ 49 h 158"/>
                  <a:gd name="T84" fmla="*/ 82 w 229"/>
                  <a:gd name="T85" fmla="*/ 49 h 158"/>
                  <a:gd name="T86" fmla="*/ 63 w 229"/>
                  <a:gd name="T87" fmla="*/ 59 h 158"/>
                  <a:gd name="T88" fmla="*/ 47 w 229"/>
                  <a:gd name="T89" fmla="*/ 62 h 158"/>
                  <a:gd name="T90" fmla="*/ 37 w 229"/>
                  <a:gd name="T91" fmla="*/ 70 h 158"/>
                  <a:gd name="T92" fmla="*/ 29 w 229"/>
                  <a:gd name="T93" fmla="*/ 70 h 158"/>
                  <a:gd name="T94" fmla="*/ 21 w 229"/>
                  <a:gd name="T95" fmla="*/ 74 h 158"/>
                  <a:gd name="T96" fmla="*/ 21 w 229"/>
                  <a:gd name="T97" fmla="*/ 78 h 158"/>
                  <a:gd name="T98" fmla="*/ 27 w 229"/>
                  <a:gd name="T99" fmla="*/ 83 h 158"/>
                  <a:gd name="T100" fmla="*/ 25 w 229"/>
                  <a:gd name="T101" fmla="*/ 91 h 158"/>
                  <a:gd name="T102" fmla="*/ 25 w 229"/>
                  <a:gd name="T103"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158">
                    <a:moveTo>
                      <a:pt x="25" y="105"/>
                    </a:moveTo>
                    <a:lnTo>
                      <a:pt x="20" y="105"/>
                    </a:lnTo>
                    <a:lnTo>
                      <a:pt x="10" y="119"/>
                    </a:lnTo>
                    <a:lnTo>
                      <a:pt x="0" y="123"/>
                    </a:lnTo>
                    <a:lnTo>
                      <a:pt x="13" y="136"/>
                    </a:lnTo>
                    <a:lnTo>
                      <a:pt x="16" y="142"/>
                    </a:lnTo>
                    <a:lnTo>
                      <a:pt x="27" y="150"/>
                    </a:lnTo>
                    <a:lnTo>
                      <a:pt x="41" y="150"/>
                    </a:lnTo>
                    <a:lnTo>
                      <a:pt x="59" y="150"/>
                    </a:lnTo>
                    <a:lnTo>
                      <a:pt x="104" y="158"/>
                    </a:lnTo>
                    <a:lnTo>
                      <a:pt x="130" y="158"/>
                    </a:lnTo>
                    <a:lnTo>
                      <a:pt x="161" y="158"/>
                    </a:lnTo>
                    <a:lnTo>
                      <a:pt x="177" y="150"/>
                    </a:lnTo>
                    <a:lnTo>
                      <a:pt x="191" y="147"/>
                    </a:lnTo>
                    <a:lnTo>
                      <a:pt x="184" y="136"/>
                    </a:lnTo>
                    <a:lnTo>
                      <a:pt x="184" y="129"/>
                    </a:lnTo>
                    <a:lnTo>
                      <a:pt x="194" y="119"/>
                    </a:lnTo>
                    <a:lnTo>
                      <a:pt x="194" y="114"/>
                    </a:lnTo>
                    <a:lnTo>
                      <a:pt x="191" y="108"/>
                    </a:lnTo>
                    <a:lnTo>
                      <a:pt x="191" y="101"/>
                    </a:lnTo>
                    <a:lnTo>
                      <a:pt x="207" y="84"/>
                    </a:lnTo>
                    <a:lnTo>
                      <a:pt x="210" y="81"/>
                    </a:lnTo>
                    <a:lnTo>
                      <a:pt x="217" y="81"/>
                    </a:lnTo>
                    <a:lnTo>
                      <a:pt x="229" y="75"/>
                    </a:lnTo>
                    <a:lnTo>
                      <a:pt x="223" y="70"/>
                    </a:lnTo>
                    <a:lnTo>
                      <a:pt x="220" y="65"/>
                    </a:lnTo>
                    <a:lnTo>
                      <a:pt x="220" y="44"/>
                    </a:lnTo>
                    <a:lnTo>
                      <a:pt x="212" y="32"/>
                    </a:lnTo>
                    <a:lnTo>
                      <a:pt x="210" y="23"/>
                    </a:lnTo>
                    <a:lnTo>
                      <a:pt x="212" y="17"/>
                    </a:lnTo>
                    <a:lnTo>
                      <a:pt x="193" y="6"/>
                    </a:lnTo>
                    <a:lnTo>
                      <a:pt x="181" y="6"/>
                    </a:lnTo>
                    <a:lnTo>
                      <a:pt x="175" y="0"/>
                    </a:lnTo>
                    <a:lnTo>
                      <a:pt x="171" y="0"/>
                    </a:lnTo>
                    <a:lnTo>
                      <a:pt x="167" y="5"/>
                    </a:lnTo>
                    <a:lnTo>
                      <a:pt x="156" y="10"/>
                    </a:lnTo>
                    <a:lnTo>
                      <a:pt x="131" y="17"/>
                    </a:lnTo>
                    <a:lnTo>
                      <a:pt x="114" y="32"/>
                    </a:lnTo>
                    <a:lnTo>
                      <a:pt x="105" y="32"/>
                    </a:lnTo>
                    <a:lnTo>
                      <a:pt x="105" y="38"/>
                    </a:lnTo>
                    <a:lnTo>
                      <a:pt x="98" y="38"/>
                    </a:lnTo>
                    <a:lnTo>
                      <a:pt x="88" y="49"/>
                    </a:lnTo>
                    <a:lnTo>
                      <a:pt x="82" y="49"/>
                    </a:lnTo>
                    <a:lnTo>
                      <a:pt x="63" y="59"/>
                    </a:lnTo>
                    <a:lnTo>
                      <a:pt x="47" y="62"/>
                    </a:lnTo>
                    <a:lnTo>
                      <a:pt x="37" y="70"/>
                    </a:lnTo>
                    <a:lnTo>
                      <a:pt x="29" y="70"/>
                    </a:lnTo>
                    <a:lnTo>
                      <a:pt x="21" y="74"/>
                    </a:lnTo>
                    <a:lnTo>
                      <a:pt x="21" y="78"/>
                    </a:lnTo>
                    <a:lnTo>
                      <a:pt x="27" y="83"/>
                    </a:lnTo>
                    <a:lnTo>
                      <a:pt x="25" y="91"/>
                    </a:lnTo>
                    <a:lnTo>
                      <a:pt x="25" y="10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7" name="Freeform 166">
                <a:extLst>
                  <a:ext uri="{FF2B5EF4-FFF2-40B4-BE49-F238E27FC236}">
                    <a16:creationId xmlns:a16="http://schemas.microsoft.com/office/drawing/2014/main" id="{5F7BC93F-7274-4A5B-B198-D2EC90339632}"/>
                  </a:ext>
                </a:extLst>
              </p:cNvPr>
              <p:cNvSpPr>
                <a:spLocks/>
              </p:cNvSpPr>
              <p:nvPr/>
            </p:nvSpPr>
            <p:spPr bwMode="auto">
              <a:xfrm>
                <a:off x="3330575" y="1687513"/>
                <a:ext cx="354013" cy="319087"/>
              </a:xfrm>
              <a:custGeom>
                <a:avLst/>
                <a:gdLst>
                  <a:gd name="T0" fmla="*/ 54 w 187"/>
                  <a:gd name="T1" fmla="*/ 40 h 149"/>
                  <a:gd name="T2" fmla="*/ 34 w 187"/>
                  <a:gd name="T3" fmla="*/ 49 h 149"/>
                  <a:gd name="T4" fmla="*/ 25 w 187"/>
                  <a:gd name="T5" fmla="*/ 55 h 149"/>
                  <a:gd name="T6" fmla="*/ 21 w 187"/>
                  <a:gd name="T7" fmla="*/ 64 h 149"/>
                  <a:gd name="T8" fmla="*/ 0 w 187"/>
                  <a:gd name="T9" fmla="*/ 74 h 149"/>
                  <a:gd name="T10" fmla="*/ 6 w 187"/>
                  <a:gd name="T11" fmla="*/ 80 h 149"/>
                  <a:gd name="T12" fmla="*/ 18 w 187"/>
                  <a:gd name="T13" fmla="*/ 80 h 149"/>
                  <a:gd name="T14" fmla="*/ 37 w 187"/>
                  <a:gd name="T15" fmla="*/ 91 h 149"/>
                  <a:gd name="T16" fmla="*/ 35 w 187"/>
                  <a:gd name="T17" fmla="*/ 97 h 149"/>
                  <a:gd name="T18" fmla="*/ 37 w 187"/>
                  <a:gd name="T19" fmla="*/ 106 h 149"/>
                  <a:gd name="T20" fmla="*/ 45 w 187"/>
                  <a:gd name="T21" fmla="*/ 118 h 149"/>
                  <a:gd name="T22" fmla="*/ 45 w 187"/>
                  <a:gd name="T23" fmla="*/ 139 h 149"/>
                  <a:gd name="T24" fmla="*/ 48 w 187"/>
                  <a:gd name="T25" fmla="*/ 144 h 149"/>
                  <a:gd name="T26" fmla="*/ 54 w 187"/>
                  <a:gd name="T27" fmla="*/ 149 h 149"/>
                  <a:gd name="T28" fmla="*/ 86 w 187"/>
                  <a:gd name="T29" fmla="*/ 138 h 149"/>
                  <a:gd name="T30" fmla="*/ 101 w 187"/>
                  <a:gd name="T31" fmla="*/ 132 h 149"/>
                  <a:gd name="T32" fmla="*/ 116 w 187"/>
                  <a:gd name="T33" fmla="*/ 122 h 149"/>
                  <a:gd name="T34" fmla="*/ 125 w 187"/>
                  <a:gd name="T35" fmla="*/ 112 h 149"/>
                  <a:gd name="T36" fmla="*/ 131 w 187"/>
                  <a:gd name="T37" fmla="*/ 101 h 149"/>
                  <a:gd name="T38" fmla="*/ 137 w 187"/>
                  <a:gd name="T39" fmla="*/ 93 h 149"/>
                  <a:gd name="T40" fmla="*/ 154 w 187"/>
                  <a:gd name="T41" fmla="*/ 90 h 149"/>
                  <a:gd name="T42" fmla="*/ 164 w 187"/>
                  <a:gd name="T43" fmla="*/ 81 h 149"/>
                  <a:gd name="T44" fmla="*/ 169 w 187"/>
                  <a:gd name="T45" fmla="*/ 81 h 149"/>
                  <a:gd name="T46" fmla="*/ 173 w 187"/>
                  <a:gd name="T47" fmla="*/ 83 h 149"/>
                  <a:gd name="T48" fmla="*/ 180 w 187"/>
                  <a:gd name="T49" fmla="*/ 83 h 149"/>
                  <a:gd name="T50" fmla="*/ 187 w 187"/>
                  <a:gd name="T51" fmla="*/ 77 h 149"/>
                  <a:gd name="T52" fmla="*/ 181 w 187"/>
                  <a:gd name="T53" fmla="*/ 73 h 149"/>
                  <a:gd name="T54" fmla="*/ 175 w 187"/>
                  <a:gd name="T55" fmla="*/ 73 h 149"/>
                  <a:gd name="T56" fmla="*/ 172 w 187"/>
                  <a:gd name="T57" fmla="*/ 77 h 149"/>
                  <a:gd name="T58" fmla="*/ 164 w 187"/>
                  <a:gd name="T59" fmla="*/ 77 h 149"/>
                  <a:gd name="T60" fmla="*/ 162 w 187"/>
                  <a:gd name="T61" fmla="*/ 71 h 149"/>
                  <a:gd name="T62" fmla="*/ 166 w 187"/>
                  <a:gd name="T63" fmla="*/ 62 h 149"/>
                  <a:gd name="T64" fmla="*/ 176 w 187"/>
                  <a:gd name="T65" fmla="*/ 52 h 149"/>
                  <a:gd name="T66" fmla="*/ 176 w 187"/>
                  <a:gd name="T67" fmla="*/ 46 h 149"/>
                  <a:gd name="T68" fmla="*/ 176 w 187"/>
                  <a:gd name="T69" fmla="*/ 38 h 149"/>
                  <a:gd name="T70" fmla="*/ 171 w 187"/>
                  <a:gd name="T71" fmla="*/ 29 h 149"/>
                  <a:gd name="T72" fmla="*/ 168 w 187"/>
                  <a:gd name="T73" fmla="*/ 22 h 149"/>
                  <a:gd name="T74" fmla="*/ 157 w 187"/>
                  <a:gd name="T75" fmla="*/ 0 h 149"/>
                  <a:gd name="T76" fmla="*/ 153 w 187"/>
                  <a:gd name="T77" fmla="*/ 4 h 149"/>
                  <a:gd name="T78" fmla="*/ 147 w 187"/>
                  <a:gd name="T79" fmla="*/ 4 h 149"/>
                  <a:gd name="T80" fmla="*/ 143 w 187"/>
                  <a:gd name="T81" fmla="*/ 8 h 149"/>
                  <a:gd name="T82" fmla="*/ 118 w 187"/>
                  <a:gd name="T83" fmla="*/ 8 h 149"/>
                  <a:gd name="T84" fmla="*/ 112 w 187"/>
                  <a:gd name="T85" fmla="*/ 11 h 149"/>
                  <a:gd name="T86" fmla="*/ 105 w 187"/>
                  <a:gd name="T87" fmla="*/ 15 h 149"/>
                  <a:gd name="T88" fmla="*/ 97 w 187"/>
                  <a:gd name="T89" fmla="*/ 15 h 149"/>
                  <a:gd name="T90" fmla="*/ 90 w 187"/>
                  <a:gd name="T91" fmla="*/ 23 h 149"/>
                  <a:gd name="T92" fmla="*/ 82 w 187"/>
                  <a:gd name="T93" fmla="*/ 26 h 149"/>
                  <a:gd name="T94" fmla="*/ 77 w 187"/>
                  <a:gd name="T95" fmla="*/ 32 h 149"/>
                  <a:gd name="T96" fmla="*/ 73 w 187"/>
                  <a:gd name="T97" fmla="*/ 22 h 149"/>
                  <a:gd name="T98" fmla="*/ 66 w 187"/>
                  <a:gd name="T99" fmla="*/ 32 h 149"/>
                  <a:gd name="T100" fmla="*/ 54 w 187"/>
                  <a:gd name="T101" fmla="*/ 4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 h="149">
                    <a:moveTo>
                      <a:pt x="54" y="40"/>
                    </a:moveTo>
                    <a:lnTo>
                      <a:pt x="34" y="49"/>
                    </a:lnTo>
                    <a:lnTo>
                      <a:pt x="25" y="55"/>
                    </a:lnTo>
                    <a:lnTo>
                      <a:pt x="21" y="64"/>
                    </a:lnTo>
                    <a:lnTo>
                      <a:pt x="0" y="74"/>
                    </a:lnTo>
                    <a:lnTo>
                      <a:pt x="6" y="80"/>
                    </a:lnTo>
                    <a:lnTo>
                      <a:pt x="18" y="80"/>
                    </a:lnTo>
                    <a:lnTo>
                      <a:pt x="37" y="91"/>
                    </a:lnTo>
                    <a:lnTo>
                      <a:pt x="35" y="97"/>
                    </a:lnTo>
                    <a:lnTo>
                      <a:pt x="37" y="106"/>
                    </a:lnTo>
                    <a:lnTo>
                      <a:pt x="45" y="118"/>
                    </a:lnTo>
                    <a:lnTo>
                      <a:pt x="45" y="139"/>
                    </a:lnTo>
                    <a:lnTo>
                      <a:pt x="48" y="144"/>
                    </a:lnTo>
                    <a:lnTo>
                      <a:pt x="54" y="149"/>
                    </a:lnTo>
                    <a:lnTo>
                      <a:pt x="86" y="138"/>
                    </a:lnTo>
                    <a:lnTo>
                      <a:pt x="101" y="132"/>
                    </a:lnTo>
                    <a:lnTo>
                      <a:pt x="116" y="122"/>
                    </a:lnTo>
                    <a:lnTo>
                      <a:pt x="125" y="112"/>
                    </a:lnTo>
                    <a:lnTo>
                      <a:pt x="131" y="101"/>
                    </a:lnTo>
                    <a:lnTo>
                      <a:pt x="137" y="93"/>
                    </a:lnTo>
                    <a:lnTo>
                      <a:pt x="154" y="90"/>
                    </a:lnTo>
                    <a:lnTo>
                      <a:pt x="164" y="81"/>
                    </a:lnTo>
                    <a:lnTo>
                      <a:pt x="169" y="81"/>
                    </a:lnTo>
                    <a:lnTo>
                      <a:pt x="173" y="83"/>
                    </a:lnTo>
                    <a:lnTo>
                      <a:pt x="180" y="83"/>
                    </a:lnTo>
                    <a:lnTo>
                      <a:pt x="187" y="77"/>
                    </a:lnTo>
                    <a:lnTo>
                      <a:pt x="181" y="73"/>
                    </a:lnTo>
                    <a:lnTo>
                      <a:pt x="175" y="73"/>
                    </a:lnTo>
                    <a:lnTo>
                      <a:pt x="172" y="77"/>
                    </a:lnTo>
                    <a:lnTo>
                      <a:pt x="164" y="77"/>
                    </a:lnTo>
                    <a:lnTo>
                      <a:pt x="162" y="71"/>
                    </a:lnTo>
                    <a:lnTo>
                      <a:pt x="166" y="62"/>
                    </a:lnTo>
                    <a:lnTo>
                      <a:pt x="176" y="52"/>
                    </a:lnTo>
                    <a:lnTo>
                      <a:pt x="176" y="46"/>
                    </a:lnTo>
                    <a:lnTo>
                      <a:pt x="176" y="38"/>
                    </a:lnTo>
                    <a:lnTo>
                      <a:pt x="171" y="29"/>
                    </a:lnTo>
                    <a:lnTo>
                      <a:pt x="168" y="22"/>
                    </a:lnTo>
                    <a:lnTo>
                      <a:pt x="157" y="0"/>
                    </a:lnTo>
                    <a:lnTo>
                      <a:pt x="153" y="4"/>
                    </a:lnTo>
                    <a:lnTo>
                      <a:pt x="147" y="4"/>
                    </a:lnTo>
                    <a:lnTo>
                      <a:pt x="143" y="8"/>
                    </a:lnTo>
                    <a:lnTo>
                      <a:pt x="118" y="8"/>
                    </a:lnTo>
                    <a:lnTo>
                      <a:pt x="112" y="11"/>
                    </a:lnTo>
                    <a:lnTo>
                      <a:pt x="105" y="15"/>
                    </a:lnTo>
                    <a:lnTo>
                      <a:pt x="97" y="15"/>
                    </a:lnTo>
                    <a:lnTo>
                      <a:pt x="90" y="23"/>
                    </a:lnTo>
                    <a:lnTo>
                      <a:pt x="82" y="26"/>
                    </a:lnTo>
                    <a:lnTo>
                      <a:pt x="77" y="32"/>
                    </a:lnTo>
                    <a:lnTo>
                      <a:pt x="73" y="22"/>
                    </a:lnTo>
                    <a:lnTo>
                      <a:pt x="66" y="32"/>
                    </a:lnTo>
                    <a:lnTo>
                      <a:pt x="54" y="4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8" name="Freeform 167">
                <a:extLst>
                  <a:ext uri="{FF2B5EF4-FFF2-40B4-BE49-F238E27FC236}">
                    <a16:creationId xmlns:a16="http://schemas.microsoft.com/office/drawing/2014/main" id="{B1ACC081-58BC-460B-B84B-4973BE644AEA}"/>
                  </a:ext>
                </a:extLst>
              </p:cNvPr>
              <p:cNvSpPr>
                <a:spLocks/>
              </p:cNvSpPr>
              <p:nvPr/>
            </p:nvSpPr>
            <p:spPr bwMode="auto">
              <a:xfrm>
                <a:off x="3348038" y="1852613"/>
                <a:ext cx="439737" cy="438150"/>
              </a:xfrm>
              <a:custGeom>
                <a:avLst/>
                <a:gdLst>
                  <a:gd name="T0" fmla="*/ 164 w 232"/>
                  <a:gd name="T1" fmla="*/ 6 h 205"/>
                  <a:gd name="T2" fmla="*/ 171 w 232"/>
                  <a:gd name="T3" fmla="*/ 6 h 205"/>
                  <a:gd name="T4" fmla="*/ 178 w 232"/>
                  <a:gd name="T5" fmla="*/ 0 h 205"/>
                  <a:gd name="T6" fmla="*/ 202 w 232"/>
                  <a:gd name="T7" fmla="*/ 0 h 205"/>
                  <a:gd name="T8" fmla="*/ 214 w 232"/>
                  <a:gd name="T9" fmla="*/ 3 h 205"/>
                  <a:gd name="T10" fmla="*/ 214 w 232"/>
                  <a:gd name="T11" fmla="*/ 6 h 205"/>
                  <a:gd name="T12" fmla="*/ 212 w 232"/>
                  <a:gd name="T13" fmla="*/ 12 h 205"/>
                  <a:gd name="T14" fmla="*/ 212 w 232"/>
                  <a:gd name="T15" fmla="*/ 16 h 205"/>
                  <a:gd name="T16" fmla="*/ 217 w 232"/>
                  <a:gd name="T17" fmla="*/ 26 h 205"/>
                  <a:gd name="T18" fmla="*/ 217 w 232"/>
                  <a:gd name="T19" fmla="*/ 34 h 205"/>
                  <a:gd name="T20" fmla="*/ 229 w 232"/>
                  <a:gd name="T21" fmla="*/ 40 h 205"/>
                  <a:gd name="T22" fmla="*/ 232 w 232"/>
                  <a:gd name="T23" fmla="*/ 44 h 205"/>
                  <a:gd name="T24" fmla="*/ 229 w 232"/>
                  <a:gd name="T25" fmla="*/ 49 h 205"/>
                  <a:gd name="T26" fmla="*/ 202 w 232"/>
                  <a:gd name="T27" fmla="*/ 58 h 205"/>
                  <a:gd name="T28" fmla="*/ 191 w 232"/>
                  <a:gd name="T29" fmla="*/ 68 h 205"/>
                  <a:gd name="T30" fmla="*/ 183 w 232"/>
                  <a:gd name="T31" fmla="*/ 84 h 205"/>
                  <a:gd name="T32" fmla="*/ 182 w 232"/>
                  <a:gd name="T33" fmla="*/ 108 h 205"/>
                  <a:gd name="T34" fmla="*/ 199 w 232"/>
                  <a:gd name="T35" fmla="*/ 116 h 205"/>
                  <a:gd name="T36" fmla="*/ 207 w 232"/>
                  <a:gd name="T37" fmla="*/ 127 h 205"/>
                  <a:gd name="T38" fmla="*/ 215 w 232"/>
                  <a:gd name="T39" fmla="*/ 139 h 205"/>
                  <a:gd name="T40" fmla="*/ 208 w 232"/>
                  <a:gd name="T41" fmla="*/ 145 h 205"/>
                  <a:gd name="T42" fmla="*/ 205 w 232"/>
                  <a:gd name="T43" fmla="*/ 159 h 205"/>
                  <a:gd name="T44" fmla="*/ 196 w 232"/>
                  <a:gd name="T45" fmla="*/ 164 h 205"/>
                  <a:gd name="T46" fmla="*/ 178 w 232"/>
                  <a:gd name="T47" fmla="*/ 167 h 205"/>
                  <a:gd name="T48" fmla="*/ 161 w 232"/>
                  <a:gd name="T49" fmla="*/ 160 h 205"/>
                  <a:gd name="T50" fmla="*/ 156 w 232"/>
                  <a:gd name="T51" fmla="*/ 160 h 205"/>
                  <a:gd name="T52" fmla="*/ 148 w 232"/>
                  <a:gd name="T53" fmla="*/ 173 h 205"/>
                  <a:gd name="T54" fmla="*/ 136 w 232"/>
                  <a:gd name="T55" fmla="*/ 191 h 205"/>
                  <a:gd name="T56" fmla="*/ 124 w 232"/>
                  <a:gd name="T57" fmla="*/ 198 h 205"/>
                  <a:gd name="T58" fmla="*/ 115 w 232"/>
                  <a:gd name="T59" fmla="*/ 204 h 205"/>
                  <a:gd name="T60" fmla="*/ 105 w 232"/>
                  <a:gd name="T61" fmla="*/ 205 h 205"/>
                  <a:gd name="T62" fmla="*/ 89 w 232"/>
                  <a:gd name="T63" fmla="*/ 193 h 205"/>
                  <a:gd name="T64" fmla="*/ 65 w 232"/>
                  <a:gd name="T65" fmla="*/ 193 h 205"/>
                  <a:gd name="T66" fmla="*/ 50 w 232"/>
                  <a:gd name="T67" fmla="*/ 186 h 205"/>
                  <a:gd name="T68" fmla="*/ 47 w 232"/>
                  <a:gd name="T69" fmla="*/ 179 h 205"/>
                  <a:gd name="T70" fmla="*/ 39 w 232"/>
                  <a:gd name="T71" fmla="*/ 157 h 205"/>
                  <a:gd name="T72" fmla="*/ 39 w 232"/>
                  <a:gd name="T73" fmla="*/ 147 h 205"/>
                  <a:gd name="T74" fmla="*/ 24 w 232"/>
                  <a:gd name="T75" fmla="*/ 144 h 205"/>
                  <a:gd name="T76" fmla="*/ 7 w 232"/>
                  <a:gd name="T77" fmla="*/ 144 h 205"/>
                  <a:gd name="T78" fmla="*/ 0 w 232"/>
                  <a:gd name="T79" fmla="*/ 133 h 205"/>
                  <a:gd name="T80" fmla="*/ 0 w 232"/>
                  <a:gd name="T81" fmla="*/ 126 h 205"/>
                  <a:gd name="T82" fmla="*/ 10 w 232"/>
                  <a:gd name="T83" fmla="*/ 116 h 205"/>
                  <a:gd name="T84" fmla="*/ 10 w 232"/>
                  <a:gd name="T85" fmla="*/ 111 h 205"/>
                  <a:gd name="T86" fmla="*/ 7 w 232"/>
                  <a:gd name="T87" fmla="*/ 105 h 205"/>
                  <a:gd name="T88" fmla="*/ 7 w 232"/>
                  <a:gd name="T89" fmla="*/ 98 h 205"/>
                  <a:gd name="T90" fmla="*/ 23 w 232"/>
                  <a:gd name="T91" fmla="*/ 81 h 205"/>
                  <a:gd name="T92" fmla="*/ 26 w 232"/>
                  <a:gd name="T93" fmla="*/ 78 h 205"/>
                  <a:gd name="T94" fmla="*/ 33 w 232"/>
                  <a:gd name="T95" fmla="*/ 78 h 205"/>
                  <a:gd name="T96" fmla="*/ 45 w 232"/>
                  <a:gd name="T97" fmla="*/ 72 h 205"/>
                  <a:gd name="T98" fmla="*/ 77 w 232"/>
                  <a:gd name="T99" fmla="*/ 61 h 205"/>
                  <a:gd name="T100" fmla="*/ 92 w 232"/>
                  <a:gd name="T101" fmla="*/ 55 h 205"/>
                  <a:gd name="T102" fmla="*/ 107 w 232"/>
                  <a:gd name="T103" fmla="*/ 45 h 205"/>
                  <a:gd name="T104" fmla="*/ 116 w 232"/>
                  <a:gd name="T105" fmla="*/ 35 h 205"/>
                  <a:gd name="T106" fmla="*/ 128 w 232"/>
                  <a:gd name="T107" fmla="*/ 16 h 205"/>
                  <a:gd name="T108" fmla="*/ 145 w 232"/>
                  <a:gd name="T109" fmla="*/ 13 h 205"/>
                  <a:gd name="T110" fmla="*/ 155 w 232"/>
                  <a:gd name="T111" fmla="*/ 4 h 205"/>
                  <a:gd name="T112" fmla="*/ 160 w 232"/>
                  <a:gd name="T113" fmla="*/ 4 h 205"/>
                  <a:gd name="T114" fmla="*/ 164 w 232"/>
                  <a:gd name="T115" fmla="*/ 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05">
                    <a:moveTo>
                      <a:pt x="164" y="6"/>
                    </a:moveTo>
                    <a:lnTo>
                      <a:pt x="171" y="6"/>
                    </a:lnTo>
                    <a:lnTo>
                      <a:pt x="178" y="0"/>
                    </a:lnTo>
                    <a:lnTo>
                      <a:pt x="202" y="0"/>
                    </a:lnTo>
                    <a:lnTo>
                      <a:pt x="214" y="3"/>
                    </a:lnTo>
                    <a:lnTo>
                      <a:pt x="214" y="6"/>
                    </a:lnTo>
                    <a:lnTo>
                      <a:pt x="212" y="12"/>
                    </a:lnTo>
                    <a:lnTo>
                      <a:pt x="212" y="16"/>
                    </a:lnTo>
                    <a:lnTo>
                      <a:pt x="217" y="26"/>
                    </a:lnTo>
                    <a:lnTo>
                      <a:pt x="217" y="34"/>
                    </a:lnTo>
                    <a:lnTo>
                      <a:pt x="229" y="40"/>
                    </a:lnTo>
                    <a:lnTo>
                      <a:pt x="232" y="44"/>
                    </a:lnTo>
                    <a:lnTo>
                      <a:pt x="229" y="49"/>
                    </a:lnTo>
                    <a:lnTo>
                      <a:pt x="202" y="58"/>
                    </a:lnTo>
                    <a:lnTo>
                      <a:pt x="191" y="68"/>
                    </a:lnTo>
                    <a:lnTo>
                      <a:pt x="183" y="84"/>
                    </a:lnTo>
                    <a:lnTo>
                      <a:pt x="182" y="108"/>
                    </a:lnTo>
                    <a:lnTo>
                      <a:pt x="199" y="116"/>
                    </a:lnTo>
                    <a:lnTo>
                      <a:pt x="207" y="127"/>
                    </a:lnTo>
                    <a:lnTo>
                      <a:pt x="215" y="139"/>
                    </a:lnTo>
                    <a:lnTo>
                      <a:pt x="208" y="145"/>
                    </a:lnTo>
                    <a:lnTo>
                      <a:pt x="205" y="159"/>
                    </a:lnTo>
                    <a:lnTo>
                      <a:pt x="196" y="164"/>
                    </a:lnTo>
                    <a:lnTo>
                      <a:pt x="178" y="167"/>
                    </a:lnTo>
                    <a:lnTo>
                      <a:pt x="161" y="160"/>
                    </a:lnTo>
                    <a:lnTo>
                      <a:pt x="156" y="160"/>
                    </a:lnTo>
                    <a:lnTo>
                      <a:pt x="148" y="173"/>
                    </a:lnTo>
                    <a:lnTo>
                      <a:pt x="136" y="191"/>
                    </a:lnTo>
                    <a:lnTo>
                      <a:pt x="124" y="198"/>
                    </a:lnTo>
                    <a:lnTo>
                      <a:pt x="115" y="204"/>
                    </a:lnTo>
                    <a:lnTo>
                      <a:pt x="105" y="205"/>
                    </a:lnTo>
                    <a:lnTo>
                      <a:pt x="89" y="193"/>
                    </a:lnTo>
                    <a:lnTo>
                      <a:pt x="65" y="193"/>
                    </a:lnTo>
                    <a:lnTo>
                      <a:pt x="50" y="186"/>
                    </a:lnTo>
                    <a:lnTo>
                      <a:pt x="47" y="179"/>
                    </a:lnTo>
                    <a:lnTo>
                      <a:pt x="39" y="157"/>
                    </a:lnTo>
                    <a:lnTo>
                      <a:pt x="39" y="147"/>
                    </a:lnTo>
                    <a:lnTo>
                      <a:pt x="24" y="144"/>
                    </a:lnTo>
                    <a:lnTo>
                      <a:pt x="7" y="144"/>
                    </a:lnTo>
                    <a:lnTo>
                      <a:pt x="0" y="133"/>
                    </a:lnTo>
                    <a:lnTo>
                      <a:pt x="0" y="126"/>
                    </a:lnTo>
                    <a:lnTo>
                      <a:pt x="10" y="116"/>
                    </a:lnTo>
                    <a:lnTo>
                      <a:pt x="10" y="111"/>
                    </a:lnTo>
                    <a:lnTo>
                      <a:pt x="7" y="105"/>
                    </a:lnTo>
                    <a:lnTo>
                      <a:pt x="7" y="98"/>
                    </a:lnTo>
                    <a:lnTo>
                      <a:pt x="23" y="81"/>
                    </a:lnTo>
                    <a:lnTo>
                      <a:pt x="26" y="78"/>
                    </a:lnTo>
                    <a:lnTo>
                      <a:pt x="33" y="78"/>
                    </a:lnTo>
                    <a:lnTo>
                      <a:pt x="45" y="72"/>
                    </a:lnTo>
                    <a:lnTo>
                      <a:pt x="77" y="61"/>
                    </a:lnTo>
                    <a:lnTo>
                      <a:pt x="92" y="55"/>
                    </a:lnTo>
                    <a:lnTo>
                      <a:pt x="107" y="45"/>
                    </a:lnTo>
                    <a:lnTo>
                      <a:pt x="116" y="35"/>
                    </a:lnTo>
                    <a:lnTo>
                      <a:pt x="128" y="16"/>
                    </a:lnTo>
                    <a:lnTo>
                      <a:pt x="145" y="13"/>
                    </a:lnTo>
                    <a:lnTo>
                      <a:pt x="155" y="4"/>
                    </a:lnTo>
                    <a:lnTo>
                      <a:pt x="160" y="4"/>
                    </a:lnTo>
                    <a:lnTo>
                      <a:pt x="164" y="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9" name="Freeform 168">
                <a:extLst>
                  <a:ext uri="{FF2B5EF4-FFF2-40B4-BE49-F238E27FC236}">
                    <a16:creationId xmlns:a16="http://schemas.microsoft.com/office/drawing/2014/main" id="{EAE76B34-D969-4FC8-86C3-BDFC75213AB3}"/>
                  </a:ext>
                </a:extLst>
              </p:cNvPr>
              <p:cNvSpPr>
                <a:spLocks/>
              </p:cNvSpPr>
              <p:nvPr/>
            </p:nvSpPr>
            <p:spPr bwMode="auto">
              <a:xfrm>
                <a:off x="3916363" y="2884488"/>
                <a:ext cx="563562" cy="566737"/>
              </a:xfrm>
              <a:custGeom>
                <a:avLst/>
                <a:gdLst>
                  <a:gd name="T0" fmla="*/ 178 w 298"/>
                  <a:gd name="T1" fmla="*/ 264 h 265"/>
                  <a:gd name="T2" fmla="*/ 148 w 298"/>
                  <a:gd name="T3" fmla="*/ 240 h 265"/>
                  <a:gd name="T4" fmla="*/ 128 w 298"/>
                  <a:gd name="T5" fmla="*/ 220 h 265"/>
                  <a:gd name="T6" fmla="*/ 120 w 298"/>
                  <a:gd name="T7" fmla="*/ 205 h 265"/>
                  <a:gd name="T8" fmla="*/ 100 w 298"/>
                  <a:gd name="T9" fmla="*/ 203 h 265"/>
                  <a:gd name="T10" fmla="*/ 75 w 298"/>
                  <a:gd name="T11" fmla="*/ 198 h 265"/>
                  <a:gd name="T12" fmla="*/ 23 w 298"/>
                  <a:gd name="T13" fmla="*/ 159 h 265"/>
                  <a:gd name="T14" fmla="*/ 0 w 298"/>
                  <a:gd name="T15" fmla="*/ 133 h 265"/>
                  <a:gd name="T16" fmla="*/ 17 w 298"/>
                  <a:gd name="T17" fmla="*/ 110 h 265"/>
                  <a:gd name="T18" fmla="*/ 31 w 298"/>
                  <a:gd name="T19" fmla="*/ 99 h 265"/>
                  <a:gd name="T20" fmla="*/ 68 w 298"/>
                  <a:gd name="T21" fmla="*/ 85 h 265"/>
                  <a:gd name="T22" fmla="*/ 77 w 298"/>
                  <a:gd name="T23" fmla="*/ 70 h 265"/>
                  <a:gd name="T24" fmla="*/ 107 w 298"/>
                  <a:gd name="T25" fmla="*/ 44 h 265"/>
                  <a:gd name="T26" fmla="*/ 129 w 298"/>
                  <a:gd name="T27" fmla="*/ 10 h 265"/>
                  <a:gd name="T28" fmla="*/ 158 w 298"/>
                  <a:gd name="T29" fmla="*/ 0 h 265"/>
                  <a:gd name="T30" fmla="*/ 177 w 298"/>
                  <a:gd name="T31" fmla="*/ 17 h 265"/>
                  <a:gd name="T32" fmla="*/ 191 w 298"/>
                  <a:gd name="T33" fmla="*/ 21 h 265"/>
                  <a:gd name="T34" fmla="*/ 225 w 298"/>
                  <a:gd name="T35" fmla="*/ 28 h 265"/>
                  <a:gd name="T36" fmla="*/ 228 w 298"/>
                  <a:gd name="T37" fmla="*/ 40 h 265"/>
                  <a:gd name="T38" fmla="*/ 252 w 298"/>
                  <a:gd name="T39" fmla="*/ 58 h 265"/>
                  <a:gd name="T40" fmla="*/ 248 w 298"/>
                  <a:gd name="T41" fmla="*/ 65 h 265"/>
                  <a:gd name="T42" fmla="*/ 244 w 298"/>
                  <a:gd name="T43" fmla="*/ 80 h 265"/>
                  <a:gd name="T44" fmla="*/ 279 w 298"/>
                  <a:gd name="T45" fmla="*/ 102 h 265"/>
                  <a:gd name="T46" fmla="*/ 261 w 298"/>
                  <a:gd name="T47" fmla="*/ 132 h 265"/>
                  <a:gd name="T48" fmla="*/ 267 w 298"/>
                  <a:gd name="T49" fmla="*/ 143 h 265"/>
                  <a:gd name="T50" fmla="*/ 290 w 298"/>
                  <a:gd name="T51" fmla="*/ 135 h 265"/>
                  <a:gd name="T52" fmla="*/ 298 w 298"/>
                  <a:gd name="T53" fmla="*/ 139 h 265"/>
                  <a:gd name="T54" fmla="*/ 283 w 298"/>
                  <a:gd name="T55" fmla="*/ 153 h 265"/>
                  <a:gd name="T56" fmla="*/ 271 w 298"/>
                  <a:gd name="T57" fmla="*/ 176 h 265"/>
                  <a:gd name="T58" fmla="*/ 262 w 298"/>
                  <a:gd name="T59" fmla="*/ 179 h 265"/>
                  <a:gd name="T60" fmla="*/ 265 w 298"/>
                  <a:gd name="T61" fmla="*/ 194 h 265"/>
                  <a:gd name="T62" fmla="*/ 256 w 298"/>
                  <a:gd name="T63" fmla="*/ 201 h 265"/>
                  <a:gd name="T64" fmla="*/ 246 w 298"/>
                  <a:gd name="T65" fmla="*/ 201 h 265"/>
                  <a:gd name="T66" fmla="*/ 250 w 298"/>
                  <a:gd name="T67" fmla="*/ 218 h 265"/>
                  <a:gd name="T68" fmla="*/ 232 w 298"/>
                  <a:gd name="T69" fmla="*/ 224 h 265"/>
                  <a:gd name="T70" fmla="*/ 217 w 298"/>
                  <a:gd name="T71" fmla="*/ 251 h 265"/>
                  <a:gd name="T72" fmla="*/ 202 w 298"/>
                  <a:gd name="T73" fmla="*/ 24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8" h="265">
                    <a:moveTo>
                      <a:pt x="189" y="243"/>
                    </a:moveTo>
                    <a:lnTo>
                      <a:pt x="178" y="264"/>
                    </a:lnTo>
                    <a:lnTo>
                      <a:pt x="167" y="265"/>
                    </a:lnTo>
                    <a:lnTo>
                      <a:pt x="148" y="240"/>
                    </a:lnTo>
                    <a:lnTo>
                      <a:pt x="144" y="229"/>
                    </a:lnTo>
                    <a:lnTo>
                      <a:pt x="128" y="220"/>
                    </a:lnTo>
                    <a:lnTo>
                      <a:pt x="125" y="213"/>
                    </a:lnTo>
                    <a:lnTo>
                      <a:pt x="120" y="205"/>
                    </a:lnTo>
                    <a:lnTo>
                      <a:pt x="108" y="205"/>
                    </a:lnTo>
                    <a:lnTo>
                      <a:pt x="100" y="203"/>
                    </a:lnTo>
                    <a:lnTo>
                      <a:pt x="89" y="198"/>
                    </a:lnTo>
                    <a:lnTo>
                      <a:pt x="75" y="198"/>
                    </a:lnTo>
                    <a:lnTo>
                      <a:pt x="60" y="184"/>
                    </a:lnTo>
                    <a:lnTo>
                      <a:pt x="23" y="159"/>
                    </a:lnTo>
                    <a:lnTo>
                      <a:pt x="14" y="143"/>
                    </a:lnTo>
                    <a:lnTo>
                      <a:pt x="0" y="133"/>
                    </a:lnTo>
                    <a:lnTo>
                      <a:pt x="0" y="124"/>
                    </a:lnTo>
                    <a:lnTo>
                      <a:pt x="17" y="110"/>
                    </a:lnTo>
                    <a:lnTo>
                      <a:pt x="23" y="102"/>
                    </a:lnTo>
                    <a:lnTo>
                      <a:pt x="31" y="99"/>
                    </a:lnTo>
                    <a:lnTo>
                      <a:pt x="48" y="85"/>
                    </a:lnTo>
                    <a:lnTo>
                      <a:pt x="68" y="85"/>
                    </a:lnTo>
                    <a:lnTo>
                      <a:pt x="74" y="81"/>
                    </a:lnTo>
                    <a:lnTo>
                      <a:pt x="77" y="70"/>
                    </a:lnTo>
                    <a:lnTo>
                      <a:pt x="99" y="59"/>
                    </a:lnTo>
                    <a:lnTo>
                      <a:pt x="107" y="44"/>
                    </a:lnTo>
                    <a:lnTo>
                      <a:pt x="114" y="23"/>
                    </a:lnTo>
                    <a:lnTo>
                      <a:pt x="129" y="10"/>
                    </a:lnTo>
                    <a:lnTo>
                      <a:pt x="137" y="4"/>
                    </a:lnTo>
                    <a:lnTo>
                      <a:pt x="158" y="0"/>
                    </a:lnTo>
                    <a:lnTo>
                      <a:pt x="169" y="5"/>
                    </a:lnTo>
                    <a:lnTo>
                      <a:pt x="177" y="17"/>
                    </a:lnTo>
                    <a:lnTo>
                      <a:pt x="185" y="17"/>
                    </a:lnTo>
                    <a:lnTo>
                      <a:pt x="191" y="21"/>
                    </a:lnTo>
                    <a:lnTo>
                      <a:pt x="203" y="21"/>
                    </a:lnTo>
                    <a:lnTo>
                      <a:pt x="225" y="28"/>
                    </a:lnTo>
                    <a:lnTo>
                      <a:pt x="228" y="33"/>
                    </a:lnTo>
                    <a:lnTo>
                      <a:pt x="228" y="40"/>
                    </a:lnTo>
                    <a:lnTo>
                      <a:pt x="239" y="51"/>
                    </a:lnTo>
                    <a:lnTo>
                      <a:pt x="252" y="58"/>
                    </a:lnTo>
                    <a:lnTo>
                      <a:pt x="254" y="65"/>
                    </a:lnTo>
                    <a:lnTo>
                      <a:pt x="248" y="65"/>
                    </a:lnTo>
                    <a:lnTo>
                      <a:pt x="241" y="68"/>
                    </a:lnTo>
                    <a:lnTo>
                      <a:pt x="244" y="80"/>
                    </a:lnTo>
                    <a:lnTo>
                      <a:pt x="261" y="91"/>
                    </a:lnTo>
                    <a:lnTo>
                      <a:pt x="279" y="102"/>
                    </a:lnTo>
                    <a:lnTo>
                      <a:pt x="271" y="117"/>
                    </a:lnTo>
                    <a:lnTo>
                      <a:pt x="261" y="132"/>
                    </a:lnTo>
                    <a:lnTo>
                      <a:pt x="261" y="139"/>
                    </a:lnTo>
                    <a:lnTo>
                      <a:pt x="267" y="143"/>
                    </a:lnTo>
                    <a:lnTo>
                      <a:pt x="274" y="143"/>
                    </a:lnTo>
                    <a:lnTo>
                      <a:pt x="290" y="135"/>
                    </a:lnTo>
                    <a:lnTo>
                      <a:pt x="294" y="135"/>
                    </a:lnTo>
                    <a:lnTo>
                      <a:pt x="298" y="139"/>
                    </a:lnTo>
                    <a:lnTo>
                      <a:pt x="294" y="145"/>
                    </a:lnTo>
                    <a:lnTo>
                      <a:pt x="283" y="153"/>
                    </a:lnTo>
                    <a:lnTo>
                      <a:pt x="279" y="170"/>
                    </a:lnTo>
                    <a:lnTo>
                      <a:pt x="271" y="176"/>
                    </a:lnTo>
                    <a:lnTo>
                      <a:pt x="265" y="176"/>
                    </a:lnTo>
                    <a:lnTo>
                      <a:pt x="262" y="179"/>
                    </a:lnTo>
                    <a:lnTo>
                      <a:pt x="262" y="186"/>
                    </a:lnTo>
                    <a:lnTo>
                      <a:pt x="265" y="194"/>
                    </a:lnTo>
                    <a:lnTo>
                      <a:pt x="268" y="201"/>
                    </a:lnTo>
                    <a:lnTo>
                      <a:pt x="256" y="201"/>
                    </a:lnTo>
                    <a:lnTo>
                      <a:pt x="252" y="198"/>
                    </a:lnTo>
                    <a:lnTo>
                      <a:pt x="246" y="201"/>
                    </a:lnTo>
                    <a:lnTo>
                      <a:pt x="253" y="214"/>
                    </a:lnTo>
                    <a:lnTo>
                      <a:pt x="250" y="218"/>
                    </a:lnTo>
                    <a:lnTo>
                      <a:pt x="239" y="218"/>
                    </a:lnTo>
                    <a:lnTo>
                      <a:pt x="232" y="224"/>
                    </a:lnTo>
                    <a:lnTo>
                      <a:pt x="232" y="232"/>
                    </a:lnTo>
                    <a:lnTo>
                      <a:pt x="217" y="251"/>
                    </a:lnTo>
                    <a:lnTo>
                      <a:pt x="211" y="251"/>
                    </a:lnTo>
                    <a:lnTo>
                      <a:pt x="202" y="246"/>
                    </a:lnTo>
                    <a:lnTo>
                      <a:pt x="189" y="24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0" name="Freeform 169">
                <a:extLst>
                  <a:ext uri="{FF2B5EF4-FFF2-40B4-BE49-F238E27FC236}">
                    <a16:creationId xmlns:a16="http://schemas.microsoft.com/office/drawing/2014/main" id="{D75E65E7-3C0F-46B9-8CF6-3EF527C91414}"/>
                  </a:ext>
                </a:extLst>
              </p:cNvPr>
              <p:cNvSpPr>
                <a:spLocks/>
              </p:cNvSpPr>
              <p:nvPr/>
            </p:nvSpPr>
            <p:spPr bwMode="auto">
              <a:xfrm>
                <a:off x="2786063" y="2359025"/>
                <a:ext cx="1319212" cy="1195388"/>
              </a:xfrm>
              <a:custGeom>
                <a:avLst/>
                <a:gdLst>
                  <a:gd name="T0" fmla="*/ 79 w 697"/>
                  <a:gd name="T1" fmla="*/ 177 h 558"/>
                  <a:gd name="T2" fmla="*/ 127 w 697"/>
                  <a:gd name="T3" fmla="*/ 173 h 558"/>
                  <a:gd name="T4" fmla="*/ 171 w 697"/>
                  <a:gd name="T5" fmla="*/ 187 h 558"/>
                  <a:gd name="T6" fmla="*/ 202 w 697"/>
                  <a:gd name="T7" fmla="*/ 190 h 558"/>
                  <a:gd name="T8" fmla="*/ 218 w 697"/>
                  <a:gd name="T9" fmla="*/ 224 h 558"/>
                  <a:gd name="T10" fmla="*/ 231 w 697"/>
                  <a:gd name="T11" fmla="*/ 233 h 558"/>
                  <a:gd name="T12" fmla="*/ 233 w 697"/>
                  <a:gd name="T13" fmla="*/ 245 h 558"/>
                  <a:gd name="T14" fmla="*/ 260 w 697"/>
                  <a:gd name="T15" fmla="*/ 315 h 558"/>
                  <a:gd name="T16" fmla="*/ 269 w 697"/>
                  <a:gd name="T17" fmla="*/ 341 h 558"/>
                  <a:gd name="T18" fmla="*/ 275 w 697"/>
                  <a:gd name="T19" fmla="*/ 383 h 558"/>
                  <a:gd name="T20" fmla="*/ 249 w 697"/>
                  <a:gd name="T21" fmla="*/ 401 h 558"/>
                  <a:gd name="T22" fmla="*/ 252 w 697"/>
                  <a:gd name="T23" fmla="*/ 460 h 558"/>
                  <a:gd name="T24" fmla="*/ 309 w 697"/>
                  <a:gd name="T25" fmla="*/ 455 h 558"/>
                  <a:gd name="T26" fmla="*/ 355 w 697"/>
                  <a:gd name="T27" fmla="*/ 469 h 558"/>
                  <a:gd name="T28" fmla="*/ 397 w 697"/>
                  <a:gd name="T29" fmla="*/ 458 h 558"/>
                  <a:gd name="T30" fmla="*/ 419 w 697"/>
                  <a:gd name="T31" fmla="*/ 442 h 558"/>
                  <a:gd name="T32" fmla="*/ 456 w 697"/>
                  <a:gd name="T33" fmla="*/ 422 h 558"/>
                  <a:gd name="T34" fmla="*/ 452 w 697"/>
                  <a:gd name="T35" fmla="*/ 409 h 558"/>
                  <a:gd name="T36" fmla="*/ 474 w 697"/>
                  <a:gd name="T37" fmla="*/ 407 h 558"/>
                  <a:gd name="T38" fmla="*/ 492 w 697"/>
                  <a:gd name="T39" fmla="*/ 393 h 558"/>
                  <a:gd name="T40" fmla="*/ 555 w 697"/>
                  <a:gd name="T41" fmla="*/ 435 h 558"/>
                  <a:gd name="T42" fmla="*/ 576 w 697"/>
                  <a:gd name="T43" fmla="*/ 481 h 558"/>
                  <a:gd name="T44" fmla="*/ 595 w 697"/>
                  <a:gd name="T45" fmla="*/ 539 h 558"/>
                  <a:gd name="T46" fmla="*/ 659 w 697"/>
                  <a:gd name="T47" fmla="*/ 547 h 558"/>
                  <a:gd name="T48" fmla="*/ 674 w 697"/>
                  <a:gd name="T49" fmla="*/ 510 h 558"/>
                  <a:gd name="T50" fmla="*/ 669 w 697"/>
                  <a:gd name="T51" fmla="*/ 485 h 558"/>
                  <a:gd name="T52" fmla="*/ 697 w 697"/>
                  <a:gd name="T53" fmla="*/ 448 h 558"/>
                  <a:gd name="T54" fmla="*/ 657 w 697"/>
                  <a:gd name="T55" fmla="*/ 429 h 558"/>
                  <a:gd name="T56" fmla="*/ 597 w 697"/>
                  <a:gd name="T57" fmla="*/ 378 h 558"/>
                  <a:gd name="T58" fmla="*/ 585 w 697"/>
                  <a:gd name="T59" fmla="*/ 340 h 558"/>
                  <a:gd name="T60" fmla="*/ 572 w 697"/>
                  <a:gd name="T61" fmla="*/ 312 h 558"/>
                  <a:gd name="T62" fmla="*/ 555 w 697"/>
                  <a:gd name="T63" fmla="*/ 286 h 558"/>
                  <a:gd name="T64" fmla="*/ 569 w 697"/>
                  <a:gd name="T65" fmla="*/ 242 h 558"/>
                  <a:gd name="T66" fmla="*/ 580 w 697"/>
                  <a:gd name="T67" fmla="*/ 201 h 558"/>
                  <a:gd name="T68" fmla="*/ 603 w 697"/>
                  <a:gd name="T69" fmla="*/ 202 h 558"/>
                  <a:gd name="T70" fmla="*/ 635 w 697"/>
                  <a:gd name="T71" fmla="*/ 178 h 558"/>
                  <a:gd name="T72" fmla="*/ 627 w 697"/>
                  <a:gd name="T73" fmla="*/ 158 h 558"/>
                  <a:gd name="T74" fmla="*/ 646 w 697"/>
                  <a:gd name="T75" fmla="*/ 112 h 558"/>
                  <a:gd name="T76" fmla="*/ 611 w 697"/>
                  <a:gd name="T77" fmla="*/ 86 h 558"/>
                  <a:gd name="T78" fmla="*/ 567 w 697"/>
                  <a:gd name="T79" fmla="*/ 83 h 558"/>
                  <a:gd name="T80" fmla="*/ 545 w 697"/>
                  <a:gd name="T81" fmla="*/ 101 h 558"/>
                  <a:gd name="T82" fmla="*/ 503 w 697"/>
                  <a:gd name="T83" fmla="*/ 52 h 558"/>
                  <a:gd name="T84" fmla="*/ 484 w 697"/>
                  <a:gd name="T85" fmla="*/ 38 h 558"/>
                  <a:gd name="T86" fmla="*/ 492 w 697"/>
                  <a:gd name="T87" fmla="*/ 22 h 558"/>
                  <a:gd name="T88" fmla="*/ 447 w 697"/>
                  <a:gd name="T89" fmla="*/ 10 h 558"/>
                  <a:gd name="T90" fmla="*/ 404 w 697"/>
                  <a:gd name="T91" fmla="*/ 3 h 558"/>
                  <a:gd name="T92" fmla="*/ 354 w 697"/>
                  <a:gd name="T93" fmla="*/ 11 h 558"/>
                  <a:gd name="T94" fmla="*/ 364 w 697"/>
                  <a:gd name="T95" fmla="*/ 33 h 558"/>
                  <a:gd name="T96" fmla="*/ 322 w 697"/>
                  <a:gd name="T97" fmla="*/ 61 h 558"/>
                  <a:gd name="T98" fmla="*/ 291 w 697"/>
                  <a:gd name="T99" fmla="*/ 74 h 558"/>
                  <a:gd name="T100" fmla="*/ 228 w 697"/>
                  <a:gd name="T101" fmla="*/ 101 h 558"/>
                  <a:gd name="T102" fmla="*/ 201 w 697"/>
                  <a:gd name="T103" fmla="*/ 108 h 558"/>
                  <a:gd name="T104" fmla="*/ 153 w 697"/>
                  <a:gd name="T105" fmla="*/ 110 h 558"/>
                  <a:gd name="T106" fmla="*/ 136 w 697"/>
                  <a:gd name="T107" fmla="*/ 95 h 558"/>
                  <a:gd name="T108" fmla="*/ 78 w 697"/>
                  <a:gd name="T109" fmla="*/ 89 h 558"/>
                  <a:gd name="T110" fmla="*/ 63 w 697"/>
                  <a:gd name="T111" fmla="*/ 112 h 558"/>
                  <a:gd name="T112" fmla="*/ 21 w 697"/>
                  <a:gd name="T113" fmla="*/ 137 h 558"/>
                  <a:gd name="T114" fmla="*/ 3 w 697"/>
                  <a:gd name="T115" fmla="*/ 157 h 558"/>
                  <a:gd name="T116" fmla="*/ 36 w 697"/>
                  <a:gd name="T117" fmla="*/ 18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7" h="558">
                    <a:moveTo>
                      <a:pt x="52" y="175"/>
                    </a:moveTo>
                    <a:lnTo>
                      <a:pt x="67" y="172"/>
                    </a:lnTo>
                    <a:lnTo>
                      <a:pt x="79" y="177"/>
                    </a:lnTo>
                    <a:lnTo>
                      <a:pt x="107" y="168"/>
                    </a:lnTo>
                    <a:lnTo>
                      <a:pt x="114" y="173"/>
                    </a:lnTo>
                    <a:lnTo>
                      <a:pt x="127" y="173"/>
                    </a:lnTo>
                    <a:lnTo>
                      <a:pt x="133" y="184"/>
                    </a:lnTo>
                    <a:lnTo>
                      <a:pt x="147" y="184"/>
                    </a:lnTo>
                    <a:lnTo>
                      <a:pt x="171" y="187"/>
                    </a:lnTo>
                    <a:lnTo>
                      <a:pt x="194" y="181"/>
                    </a:lnTo>
                    <a:lnTo>
                      <a:pt x="194" y="190"/>
                    </a:lnTo>
                    <a:lnTo>
                      <a:pt x="202" y="190"/>
                    </a:lnTo>
                    <a:lnTo>
                      <a:pt x="202" y="201"/>
                    </a:lnTo>
                    <a:lnTo>
                      <a:pt x="212" y="211"/>
                    </a:lnTo>
                    <a:lnTo>
                      <a:pt x="218" y="224"/>
                    </a:lnTo>
                    <a:lnTo>
                      <a:pt x="234" y="224"/>
                    </a:lnTo>
                    <a:lnTo>
                      <a:pt x="239" y="228"/>
                    </a:lnTo>
                    <a:lnTo>
                      <a:pt x="231" y="233"/>
                    </a:lnTo>
                    <a:lnTo>
                      <a:pt x="244" y="233"/>
                    </a:lnTo>
                    <a:lnTo>
                      <a:pt x="246" y="237"/>
                    </a:lnTo>
                    <a:lnTo>
                      <a:pt x="233" y="245"/>
                    </a:lnTo>
                    <a:lnTo>
                      <a:pt x="224" y="259"/>
                    </a:lnTo>
                    <a:lnTo>
                      <a:pt x="239" y="273"/>
                    </a:lnTo>
                    <a:lnTo>
                      <a:pt x="260" y="315"/>
                    </a:lnTo>
                    <a:lnTo>
                      <a:pt x="260" y="325"/>
                    </a:lnTo>
                    <a:lnTo>
                      <a:pt x="269" y="330"/>
                    </a:lnTo>
                    <a:lnTo>
                      <a:pt x="269" y="341"/>
                    </a:lnTo>
                    <a:lnTo>
                      <a:pt x="261" y="357"/>
                    </a:lnTo>
                    <a:lnTo>
                      <a:pt x="261" y="369"/>
                    </a:lnTo>
                    <a:lnTo>
                      <a:pt x="275" y="383"/>
                    </a:lnTo>
                    <a:lnTo>
                      <a:pt x="275" y="392"/>
                    </a:lnTo>
                    <a:lnTo>
                      <a:pt x="269" y="401"/>
                    </a:lnTo>
                    <a:lnTo>
                      <a:pt x="249" y="401"/>
                    </a:lnTo>
                    <a:lnTo>
                      <a:pt x="219" y="427"/>
                    </a:lnTo>
                    <a:lnTo>
                      <a:pt x="232" y="432"/>
                    </a:lnTo>
                    <a:lnTo>
                      <a:pt x="252" y="460"/>
                    </a:lnTo>
                    <a:lnTo>
                      <a:pt x="261" y="467"/>
                    </a:lnTo>
                    <a:lnTo>
                      <a:pt x="282" y="465"/>
                    </a:lnTo>
                    <a:lnTo>
                      <a:pt x="309" y="455"/>
                    </a:lnTo>
                    <a:lnTo>
                      <a:pt x="322" y="455"/>
                    </a:lnTo>
                    <a:lnTo>
                      <a:pt x="349" y="469"/>
                    </a:lnTo>
                    <a:lnTo>
                      <a:pt x="355" y="469"/>
                    </a:lnTo>
                    <a:lnTo>
                      <a:pt x="359" y="472"/>
                    </a:lnTo>
                    <a:lnTo>
                      <a:pt x="369" y="472"/>
                    </a:lnTo>
                    <a:lnTo>
                      <a:pt x="397" y="458"/>
                    </a:lnTo>
                    <a:lnTo>
                      <a:pt x="413" y="453"/>
                    </a:lnTo>
                    <a:lnTo>
                      <a:pt x="413" y="447"/>
                    </a:lnTo>
                    <a:lnTo>
                      <a:pt x="419" y="442"/>
                    </a:lnTo>
                    <a:lnTo>
                      <a:pt x="429" y="442"/>
                    </a:lnTo>
                    <a:lnTo>
                      <a:pt x="436" y="433"/>
                    </a:lnTo>
                    <a:lnTo>
                      <a:pt x="456" y="422"/>
                    </a:lnTo>
                    <a:lnTo>
                      <a:pt x="456" y="415"/>
                    </a:lnTo>
                    <a:lnTo>
                      <a:pt x="452" y="412"/>
                    </a:lnTo>
                    <a:lnTo>
                      <a:pt x="452" y="409"/>
                    </a:lnTo>
                    <a:lnTo>
                      <a:pt x="458" y="403"/>
                    </a:lnTo>
                    <a:lnTo>
                      <a:pt x="467" y="407"/>
                    </a:lnTo>
                    <a:lnTo>
                      <a:pt x="474" y="407"/>
                    </a:lnTo>
                    <a:lnTo>
                      <a:pt x="481" y="400"/>
                    </a:lnTo>
                    <a:lnTo>
                      <a:pt x="485" y="393"/>
                    </a:lnTo>
                    <a:lnTo>
                      <a:pt x="492" y="393"/>
                    </a:lnTo>
                    <a:lnTo>
                      <a:pt x="509" y="403"/>
                    </a:lnTo>
                    <a:lnTo>
                      <a:pt x="527" y="419"/>
                    </a:lnTo>
                    <a:lnTo>
                      <a:pt x="555" y="435"/>
                    </a:lnTo>
                    <a:lnTo>
                      <a:pt x="577" y="448"/>
                    </a:lnTo>
                    <a:lnTo>
                      <a:pt x="583" y="458"/>
                    </a:lnTo>
                    <a:lnTo>
                      <a:pt x="576" y="481"/>
                    </a:lnTo>
                    <a:lnTo>
                      <a:pt x="578" y="496"/>
                    </a:lnTo>
                    <a:lnTo>
                      <a:pt x="582" y="519"/>
                    </a:lnTo>
                    <a:lnTo>
                      <a:pt x="595" y="539"/>
                    </a:lnTo>
                    <a:lnTo>
                      <a:pt x="616" y="558"/>
                    </a:lnTo>
                    <a:lnTo>
                      <a:pt x="635" y="554"/>
                    </a:lnTo>
                    <a:lnTo>
                      <a:pt x="659" y="547"/>
                    </a:lnTo>
                    <a:lnTo>
                      <a:pt x="663" y="539"/>
                    </a:lnTo>
                    <a:lnTo>
                      <a:pt x="674" y="519"/>
                    </a:lnTo>
                    <a:lnTo>
                      <a:pt x="674" y="510"/>
                    </a:lnTo>
                    <a:lnTo>
                      <a:pt x="679" y="504"/>
                    </a:lnTo>
                    <a:lnTo>
                      <a:pt x="679" y="494"/>
                    </a:lnTo>
                    <a:lnTo>
                      <a:pt x="669" y="485"/>
                    </a:lnTo>
                    <a:lnTo>
                      <a:pt x="663" y="480"/>
                    </a:lnTo>
                    <a:lnTo>
                      <a:pt x="663" y="475"/>
                    </a:lnTo>
                    <a:lnTo>
                      <a:pt x="697" y="448"/>
                    </a:lnTo>
                    <a:lnTo>
                      <a:pt x="686" y="443"/>
                    </a:lnTo>
                    <a:lnTo>
                      <a:pt x="672" y="443"/>
                    </a:lnTo>
                    <a:lnTo>
                      <a:pt x="657" y="429"/>
                    </a:lnTo>
                    <a:lnTo>
                      <a:pt x="620" y="404"/>
                    </a:lnTo>
                    <a:lnTo>
                      <a:pt x="611" y="388"/>
                    </a:lnTo>
                    <a:lnTo>
                      <a:pt x="597" y="378"/>
                    </a:lnTo>
                    <a:lnTo>
                      <a:pt x="597" y="369"/>
                    </a:lnTo>
                    <a:lnTo>
                      <a:pt x="590" y="360"/>
                    </a:lnTo>
                    <a:lnTo>
                      <a:pt x="585" y="340"/>
                    </a:lnTo>
                    <a:lnTo>
                      <a:pt x="592" y="330"/>
                    </a:lnTo>
                    <a:lnTo>
                      <a:pt x="588" y="319"/>
                    </a:lnTo>
                    <a:lnTo>
                      <a:pt x="572" y="312"/>
                    </a:lnTo>
                    <a:lnTo>
                      <a:pt x="565" y="302"/>
                    </a:lnTo>
                    <a:lnTo>
                      <a:pt x="555" y="297"/>
                    </a:lnTo>
                    <a:lnTo>
                      <a:pt x="555" y="286"/>
                    </a:lnTo>
                    <a:lnTo>
                      <a:pt x="563" y="278"/>
                    </a:lnTo>
                    <a:lnTo>
                      <a:pt x="566" y="261"/>
                    </a:lnTo>
                    <a:lnTo>
                      <a:pt x="569" y="242"/>
                    </a:lnTo>
                    <a:lnTo>
                      <a:pt x="576" y="225"/>
                    </a:lnTo>
                    <a:lnTo>
                      <a:pt x="576" y="211"/>
                    </a:lnTo>
                    <a:lnTo>
                      <a:pt x="580" y="201"/>
                    </a:lnTo>
                    <a:lnTo>
                      <a:pt x="585" y="197"/>
                    </a:lnTo>
                    <a:lnTo>
                      <a:pt x="594" y="202"/>
                    </a:lnTo>
                    <a:lnTo>
                      <a:pt x="603" y="202"/>
                    </a:lnTo>
                    <a:lnTo>
                      <a:pt x="609" y="196"/>
                    </a:lnTo>
                    <a:lnTo>
                      <a:pt x="624" y="184"/>
                    </a:lnTo>
                    <a:lnTo>
                      <a:pt x="635" y="178"/>
                    </a:lnTo>
                    <a:lnTo>
                      <a:pt x="635" y="174"/>
                    </a:lnTo>
                    <a:lnTo>
                      <a:pt x="627" y="168"/>
                    </a:lnTo>
                    <a:lnTo>
                      <a:pt x="627" y="158"/>
                    </a:lnTo>
                    <a:lnTo>
                      <a:pt x="627" y="144"/>
                    </a:lnTo>
                    <a:lnTo>
                      <a:pt x="635" y="127"/>
                    </a:lnTo>
                    <a:lnTo>
                      <a:pt x="646" y="112"/>
                    </a:lnTo>
                    <a:lnTo>
                      <a:pt x="656" y="99"/>
                    </a:lnTo>
                    <a:lnTo>
                      <a:pt x="647" y="99"/>
                    </a:lnTo>
                    <a:lnTo>
                      <a:pt x="611" y="86"/>
                    </a:lnTo>
                    <a:lnTo>
                      <a:pt x="602" y="86"/>
                    </a:lnTo>
                    <a:lnTo>
                      <a:pt x="589" y="83"/>
                    </a:lnTo>
                    <a:lnTo>
                      <a:pt x="567" y="83"/>
                    </a:lnTo>
                    <a:lnTo>
                      <a:pt x="559" y="105"/>
                    </a:lnTo>
                    <a:lnTo>
                      <a:pt x="553" y="105"/>
                    </a:lnTo>
                    <a:lnTo>
                      <a:pt x="545" y="101"/>
                    </a:lnTo>
                    <a:lnTo>
                      <a:pt x="521" y="79"/>
                    </a:lnTo>
                    <a:lnTo>
                      <a:pt x="515" y="63"/>
                    </a:lnTo>
                    <a:lnTo>
                      <a:pt x="503" y="52"/>
                    </a:lnTo>
                    <a:lnTo>
                      <a:pt x="488" y="47"/>
                    </a:lnTo>
                    <a:lnTo>
                      <a:pt x="484" y="43"/>
                    </a:lnTo>
                    <a:lnTo>
                      <a:pt x="484" y="38"/>
                    </a:lnTo>
                    <a:lnTo>
                      <a:pt x="490" y="30"/>
                    </a:lnTo>
                    <a:lnTo>
                      <a:pt x="499" y="27"/>
                    </a:lnTo>
                    <a:lnTo>
                      <a:pt x="492" y="22"/>
                    </a:lnTo>
                    <a:lnTo>
                      <a:pt x="483" y="22"/>
                    </a:lnTo>
                    <a:lnTo>
                      <a:pt x="473" y="19"/>
                    </a:lnTo>
                    <a:lnTo>
                      <a:pt x="447" y="10"/>
                    </a:lnTo>
                    <a:lnTo>
                      <a:pt x="433" y="0"/>
                    </a:lnTo>
                    <a:lnTo>
                      <a:pt x="421" y="3"/>
                    </a:lnTo>
                    <a:lnTo>
                      <a:pt x="404" y="3"/>
                    </a:lnTo>
                    <a:lnTo>
                      <a:pt x="397" y="1"/>
                    </a:lnTo>
                    <a:lnTo>
                      <a:pt x="363" y="6"/>
                    </a:lnTo>
                    <a:lnTo>
                      <a:pt x="354" y="11"/>
                    </a:lnTo>
                    <a:lnTo>
                      <a:pt x="354" y="18"/>
                    </a:lnTo>
                    <a:lnTo>
                      <a:pt x="364" y="28"/>
                    </a:lnTo>
                    <a:lnTo>
                      <a:pt x="364" y="33"/>
                    </a:lnTo>
                    <a:lnTo>
                      <a:pt x="358" y="39"/>
                    </a:lnTo>
                    <a:lnTo>
                      <a:pt x="330" y="52"/>
                    </a:lnTo>
                    <a:lnTo>
                      <a:pt x="322" y="61"/>
                    </a:lnTo>
                    <a:lnTo>
                      <a:pt x="313" y="65"/>
                    </a:lnTo>
                    <a:lnTo>
                      <a:pt x="304" y="69"/>
                    </a:lnTo>
                    <a:lnTo>
                      <a:pt x="291" y="74"/>
                    </a:lnTo>
                    <a:lnTo>
                      <a:pt x="243" y="104"/>
                    </a:lnTo>
                    <a:lnTo>
                      <a:pt x="231" y="104"/>
                    </a:lnTo>
                    <a:lnTo>
                      <a:pt x="228" y="101"/>
                    </a:lnTo>
                    <a:lnTo>
                      <a:pt x="213" y="101"/>
                    </a:lnTo>
                    <a:lnTo>
                      <a:pt x="210" y="103"/>
                    </a:lnTo>
                    <a:lnTo>
                      <a:pt x="201" y="108"/>
                    </a:lnTo>
                    <a:lnTo>
                      <a:pt x="183" y="115"/>
                    </a:lnTo>
                    <a:lnTo>
                      <a:pt x="175" y="115"/>
                    </a:lnTo>
                    <a:lnTo>
                      <a:pt x="153" y="110"/>
                    </a:lnTo>
                    <a:lnTo>
                      <a:pt x="143" y="106"/>
                    </a:lnTo>
                    <a:lnTo>
                      <a:pt x="143" y="99"/>
                    </a:lnTo>
                    <a:lnTo>
                      <a:pt x="136" y="95"/>
                    </a:lnTo>
                    <a:lnTo>
                      <a:pt x="121" y="103"/>
                    </a:lnTo>
                    <a:lnTo>
                      <a:pt x="110" y="103"/>
                    </a:lnTo>
                    <a:lnTo>
                      <a:pt x="78" y="89"/>
                    </a:lnTo>
                    <a:lnTo>
                      <a:pt x="69" y="89"/>
                    </a:lnTo>
                    <a:lnTo>
                      <a:pt x="63" y="96"/>
                    </a:lnTo>
                    <a:lnTo>
                      <a:pt x="63" y="112"/>
                    </a:lnTo>
                    <a:lnTo>
                      <a:pt x="60" y="119"/>
                    </a:lnTo>
                    <a:lnTo>
                      <a:pt x="46" y="131"/>
                    </a:lnTo>
                    <a:lnTo>
                      <a:pt x="21" y="137"/>
                    </a:lnTo>
                    <a:lnTo>
                      <a:pt x="7" y="143"/>
                    </a:lnTo>
                    <a:lnTo>
                      <a:pt x="0" y="151"/>
                    </a:lnTo>
                    <a:lnTo>
                      <a:pt x="3" y="157"/>
                    </a:lnTo>
                    <a:lnTo>
                      <a:pt x="7" y="170"/>
                    </a:lnTo>
                    <a:lnTo>
                      <a:pt x="12" y="176"/>
                    </a:lnTo>
                    <a:lnTo>
                      <a:pt x="36" y="180"/>
                    </a:lnTo>
                    <a:lnTo>
                      <a:pt x="52" y="17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1" name="Freeform 170">
                <a:extLst>
                  <a:ext uri="{FF2B5EF4-FFF2-40B4-BE49-F238E27FC236}">
                    <a16:creationId xmlns:a16="http://schemas.microsoft.com/office/drawing/2014/main" id="{90AEE8FA-3C97-470B-B764-17BF503683B8}"/>
                  </a:ext>
                </a:extLst>
              </p:cNvPr>
              <p:cNvSpPr>
                <a:spLocks/>
              </p:cNvSpPr>
              <p:nvPr/>
            </p:nvSpPr>
            <p:spPr bwMode="auto">
              <a:xfrm>
                <a:off x="912813" y="2392363"/>
                <a:ext cx="1058862" cy="854075"/>
              </a:xfrm>
              <a:custGeom>
                <a:avLst/>
                <a:gdLst>
                  <a:gd name="T0" fmla="*/ 552 w 559"/>
                  <a:gd name="T1" fmla="*/ 253 h 399"/>
                  <a:gd name="T2" fmla="*/ 517 w 559"/>
                  <a:gd name="T3" fmla="*/ 258 h 399"/>
                  <a:gd name="T4" fmla="*/ 502 w 559"/>
                  <a:gd name="T5" fmla="*/ 232 h 399"/>
                  <a:gd name="T6" fmla="*/ 459 w 559"/>
                  <a:gd name="T7" fmla="*/ 219 h 399"/>
                  <a:gd name="T8" fmla="*/ 398 w 559"/>
                  <a:gd name="T9" fmla="*/ 182 h 399"/>
                  <a:gd name="T10" fmla="*/ 377 w 559"/>
                  <a:gd name="T11" fmla="*/ 125 h 399"/>
                  <a:gd name="T12" fmla="*/ 359 w 559"/>
                  <a:gd name="T13" fmla="*/ 74 h 399"/>
                  <a:gd name="T14" fmla="*/ 369 w 559"/>
                  <a:gd name="T15" fmla="*/ 39 h 399"/>
                  <a:gd name="T16" fmla="*/ 336 w 559"/>
                  <a:gd name="T17" fmla="*/ 46 h 399"/>
                  <a:gd name="T18" fmla="*/ 332 w 559"/>
                  <a:gd name="T19" fmla="*/ 30 h 399"/>
                  <a:gd name="T20" fmla="*/ 347 w 559"/>
                  <a:gd name="T21" fmla="*/ 14 h 399"/>
                  <a:gd name="T22" fmla="*/ 313 w 559"/>
                  <a:gd name="T23" fmla="*/ 4 h 399"/>
                  <a:gd name="T24" fmla="*/ 275 w 559"/>
                  <a:gd name="T25" fmla="*/ 0 h 399"/>
                  <a:gd name="T26" fmla="*/ 279 w 559"/>
                  <a:gd name="T27" fmla="*/ 16 h 399"/>
                  <a:gd name="T28" fmla="*/ 287 w 559"/>
                  <a:gd name="T29" fmla="*/ 28 h 399"/>
                  <a:gd name="T30" fmla="*/ 298 w 559"/>
                  <a:gd name="T31" fmla="*/ 35 h 399"/>
                  <a:gd name="T32" fmla="*/ 297 w 559"/>
                  <a:gd name="T33" fmla="*/ 49 h 399"/>
                  <a:gd name="T34" fmla="*/ 274 w 559"/>
                  <a:gd name="T35" fmla="*/ 54 h 399"/>
                  <a:gd name="T36" fmla="*/ 233 w 559"/>
                  <a:gd name="T37" fmla="*/ 56 h 399"/>
                  <a:gd name="T38" fmla="*/ 205 w 559"/>
                  <a:gd name="T39" fmla="*/ 80 h 399"/>
                  <a:gd name="T40" fmla="*/ 215 w 559"/>
                  <a:gd name="T41" fmla="*/ 122 h 399"/>
                  <a:gd name="T42" fmla="*/ 213 w 559"/>
                  <a:gd name="T43" fmla="*/ 186 h 399"/>
                  <a:gd name="T44" fmla="*/ 151 w 559"/>
                  <a:gd name="T45" fmla="*/ 215 h 399"/>
                  <a:gd name="T46" fmla="*/ 113 w 559"/>
                  <a:gd name="T47" fmla="*/ 195 h 399"/>
                  <a:gd name="T48" fmla="*/ 74 w 559"/>
                  <a:gd name="T49" fmla="*/ 198 h 399"/>
                  <a:gd name="T50" fmla="*/ 36 w 559"/>
                  <a:gd name="T51" fmla="*/ 201 h 399"/>
                  <a:gd name="T52" fmla="*/ 12 w 559"/>
                  <a:gd name="T53" fmla="*/ 246 h 399"/>
                  <a:gd name="T54" fmla="*/ 41 w 559"/>
                  <a:gd name="T55" fmla="*/ 245 h 399"/>
                  <a:gd name="T56" fmla="*/ 60 w 559"/>
                  <a:gd name="T57" fmla="*/ 247 h 399"/>
                  <a:gd name="T58" fmla="*/ 75 w 559"/>
                  <a:gd name="T59" fmla="*/ 241 h 399"/>
                  <a:gd name="T60" fmla="*/ 84 w 559"/>
                  <a:gd name="T61" fmla="*/ 254 h 399"/>
                  <a:gd name="T62" fmla="*/ 77 w 559"/>
                  <a:gd name="T63" fmla="*/ 270 h 399"/>
                  <a:gd name="T64" fmla="*/ 63 w 559"/>
                  <a:gd name="T65" fmla="*/ 270 h 399"/>
                  <a:gd name="T66" fmla="*/ 57 w 559"/>
                  <a:gd name="T67" fmla="*/ 283 h 399"/>
                  <a:gd name="T68" fmla="*/ 48 w 559"/>
                  <a:gd name="T69" fmla="*/ 281 h 399"/>
                  <a:gd name="T70" fmla="*/ 47 w 559"/>
                  <a:gd name="T71" fmla="*/ 292 h 399"/>
                  <a:gd name="T72" fmla="*/ 39 w 559"/>
                  <a:gd name="T73" fmla="*/ 301 h 399"/>
                  <a:gd name="T74" fmla="*/ 27 w 559"/>
                  <a:gd name="T75" fmla="*/ 306 h 399"/>
                  <a:gd name="T76" fmla="*/ 14 w 559"/>
                  <a:gd name="T77" fmla="*/ 316 h 399"/>
                  <a:gd name="T78" fmla="*/ 13 w 559"/>
                  <a:gd name="T79" fmla="*/ 323 h 399"/>
                  <a:gd name="T80" fmla="*/ 5 w 559"/>
                  <a:gd name="T81" fmla="*/ 316 h 399"/>
                  <a:gd name="T82" fmla="*/ 0 w 559"/>
                  <a:gd name="T83" fmla="*/ 321 h 399"/>
                  <a:gd name="T84" fmla="*/ 12 w 559"/>
                  <a:gd name="T85" fmla="*/ 326 h 399"/>
                  <a:gd name="T86" fmla="*/ 24 w 559"/>
                  <a:gd name="T87" fmla="*/ 329 h 399"/>
                  <a:gd name="T88" fmla="*/ 27 w 559"/>
                  <a:gd name="T89" fmla="*/ 341 h 399"/>
                  <a:gd name="T90" fmla="*/ 36 w 559"/>
                  <a:gd name="T91" fmla="*/ 345 h 399"/>
                  <a:gd name="T92" fmla="*/ 97 w 559"/>
                  <a:gd name="T93" fmla="*/ 305 h 399"/>
                  <a:gd name="T94" fmla="*/ 133 w 559"/>
                  <a:gd name="T95" fmla="*/ 294 h 399"/>
                  <a:gd name="T96" fmla="*/ 193 w 559"/>
                  <a:gd name="T97" fmla="*/ 294 h 399"/>
                  <a:gd name="T98" fmla="*/ 263 w 559"/>
                  <a:gd name="T99" fmla="*/ 315 h 399"/>
                  <a:gd name="T100" fmla="*/ 282 w 559"/>
                  <a:gd name="T101" fmla="*/ 323 h 399"/>
                  <a:gd name="T102" fmla="*/ 314 w 559"/>
                  <a:gd name="T103" fmla="*/ 344 h 399"/>
                  <a:gd name="T104" fmla="*/ 343 w 559"/>
                  <a:gd name="T105" fmla="*/ 379 h 399"/>
                  <a:gd name="T106" fmla="*/ 382 w 559"/>
                  <a:gd name="T107" fmla="*/ 399 h 399"/>
                  <a:gd name="T108" fmla="*/ 475 w 559"/>
                  <a:gd name="T109" fmla="*/ 381 h 399"/>
                  <a:gd name="T110" fmla="*/ 474 w 559"/>
                  <a:gd name="T111" fmla="*/ 341 h 399"/>
                  <a:gd name="T112" fmla="*/ 540 w 559"/>
                  <a:gd name="T113" fmla="*/ 314 h 399"/>
                  <a:gd name="T114" fmla="*/ 559 w 559"/>
                  <a:gd name="T115" fmla="*/ 26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9" h="399">
                    <a:moveTo>
                      <a:pt x="559" y="267"/>
                    </a:moveTo>
                    <a:lnTo>
                      <a:pt x="556" y="260"/>
                    </a:lnTo>
                    <a:lnTo>
                      <a:pt x="552" y="253"/>
                    </a:lnTo>
                    <a:lnTo>
                      <a:pt x="543" y="253"/>
                    </a:lnTo>
                    <a:lnTo>
                      <a:pt x="525" y="258"/>
                    </a:lnTo>
                    <a:lnTo>
                      <a:pt x="517" y="258"/>
                    </a:lnTo>
                    <a:lnTo>
                      <a:pt x="513" y="250"/>
                    </a:lnTo>
                    <a:lnTo>
                      <a:pt x="502" y="244"/>
                    </a:lnTo>
                    <a:lnTo>
                      <a:pt x="502" y="232"/>
                    </a:lnTo>
                    <a:lnTo>
                      <a:pt x="493" y="214"/>
                    </a:lnTo>
                    <a:lnTo>
                      <a:pt x="477" y="214"/>
                    </a:lnTo>
                    <a:lnTo>
                      <a:pt x="459" y="219"/>
                    </a:lnTo>
                    <a:lnTo>
                      <a:pt x="448" y="219"/>
                    </a:lnTo>
                    <a:lnTo>
                      <a:pt x="433" y="195"/>
                    </a:lnTo>
                    <a:lnTo>
                      <a:pt x="398" y="182"/>
                    </a:lnTo>
                    <a:lnTo>
                      <a:pt x="383" y="149"/>
                    </a:lnTo>
                    <a:lnTo>
                      <a:pt x="383" y="132"/>
                    </a:lnTo>
                    <a:lnTo>
                      <a:pt x="377" y="125"/>
                    </a:lnTo>
                    <a:lnTo>
                      <a:pt x="367" y="112"/>
                    </a:lnTo>
                    <a:lnTo>
                      <a:pt x="367" y="86"/>
                    </a:lnTo>
                    <a:lnTo>
                      <a:pt x="359" y="74"/>
                    </a:lnTo>
                    <a:lnTo>
                      <a:pt x="369" y="58"/>
                    </a:lnTo>
                    <a:lnTo>
                      <a:pt x="390" y="39"/>
                    </a:lnTo>
                    <a:lnTo>
                      <a:pt x="369" y="39"/>
                    </a:lnTo>
                    <a:lnTo>
                      <a:pt x="359" y="43"/>
                    </a:lnTo>
                    <a:lnTo>
                      <a:pt x="350" y="43"/>
                    </a:lnTo>
                    <a:lnTo>
                      <a:pt x="336" y="46"/>
                    </a:lnTo>
                    <a:lnTo>
                      <a:pt x="327" y="46"/>
                    </a:lnTo>
                    <a:lnTo>
                      <a:pt x="319" y="40"/>
                    </a:lnTo>
                    <a:lnTo>
                      <a:pt x="332" y="30"/>
                    </a:lnTo>
                    <a:lnTo>
                      <a:pt x="345" y="26"/>
                    </a:lnTo>
                    <a:lnTo>
                      <a:pt x="350" y="19"/>
                    </a:lnTo>
                    <a:lnTo>
                      <a:pt x="347" y="14"/>
                    </a:lnTo>
                    <a:lnTo>
                      <a:pt x="337" y="14"/>
                    </a:lnTo>
                    <a:lnTo>
                      <a:pt x="327" y="8"/>
                    </a:lnTo>
                    <a:lnTo>
                      <a:pt x="313" y="4"/>
                    </a:lnTo>
                    <a:lnTo>
                      <a:pt x="294" y="4"/>
                    </a:lnTo>
                    <a:lnTo>
                      <a:pt x="290" y="0"/>
                    </a:lnTo>
                    <a:lnTo>
                      <a:pt x="275" y="0"/>
                    </a:lnTo>
                    <a:lnTo>
                      <a:pt x="269" y="7"/>
                    </a:lnTo>
                    <a:lnTo>
                      <a:pt x="274" y="16"/>
                    </a:lnTo>
                    <a:lnTo>
                      <a:pt x="279" y="16"/>
                    </a:lnTo>
                    <a:lnTo>
                      <a:pt x="283" y="20"/>
                    </a:lnTo>
                    <a:lnTo>
                      <a:pt x="283" y="28"/>
                    </a:lnTo>
                    <a:lnTo>
                      <a:pt x="287" y="28"/>
                    </a:lnTo>
                    <a:lnTo>
                      <a:pt x="287" y="36"/>
                    </a:lnTo>
                    <a:lnTo>
                      <a:pt x="291" y="39"/>
                    </a:lnTo>
                    <a:lnTo>
                      <a:pt x="298" y="35"/>
                    </a:lnTo>
                    <a:lnTo>
                      <a:pt x="309" y="40"/>
                    </a:lnTo>
                    <a:lnTo>
                      <a:pt x="309" y="46"/>
                    </a:lnTo>
                    <a:lnTo>
                      <a:pt x="297" y="49"/>
                    </a:lnTo>
                    <a:lnTo>
                      <a:pt x="288" y="58"/>
                    </a:lnTo>
                    <a:lnTo>
                      <a:pt x="282" y="58"/>
                    </a:lnTo>
                    <a:lnTo>
                      <a:pt x="274" y="54"/>
                    </a:lnTo>
                    <a:lnTo>
                      <a:pt x="265" y="57"/>
                    </a:lnTo>
                    <a:lnTo>
                      <a:pt x="255" y="50"/>
                    </a:lnTo>
                    <a:lnTo>
                      <a:pt x="233" y="56"/>
                    </a:lnTo>
                    <a:lnTo>
                      <a:pt x="232" y="61"/>
                    </a:lnTo>
                    <a:lnTo>
                      <a:pt x="219" y="74"/>
                    </a:lnTo>
                    <a:lnTo>
                      <a:pt x="205" y="80"/>
                    </a:lnTo>
                    <a:lnTo>
                      <a:pt x="197" y="90"/>
                    </a:lnTo>
                    <a:lnTo>
                      <a:pt x="197" y="96"/>
                    </a:lnTo>
                    <a:lnTo>
                      <a:pt x="215" y="122"/>
                    </a:lnTo>
                    <a:lnTo>
                      <a:pt x="216" y="145"/>
                    </a:lnTo>
                    <a:lnTo>
                      <a:pt x="220" y="160"/>
                    </a:lnTo>
                    <a:lnTo>
                      <a:pt x="213" y="186"/>
                    </a:lnTo>
                    <a:lnTo>
                      <a:pt x="196" y="200"/>
                    </a:lnTo>
                    <a:lnTo>
                      <a:pt x="163" y="215"/>
                    </a:lnTo>
                    <a:lnTo>
                      <a:pt x="151" y="215"/>
                    </a:lnTo>
                    <a:lnTo>
                      <a:pt x="136" y="204"/>
                    </a:lnTo>
                    <a:lnTo>
                      <a:pt x="126" y="197"/>
                    </a:lnTo>
                    <a:lnTo>
                      <a:pt x="113" y="195"/>
                    </a:lnTo>
                    <a:lnTo>
                      <a:pt x="100" y="190"/>
                    </a:lnTo>
                    <a:lnTo>
                      <a:pt x="88" y="189"/>
                    </a:lnTo>
                    <a:lnTo>
                      <a:pt x="74" y="198"/>
                    </a:lnTo>
                    <a:lnTo>
                      <a:pt x="57" y="204"/>
                    </a:lnTo>
                    <a:lnTo>
                      <a:pt x="48" y="204"/>
                    </a:lnTo>
                    <a:lnTo>
                      <a:pt x="36" y="201"/>
                    </a:lnTo>
                    <a:lnTo>
                      <a:pt x="26" y="210"/>
                    </a:lnTo>
                    <a:lnTo>
                      <a:pt x="13" y="229"/>
                    </a:lnTo>
                    <a:lnTo>
                      <a:pt x="12" y="246"/>
                    </a:lnTo>
                    <a:lnTo>
                      <a:pt x="26" y="247"/>
                    </a:lnTo>
                    <a:lnTo>
                      <a:pt x="33" y="244"/>
                    </a:lnTo>
                    <a:lnTo>
                      <a:pt x="41" y="245"/>
                    </a:lnTo>
                    <a:lnTo>
                      <a:pt x="52" y="245"/>
                    </a:lnTo>
                    <a:lnTo>
                      <a:pt x="54" y="247"/>
                    </a:lnTo>
                    <a:lnTo>
                      <a:pt x="60" y="247"/>
                    </a:lnTo>
                    <a:lnTo>
                      <a:pt x="67" y="243"/>
                    </a:lnTo>
                    <a:lnTo>
                      <a:pt x="70" y="241"/>
                    </a:lnTo>
                    <a:lnTo>
                      <a:pt x="75" y="241"/>
                    </a:lnTo>
                    <a:lnTo>
                      <a:pt x="80" y="244"/>
                    </a:lnTo>
                    <a:lnTo>
                      <a:pt x="84" y="251"/>
                    </a:lnTo>
                    <a:lnTo>
                      <a:pt x="84" y="254"/>
                    </a:lnTo>
                    <a:lnTo>
                      <a:pt x="78" y="260"/>
                    </a:lnTo>
                    <a:lnTo>
                      <a:pt x="77" y="264"/>
                    </a:lnTo>
                    <a:lnTo>
                      <a:pt x="77" y="270"/>
                    </a:lnTo>
                    <a:lnTo>
                      <a:pt x="74" y="272"/>
                    </a:lnTo>
                    <a:lnTo>
                      <a:pt x="66" y="272"/>
                    </a:lnTo>
                    <a:lnTo>
                      <a:pt x="63" y="270"/>
                    </a:lnTo>
                    <a:lnTo>
                      <a:pt x="59" y="270"/>
                    </a:lnTo>
                    <a:lnTo>
                      <a:pt x="59" y="280"/>
                    </a:lnTo>
                    <a:lnTo>
                      <a:pt x="57" y="283"/>
                    </a:lnTo>
                    <a:lnTo>
                      <a:pt x="54" y="283"/>
                    </a:lnTo>
                    <a:lnTo>
                      <a:pt x="52" y="285"/>
                    </a:lnTo>
                    <a:lnTo>
                      <a:pt x="48" y="281"/>
                    </a:lnTo>
                    <a:lnTo>
                      <a:pt x="45" y="282"/>
                    </a:lnTo>
                    <a:lnTo>
                      <a:pt x="45" y="286"/>
                    </a:lnTo>
                    <a:lnTo>
                      <a:pt x="47" y="292"/>
                    </a:lnTo>
                    <a:lnTo>
                      <a:pt x="41" y="297"/>
                    </a:lnTo>
                    <a:lnTo>
                      <a:pt x="41" y="300"/>
                    </a:lnTo>
                    <a:lnTo>
                      <a:pt x="39" y="301"/>
                    </a:lnTo>
                    <a:lnTo>
                      <a:pt x="33" y="302"/>
                    </a:lnTo>
                    <a:lnTo>
                      <a:pt x="31" y="303"/>
                    </a:lnTo>
                    <a:lnTo>
                      <a:pt x="27" y="306"/>
                    </a:lnTo>
                    <a:lnTo>
                      <a:pt x="21" y="306"/>
                    </a:lnTo>
                    <a:lnTo>
                      <a:pt x="22" y="309"/>
                    </a:lnTo>
                    <a:lnTo>
                      <a:pt x="14" y="316"/>
                    </a:lnTo>
                    <a:lnTo>
                      <a:pt x="12" y="318"/>
                    </a:lnTo>
                    <a:lnTo>
                      <a:pt x="14" y="322"/>
                    </a:lnTo>
                    <a:lnTo>
                      <a:pt x="13" y="323"/>
                    </a:lnTo>
                    <a:lnTo>
                      <a:pt x="8" y="319"/>
                    </a:lnTo>
                    <a:lnTo>
                      <a:pt x="5" y="319"/>
                    </a:lnTo>
                    <a:lnTo>
                      <a:pt x="5" y="316"/>
                    </a:lnTo>
                    <a:lnTo>
                      <a:pt x="3" y="316"/>
                    </a:lnTo>
                    <a:lnTo>
                      <a:pt x="1" y="320"/>
                    </a:lnTo>
                    <a:lnTo>
                      <a:pt x="0" y="321"/>
                    </a:lnTo>
                    <a:lnTo>
                      <a:pt x="0" y="324"/>
                    </a:lnTo>
                    <a:lnTo>
                      <a:pt x="2" y="326"/>
                    </a:lnTo>
                    <a:lnTo>
                      <a:pt x="12" y="326"/>
                    </a:lnTo>
                    <a:lnTo>
                      <a:pt x="14" y="327"/>
                    </a:lnTo>
                    <a:lnTo>
                      <a:pt x="18" y="327"/>
                    </a:lnTo>
                    <a:lnTo>
                      <a:pt x="24" y="329"/>
                    </a:lnTo>
                    <a:lnTo>
                      <a:pt x="25" y="333"/>
                    </a:lnTo>
                    <a:lnTo>
                      <a:pt x="28" y="338"/>
                    </a:lnTo>
                    <a:lnTo>
                      <a:pt x="27" y="341"/>
                    </a:lnTo>
                    <a:lnTo>
                      <a:pt x="26" y="345"/>
                    </a:lnTo>
                    <a:lnTo>
                      <a:pt x="33" y="354"/>
                    </a:lnTo>
                    <a:lnTo>
                      <a:pt x="36" y="345"/>
                    </a:lnTo>
                    <a:lnTo>
                      <a:pt x="52" y="329"/>
                    </a:lnTo>
                    <a:lnTo>
                      <a:pt x="76" y="315"/>
                    </a:lnTo>
                    <a:lnTo>
                      <a:pt x="97" y="305"/>
                    </a:lnTo>
                    <a:lnTo>
                      <a:pt x="110" y="298"/>
                    </a:lnTo>
                    <a:lnTo>
                      <a:pt x="122" y="295"/>
                    </a:lnTo>
                    <a:lnTo>
                      <a:pt x="133" y="294"/>
                    </a:lnTo>
                    <a:lnTo>
                      <a:pt x="145" y="295"/>
                    </a:lnTo>
                    <a:lnTo>
                      <a:pt x="182" y="307"/>
                    </a:lnTo>
                    <a:lnTo>
                      <a:pt x="193" y="294"/>
                    </a:lnTo>
                    <a:lnTo>
                      <a:pt x="205" y="297"/>
                    </a:lnTo>
                    <a:lnTo>
                      <a:pt x="234" y="316"/>
                    </a:lnTo>
                    <a:lnTo>
                      <a:pt x="263" y="315"/>
                    </a:lnTo>
                    <a:lnTo>
                      <a:pt x="270" y="326"/>
                    </a:lnTo>
                    <a:lnTo>
                      <a:pt x="282" y="326"/>
                    </a:lnTo>
                    <a:lnTo>
                      <a:pt x="282" y="323"/>
                    </a:lnTo>
                    <a:lnTo>
                      <a:pt x="303" y="315"/>
                    </a:lnTo>
                    <a:lnTo>
                      <a:pt x="305" y="336"/>
                    </a:lnTo>
                    <a:lnTo>
                      <a:pt x="314" y="344"/>
                    </a:lnTo>
                    <a:lnTo>
                      <a:pt x="314" y="351"/>
                    </a:lnTo>
                    <a:lnTo>
                      <a:pt x="322" y="363"/>
                    </a:lnTo>
                    <a:lnTo>
                      <a:pt x="343" y="379"/>
                    </a:lnTo>
                    <a:lnTo>
                      <a:pt x="359" y="399"/>
                    </a:lnTo>
                    <a:lnTo>
                      <a:pt x="367" y="399"/>
                    </a:lnTo>
                    <a:lnTo>
                      <a:pt x="382" y="399"/>
                    </a:lnTo>
                    <a:lnTo>
                      <a:pt x="398" y="386"/>
                    </a:lnTo>
                    <a:lnTo>
                      <a:pt x="433" y="387"/>
                    </a:lnTo>
                    <a:lnTo>
                      <a:pt x="475" y="381"/>
                    </a:lnTo>
                    <a:lnTo>
                      <a:pt x="480" y="370"/>
                    </a:lnTo>
                    <a:lnTo>
                      <a:pt x="465" y="343"/>
                    </a:lnTo>
                    <a:lnTo>
                      <a:pt x="474" y="341"/>
                    </a:lnTo>
                    <a:lnTo>
                      <a:pt x="504" y="341"/>
                    </a:lnTo>
                    <a:lnTo>
                      <a:pt x="534" y="322"/>
                    </a:lnTo>
                    <a:lnTo>
                      <a:pt x="540" y="314"/>
                    </a:lnTo>
                    <a:lnTo>
                      <a:pt x="540" y="285"/>
                    </a:lnTo>
                    <a:lnTo>
                      <a:pt x="544" y="281"/>
                    </a:lnTo>
                    <a:lnTo>
                      <a:pt x="559" y="267"/>
                    </a:lnTo>
                    <a:lnTo>
                      <a:pt x="559" y="266"/>
                    </a:lnTo>
                    <a:lnTo>
                      <a:pt x="559" y="26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2" name="Freeform 171">
                <a:extLst>
                  <a:ext uri="{FF2B5EF4-FFF2-40B4-BE49-F238E27FC236}">
                    <a16:creationId xmlns:a16="http://schemas.microsoft.com/office/drawing/2014/main" id="{B34D418F-BC2D-40C1-9E10-589624FA012E}"/>
                  </a:ext>
                </a:extLst>
              </p:cNvPr>
              <p:cNvSpPr>
                <a:spLocks/>
              </p:cNvSpPr>
              <p:nvPr/>
            </p:nvSpPr>
            <p:spPr bwMode="auto">
              <a:xfrm>
                <a:off x="1358900" y="2301875"/>
                <a:ext cx="101600" cy="53975"/>
              </a:xfrm>
              <a:custGeom>
                <a:avLst/>
                <a:gdLst>
                  <a:gd name="T0" fmla="*/ 25 w 53"/>
                  <a:gd name="T1" fmla="*/ 25 h 25"/>
                  <a:gd name="T2" fmla="*/ 41 w 53"/>
                  <a:gd name="T3" fmla="*/ 17 h 25"/>
                  <a:gd name="T4" fmla="*/ 48 w 53"/>
                  <a:gd name="T5" fmla="*/ 17 h 25"/>
                  <a:gd name="T6" fmla="*/ 53 w 53"/>
                  <a:gd name="T7" fmla="*/ 11 h 25"/>
                  <a:gd name="T8" fmla="*/ 45 w 53"/>
                  <a:gd name="T9" fmla="*/ 6 h 25"/>
                  <a:gd name="T10" fmla="*/ 25 w 53"/>
                  <a:gd name="T11" fmla="*/ 0 h 25"/>
                  <a:gd name="T12" fmla="*/ 17 w 53"/>
                  <a:gd name="T13" fmla="*/ 5 h 25"/>
                  <a:gd name="T14" fmla="*/ 5 w 53"/>
                  <a:gd name="T15" fmla="*/ 5 h 25"/>
                  <a:gd name="T16" fmla="*/ 0 w 53"/>
                  <a:gd name="T17" fmla="*/ 14 h 25"/>
                  <a:gd name="T18" fmla="*/ 9 w 53"/>
                  <a:gd name="T19" fmla="*/ 25 h 25"/>
                  <a:gd name="T20" fmla="*/ 25 w 53"/>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5">
                    <a:moveTo>
                      <a:pt x="25" y="25"/>
                    </a:moveTo>
                    <a:lnTo>
                      <a:pt x="41" y="17"/>
                    </a:lnTo>
                    <a:lnTo>
                      <a:pt x="48" y="17"/>
                    </a:lnTo>
                    <a:lnTo>
                      <a:pt x="53" y="11"/>
                    </a:lnTo>
                    <a:lnTo>
                      <a:pt x="45" y="6"/>
                    </a:lnTo>
                    <a:lnTo>
                      <a:pt x="25" y="0"/>
                    </a:lnTo>
                    <a:lnTo>
                      <a:pt x="17" y="5"/>
                    </a:lnTo>
                    <a:lnTo>
                      <a:pt x="5" y="5"/>
                    </a:lnTo>
                    <a:lnTo>
                      <a:pt x="0" y="14"/>
                    </a:lnTo>
                    <a:lnTo>
                      <a:pt x="9" y="25"/>
                    </a:lnTo>
                    <a:lnTo>
                      <a:pt x="25" y="2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3" name="Freeform 172">
                <a:extLst>
                  <a:ext uri="{FF2B5EF4-FFF2-40B4-BE49-F238E27FC236}">
                    <a16:creationId xmlns:a16="http://schemas.microsoft.com/office/drawing/2014/main" id="{0BA8BE0D-0075-46D9-9684-414F6C428DEC}"/>
                  </a:ext>
                </a:extLst>
              </p:cNvPr>
              <p:cNvSpPr>
                <a:spLocks/>
              </p:cNvSpPr>
              <p:nvPr/>
            </p:nvSpPr>
            <p:spPr bwMode="auto">
              <a:xfrm>
                <a:off x="2292350" y="2443163"/>
                <a:ext cx="415925" cy="496887"/>
              </a:xfrm>
              <a:custGeom>
                <a:avLst/>
                <a:gdLst>
                  <a:gd name="T0" fmla="*/ 0 w 219"/>
                  <a:gd name="T1" fmla="*/ 110 h 232"/>
                  <a:gd name="T2" fmla="*/ 3 w 219"/>
                  <a:gd name="T3" fmla="*/ 97 h 232"/>
                  <a:gd name="T4" fmla="*/ 20 w 219"/>
                  <a:gd name="T5" fmla="*/ 80 h 232"/>
                  <a:gd name="T6" fmla="*/ 32 w 219"/>
                  <a:gd name="T7" fmla="*/ 64 h 232"/>
                  <a:gd name="T8" fmla="*/ 29 w 219"/>
                  <a:gd name="T9" fmla="*/ 36 h 232"/>
                  <a:gd name="T10" fmla="*/ 33 w 219"/>
                  <a:gd name="T11" fmla="*/ 22 h 232"/>
                  <a:gd name="T12" fmla="*/ 55 w 219"/>
                  <a:gd name="T13" fmla="*/ 3 h 232"/>
                  <a:gd name="T14" fmla="*/ 69 w 219"/>
                  <a:gd name="T15" fmla="*/ 15 h 232"/>
                  <a:gd name="T16" fmla="*/ 82 w 219"/>
                  <a:gd name="T17" fmla="*/ 28 h 232"/>
                  <a:gd name="T18" fmla="*/ 113 w 219"/>
                  <a:gd name="T19" fmla="*/ 44 h 232"/>
                  <a:gd name="T20" fmla="*/ 157 w 219"/>
                  <a:gd name="T21" fmla="*/ 40 h 232"/>
                  <a:gd name="T22" fmla="*/ 171 w 219"/>
                  <a:gd name="T23" fmla="*/ 42 h 232"/>
                  <a:gd name="T24" fmla="*/ 167 w 219"/>
                  <a:gd name="T25" fmla="*/ 54 h 232"/>
                  <a:gd name="T26" fmla="*/ 179 w 219"/>
                  <a:gd name="T27" fmla="*/ 58 h 232"/>
                  <a:gd name="T28" fmla="*/ 191 w 219"/>
                  <a:gd name="T29" fmla="*/ 65 h 232"/>
                  <a:gd name="T30" fmla="*/ 209 w 219"/>
                  <a:gd name="T31" fmla="*/ 86 h 232"/>
                  <a:gd name="T32" fmla="*/ 219 w 219"/>
                  <a:gd name="T33" fmla="*/ 106 h 232"/>
                  <a:gd name="T34" fmla="*/ 184 w 219"/>
                  <a:gd name="T35" fmla="*/ 119 h 232"/>
                  <a:gd name="T36" fmla="*/ 169 w 219"/>
                  <a:gd name="T37" fmla="*/ 137 h 232"/>
                  <a:gd name="T38" fmla="*/ 163 w 219"/>
                  <a:gd name="T39" fmla="*/ 156 h 232"/>
                  <a:gd name="T40" fmla="*/ 127 w 219"/>
                  <a:gd name="T41" fmla="*/ 181 h 232"/>
                  <a:gd name="T42" fmla="*/ 99 w 219"/>
                  <a:gd name="T43" fmla="*/ 182 h 232"/>
                  <a:gd name="T44" fmla="*/ 77 w 219"/>
                  <a:gd name="T45" fmla="*/ 187 h 232"/>
                  <a:gd name="T46" fmla="*/ 66 w 219"/>
                  <a:gd name="T47" fmla="*/ 206 h 232"/>
                  <a:gd name="T48" fmla="*/ 73 w 219"/>
                  <a:gd name="T49" fmla="*/ 228 h 232"/>
                  <a:gd name="T50" fmla="*/ 61 w 219"/>
                  <a:gd name="T51" fmla="*/ 232 h 232"/>
                  <a:gd name="T52" fmla="*/ 7 w 219"/>
                  <a:gd name="T53" fmla="*/ 215 h 232"/>
                  <a:gd name="T54" fmla="*/ 9 w 219"/>
                  <a:gd name="T55" fmla="*/ 205 h 232"/>
                  <a:gd name="T56" fmla="*/ 7 w 219"/>
                  <a:gd name="T57" fmla="*/ 188 h 232"/>
                  <a:gd name="T58" fmla="*/ 4 w 219"/>
                  <a:gd name="T59" fmla="*/ 177 h 232"/>
                  <a:gd name="T60" fmla="*/ 9 w 219"/>
                  <a:gd name="T61" fmla="*/ 155 h 232"/>
                  <a:gd name="T62" fmla="*/ 4 w 219"/>
                  <a:gd name="T63" fmla="*/ 1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232">
                    <a:moveTo>
                      <a:pt x="4" y="122"/>
                    </a:moveTo>
                    <a:lnTo>
                      <a:pt x="0" y="110"/>
                    </a:lnTo>
                    <a:lnTo>
                      <a:pt x="0" y="106"/>
                    </a:lnTo>
                    <a:lnTo>
                      <a:pt x="3" y="97"/>
                    </a:lnTo>
                    <a:lnTo>
                      <a:pt x="17" y="88"/>
                    </a:lnTo>
                    <a:lnTo>
                      <a:pt x="20" y="80"/>
                    </a:lnTo>
                    <a:lnTo>
                      <a:pt x="32" y="69"/>
                    </a:lnTo>
                    <a:lnTo>
                      <a:pt x="32" y="64"/>
                    </a:lnTo>
                    <a:lnTo>
                      <a:pt x="29" y="54"/>
                    </a:lnTo>
                    <a:lnTo>
                      <a:pt x="29" y="36"/>
                    </a:lnTo>
                    <a:lnTo>
                      <a:pt x="29" y="29"/>
                    </a:lnTo>
                    <a:lnTo>
                      <a:pt x="33" y="22"/>
                    </a:lnTo>
                    <a:lnTo>
                      <a:pt x="45" y="10"/>
                    </a:lnTo>
                    <a:lnTo>
                      <a:pt x="55" y="3"/>
                    </a:lnTo>
                    <a:lnTo>
                      <a:pt x="67" y="0"/>
                    </a:lnTo>
                    <a:lnTo>
                      <a:pt x="69" y="15"/>
                    </a:lnTo>
                    <a:lnTo>
                      <a:pt x="73" y="23"/>
                    </a:lnTo>
                    <a:lnTo>
                      <a:pt x="82" y="28"/>
                    </a:lnTo>
                    <a:lnTo>
                      <a:pt x="96" y="28"/>
                    </a:lnTo>
                    <a:lnTo>
                      <a:pt x="113" y="44"/>
                    </a:lnTo>
                    <a:lnTo>
                      <a:pt x="127" y="44"/>
                    </a:lnTo>
                    <a:lnTo>
                      <a:pt x="157" y="40"/>
                    </a:lnTo>
                    <a:lnTo>
                      <a:pt x="167" y="40"/>
                    </a:lnTo>
                    <a:lnTo>
                      <a:pt x="171" y="42"/>
                    </a:lnTo>
                    <a:lnTo>
                      <a:pt x="171" y="47"/>
                    </a:lnTo>
                    <a:lnTo>
                      <a:pt x="167" y="54"/>
                    </a:lnTo>
                    <a:lnTo>
                      <a:pt x="172" y="58"/>
                    </a:lnTo>
                    <a:lnTo>
                      <a:pt x="179" y="58"/>
                    </a:lnTo>
                    <a:lnTo>
                      <a:pt x="183" y="61"/>
                    </a:lnTo>
                    <a:lnTo>
                      <a:pt x="191" y="65"/>
                    </a:lnTo>
                    <a:lnTo>
                      <a:pt x="206" y="77"/>
                    </a:lnTo>
                    <a:lnTo>
                      <a:pt x="209" y="86"/>
                    </a:lnTo>
                    <a:lnTo>
                      <a:pt x="209" y="94"/>
                    </a:lnTo>
                    <a:lnTo>
                      <a:pt x="219" y="106"/>
                    </a:lnTo>
                    <a:lnTo>
                      <a:pt x="192" y="112"/>
                    </a:lnTo>
                    <a:lnTo>
                      <a:pt x="184" y="119"/>
                    </a:lnTo>
                    <a:lnTo>
                      <a:pt x="180" y="126"/>
                    </a:lnTo>
                    <a:lnTo>
                      <a:pt x="169" y="137"/>
                    </a:lnTo>
                    <a:lnTo>
                      <a:pt x="169" y="146"/>
                    </a:lnTo>
                    <a:lnTo>
                      <a:pt x="163" y="156"/>
                    </a:lnTo>
                    <a:lnTo>
                      <a:pt x="139" y="167"/>
                    </a:lnTo>
                    <a:lnTo>
                      <a:pt x="127" y="181"/>
                    </a:lnTo>
                    <a:lnTo>
                      <a:pt x="117" y="187"/>
                    </a:lnTo>
                    <a:lnTo>
                      <a:pt x="99" y="182"/>
                    </a:lnTo>
                    <a:lnTo>
                      <a:pt x="91" y="183"/>
                    </a:lnTo>
                    <a:lnTo>
                      <a:pt x="77" y="187"/>
                    </a:lnTo>
                    <a:lnTo>
                      <a:pt x="70" y="197"/>
                    </a:lnTo>
                    <a:lnTo>
                      <a:pt x="66" y="206"/>
                    </a:lnTo>
                    <a:lnTo>
                      <a:pt x="66" y="216"/>
                    </a:lnTo>
                    <a:lnTo>
                      <a:pt x="73" y="228"/>
                    </a:lnTo>
                    <a:lnTo>
                      <a:pt x="79" y="232"/>
                    </a:lnTo>
                    <a:lnTo>
                      <a:pt x="61" y="232"/>
                    </a:lnTo>
                    <a:lnTo>
                      <a:pt x="20" y="221"/>
                    </a:lnTo>
                    <a:lnTo>
                      <a:pt x="7" y="215"/>
                    </a:lnTo>
                    <a:lnTo>
                      <a:pt x="7" y="207"/>
                    </a:lnTo>
                    <a:lnTo>
                      <a:pt x="9" y="205"/>
                    </a:lnTo>
                    <a:lnTo>
                      <a:pt x="8" y="200"/>
                    </a:lnTo>
                    <a:lnTo>
                      <a:pt x="7" y="188"/>
                    </a:lnTo>
                    <a:lnTo>
                      <a:pt x="4" y="186"/>
                    </a:lnTo>
                    <a:lnTo>
                      <a:pt x="4" y="177"/>
                    </a:lnTo>
                    <a:lnTo>
                      <a:pt x="9" y="171"/>
                    </a:lnTo>
                    <a:lnTo>
                      <a:pt x="9" y="155"/>
                    </a:lnTo>
                    <a:lnTo>
                      <a:pt x="9" y="137"/>
                    </a:lnTo>
                    <a:lnTo>
                      <a:pt x="4" y="12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4" name="Freeform 173">
                <a:extLst>
                  <a:ext uri="{FF2B5EF4-FFF2-40B4-BE49-F238E27FC236}">
                    <a16:creationId xmlns:a16="http://schemas.microsoft.com/office/drawing/2014/main" id="{14394564-2DF9-4AEA-8E7B-D0292B300E10}"/>
                  </a:ext>
                </a:extLst>
              </p:cNvPr>
              <p:cNvSpPr>
                <a:spLocks/>
              </p:cNvSpPr>
              <p:nvPr/>
            </p:nvSpPr>
            <p:spPr bwMode="auto">
              <a:xfrm>
                <a:off x="1592263" y="2386013"/>
                <a:ext cx="827087" cy="577850"/>
              </a:xfrm>
              <a:custGeom>
                <a:avLst/>
                <a:gdLst>
                  <a:gd name="T0" fmla="*/ 333 w 437"/>
                  <a:gd name="T1" fmla="*/ 15 h 270"/>
                  <a:gd name="T2" fmla="*/ 370 w 437"/>
                  <a:gd name="T3" fmla="*/ 7 h 270"/>
                  <a:gd name="T4" fmla="*/ 386 w 437"/>
                  <a:gd name="T5" fmla="*/ 0 h 270"/>
                  <a:gd name="T6" fmla="*/ 412 w 437"/>
                  <a:gd name="T7" fmla="*/ 9 h 270"/>
                  <a:gd name="T8" fmla="*/ 431 w 437"/>
                  <a:gd name="T9" fmla="*/ 17 h 270"/>
                  <a:gd name="T10" fmla="*/ 437 w 437"/>
                  <a:gd name="T11" fmla="*/ 27 h 270"/>
                  <a:gd name="T12" fmla="*/ 415 w 437"/>
                  <a:gd name="T13" fmla="*/ 37 h 270"/>
                  <a:gd name="T14" fmla="*/ 399 w 437"/>
                  <a:gd name="T15" fmla="*/ 56 h 270"/>
                  <a:gd name="T16" fmla="*/ 399 w 437"/>
                  <a:gd name="T17" fmla="*/ 81 h 270"/>
                  <a:gd name="T18" fmla="*/ 402 w 437"/>
                  <a:gd name="T19" fmla="*/ 96 h 270"/>
                  <a:gd name="T20" fmla="*/ 387 w 437"/>
                  <a:gd name="T21" fmla="*/ 115 h 270"/>
                  <a:gd name="T22" fmla="*/ 370 w 437"/>
                  <a:gd name="T23" fmla="*/ 133 h 270"/>
                  <a:gd name="T24" fmla="*/ 379 w 437"/>
                  <a:gd name="T25" fmla="*/ 164 h 270"/>
                  <a:gd name="T26" fmla="*/ 379 w 437"/>
                  <a:gd name="T27" fmla="*/ 197 h 270"/>
                  <a:gd name="T28" fmla="*/ 372 w 437"/>
                  <a:gd name="T29" fmla="*/ 200 h 270"/>
                  <a:gd name="T30" fmla="*/ 337 w 437"/>
                  <a:gd name="T31" fmla="*/ 198 h 270"/>
                  <a:gd name="T32" fmla="*/ 308 w 437"/>
                  <a:gd name="T33" fmla="*/ 185 h 270"/>
                  <a:gd name="T34" fmla="*/ 299 w 437"/>
                  <a:gd name="T35" fmla="*/ 187 h 270"/>
                  <a:gd name="T36" fmla="*/ 302 w 437"/>
                  <a:gd name="T37" fmla="*/ 211 h 270"/>
                  <a:gd name="T38" fmla="*/ 269 w 437"/>
                  <a:gd name="T39" fmla="*/ 232 h 270"/>
                  <a:gd name="T40" fmla="*/ 256 w 437"/>
                  <a:gd name="T41" fmla="*/ 258 h 270"/>
                  <a:gd name="T42" fmla="*/ 235 w 437"/>
                  <a:gd name="T43" fmla="*/ 270 h 270"/>
                  <a:gd name="T44" fmla="*/ 220 w 437"/>
                  <a:gd name="T45" fmla="*/ 265 h 270"/>
                  <a:gd name="T46" fmla="*/ 197 w 437"/>
                  <a:gd name="T47" fmla="*/ 263 h 270"/>
                  <a:gd name="T48" fmla="*/ 184 w 437"/>
                  <a:gd name="T49" fmla="*/ 256 h 270"/>
                  <a:gd name="T50" fmla="*/ 158 w 437"/>
                  <a:gd name="T51" fmla="*/ 261 h 270"/>
                  <a:gd name="T52" fmla="*/ 143 w 437"/>
                  <a:gd name="T53" fmla="*/ 247 h 270"/>
                  <a:gd name="T54" fmla="*/ 134 w 437"/>
                  <a:gd name="T55" fmla="*/ 217 h 270"/>
                  <a:gd name="T56" fmla="*/ 100 w 437"/>
                  <a:gd name="T57" fmla="*/ 222 h 270"/>
                  <a:gd name="T58" fmla="*/ 74 w 437"/>
                  <a:gd name="T59" fmla="*/ 198 h 270"/>
                  <a:gd name="T60" fmla="*/ 24 w 437"/>
                  <a:gd name="T61" fmla="*/ 152 h 270"/>
                  <a:gd name="T62" fmla="*/ 18 w 437"/>
                  <a:gd name="T63" fmla="*/ 128 h 270"/>
                  <a:gd name="T64" fmla="*/ 8 w 437"/>
                  <a:gd name="T65" fmla="*/ 89 h 270"/>
                  <a:gd name="T66" fmla="*/ 10 w 437"/>
                  <a:gd name="T67" fmla="*/ 61 h 270"/>
                  <a:gd name="T68" fmla="*/ 53 w 437"/>
                  <a:gd name="T69" fmla="*/ 41 h 270"/>
                  <a:gd name="T70" fmla="*/ 99 w 437"/>
                  <a:gd name="T71" fmla="*/ 46 h 270"/>
                  <a:gd name="T72" fmla="*/ 132 w 437"/>
                  <a:gd name="T73" fmla="*/ 60 h 270"/>
                  <a:gd name="T74" fmla="*/ 150 w 437"/>
                  <a:gd name="T75" fmla="*/ 53 h 270"/>
                  <a:gd name="T76" fmla="*/ 166 w 437"/>
                  <a:gd name="T77" fmla="*/ 50 h 270"/>
                  <a:gd name="T78" fmla="*/ 180 w 437"/>
                  <a:gd name="T79" fmla="*/ 53 h 270"/>
                  <a:gd name="T80" fmla="*/ 207 w 437"/>
                  <a:gd name="T81" fmla="*/ 62 h 270"/>
                  <a:gd name="T82" fmla="*/ 225 w 437"/>
                  <a:gd name="T83" fmla="*/ 60 h 270"/>
                  <a:gd name="T84" fmla="*/ 234 w 437"/>
                  <a:gd name="T85" fmla="*/ 46 h 270"/>
                  <a:gd name="T86" fmla="*/ 246 w 437"/>
                  <a:gd name="T87" fmla="*/ 44 h 270"/>
                  <a:gd name="T88" fmla="*/ 225 w 437"/>
                  <a:gd name="T89" fmla="*/ 30 h 270"/>
                  <a:gd name="T90" fmla="*/ 227 w 437"/>
                  <a:gd name="T91" fmla="*/ 8 h 270"/>
                  <a:gd name="T92" fmla="*/ 246 w 437"/>
                  <a:gd name="T93" fmla="*/ 14 h 270"/>
                  <a:gd name="T94" fmla="*/ 281 w 437"/>
                  <a:gd name="T95" fmla="*/ 17 h 270"/>
                  <a:gd name="T96" fmla="*/ 296 w 437"/>
                  <a:gd name="T97" fmla="*/ 11 h 270"/>
                  <a:gd name="T98" fmla="*/ 312 w 437"/>
                  <a:gd name="T99" fmla="*/ 12 h 270"/>
                  <a:gd name="T100" fmla="*/ 329 w 437"/>
                  <a:gd name="T101" fmla="*/ 1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7" h="270">
                    <a:moveTo>
                      <a:pt x="329" y="14"/>
                    </a:moveTo>
                    <a:lnTo>
                      <a:pt x="333" y="15"/>
                    </a:lnTo>
                    <a:lnTo>
                      <a:pt x="354" y="15"/>
                    </a:lnTo>
                    <a:lnTo>
                      <a:pt x="370" y="7"/>
                    </a:lnTo>
                    <a:lnTo>
                      <a:pt x="379" y="0"/>
                    </a:lnTo>
                    <a:lnTo>
                      <a:pt x="386" y="0"/>
                    </a:lnTo>
                    <a:lnTo>
                      <a:pt x="407" y="9"/>
                    </a:lnTo>
                    <a:lnTo>
                      <a:pt x="412" y="9"/>
                    </a:lnTo>
                    <a:lnTo>
                      <a:pt x="423" y="12"/>
                    </a:lnTo>
                    <a:lnTo>
                      <a:pt x="431" y="17"/>
                    </a:lnTo>
                    <a:lnTo>
                      <a:pt x="437" y="22"/>
                    </a:lnTo>
                    <a:lnTo>
                      <a:pt x="437" y="27"/>
                    </a:lnTo>
                    <a:lnTo>
                      <a:pt x="425" y="30"/>
                    </a:lnTo>
                    <a:lnTo>
                      <a:pt x="415" y="37"/>
                    </a:lnTo>
                    <a:lnTo>
                      <a:pt x="403" y="49"/>
                    </a:lnTo>
                    <a:lnTo>
                      <a:pt x="399" y="56"/>
                    </a:lnTo>
                    <a:lnTo>
                      <a:pt x="399" y="63"/>
                    </a:lnTo>
                    <a:lnTo>
                      <a:pt x="399" y="81"/>
                    </a:lnTo>
                    <a:lnTo>
                      <a:pt x="402" y="91"/>
                    </a:lnTo>
                    <a:lnTo>
                      <a:pt x="402" y="96"/>
                    </a:lnTo>
                    <a:lnTo>
                      <a:pt x="390" y="107"/>
                    </a:lnTo>
                    <a:lnTo>
                      <a:pt x="387" y="115"/>
                    </a:lnTo>
                    <a:lnTo>
                      <a:pt x="373" y="124"/>
                    </a:lnTo>
                    <a:lnTo>
                      <a:pt x="370" y="133"/>
                    </a:lnTo>
                    <a:lnTo>
                      <a:pt x="370" y="137"/>
                    </a:lnTo>
                    <a:lnTo>
                      <a:pt x="379" y="164"/>
                    </a:lnTo>
                    <a:lnTo>
                      <a:pt x="379" y="182"/>
                    </a:lnTo>
                    <a:lnTo>
                      <a:pt x="379" y="197"/>
                    </a:lnTo>
                    <a:lnTo>
                      <a:pt x="379" y="198"/>
                    </a:lnTo>
                    <a:lnTo>
                      <a:pt x="372" y="200"/>
                    </a:lnTo>
                    <a:lnTo>
                      <a:pt x="337" y="200"/>
                    </a:lnTo>
                    <a:lnTo>
                      <a:pt x="337" y="198"/>
                    </a:lnTo>
                    <a:lnTo>
                      <a:pt x="330" y="198"/>
                    </a:lnTo>
                    <a:lnTo>
                      <a:pt x="308" y="185"/>
                    </a:lnTo>
                    <a:lnTo>
                      <a:pt x="303" y="185"/>
                    </a:lnTo>
                    <a:lnTo>
                      <a:pt x="299" y="187"/>
                    </a:lnTo>
                    <a:lnTo>
                      <a:pt x="302" y="200"/>
                    </a:lnTo>
                    <a:lnTo>
                      <a:pt x="302" y="211"/>
                    </a:lnTo>
                    <a:lnTo>
                      <a:pt x="290" y="220"/>
                    </a:lnTo>
                    <a:lnTo>
                      <a:pt x="269" y="232"/>
                    </a:lnTo>
                    <a:lnTo>
                      <a:pt x="261" y="242"/>
                    </a:lnTo>
                    <a:lnTo>
                      <a:pt x="256" y="258"/>
                    </a:lnTo>
                    <a:lnTo>
                      <a:pt x="247" y="267"/>
                    </a:lnTo>
                    <a:lnTo>
                      <a:pt x="235" y="270"/>
                    </a:lnTo>
                    <a:lnTo>
                      <a:pt x="228" y="270"/>
                    </a:lnTo>
                    <a:lnTo>
                      <a:pt x="220" y="265"/>
                    </a:lnTo>
                    <a:lnTo>
                      <a:pt x="213" y="263"/>
                    </a:lnTo>
                    <a:lnTo>
                      <a:pt x="197" y="263"/>
                    </a:lnTo>
                    <a:lnTo>
                      <a:pt x="193" y="256"/>
                    </a:lnTo>
                    <a:lnTo>
                      <a:pt x="184" y="256"/>
                    </a:lnTo>
                    <a:lnTo>
                      <a:pt x="166" y="261"/>
                    </a:lnTo>
                    <a:lnTo>
                      <a:pt x="158" y="261"/>
                    </a:lnTo>
                    <a:lnTo>
                      <a:pt x="154" y="253"/>
                    </a:lnTo>
                    <a:lnTo>
                      <a:pt x="143" y="247"/>
                    </a:lnTo>
                    <a:lnTo>
                      <a:pt x="143" y="235"/>
                    </a:lnTo>
                    <a:lnTo>
                      <a:pt x="134" y="217"/>
                    </a:lnTo>
                    <a:lnTo>
                      <a:pt x="118" y="217"/>
                    </a:lnTo>
                    <a:lnTo>
                      <a:pt x="100" y="222"/>
                    </a:lnTo>
                    <a:lnTo>
                      <a:pt x="89" y="222"/>
                    </a:lnTo>
                    <a:lnTo>
                      <a:pt x="74" y="198"/>
                    </a:lnTo>
                    <a:lnTo>
                      <a:pt x="39" y="185"/>
                    </a:lnTo>
                    <a:lnTo>
                      <a:pt x="24" y="152"/>
                    </a:lnTo>
                    <a:lnTo>
                      <a:pt x="24" y="135"/>
                    </a:lnTo>
                    <a:lnTo>
                      <a:pt x="18" y="128"/>
                    </a:lnTo>
                    <a:lnTo>
                      <a:pt x="8" y="115"/>
                    </a:lnTo>
                    <a:lnTo>
                      <a:pt x="8" y="89"/>
                    </a:lnTo>
                    <a:lnTo>
                      <a:pt x="0" y="77"/>
                    </a:lnTo>
                    <a:lnTo>
                      <a:pt x="10" y="61"/>
                    </a:lnTo>
                    <a:lnTo>
                      <a:pt x="31" y="42"/>
                    </a:lnTo>
                    <a:lnTo>
                      <a:pt x="53" y="41"/>
                    </a:lnTo>
                    <a:lnTo>
                      <a:pt x="67" y="46"/>
                    </a:lnTo>
                    <a:lnTo>
                      <a:pt x="99" y="46"/>
                    </a:lnTo>
                    <a:lnTo>
                      <a:pt x="117" y="53"/>
                    </a:lnTo>
                    <a:lnTo>
                      <a:pt x="132" y="60"/>
                    </a:lnTo>
                    <a:lnTo>
                      <a:pt x="139" y="53"/>
                    </a:lnTo>
                    <a:lnTo>
                      <a:pt x="150" y="53"/>
                    </a:lnTo>
                    <a:lnTo>
                      <a:pt x="158" y="50"/>
                    </a:lnTo>
                    <a:lnTo>
                      <a:pt x="166" y="50"/>
                    </a:lnTo>
                    <a:lnTo>
                      <a:pt x="172" y="53"/>
                    </a:lnTo>
                    <a:lnTo>
                      <a:pt x="180" y="53"/>
                    </a:lnTo>
                    <a:lnTo>
                      <a:pt x="195" y="62"/>
                    </a:lnTo>
                    <a:lnTo>
                      <a:pt x="207" y="62"/>
                    </a:lnTo>
                    <a:lnTo>
                      <a:pt x="217" y="60"/>
                    </a:lnTo>
                    <a:lnTo>
                      <a:pt x="225" y="60"/>
                    </a:lnTo>
                    <a:lnTo>
                      <a:pt x="228" y="51"/>
                    </a:lnTo>
                    <a:lnTo>
                      <a:pt x="234" y="46"/>
                    </a:lnTo>
                    <a:lnTo>
                      <a:pt x="246" y="46"/>
                    </a:lnTo>
                    <a:lnTo>
                      <a:pt x="246" y="44"/>
                    </a:lnTo>
                    <a:lnTo>
                      <a:pt x="232" y="32"/>
                    </a:lnTo>
                    <a:lnTo>
                      <a:pt x="225" y="30"/>
                    </a:lnTo>
                    <a:lnTo>
                      <a:pt x="213" y="35"/>
                    </a:lnTo>
                    <a:lnTo>
                      <a:pt x="227" y="8"/>
                    </a:lnTo>
                    <a:lnTo>
                      <a:pt x="237" y="10"/>
                    </a:lnTo>
                    <a:lnTo>
                      <a:pt x="246" y="14"/>
                    </a:lnTo>
                    <a:lnTo>
                      <a:pt x="266" y="19"/>
                    </a:lnTo>
                    <a:lnTo>
                      <a:pt x="281" y="17"/>
                    </a:lnTo>
                    <a:lnTo>
                      <a:pt x="291" y="11"/>
                    </a:lnTo>
                    <a:lnTo>
                      <a:pt x="296" y="11"/>
                    </a:lnTo>
                    <a:lnTo>
                      <a:pt x="300" y="12"/>
                    </a:lnTo>
                    <a:lnTo>
                      <a:pt x="312" y="12"/>
                    </a:lnTo>
                    <a:lnTo>
                      <a:pt x="312" y="13"/>
                    </a:lnTo>
                    <a:lnTo>
                      <a:pt x="329" y="13"/>
                    </a:lnTo>
                    <a:lnTo>
                      <a:pt x="329" y="1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5" name="Freeform 174">
                <a:extLst>
                  <a:ext uri="{FF2B5EF4-FFF2-40B4-BE49-F238E27FC236}">
                    <a16:creationId xmlns:a16="http://schemas.microsoft.com/office/drawing/2014/main" id="{F10E284A-A49F-40F9-BC60-9301A00CEB3D}"/>
                  </a:ext>
                </a:extLst>
              </p:cNvPr>
              <p:cNvSpPr>
                <a:spLocks/>
              </p:cNvSpPr>
              <p:nvPr/>
            </p:nvSpPr>
            <p:spPr bwMode="auto">
              <a:xfrm>
                <a:off x="679450" y="2405063"/>
                <a:ext cx="674688" cy="549275"/>
              </a:xfrm>
              <a:custGeom>
                <a:avLst/>
                <a:gdLst>
                  <a:gd name="T0" fmla="*/ 163 w 356"/>
                  <a:gd name="T1" fmla="*/ 20 h 257"/>
                  <a:gd name="T2" fmla="*/ 141 w 356"/>
                  <a:gd name="T3" fmla="*/ 40 h 257"/>
                  <a:gd name="T4" fmla="*/ 132 w 356"/>
                  <a:gd name="T5" fmla="*/ 43 h 257"/>
                  <a:gd name="T6" fmla="*/ 129 w 356"/>
                  <a:gd name="T7" fmla="*/ 45 h 257"/>
                  <a:gd name="T8" fmla="*/ 115 w 356"/>
                  <a:gd name="T9" fmla="*/ 61 h 257"/>
                  <a:gd name="T10" fmla="*/ 92 w 356"/>
                  <a:gd name="T11" fmla="*/ 65 h 257"/>
                  <a:gd name="T12" fmla="*/ 79 w 356"/>
                  <a:gd name="T13" fmla="*/ 91 h 257"/>
                  <a:gd name="T14" fmla="*/ 67 w 356"/>
                  <a:gd name="T15" fmla="*/ 112 h 257"/>
                  <a:gd name="T16" fmla="*/ 43 w 356"/>
                  <a:gd name="T17" fmla="*/ 110 h 257"/>
                  <a:gd name="T18" fmla="*/ 33 w 356"/>
                  <a:gd name="T19" fmla="*/ 129 h 257"/>
                  <a:gd name="T20" fmla="*/ 32 w 356"/>
                  <a:gd name="T21" fmla="*/ 140 h 257"/>
                  <a:gd name="T22" fmla="*/ 25 w 356"/>
                  <a:gd name="T23" fmla="*/ 152 h 257"/>
                  <a:gd name="T24" fmla="*/ 28 w 356"/>
                  <a:gd name="T25" fmla="*/ 171 h 257"/>
                  <a:gd name="T26" fmla="*/ 28 w 356"/>
                  <a:gd name="T27" fmla="*/ 190 h 257"/>
                  <a:gd name="T28" fmla="*/ 27 w 356"/>
                  <a:gd name="T29" fmla="*/ 206 h 257"/>
                  <a:gd name="T30" fmla="*/ 18 w 356"/>
                  <a:gd name="T31" fmla="*/ 218 h 257"/>
                  <a:gd name="T32" fmla="*/ 8 w 356"/>
                  <a:gd name="T33" fmla="*/ 229 h 257"/>
                  <a:gd name="T34" fmla="*/ 0 w 356"/>
                  <a:gd name="T35" fmla="*/ 243 h 257"/>
                  <a:gd name="T36" fmla="*/ 5 w 356"/>
                  <a:gd name="T37" fmla="*/ 255 h 257"/>
                  <a:gd name="T38" fmla="*/ 10 w 356"/>
                  <a:gd name="T39" fmla="*/ 256 h 257"/>
                  <a:gd name="T40" fmla="*/ 33 w 356"/>
                  <a:gd name="T41" fmla="*/ 254 h 257"/>
                  <a:gd name="T42" fmla="*/ 40 w 356"/>
                  <a:gd name="T43" fmla="*/ 257 h 257"/>
                  <a:gd name="T44" fmla="*/ 45 w 356"/>
                  <a:gd name="T45" fmla="*/ 251 h 257"/>
                  <a:gd name="T46" fmla="*/ 55 w 356"/>
                  <a:gd name="T47" fmla="*/ 254 h 257"/>
                  <a:gd name="T48" fmla="*/ 70 w 356"/>
                  <a:gd name="T49" fmla="*/ 257 h 257"/>
                  <a:gd name="T50" fmla="*/ 72 w 356"/>
                  <a:gd name="T51" fmla="*/ 250 h 257"/>
                  <a:gd name="T52" fmla="*/ 89 w 356"/>
                  <a:gd name="T53" fmla="*/ 246 h 257"/>
                  <a:gd name="T54" fmla="*/ 103 w 356"/>
                  <a:gd name="T55" fmla="*/ 244 h 257"/>
                  <a:gd name="T56" fmla="*/ 120 w 356"/>
                  <a:gd name="T57" fmla="*/ 242 h 257"/>
                  <a:gd name="T58" fmla="*/ 129 w 356"/>
                  <a:gd name="T59" fmla="*/ 241 h 257"/>
                  <a:gd name="T60" fmla="*/ 136 w 356"/>
                  <a:gd name="T61" fmla="*/ 223 h 257"/>
                  <a:gd name="T62" fmla="*/ 159 w 356"/>
                  <a:gd name="T63" fmla="*/ 195 h 257"/>
                  <a:gd name="T64" fmla="*/ 180 w 356"/>
                  <a:gd name="T65" fmla="*/ 198 h 257"/>
                  <a:gd name="T66" fmla="*/ 211 w 356"/>
                  <a:gd name="T67" fmla="*/ 183 h 257"/>
                  <a:gd name="T68" fmla="*/ 236 w 356"/>
                  <a:gd name="T69" fmla="*/ 189 h 257"/>
                  <a:gd name="T70" fmla="*/ 259 w 356"/>
                  <a:gd name="T71" fmla="*/ 198 h 257"/>
                  <a:gd name="T72" fmla="*/ 286 w 356"/>
                  <a:gd name="T73" fmla="*/ 209 h 257"/>
                  <a:gd name="T74" fmla="*/ 336 w 356"/>
                  <a:gd name="T75" fmla="*/ 180 h 257"/>
                  <a:gd name="T76" fmla="*/ 339 w 356"/>
                  <a:gd name="T77" fmla="*/ 139 h 257"/>
                  <a:gd name="T78" fmla="*/ 320 w 356"/>
                  <a:gd name="T79" fmla="*/ 90 h 257"/>
                  <a:gd name="T80" fmla="*/ 328 w 356"/>
                  <a:gd name="T81" fmla="*/ 74 h 257"/>
                  <a:gd name="T82" fmla="*/ 355 w 356"/>
                  <a:gd name="T83" fmla="*/ 55 h 257"/>
                  <a:gd name="T84" fmla="*/ 346 w 356"/>
                  <a:gd name="T85" fmla="*/ 49 h 257"/>
                  <a:gd name="T86" fmla="*/ 315 w 356"/>
                  <a:gd name="T87" fmla="*/ 31 h 257"/>
                  <a:gd name="T88" fmla="*/ 306 w 356"/>
                  <a:gd name="T89" fmla="*/ 24 h 257"/>
                  <a:gd name="T90" fmla="*/ 311 w 356"/>
                  <a:gd name="T91" fmla="*/ 18 h 257"/>
                  <a:gd name="T92" fmla="*/ 308 w 356"/>
                  <a:gd name="T93" fmla="*/ 11 h 257"/>
                  <a:gd name="T94" fmla="*/ 301 w 356"/>
                  <a:gd name="T95" fmla="*/ 0 h 257"/>
                  <a:gd name="T96" fmla="*/ 286 w 356"/>
                  <a:gd name="T97" fmla="*/ 7 h 257"/>
                  <a:gd name="T98" fmla="*/ 275 w 356"/>
                  <a:gd name="T99" fmla="*/ 8 h 257"/>
                  <a:gd name="T100" fmla="*/ 268 w 356"/>
                  <a:gd name="T101" fmla="*/ 5 h 257"/>
                  <a:gd name="T102" fmla="*/ 262 w 356"/>
                  <a:gd name="T103" fmla="*/ 2 h 257"/>
                  <a:gd name="T104" fmla="*/ 256 w 356"/>
                  <a:gd name="T105" fmla="*/ 4 h 257"/>
                  <a:gd name="T106" fmla="*/ 246 w 356"/>
                  <a:gd name="T107" fmla="*/ 8 h 257"/>
                  <a:gd name="T108" fmla="*/ 243 w 356"/>
                  <a:gd name="T109" fmla="*/ 18 h 257"/>
                  <a:gd name="T110" fmla="*/ 235 w 356"/>
                  <a:gd name="T111" fmla="*/ 21 h 257"/>
                  <a:gd name="T112" fmla="*/ 214 w 356"/>
                  <a:gd name="T113" fmla="*/ 13 h 257"/>
                  <a:gd name="T114" fmla="*/ 207 w 356"/>
                  <a:gd name="T115" fmla="*/ 15 h 257"/>
                  <a:gd name="T116" fmla="*/ 187 w 356"/>
                  <a:gd name="T117" fmla="*/ 13 h 257"/>
                  <a:gd name="T118" fmla="*/ 175 w 356"/>
                  <a:gd name="T119" fmla="*/ 9 h 257"/>
                  <a:gd name="T120" fmla="*/ 169 w 356"/>
                  <a:gd name="T121" fmla="*/ 1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6" h="257">
                    <a:moveTo>
                      <a:pt x="168" y="15"/>
                    </a:moveTo>
                    <a:lnTo>
                      <a:pt x="163" y="20"/>
                    </a:lnTo>
                    <a:lnTo>
                      <a:pt x="162" y="24"/>
                    </a:lnTo>
                    <a:lnTo>
                      <a:pt x="141" y="40"/>
                    </a:lnTo>
                    <a:lnTo>
                      <a:pt x="133" y="41"/>
                    </a:lnTo>
                    <a:lnTo>
                      <a:pt x="132" y="43"/>
                    </a:lnTo>
                    <a:lnTo>
                      <a:pt x="132" y="46"/>
                    </a:lnTo>
                    <a:lnTo>
                      <a:pt x="129" y="45"/>
                    </a:lnTo>
                    <a:lnTo>
                      <a:pt x="126" y="51"/>
                    </a:lnTo>
                    <a:lnTo>
                      <a:pt x="115" y="61"/>
                    </a:lnTo>
                    <a:lnTo>
                      <a:pt x="101" y="64"/>
                    </a:lnTo>
                    <a:lnTo>
                      <a:pt x="92" y="65"/>
                    </a:lnTo>
                    <a:lnTo>
                      <a:pt x="94" y="84"/>
                    </a:lnTo>
                    <a:lnTo>
                      <a:pt x="79" y="91"/>
                    </a:lnTo>
                    <a:lnTo>
                      <a:pt x="79" y="98"/>
                    </a:lnTo>
                    <a:lnTo>
                      <a:pt x="67" y="112"/>
                    </a:lnTo>
                    <a:lnTo>
                      <a:pt x="52" y="111"/>
                    </a:lnTo>
                    <a:lnTo>
                      <a:pt x="43" y="110"/>
                    </a:lnTo>
                    <a:lnTo>
                      <a:pt x="37" y="118"/>
                    </a:lnTo>
                    <a:lnTo>
                      <a:pt x="33" y="129"/>
                    </a:lnTo>
                    <a:lnTo>
                      <a:pt x="30" y="135"/>
                    </a:lnTo>
                    <a:lnTo>
                      <a:pt x="32" y="140"/>
                    </a:lnTo>
                    <a:lnTo>
                      <a:pt x="28" y="147"/>
                    </a:lnTo>
                    <a:lnTo>
                      <a:pt x="25" y="152"/>
                    </a:lnTo>
                    <a:lnTo>
                      <a:pt x="29" y="158"/>
                    </a:lnTo>
                    <a:lnTo>
                      <a:pt x="28" y="171"/>
                    </a:lnTo>
                    <a:lnTo>
                      <a:pt x="23" y="177"/>
                    </a:lnTo>
                    <a:lnTo>
                      <a:pt x="28" y="190"/>
                    </a:lnTo>
                    <a:lnTo>
                      <a:pt x="27" y="197"/>
                    </a:lnTo>
                    <a:lnTo>
                      <a:pt x="27" y="206"/>
                    </a:lnTo>
                    <a:lnTo>
                      <a:pt x="22" y="211"/>
                    </a:lnTo>
                    <a:lnTo>
                      <a:pt x="18" y="218"/>
                    </a:lnTo>
                    <a:lnTo>
                      <a:pt x="11" y="221"/>
                    </a:lnTo>
                    <a:lnTo>
                      <a:pt x="8" y="229"/>
                    </a:lnTo>
                    <a:lnTo>
                      <a:pt x="8" y="235"/>
                    </a:lnTo>
                    <a:lnTo>
                      <a:pt x="0" y="243"/>
                    </a:lnTo>
                    <a:lnTo>
                      <a:pt x="0" y="251"/>
                    </a:lnTo>
                    <a:lnTo>
                      <a:pt x="5" y="255"/>
                    </a:lnTo>
                    <a:lnTo>
                      <a:pt x="8" y="254"/>
                    </a:lnTo>
                    <a:lnTo>
                      <a:pt x="10" y="256"/>
                    </a:lnTo>
                    <a:lnTo>
                      <a:pt x="32" y="256"/>
                    </a:lnTo>
                    <a:lnTo>
                      <a:pt x="33" y="254"/>
                    </a:lnTo>
                    <a:lnTo>
                      <a:pt x="37" y="254"/>
                    </a:lnTo>
                    <a:lnTo>
                      <a:pt x="40" y="257"/>
                    </a:lnTo>
                    <a:lnTo>
                      <a:pt x="44" y="253"/>
                    </a:lnTo>
                    <a:lnTo>
                      <a:pt x="45" y="251"/>
                    </a:lnTo>
                    <a:lnTo>
                      <a:pt x="54" y="251"/>
                    </a:lnTo>
                    <a:lnTo>
                      <a:pt x="55" y="254"/>
                    </a:lnTo>
                    <a:lnTo>
                      <a:pt x="64" y="253"/>
                    </a:lnTo>
                    <a:lnTo>
                      <a:pt x="70" y="257"/>
                    </a:lnTo>
                    <a:lnTo>
                      <a:pt x="72" y="255"/>
                    </a:lnTo>
                    <a:lnTo>
                      <a:pt x="72" y="250"/>
                    </a:lnTo>
                    <a:lnTo>
                      <a:pt x="84" y="251"/>
                    </a:lnTo>
                    <a:lnTo>
                      <a:pt x="89" y="246"/>
                    </a:lnTo>
                    <a:lnTo>
                      <a:pt x="100" y="246"/>
                    </a:lnTo>
                    <a:lnTo>
                      <a:pt x="103" y="244"/>
                    </a:lnTo>
                    <a:lnTo>
                      <a:pt x="120" y="244"/>
                    </a:lnTo>
                    <a:lnTo>
                      <a:pt x="120" y="242"/>
                    </a:lnTo>
                    <a:lnTo>
                      <a:pt x="127" y="243"/>
                    </a:lnTo>
                    <a:lnTo>
                      <a:pt x="129" y="241"/>
                    </a:lnTo>
                    <a:lnTo>
                      <a:pt x="135" y="240"/>
                    </a:lnTo>
                    <a:lnTo>
                      <a:pt x="136" y="223"/>
                    </a:lnTo>
                    <a:lnTo>
                      <a:pt x="149" y="204"/>
                    </a:lnTo>
                    <a:lnTo>
                      <a:pt x="159" y="195"/>
                    </a:lnTo>
                    <a:lnTo>
                      <a:pt x="171" y="198"/>
                    </a:lnTo>
                    <a:lnTo>
                      <a:pt x="180" y="198"/>
                    </a:lnTo>
                    <a:lnTo>
                      <a:pt x="197" y="192"/>
                    </a:lnTo>
                    <a:lnTo>
                      <a:pt x="211" y="183"/>
                    </a:lnTo>
                    <a:lnTo>
                      <a:pt x="223" y="184"/>
                    </a:lnTo>
                    <a:lnTo>
                      <a:pt x="236" y="189"/>
                    </a:lnTo>
                    <a:lnTo>
                      <a:pt x="249" y="191"/>
                    </a:lnTo>
                    <a:lnTo>
                      <a:pt x="259" y="198"/>
                    </a:lnTo>
                    <a:lnTo>
                      <a:pt x="274" y="209"/>
                    </a:lnTo>
                    <a:lnTo>
                      <a:pt x="286" y="209"/>
                    </a:lnTo>
                    <a:lnTo>
                      <a:pt x="319" y="194"/>
                    </a:lnTo>
                    <a:lnTo>
                      <a:pt x="336" y="180"/>
                    </a:lnTo>
                    <a:lnTo>
                      <a:pt x="343" y="154"/>
                    </a:lnTo>
                    <a:lnTo>
                      <a:pt x="339" y="139"/>
                    </a:lnTo>
                    <a:lnTo>
                      <a:pt x="338" y="116"/>
                    </a:lnTo>
                    <a:lnTo>
                      <a:pt x="320" y="90"/>
                    </a:lnTo>
                    <a:lnTo>
                      <a:pt x="320" y="84"/>
                    </a:lnTo>
                    <a:lnTo>
                      <a:pt x="328" y="74"/>
                    </a:lnTo>
                    <a:lnTo>
                      <a:pt x="342" y="68"/>
                    </a:lnTo>
                    <a:lnTo>
                      <a:pt x="355" y="55"/>
                    </a:lnTo>
                    <a:lnTo>
                      <a:pt x="356" y="50"/>
                    </a:lnTo>
                    <a:lnTo>
                      <a:pt x="346" y="49"/>
                    </a:lnTo>
                    <a:lnTo>
                      <a:pt x="328" y="40"/>
                    </a:lnTo>
                    <a:lnTo>
                      <a:pt x="315" y="31"/>
                    </a:lnTo>
                    <a:lnTo>
                      <a:pt x="311" y="30"/>
                    </a:lnTo>
                    <a:lnTo>
                      <a:pt x="306" y="24"/>
                    </a:lnTo>
                    <a:lnTo>
                      <a:pt x="306" y="18"/>
                    </a:lnTo>
                    <a:lnTo>
                      <a:pt x="311" y="18"/>
                    </a:lnTo>
                    <a:lnTo>
                      <a:pt x="312" y="15"/>
                    </a:lnTo>
                    <a:lnTo>
                      <a:pt x="308" y="11"/>
                    </a:lnTo>
                    <a:lnTo>
                      <a:pt x="308" y="7"/>
                    </a:lnTo>
                    <a:lnTo>
                      <a:pt x="301" y="0"/>
                    </a:lnTo>
                    <a:lnTo>
                      <a:pt x="294" y="3"/>
                    </a:lnTo>
                    <a:lnTo>
                      <a:pt x="286" y="7"/>
                    </a:lnTo>
                    <a:lnTo>
                      <a:pt x="282" y="8"/>
                    </a:lnTo>
                    <a:lnTo>
                      <a:pt x="275" y="8"/>
                    </a:lnTo>
                    <a:lnTo>
                      <a:pt x="272" y="5"/>
                    </a:lnTo>
                    <a:lnTo>
                      <a:pt x="268" y="5"/>
                    </a:lnTo>
                    <a:lnTo>
                      <a:pt x="265" y="2"/>
                    </a:lnTo>
                    <a:lnTo>
                      <a:pt x="262" y="2"/>
                    </a:lnTo>
                    <a:lnTo>
                      <a:pt x="259" y="6"/>
                    </a:lnTo>
                    <a:lnTo>
                      <a:pt x="256" y="4"/>
                    </a:lnTo>
                    <a:lnTo>
                      <a:pt x="253" y="7"/>
                    </a:lnTo>
                    <a:lnTo>
                      <a:pt x="246" y="8"/>
                    </a:lnTo>
                    <a:lnTo>
                      <a:pt x="247" y="15"/>
                    </a:lnTo>
                    <a:lnTo>
                      <a:pt x="243" y="18"/>
                    </a:lnTo>
                    <a:lnTo>
                      <a:pt x="237" y="18"/>
                    </a:lnTo>
                    <a:lnTo>
                      <a:pt x="235" y="21"/>
                    </a:lnTo>
                    <a:lnTo>
                      <a:pt x="221" y="20"/>
                    </a:lnTo>
                    <a:lnTo>
                      <a:pt x="214" y="13"/>
                    </a:lnTo>
                    <a:lnTo>
                      <a:pt x="210" y="13"/>
                    </a:lnTo>
                    <a:lnTo>
                      <a:pt x="207" y="15"/>
                    </a:lnTo>
                    <a:lnTo>
                      <a:pt x="203" y="14"/>
                    </a:lnTo>
                    <a:lnTo>
                      <a:pt x="187" y="13"/>
                    </a:lnTo>
                    <a:lnTo>
                      <a:pt x="182" y="10"/>
                    </a:lnTo>
                    <a:lnTo>
                      <a:pt x="175" y="9"/>
                    </a:lnTo>
                    <a:lnTo>
                      <a:pt x="174" y="12"/>
                    </a:lnTo>
                    <a:lnTo>
                      <a:pt x="169" y="11"/>
                    </a:lnTo>
                    <a:lnTo>
                      <a:pt x="168" y="1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6" name="Freeform 175">
                <a:extLst>
                  <a:ext uri="{FF2B5EF4-FFF2-40B4-BE49-F238E27FC236}">
                    <a16:creationId xmlns:a16="http://schemas.microsoft.com/office/drawing/2014/main" id="{8F49BD13-E7F7-41DA-B58B-875FF5335F62}"/>
                  </a:ext>
                </a:extLst>
              </p:cNvPr>
              <p:cNvSpPr>
                <a:spLocks/>
              </p:cNvSpPr>
              <p:nvPr/>
            </p:nvSpPr>
            <p:spPr bwMode="auto">
              <a:xfrm>
                <a:off x="747713" y="2222500"/>
                <a:ext cx="393700" cy="390525"/>
              </a:xfrm>
              <a:custGeom>
                <a:avLst/>
                <a:gdLst>
                  <a:gd name="T0" fmla="*/ 75 w 208"/>
                  <a:gd name="T1" fmla="*/ 81 h 182"/>
                  <a:gd name="T2" fmla="*/ 107 w 208"/>
                  <a:gd name="T3" fmla="*/ 66 h 182"/>
                  <a:gd name="T4" fmla="*/ 112 w 208"/>
                  <a:gd name="T5" fmla="*/ 65 h 182"/>
                  <a:gd name="T6" fmla="*/ 119 w 208"/>
                  <a:gd name="T7" fmla="*/ 67 h 182"/>
                  <a:gd name="T8" fmla="*/ 141 w 208"/>
                  <a:gd name="T9" fmla="*/ 53 h 182"/>
                  <a:gd name="T10" fmla="*/ 146 w 208"/>
                  <a:gd name="T11" fmla="*/ 57 h 182"/>
                  <a:gd name="T12" fmla="*/ 167 w 208"/>
                  <a:gd name="T13" fmla="*/ 46 h 182"/>
                  <a:gd name="T14" fmla="*/ 165 w 208"/>
                  <a:gd name="T15" fmla="*/ 35 h 182"/>
                  <a:gd name="T16" fmla="*/ 152 w 208"/>
                  <a:gd name="T17" fmla="*/ 29 h 182"/>
                  <a:gd name="T18" fmla="*/ 162 w 208"/>
                  <a:gd name="T19" fmla="*/ 0 h 182"/>
                  <a:gd name="T20" fmla="*/ 200 w 208"/>
                  <a:gd name="T21" fmla="*/ 1 h 182"/>
                  <a:gd name="T22" fmla="*/ 206 w 208"/>
                  <a:gd name="T23" fmla="*/ 22 h 182"/>
                  <a:gd name="T24" fmla="*/ 192 w 208"/>
                  <a:gd name="T25" fmla="*/ 44 h 182"/>
                  <a:gd name="T26" fmla="*/ 202 w 208"/>
                  <a:gd name="T27" fmla="*/ 55 h 182"/>
                  <a:gd name="T28" fmla="*/ 192 w 208"/>
                  <a:gd name="T29" fmla="*/ 61 h 182"/>
                  <a:gd name="T30" fmla="*/ 176 w 208"/>
                  <a:gd name="T31" fmla="*/ 63 h 182"/>
                  <a:gd name="T32" fmla="*/ 164 w 208"/>
                  <a:gd name="T33" fmla="*/ 70 h 182"/>
                  <a:gd name="T34" fmla="*/ 148 w 208"/>
                  <a:gd name="T35" fmla="*/ 74 h 182"/>
                  <a:gd name="T36" fmla="*/ 141 w 208"/>
                  <a:gd name="T37" fmla="*/ 77 h 182"/>
                  <a:gd name="T38" fmla="*/ 130 w 208"/>
                  <a:gd name="T39" fmla="*/ 82 h 182"/>
                  <a:gd name="T40" fmla="*/ 131 w 208"/>
                  <a:gd name="T41" fmla="*/ 88 h 182"/>
                  <a:gd name="T42" fmla="*/ 127 w 208"/>
                  <a:gd name="T43" fmla="*/ 93 h 182"/>
                  <a:gd name="T44" fmla="*/ 118 w 208"/>
                  <a:gd name="T45" fmla="*/ 98 h 182"/>
                  <a:gd name="T46" fmla="*/ 112 w 208"/>
                  <a:gd name="T47" fmla="*/ 108 h 182"/>
                  <a:gd name="T48" fmla="*/ 101 w 208"/>
                  <a:gd name="T49" fmla="*/ 117 h 182"/>
                  <a:gd name="T50" fmla="*/ 83 w 208"/>
                  <a:gd name="T51" fmla="*/ 123 h 182"/>
                  <a:gd name="T52" fmla="*/ 74 w 208"/>
                  <a:gd name="T53" fmla="*/ 133 h 182"/>
                  <a:gd name="T54" fmla="*/ 48 w 208"/>
                  <a:gd name="T55" fmla="*/ 143 h 182"/>
                  <a:gd name="T56" fmla="*/ 49 w 208"/>
                  <a:gd name="T57" fmla="*/ 152 h 182"/>
                  <a:gd name="T58" fmla="*/ 52 w 208"/>
                  <a:gd name="T59" fmla="*/ 157 h 182"/>
                  <a:gd name="T60" fmla="*/ 44 w 208"/>
                  <a:gd name="T61" fmla="*/ 164 h 182"/>
                  <a:gd name="T62" fmla="*/ 31 w 208"/>
                  <a:gd name="T63" fmla="*/ 174 h 182"/>
                  <a:gd name="T64" fmla="*/ 0 w 208"/>
                  <a:gd name="T65" fmla="*/ 182 h 182"/>
                  <a:gd name="T66" fmla="*/ 4 w 208"/>
                  <a:gd name="T67" fmla="*/ 173 h 182"/>
                  <a:gd name="T68" fmla="*/ 12 w 208"/>
                  <a:gd name="T69" fmla="*/ 168 h 182"/>
                  <a:gd name="T70" fmla="*/ 15 w 208"/>
                  <a:gd name="T71" fmla="*/ 158 h 182"/>
                  <a:gd name="T72" fmla="*/ 29 w 208"/>
                  <a:gd name="T73" fmla="*/ 134 h 182"/>
                  <a:gd name="T74" fmla="*/ 28 w 208"/>
                  <a:gd name="T75" fmla="*/ 125 h 182"/>
                  <a:gd name="T76" fmla="*/ 20 w 208"/>
                  <a:gd name="T77" fmla="*/ 120 h 182"/>
                  <a:gd name="T78" fmla="*/ 23 w 208"/>
                  <a:gd name="T79" fmla="*/ 115 h 182"/>
                  <a:gd name="T80" fmla="*/ 18 w 208"/>
                  <a:gd name="T81" fmla="*/ 109 h 182"/>
                  <a:gd name="T82" fmla="*/ 24 w 208"/>
                  <a:gd name="T83" fmla="*/ 104 h 182"/>
                  <a:gd name="T84" fmla="*/ 37 w 208"/>
                  <a:gd name="T85" fmla="*/ 99 h 182"/>
                  <a:gd name="T86" fmla="*/ 55 w 208"/>
                  <a:gd name="T87" fmla="*/ 90 h 182"/>
                  <a:gd name="T88" fmla="*/ 71 w 208"/>
                  <a:gd name="T89" fmla="*/ 8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8" h="182">
                    <a:moveTo>
                      <a:pt x="71" y="83"/>
                    </a:moveTo>
                    <a:lnTo>
                      <a:pt x="75" y="81"/>
                    </a:lnTo>
                    <a:lnTo>
                      <a:pt x="82" y="79"/>
                    </a:lnTo>
                    <a:lnTo>
                      <a:pt x="107" y="66"/>
                    </a:lnTo>
                    <a:lnTo>
                      <a:pt x="109" y="67"/>
                    </a:lnTo>
                    <a:lnTo>
                      <a:pt x="112" y="65"/>
                    </a:lnTo>
                    <a:lnTo>
                      <a:pt x="116" y="65"/>
                    </a:lnTo>
                    <a:lnTo>
                      <a:pt x="119" y="67"/>
                    </a:lnTo>
                    <a:lnTo>
                      <a:pt x="137" y="62"/>
                    </a:lnTo>
                    <a:lnTo>
                      <a:pt x="141" y="53"/>
                    </a:lnTo>
                    <a:lnTo>
                      <a:pt x="143" y="54"/>
                    </a:lnTo>
                    <a:lnTo>
                      <a:pt x="146" y="57"/>
                    </a:lnTo>
                    <a:lnTo>
                      <a:pt x="164" y="50"/>
                    </a:lnTo>
                    <a:lnTo>
                      <a:pt x="167" y="46"/>
                    </a:lnTo>
                    <a:lnTo>
                      <a:pt x="164" y="40"/>
                    </a:lnTo>
                    <a:lnTo>
                      <a:pt x="165" y="35"/>
                    </a:lnTo>
                    <a:lnTo>
                      <a:pt x="159" y="29"/>
                    </a:lnTo>
                    <a:lnTo>
                      <a:pt x="152" y="29"/>
                    </a:lnTo>
                    <a:lnTo>
                      <a:pt x="153" y="13"/>
                    </a:lnTo>
                    <a:lnTo>
                      <a:pt x="162" y="0"/>
                    </a:lnTo>
                    <a:lnTo>
                      <a:pt x="175" y="2"/>
                    </a:lnTo>
                    <a:lnTo>
                      <a:pt x="200" y="1"/>
                    </a:lnTo>
                    <a:lnTo>
                      <a:pt x="208" y="6"/>
                    </a:lnTo>
                    <a:lnTo>
                      <a:pt x="206" y="22"/>
                    </a:lnTo>
                    <a:lnTo>
                      <a:pt x="192" y="35"/>
                    </a:lnTo>
                    <a:lnTo>
                      <a:pt x="192" y="44"/>
                    </a:lnTo>
                    <a:lnTo>
                      <a:pt x="196" y="52"/>
                    </a:lnTo>
                    <a:lnTo>
                      <a:pt x="202" y="55"/>
                    </a:lnTo>
                    <a:lnTo>
                      <a:pt x="197" y="59"/>
                    </a:lnTo>
                    <a:lnTo>
                      <a:pt x="192" y="61"/>
                    </a:lnTo>
                    <a:lnTo>
                      <a:pt x="184" y="61"/>
                    </a:lnTo>
                    <a:lnTo>
                      <a:pt x="176" y="63"/>
                    </a:lnTo>
                    <a:lnTo>
                      <a:pt x="168" y="68"/>
                    </a:lnTo>
                    <a:lnTo>
                      <a:pt x="164" y="70"/>
                    </a:lnTo>
                    <a:lnTo>
                      <a:pt x="156" y="73"/>
                    </a:lnTo>
                    <a:lnTo>
                      <a:pt x="148" y="74"/>
                    </a:lnTo>
                    <a:lnTo>
                      <a:pt x="144" y="75"/>
                    </a:lnTo>
                    <a:lnTo>
                      <a:pt x="141" y="77"/>
                    </a:lnTo>
                    <a:lnTo>
                      <a:pt x="136" y="77"/>
                    </a:lnTo>
                    <a:lnTo>
                      <a:pt x="130" y="82"/>
                    </a:lnTo>
                    <a:lnTo>
                      <a:pt x="129" y="87"/>
                    </a:lnTo>
                    <a:lnTo>
                      <a:pt x="131" y="88"/>
                    </a:lnTo>
                    <a:lnTo>
                      <a:pt x="131" y="91"/>
                    </a:lnTo>
                    <a:lnTo>
                      <a:pt x="127" y="93"/>
                    </a:lnTo>
                    <a:lnTo>
                      <a:pt x="118" y="92"/>
                    </a:lnTo>
                    <a:lnTo>
                      <a:pt x="118" y="98"/>
                    </a:lnTo>
                    <a:lnTo>
                      <a:pt x="112" y="101"/>
                    </a:lnTo>
                    <a:lnTo>
                      <a:pt x="112" y="108"/>
                    </a:lnTo>
                    <a:lnTo>
                      <a:pt x="102" y="113"/>
                    </a:lnTo>
                    <a:lnTo>
                      <a:pt x="101" y="117"/>
                    </a:lnTo>
                    <a:lnTo>
                      <a:pt x="98" y="117"/>
                    </a:lnTo>
                    <a:lnTo>
                      <a:pt x="83" y="123"/>
                    </a:lnTo>
                    <a:lnTo>
                      <a:pt x="78" y="130"/>
                    </a:lnTo>
                    <a:lnTo>
                      <a:pt x="74" y="133"/>
                    </a:lnTo>
                    <a:lnTo>
                      <a:pt x="59" y="142"/>
                    </a:lnTo>
                    <a:lnTo>
                      <a:pt x="48" y="143"/>
                    </a:lnTo>
                    <a:lnTo>
                      <a:pt x="47" y="152"/>
                    </a:lnTo>
                    <a:lnTo>
                      <a:pt x="49" y="152"/>
                    </a:lnTo>
                    <a:lnTo>
                      <a:pt x="48" y="156"/>
                    </a:lnTo>
                    <a:lnTo>
                      <a:pt x="52" y="157"/>
                    </a:lnTo>
                    <a:lnTo>
                      <a:pt x="50" y="162"/>
                    </a:lnTo>
                    <a:lnTo>
                      <a:pt x="44" y="164"/>
                    </a:lnTo>
                    <a:lnTo>
                      <a:pt x="41" y="164"/>
                    </a:lnTo>
                    <a:lnTo>
                      <a:pt x="31" y="174"/>
                    </a:lnTo>
                    <a:lnTo>
                      <a:pt x="13" y="182"/>
                    </a:lnTo>
                    <a:lnTo>
                      <a:pt x="0" y="182"/>
                    </a:lnTo>
                    <a:lnTo>
                      <a:pt x="1" y="177"/>
                    </a:lnTo>
                    <a:lnTo>
                      <a:pt x="4" y="173"/>
                    </a:lnTo>
                    <a:lnTo>
                      <a:pt x="10" y="170"/>
                    </a:lnTo>
                    <a:lnTo>
                      <a:pt x="12" y="168"/>
                    </a:lnTo>
                    <a:lnTo>
                      <a:pt x="12" y="163"/>
                    </a:lnTo>
                    <a:lnTo>
                      <a:pt x="15" y="158"/>
                    </a:lnTo>
                    <a:lnTo>
                      <a:pt x="25" y="147"/>
                    </a:lnTo>
                    <a:lnTo>
                      <a:pt x="29" y="134"/>
                    </a:lnTo>
                    <a:lnTo>
                      <a:pt x="31" y="131"/>
                    </a:lnTo>
                    <a:lnTo>
                      <a:pt x="28" y="125"/>
                    </a:lnTo>
                    <a:lnTo>
                      <a:pt x="24" y="120"/>
                    </a:lnTo>
                    <a:lnTo>
                      <a:pt x="20" y="120"/>
                    </a:lnTo>
                    <a:lnTo>
                      <a:pt x="20" y="118"/>
                    </a:lnTo>
                    <a:lnTo>
                      <a:pt x="23" y="115"/>
                    </a:lnTo>
                    <a:lnTo>
                      <a:pt x="24" y="112"/>
                    </a:lnTo>
                    <a:lnTo>
                      <a:pt x="18" y="109"/>
                    </a:lnTo>
                    <a:lnTo>
                      <a:pt x="18" y="108"/>
                    </a:lnTo>
                    <a:lnTo>
                      <a:pt x="24" y="104"/>
                    </a:lnTo>
                    <a:lnTo>
                      <a:pt x="34" y="103"/>
                    </a:lnTo>
                    <a:lnTo>
                      <a:pt x="37" y="99"/>
                    </a:lnTo>
                    <a:lnTo>
                      <a:pt x="46" y="100"/>
                    </a:lnTo>
                    <a:lnTo>
                      <a:pt x="55" y="90"/>
                    </a:lnTo>
                    <a:lnTo>
                      <a:pt x="61" y="88"/>
                    </a:lnTo>
                    <a:lnTo>
                      <a:pt x="71" y="8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7" name="Freeform 176">
                <a:extLst>
                  <a:ext uri="{FF2B5EF4-FFF2-40B4-BE49-F238E27FC236}">
                    <a16:creationId xmlns:a16="http://schemas.microsoft.com/office/drawing/2014/main" id="{8DC805A5-50DD-4F9B-BFE5-38F872DBD7B9}"/>
                  </a:ext>
                </a:extLst>
              </p:cNvPr>
              <p:cNvSpPr>
                <a:spLocks/>
              </p:cNvSpPr>
              <p:nvPr/>
            </p:nvSpPr>
            <p:spPr bwMode="auto">
              <a:xfrm>
                <a:off x="541338" y="2493963"/>
                <a:ext cx="149225" cy="79375"/>
              </a:xfrm>
              <a:custGeom>
                <a:avLst/>
                <a:gdLst>
                  <a:gd name="T0" fmla="*/ 79 w 79"/>
                  <a:gd name="T1" fmla="*/ 22 h 37"/>
                  <a:gd name="T2" fmla="*/ 79 w 79"/>
                  <a:gd name="T3" fmla="*/ 26 h 37"/>
                  <a:gd name="T4" fmla="*/ 72 w 79"/>
                  <a:gd name="T5" fmla="*/ 34 h 37"/>
                  <a:gd name="T6" fmla="*/ 46 w 79"/>
                  <a:gd name="T7" fmla="*/ 34 h 37"/>
                  <a:gd name="T8" fmla="*/ 39 w 79"/>
                  <a:gd name="T9" fmla="*/ 37 h 37"/>
                  <a:gd name="T10" fmla="*/ 14 w 79"/>
                  <a:gd name="T11" fmla="*/ 37 h 37"/>
                  <a:gd name="T12" fmla="*/ 11 w 79"/>
                  <a:gd name="T13" fmla="*/ 32 h 37"/>
                  <a:gd name="T14" fmla="*/ 0 w 79"/>
                  <a:gd name="T15" fmla="*/ 27 h 37"/>
                  <a:gd name="T16" fmla="*/ 0 w 79"/>
                  <a:gd name="T17" fmla="*/ 21 h 37"/>
                  <a:gd name="T18" fmla="*/ 17 w 79"/>
                  <a:gd name="T19" fmla="*/ 10 h 37"/>
                  <a:gd name="T20" fmla="*/ 32 w 79"/>
                  <a:gd name="T21" fmla="*/ 5 h 37"/>
                  <a:gd name="T22" fmla="*/ 43 w 79"/>
                  <a:gd name="T23" fmla="*/ 5 h 37"/>
                  <a:gd name="T24" fmla="*/ 58 w 79"/>
                  <a:gd name="T25" fmla="*/ 0 h 37"/>
                  <a:gd name="T26" fmla="*/ 65 w 79"/>
                  <a:gd name="T27" fmla="*/ 0 h 37"/>
                  <a:gd name="T28" fmla="*/ 65 w 79"/>
                  <a:gd name="T29" fmla="*/ 5 h 37"/>
                  <a:gd name="T30" fmla="*/ 71 w 79"/>
                  <a:gd name="T31" fmla="*/ 8 h 37"/>
                  <a:gd name="T32" fmla="*/ 66 w 79"/>
                  <a:gd name="T33" fmla="*/ 19 h 37"/>
                  <a:gd name="T34" fmla="*/ 69 w 79"/>
                  <a:gd name="T35" fmla="*/ 28 h 37"/>
                  <a:gd name="T36" fmla="*/ 74 w 79"/>
                  <a:gd name="T37" fmla="*/ 22 h 37"/>
                  <a:gd name="T38" fmla="*/ 76 w 79"/>
                  <a:gd name="T39" fmla="*/ 19 h 37"/>
                  <a:gd name="T40" fmla="*/ 79 w 79"/>
                  <a:gd name="T4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37">
                    <a:moveTo>
                      <a:pt x="79" y="22"/>
                    </a:moveTo>
                    <a:lnTo>
                      <a:pt x="79" y="26"/>
                    </a:lnTo>
                    <a:lnTo>
                      <a:pt x="72" y="34"/>
                    </a:lnTo>
                    <a:lnTo>
                      <a:pt x="46" y="34"/>
                    </a:lnTo>
                    <a:lnTo>
                      <a:pt x="39" y="37"/>
                    </a:lnTo>
                    <a:lnTo>
                      <a:pt x="14" y="37"/>
                    </a:lnTo>
                    <a:lnTo>
                      <a:pt x="11" y="32"/>
                    </a:lnTo>
                    <a:lnTo>
                      <a:pt x="0" y="27"/>
                    </a:lnTo>
                    <a:lnTo>
                      <a:pt x="0" y="21"/>
                    </a:lnTo>
                    <a:lnTo>
                      <a:pt x="17" y="10"/>
                    </a:lnTo>
                    <a:lnTo>
                      <a:pt x="32" y="5"/>
                    </a:lnTo>
                    <a:lnTo>
                      <a:pt x="43" y="5"/>
                    </a:lnTo>
                    <a:lnTo>
                      <a:pt x="58" y="0"/>
                    </a:lnTo>
                    <a:lnTo>
                      <a:pt x="65" y="0"/>
                    </a:lnTo>
                    <a:lnTo>
                      <a:pt x="65" y="5"/>
                    </a:lnTo>
                    <a:lnTo>
                      <a:pt x="71" y="8"/>
                    </a:lnTo>
                    <a:lnTo>
                      <a:pt x="66" y="19"/>
                    </a:lnTo>
                    <a:lnTo>
                      <a:pt x="69" y="28"/>
                    </a:lnTo>
                    <a:lnTo>
                      <a:pt x="74" y="22"/>
                    </a:lnTo>
                    <a:lnTo>
                      <a:pt x="76" y="19"/>
                    </a:lnTo>
                    <a:lnTo>
                      <a:pt x="79" y="2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8" name="Freeform 177">
                <a:extLst>
                  <a:ext uri="{FF2B5EF4-FFF2-40B4-BE49-F238E27FC236}">
                    <a16:creationId xmlns:a16="http://schemas.microsoft.com/office/drawing/2014/main" id="{1FF62798-C0E4-4F37-8699-191F0127D77F}"/>
                  </a:ext>
                </a:extLst>
              </p:cNvPr>
              <p:cNvSpPr>
                <a:spLocks/>
              </p:cNvSpPr>
              <p:nvPr/>
            </p:nvSpPr>
            <p:spPr bwMode="auto">
              <a:xfrm>
                <a:off x="649288" y="2719388"/>
                <a:ext cx="50800" cy="38100"/>
              </a:xfrm>
              <a:custGeom>
                <a:avLst/>
                <a:gdLst>
                  <a:gd name="T0" fmla="*/ 27 w 27"/>
                  <a:gd name="T1" fmla="*/ 5 h 18"/>
                  <a:gd name="T2" fmla="*/ 27 w 27"/>
                  <a:gd name="T3" fmla="*/ 18 h 18"/>
                  <a:gd name="T4" fmla="*/ 18 w 27"/>
                  <a:gd name="T5" fmla="*/ 18 h 18"/>
                  <a:gd name="T6" fmla="*/ 9 w 27"/>
                  <a:gd name="T7" fmla="*/ 9 h 18"/>
                  <a:gd name="T8" fmla="*/ 4 w 27"/>
                  <a:gd name="T9" fmla="*/ 9 h 18"/>
                  <a:gd name="T10" fmla="*/ 0 w 27"/>
                  <a:gd name="T11" fmla="*/ 3 h 18"/>
                  <a:gd name="T12" fmla="*/ 5 w 27"/>
                  <a:gd name="T13" fmla="*/ 0 h 18"/>
                  <a:gd name="T14" fmla="*/ 27 w 27"/>
                  <a:gd name="T15" fmla="*/ 5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27" y="5"/>
                    </a:moveTo>
                    <a:lnTo>
                      <a:pt x="27" y="18"/>
                    </a:lnTo>
                    <a:lnTo>
                      <a:pt x="18" y="18"/>
                    </a:lnTo>
                    <a:lnTo>
                      <a:pt x="9" y="9"/>
                    </a:lnTo>
                    <a:lnTo>
                      <a:pt x="4" y="9"/>
                    </a:lnTo>
                    <a:lnTo>
                      <a:pt x="0" y="3"/>
                    </a:lnTo>
                    <a:lnTo>
                      <a:pt x="5" y="0"/>
                    </a:lnTo>
                    <a:lnTo>
                      <a:pt x="27" y="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19" name="Freeform 178">
                <a:extLst>
                  <a:ext uri="{FF2B5EF4-FFF2-40B4-BE49-F238E27FC236}">
                    <a16:creationId xmlns:a16="http://schemas.microsoft.com/office/drawing/2014/main" id="{DACEE4A6-F901-4340-989C-39AFE0090936}"/>
                  </a:ext>
                </a:extLst>
              </p:cNvPr>
              <p:cNvSpPr>
                <a:spLocks/>
              </p:cNvSpPr>
              <p:nvPr/>
            </p:nvSpPr>
            <p:spPr bwMode="auto">
              <a:xfrm>
                <a:off x="2417763" y="2670175"/>
                <a:ext cx="889000" cy="631825"/>
              </a:xfrm>
              <a:custGeom>
                <a:avLst/>
                <a:gdLst>
                  <a:gd name="T0" fmla="*/ 38 w 469"/>
                  <a:gd name="T1" fmla="*/ 126 h 295"/>
                  <a:gd name="T2" fmla="*/ 7 w 469"/>
                  <a:gd name="T3" fmla="*/ 122 h 295"/>
                  <a:gd name="T4" fmla="*/ 0 w 469"/>
                  <a:gd name="T5" fmla="*/ 100 h 295"/>
                  <a:gd name="T6" fmla="*/ 11 w 469"/>
                  <a:gd name="T7" fmla="*/ 81 h 295"/>
                  <a:gd name="T8" fmla="*/ 33 w 469"/>
                  <a:gd name="T9" fmla="*/ 76 h 295"/>
                  <a:gd name="T10" fmla="*/ 61 w 469"/>
                  <a:gd name="T11" fmla="*/ 75 h 295"/>
                  <a:gd name="T12" fmla="*/ 97 w 469"/>
                  <a:gd name="T13" fmla="*/ 50 h 295"/>
                  <a:gd name="T14" fmla="*/ 103 w 469"/>
                  <a:gd name="T15" fmla="*/ 31 h 295"/>
                  <a:gd name="T16" fmla="*/ 118 w 469"/>
                  <a:gd name="T17" fmla="*/ 13 h 295"/>
                  <a:gd name="T18" fmla="*/ 153 w 469"/>
                  <a:gd name="T19" fmla="*/ 0 h 295"/>
                  <a:gd name="T20" fmla="*/ 194 w 469"/>
                  <a:gd name="T21" fmla="*/ 6 h 295"/>
                  <a:gd name="T22" fmla="*/ 201 w 469"/>
                  <a:gd name="T23" fmla="*/ 25 h 295"/>
                  <a:gd name="T24" fmla="*/ 230 w 469"/>
                  <a:gd name="T25" fmla="*/ 35 h 295"/>
                  <a:gd name="T26" fmla="*/ 261 w 469"/>
                  <a:gd name="T27" fmla="*/ 27 h 295"/>
                  <a:gd name="T28" fmla="*/ 301 w 469"/>
                  <a:gd name="T29" fmla="*/ 23 h 295"/>
                  <a:gd name="T30" fmla="*/ 321 w 469"/>
                  <a:gd name="T31" fmla="*/ 28 h 295"/>
                  <a:gd name="T32" fmla="*/ 341 w 469"/>
                  <a:gd name="T33" fmla="*/ 39 h 295"/>
                  <a:gd name="T34" fmla="*/ 388 w 469"/>
                  <a:gd name="T35" fmla="*/ 36 h 295"/>
                  <a:gd name="T36" fmla="*/ 396 w 469"/>
                  <a:gd name="T37" fmla="*/ 45 h 295"/>
                  <a:gd name="T38" fmla="*/ 406 w 469"/>
                  <a:gd name="T39" fmla="*/ 66 h 295"/>
                  <a:gd name="T40" fmla="*/ 428 w 469"/>
                  <a:gd name="T41" fmla="*/ 79 h 295"/>
                  <a:gd name="T42" fmla="*/ 425 w 469"/>
                  <a:gd name="T43" fmla="*/ 88 h 295"/>
                  <a:gd name="T44" fmla="*/ 440 w 469"/>
                  <a:gd name="T45" fmla="*/ 92 h 295"/>
                  <a:gd name="T46" fmla="*/ 418 w 469"/>
                  <a:gd name="T47" fmla="*/ 114 h 295"/>
                  <a:gd name="T48" fmla="*/ 454 w 469"/>
                  <a:gd name="T49" fmla="*/ 170 h 295"/>
                  <a:gd name="T50" fmla="*/ 463 w 469"/>
                  <a:gd name="T51" fmla="*/ 185 h 295"/>
                  <a:gd name="T52" fmla="*/ 455 w 469"/>
                  <a:gd name="T53" fmla="*/ 212 h 295"/>
                  <a:gd name="T54" fmla="*/ 469 w 469"/>
                  <a:gd name="T55" fmla="*/ 238 h 295"/>
                  <a:gd name="T56" fmla="*/ 463 w 469"/>
                  <a:gd name="T57" fmla="*/ 256 h 295"/>
                  <a:gd name="T58" fmla="*/ 413 w 469"/>
                  <a:gd name="T59" fmla="*/ 282 h 295"/>
                  <a:gd name="T60" fmla="*/ 369 w 469"/>
                  <a:gd name="T61" fmla="*/ 288 h 295"/>
                  <a:gd name="T62" fmla="*/ 339 w 469"/>
                  <a:gd name="T63" fmla="*/ 281 h 295"/>
                  <a:gd name="T64" fmla="*/ 301 w 469"/>
                  <a:gd name="T65" fmla="*/ 262 h 295"/>
                  <a:gd name="T66" fmla="*/ 292 w 469"/>
                  <a:gd name="T67" fmla="*/ 240 h 295"/>
                  <a:gd name="T68" fmla="*/ 274 w 469"/>
                  <a:gd name="T69" fmla="*/ 234 h 295"/>
                  <a:gd name="T70" fmla="*/ 233 w 469"/>
                  <a:gd name="T71" fmla="*/ 255 h 295"/>
                  <a:gd name="T72" fmla="*/ 204 w 469"/>
                  <a:gd name="T73" fmla="*/ 258 h 295"/>
                  <a:gd name="T74" fmla="*/ 199 w 469"/>
                  <a:gd name="T75" fmla="*/ 267 h 295"/>
                  <a:gd name="T76" fmla="*/ 178 w 469"/>
                  <a:gd name="T77" fmla="*/ 277 h 295"/>
                  <a:gd name="T78" fmla="*/ 155 w 469"/>
                  <a:gd name="T79" fmla="*/ 268 h 295"/>
                  <a:gd name="T80" fmla="*/ 135 w 469"/>
                  <a:gd name="T81" fmla="*/ 271 h 295"/>
                  <a:gd name="T82" fmla="*/ 113 w 469"/>
                  <a:gd name="T83" fmla="*/ 263 h 295"/>
                  <a:gd name="T84" fmla="*/ 92 w 469"/>
                  <a:gd name="T85" fmla="*/ 251 h 295"/>
                  <a:gd name="T86" fmla="*/ 68 w 469"/>
                  <a:gd name="T87" fmla="*/ 206 h 295"/>
                  <a:gd name="T88" fmla="*/ 81 w 469"/>
                  <a:gd name="T89" fmla="*/ 178 h 295"/>
                  <a:gd name="T90" fmla="*/ 65 w 469"/>
                  <a:gd name="T91" fmla="*/ 164 h 295"/>
                  <a:gd name="T92" fmla="*/ 48 w 469"/>
                  <a:gd name="T93" fmla="*/ 135 h 295"/>
                  <a:gd name="T94" fmla="*/ 48 w 469"/>
                  <a:gd name="T95" fmla="*/ 13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295">
                    <a:moveTo>
                      <a:pt x="48" y="135"/>
                    </a:moveTo>
                    <a:lnTo>
                      <a:pt x="38" y="126"/>
                    </a:lnTo>
                    <a:lnTo>
                      <a:pt x="13" y="126"/>
                    </a:lnTo>
                    <a:lnTo>
                      <a:pt x="7" y="122"/>
                    </a:lnTo>
                    <a:lnTo>
                      <a:pt x="0" y="110"/>
                    </a:lnTo>
                    <a:lnTo>
                      <a:pt x="0" y="100"/>
                    </a:lnTo>
                    <a:lnTo>
                      <a:pt x="4" y="91"/>
                    </a:lnTo>
                    <a:lnTo>
                      <a:pt x="11" y="81"/>
                    </a:lnTo>
                    <a:lnTo>
                      <a:pt x="25" y="77"/>
                    </a:lnTo>
                    <a:lnTo>
                      <a:pt x="33" y="76"/>
                    </a:lnTo>
                    <a:lnTo>
                      <a:pt x="51" y="81"/>
                    </a:lnTo>
                    <a:lnTo>
                      <a:pt x="61" y="75"/>
                    </a:lnTo>
                    <a:lnTo>
                      <a:pt x="73" y="61"/>
                    </a:lnTo>
                    <a:lnTo>
                      <a:pt x="97" y="50"/>
                    </a:lnTo>
                    <a:lnTo>
                      <a:pt x="103" y="40"/>
                    </a:lnTo>
                    <a:lnTo>
                      <a:pt x="103" y="31"/>
                    </a:lnTo>
                    <a:lnTo>
                      <a:pt x="114" y="20"/>
                    </a:lnTo>
                    <a:lnTo>
                      <a:pt x="118" y="13"/>
                    </a:lnTo>
                    <a:lnTo>
                      <a:pt x="126" y="6"/>
                    </a:lnTo>
                    <a:lnTo>
                      <a:pt x="153" y="0"/>
                    </a:lnTo>
                    <a:lnTo>
                      <a:pt x="181" y="0"/>
                    </a:lnTo>
                    <a:lnTo>
                      <a:pt x="194" y="6"/>
                    </a:lnTo>
                    <a:lnTo>
                      <a:pt x="197" y="12"/>
                    </a:lnTo>
                    <a:lnTo>
                      <a:pt x="201" y="25"/>
                    </a:lnTo>
                    <a:lnTo>
                      <a:pt x="206" y="31"/>
                    </a:lnTo>
                    <a:lnTo>
                      <a:pt x="230" y="35"/>
                    </a:lnTo>
                    <a:lnTo>
                      <a:pt x="246" y="30"/>
                    </a:lnTo>
                    <a:lnTo>
                      <a:pt x="261" y="27"/>
                    </a:lnTo>
                    <a:lnTo>
                      <a:pt x="273" y="32"/>
                    </a:lnTo>
                    <a:lnTo>
                      <a:pt x="301" y="23"/>
                    </a:lnTo>
                    <a:lnTo>
                      <a:pt x="308" y="28"/>
                    </a:lnTo>
                    <a:lnTo>
                      <a:pt x="321" y="28"/>
                    </a:lnTo>
                    <a:lnTo>
                      <a:pt x="327" y="39"/>
                    </a:lnTo>
                    <a:lnTo>
                      <a:pt x="341" y="39"/>
                    </a:lnTo>
                    <a:lnTo>
                      <a:pt x="365" y="42"/>
                    </a:lnTo>
                    <a:lnTo>
                      <a:pt x="388" y="36"/>
                    </a:lnTo>
                    <a:lnTo>
                      <a:pt x="388" y="45"/>
                    </a:lnTo>
                    <a:lnTo>
                      <a:pt x="396" y="45"/>
                    </a:lnTo>
                    <a:lnTo>
                      <a:pt x="396" y="56"/>
                    </a:lnTo>
                    <a:lnTo>
                      <a:pt x="406" y="66"/>
                    </a:lnTo>
                    <a:lnTo>
                      <a:pt x="412" y="79"/>
                    </a:lnTo>
                    <a:lnTo>
                      <a:pt x="428" y="79"/>
                    </a:lnTo>
                    <a:lnTo>
                      <a:pt x="433" y="83"/>
                    </a:lnTo>
                    <a:lnTo>
                      <a:pt x="425" y="88"/>
                    </a:lnTo>
                    <a:lnTo>
                      <a:pt x="438" y="88"/>
                    </a:lnTo>
                    <a:lnTo>
                      <a:pt x="440" y="92"/>
                    </a:lnTo>
                    <a:lnTo>
                      <a:pt x="427" y="100"/>
                    </a:lnTo>
                    <a:lnTo>
                      <a:pt x="418" y="114"/>
                    </a:lnTo>
                    <a:lnTo>
                      <a:pt x="433" y="128"/>
                    </a:lnTo>
                    <a:lnTo>
                      <a:pt x="454" y="170"/>
                    </a:lnTo>
                    <a:lnTo>
                      <a:pt x="454" y="180"/>
                    </a:lnTo>
                    <a:lnTo>
                      <a:pt x="463" y="185"/>
                    </a:lnTo>
                    <a:lnTo>
                      <a:pt x="463" y="196"/>
                    </a:lnTo>
                    <a:lnTo>
                      <a:pt x="455" y="212"/>
                    </a:lnTo>
                    <a:lnTo>
                      <a:pt x="455" y="224"/>
                    </a:lnTo>
                    <a:lnTo>
                      <a:pt x="469" y="238"/>
                    </a:lnTo>
                    <a:lnTo>
                      <a:pt x="469" y="247"/>
                    </a:lnTo>
                    <a:lnTo>
                      <a:pt x="463" y="256"/>
                    </a:lnTo>
                    <a:lnTo>
                      <a:pt x="443" y="256"/>
                    </a:lnTo>
                    <a:lnTo>
                      <a:pt x="413" y="282"/>
                    </a:lnTo>
                    <a:lnTo>
                      <a:pt x="403" y="295"/>
                    </a:lnTo>
                    <a:lnTo>
                      <a:pt x="369" y="288"/>
                    </a:lnTo>
                    <a:lnTo>
                      <a:pt x="351" y="281"/>
                    </a:lnTo>
                    <a:lnTo>
                      <a:pt x="339" y="281"/>
                    </a:lnTo>
                    <a:lnTo>
                      <a:pt x="309" y="273"/>
                    </a:lnTo>
                    <a:lnTo>
                      <a:pt x="301" y="262"/>
                    </a:lnTo>
                    <a:lnTo>
                      <a:pt x="301" y="250"/>
                    </a:lnTo>
                    <a:lnTo>
                      <a:pt x="292" y="240"/>
                    </a:lnTo>
                    <a:lnTo>
                      <a:pt x="281" y="234"/>
                    </a:lnTo>
                    <a:lnTo>
                      <a:pt x="274" y="234"/>
                    </a:lnTo>
                    <a:lnTo>
                      <a:pt x="252" y="244"/>
                    </a:lnTo>
                    <a:lnTo>
                      <a:pt x="233" y="255"/>
                    </a:lnTo>
                    <a:lnTo>
                      <a:pt x="221" y="259"/>
                    </a:lnTo>
                    <a:lnTo>
                      <a:pt x="204" y="258"/>
                    </a:lnTo>
                    <a:lnTo>
                      <a:pt x="199" y="261"/>
                    </a:lnTo>
                    <a:lnTo>
                      <a:pt x="199" y="267"/>
                    </a:lnTo>
                    <a:lnTo>
                      <a:pt x="189" y="274"/>
                    </a:lnTo>
                    <a:lnTo>
                      <a:pt x="178" y="277"/>
                    </a:lnTo>
                    <a:lnTo>
                      <a:pt x="161" y="277"/>
                    </a:lnTo>
                    <a:lnTo>
                      <a:pt x="155" y="268"/>
                    </a:lnTo>
                    <a:lnTo>
                      <a:pt x="146" y="267"/>
                    </a:lnTo>
                    <a:lnTo>
                      <a:pt x="135" y="271"/>
                    </a:lnTo>
                    <a:lnTo>
                      <a:pt x="124" y="271"/>
                    </a:lnTo>
                    <a:lnTo>
                      <a:pt x="113" y="263"/>
                    </a:lnTo>
                    <a:lnTo>
                      <a:pt x="107" y="252"/>
                    </a:lnTo>
                    <a:lnTo>
                      <a:pt x="92" y="251"/>
                    </a:lnTo>
                    <a:lnTo>
                      <a:pt x="68" y="212"/>
                    </a:lnTo>
                    <a:lnTo>
                      <a:pt x="68" y="206"/>
                    </a:lnTo>
                    <a:lnTo>
                      <a:pt x="81" y="197"/>
                    </a:lnTo>
                    <a:lnTo>
                      <a:pt x="81" y="178"/>
                    </a:lnTo>
                    <a:lnTo>
                      <a:pt x="76" y="169"/>
                    </a:lnTo>
                    <a:lnTo>
                      <a:pt x="65" y="164"/>
                    </a:lnTo>
                    <a:lnTo>
                      <a:pt x="48" y="151"/>
                    </a:lnTo>
                    <a:lnTo>
                      <a:pt x="48" y="135"/>
                    </a:lnTo>
                    <a:lnTo>
                      <a:pt x="38" y="126"/>
                    </a:lnTo>
                    <a:lnTo>
                      <a:pt x="48" y="13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0" name="Freeform 179">
                <a:extLst>
                  <a:ext uri="{FF2B5EF4-FFF2-40B4-BE49-F238E27FC236}">
                    <a16:creationId xmlns:a16="http://schemas.microsoft.com/office/drawing/2014/main" id="{E7B66BFD-14BE-42D2-B49F-7F0BA5C594DF}"/>
                  </a:ext>
                </a:extLst>
              </p:cNvPr>
              <p:cNvSpPr>
                <a:spLocks/>
              </p:cNvSpPr>
              <p:nvPr/>
            </p:nvSpPr>
            <p:spPr bwMode="auto">
              <a:xfrm>
                <a:off x="1793875" y="2781300"/>
                <a:ext cx="798513" cy="679450"/>
              </a:xfrm>
              <a:custGeom>
                <a:avLst/>
                <a:gdLst>
                  <a:gd name="T0" fmla="*/ 254 w 422"/>
                  <a:gd name="T1" fmla="*/ 271 h 317"/>
                  <a:gd name="T2" fmla="*/ 207 w 422"/>
                  <a:gd name="T3" fmla="*/ 282 h 317"/>
                  <a:gd name="T4" fmla="*/ 180 w 422"/>
                  <a:gd name="T5" fmla="*/ 291 h 317"/>
                  <a:gd name="T6" fmla="*/ 140 w 422"/>
                  <a:gd name="T7" fmla="*/ 304 h 317"/>
                  <a:gd name="T8" fmla="*/ 95 w 422"/>
                  <a:gd name="T9" fmla="*/ 299 h 317"/>
                  <a:gd name="T10" fmla="*/ 74 w 422"/>
                  <a:gd name="T11" fmla="*/ 276 h 317"/>
                  <a:gd name="T12" fmla="*/ 78 w 422"/>
                  <a:gd name="T13" fmla="*/ 262 h 317"/>
                  <a:gd name="T14" fmla="*/ 62 w 422"/>
                  <a:gd name="T15" fmla="*/ 248 h 317"/>
                  <a:gd name="T16" fmla="*/ 57 w 422"/>
                  <a:gd name="T17" fmla="*/ 224 h 317"/>
                  <a:gd name="T18" fmla="*/ 33 w 422"/>
                  <a:gd name="T19" fmla="*/ 217 h 317"/>
                  <a:gd name="T20" fmla="*/ 12 w 422"/>
                  <a:gd name="T21" fmla="*/ 211 h 317"/>
                  <a:gd name="T22" fmla="*/ 15 w 422"/>
                  <a:gd name="T23" fmla="*/ 188 h 317"/>
                  <a:gd name="T24" fmla="*/ 9 w 422"/>
                  <a:gd name="T25" fmla="*/ 159 h 317"/>
                  <a:gd name="T26" fmla="*/ 69 w 422"/>
                  <a:gd name="T27" fmla="*/ 140 h 317"/>
                  <a:gd name="T28" fmla="*/ 75 w 422"/>
                  <a:gd name="T29" fmla="*/ 103 h 317"/>
                  <a:gd name="T30" fmla="*/ 94 w 422"/>
                  <a:gd name="T31" fmla="*/ 85 h 317"/>
                  <a:gd name="T32" fmla="*/ 107 w 422"/>
                  <a:gd name="T33" fmla="*/ 78 h 317"/>
                  <a:gd name="T34" fmla="*/ 122 w 422"/>
                  <a:gd name="T35" fmla="*/ 85 h 317"/>
                  <a:gd name="T36" fmla="*/ 141 w 422"/>
                  <a:gd name="T37" fmla="*/ 82 h 317"/>
                  <a:gd name="T38" fmla="*/ 155 w 422"/>
                  <a:gd name="T39" fmla="*/ 57 h 317"/>
                  <a:gd name="T40" fmla="*/ 184 w 422"/>
                  <a:gd name="T41" fmla="*/ 35 h 317"/>
                  <a:gd name="T42" fmla="*/ 196 w 422"/>
                  <a:gd name="T43" fmla="*/ 15 h 317"/>
                  <a:gd name="T44" fmla="*/ 197 w 422"/>
                  <a:gd name="T45" fmla="*/ 0 h 317"/>
                  <a:gd name="T46" fmla="*/ 224 w 422"/>
                  <a:gd name="T47" fmla="*/ 13 h 317"/>
                  <a:gd name="T48" fmla="*/ 231 w 422"/>
                  <a:gd name="T49" fmla="*/ 15 h 317"/>
                  <a:gd name="T50" fmla="*/ 273 w 422"/>
                  <a:gd name="T51" fmla="*/ 13 h 317"/>
                  <a:gd name="T52" fmla="*/ 268 w 422"/>
                  <a:gd name="T53" fmla="*/ 28 h 317"/>
                  <a:gd name="T54" fmla="*/ 272 w 422"/>
                  <a:gd name="T55" fmla="*/ 42 h 317"/>
                  <a:gd name="T56" fmla="*/ 271 w 422"/>
                  <a:gd name="T57" fmla="*/ 49 h 317"/>
                  <a:gd name="T58" fmla="*/ 284 w 422"/>
                  <a:gd name="T59" fmla="*/ 63 h 317"/>
                  <a:gd name="T60" fmla="*/ 343 w 422"/>
                  <a:gd name="T61" fmla="*/ 74 h 317"/>
                  <a:gd name="T62" fmla="*/ 378 w 422"/>
                  <a:gd name="T63" fmla="*/ 83 h 317"/>
                  <a:gd name="T64" fmla="*/ 395 w 422"/>
                  <a:gd name="T65" fmla="*/ 112 h 317"/>
                  <a:gd name="T66" fmla="*/ 411 w 422"/>
                  <a:gd name="T67" fmla="*/ 126 h 317"/>
                  <a:gd name="T68" fmla="*/ 398 w 422"/>
                  <a:gd name="T69" fmla="*/ 154 h 317"/>
                  <a:gd name="T70" fmla="*/ 416 w 422"/>
                  <a:gd name="T71" fmla="*/ 190 h 317"/>
                  <a:gd name="T72" fmla="*/ 417 w 422"/>
                  <a:gd name="T73" fmla="*/ 204 h 317"/>
                  <a:gd name="T74" fmla="*/ 380 w 422"/>
                  <a:gd name="T75" fmla="*/ 226 h 317"/>
                  <a:gd name="T76" fmla="*/ 372 w 422"/>
                  <a:gd name="T77" fmla="*/ 259 h 317"/>
                  <a:gd name="T78" fmla="*/ 347 w 422"/>
                  <a:gd name="T79" fmla="*/ 289 h 317"/>
                  <a:gd name="T80" fmla="*/ 312 w 422"/>
                  <a:gd name="T81" fmla="*/ 317 h 317"/>
                  <a:gd name="T82" fmla="*/ 298 w 422"/>
                  <a:gd name="T83" fmla="*/ 292 h 317"/>
                  <a:gd name="T84" fmla="*/ 287 w 422"/>
                  <a:gd name="T85" fmla="*/ 284 h 317"/>
                  <a:gd name="T86" fmla="*/ 298 w 422"/>
                  <a:gd name="T87" fmla="*/ 276 h 317"/>
                  <a:gd name="T88" fmla="*/ 266 w 422"/>
                  <a:gd name="T89" fmla="*/ 27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2" h="317">
                    <a:moveTo>
                      <a:pt x="266" y="274"/>
                    </a:moveTo>
                    <a:lnTo>
                      <a:pt x="254" y="271"/>
                    </a:lnTo>
                    <a:lnTo>
                      <a:pt x="229" y="271"/>
                    </a:lnTo>
                    <a:lnTo>
                      <a:pt x="207" y="282"/>
                    </a:lnTo>
                    <a:lnTo>
                      <a:pt x="192" y="286"/>
                    </a:lnTo>
                    <a:lnTo>
                      <a:pt x="180" y="291"/>
                    </a:lnTo>
                    <a:lnTo>
                      <a:pt x="164" y="291"/>
                    </a:lnTo>
                    <a:lnTo>
                      <a:pt x="140" y="304"/>
                    </a:lnTo>
                    <a:lnTo>
                      <a:pt x="95" y="304"/>
                    </a:lnTo>
                    <a:lnTo>
                      <a:pt x="95" y="299"/>
                    </a:lnTo>
                    <a:lnTo>
                      <a:pt x="89" y="286"/>
                    </a:lnTo>
                    <a:lnTo>
                      <a:pt x="74" y="276"/>
                    </a:lnTo>
                    <a:lnTo>
                      <a:pt x="78" y="269"/>
                    </a:lnTo>
                    <a:lnTo>
                      <a:pt x="78" y="262"/>
                    </a:lnTo>
                    <a:lnTo>
                      <a:pt x="62" y="252"/>
                    </a:lnTo>
                    <a:lnTo>
                      <a:pt x="62" y="248"/>
                    </a:lnTo>
                    <a:lnTo>
                      <a:pt x="70" y="240"/>
                    </a:lnTo>
                    <a:lnTo>
                      <a:pt x="57" y="224"/>
                    </a:lnTo>
                    <a:lnTo>
                      <a:pt x="45" y="217"/>
                    </a:lnTo>
                    <a:lnTo>
                      <a:pt x="33" y="217"/>
                    </a:lnTo>
                    <a:lnTo>
                      <a:pt x="19" y="220"/>
                    </a:lnTo>
                    <a:lnTo>
                      <a:pt x="12" y="211"/>
                    </a:lnTo>
                    <a:lnTo>
                      <a:pt x="10" y="199"/>
                    </a:lnTo>
                    <a:lnTo>
                      <a:pt x="15" y="188"/>
                    </a:lnTo>
                    <a:lnTo>
                      <a:pt x="0" y="161"/>
                    </a:lnTo>
                    <a:lnTo>
                      <a:pt x="9" y="159"/>
                    </a:lnTo>
                    <a:lnTo>
                      <a:pt x="39" y="159"/>
                    </a:lnTo>
                    <a:lnTo>
                      <a:pt x="69" y="140"/>
                    </a:lnTo>
                    <a:lnTo>
                      <a:pt x="75" y="132"/>
                    </a:lnTo>
                    <a:lnTo>
                      <a:pt x="75" y="103"/>
                    </a:lnTo>
                    <a:lnTo>
                      <a:pt x="79" y="99"/>
                    </a:lnTo>
                    <a:lnTo>
                      <a:pt x="94" y="85"/>
                    </a:lnTo>
                    <a:lnTo>
                      <a:pt x="91" y="78"/>
                    </a:lnTo>
                    <a:lnTo>
                      <a:pt x="107" y="78"/>
                    </a:lnTo>
                    <a:lnTo>
                      <a:pt x="114" y="80"/>
                    </a:lnTo>
                    <a:lnTo>
                      <a:pt x="122" y="85"/>
                    </a:lnTo>
                    <a:lnTo>
                      <a:pt x="129" y="85"/>
                    </a:lnTo>
                    <a:lnTo>
                      <a:pt x="141" y="82"/>
                    </a:lnTo>
                    <a:lnTo>
                      <a:pt x="150" y="73"/>
                    </a:lnTo>
                    <a:lnTo>
                      <a:pt x="155" y="57"/>
                    </a:lnTo>
                    <a:lnTo>
                      <a:pt x="163" y="47"/>
                    </a:lnTo>
                    <a:lnTo>
                      <a:pt x="184" y="35"/>
                    </a:lnTo>
                    <a:lnTo>
                      <a:pt x="196" y="26"/>
                    </a:lnTo>
                    <a:lnTo>
                      <a:pt x="196" y="15"/>
                    </a:lnTo>
                    <a:lnTo>
                      <a:pt x="193" y="2"/>
                    </a:lnTo>
                    <a:lnTo>
                      <a:pt x="197" y="0"/>
                    </a:lnTo>
                    <a:lnTo>
                      <a:pt x="202" y="0"/>
                    </a:lnTo>
                    <a:lnTo>
                      <a:pt x="224" y="13"/>
                    </a:lnTo>
                    <a:lnTo>
                      <a:pt x="231" y="13"/>
                    </a:lnTo>
                    <a:lnTo>
                      <a:pt x="231" y="15"/>
                    </a:lnTo>
                    <a:lnTo>
                      <a:pt x="266" y="15"/>
                    </a:lnTo>
                    <a:lnTo>
                      <a:pt x="273" y="13"/>
                    </a:lnTo>
                    <a:lnTo>
                      <a:pt x="268" y="19"/>
                    </a:lnTo>
                    <a:lnTo>
                      <a:pt x="268" y="28"/>
                    </a:lnTo>
                    <a:lnTo>
                      <a:pt x="271" y="30"/>
                    </a:lnTo>
                    <a:lnTo>
                      <a:pt x="272" y="42"/>
                    </a:lnTo>
                    <a:lnTo>
                      <a:pt x="273" y="47"/>
                    </a:lnTo>
                    <a:lnTo>
                      <a:pt x="271" y="49"/>
                    </a:lnTo>
                    <a:lnTo>
                      <a:pt x="271" y="57"/>
                    </a:lnTo>
                    <a:lnTo>
                      <a:pt x="284" y="63"/>
                    </a:lnTo>
                    <a:lnTo>
                      <a:pt x="325" y="74"/>
                    </a:lnTo>
                    <a:lnTo>
                      <a:pt x="343" y="74"/>
                    </a:lnTo>
                    <a:lnTo>
                      <a:pt x="368" y="74"/>
                    </a:lnTo>
                    <a:lnTo>
                      <a:pt x="378" y="83"/>
                    </a:lnTo>
                    <a:lnTo>
                      <a:pt x="378" y="99"/>
                    </a:lnTo>
                    <a:lnTo>
                      <a:pt x="395" y="112"/>
                    </a:lnTo>
                    <a:lnTo>
                      <a:pt x="406" y="117"/>
                    </a:lnTo>
                    <a:lnTo>
                      <a:pt x="411" y="126"/>
                    </a:lnTo>
                    <a:lnTo>
                      <a:pt x="411" y="145"/>
                    </a:lnTo>
                    <a:lnTo>
                      <a:pt x="398" y="154"/>
                    </a:lnTo>
                    <a:lnTo>
                      <a:pt x="398" y="160"/>
                    </a:lnTo>
                    <a:lnTo>
                      <a:pt x="416" y="190"/>
                    </a:lnTo>
                    <a:lnTo>
                      <a:pt x="422" y="199"/>
                    </a:lnTo>
                    <a:lnTo>
                      <a:pt x="417" y="204"/>
                    </a:lnTo>
                    <a:lnTo>
                      <a:pt x="414" y="210"/>
                    </a:lnTo>
                    <a:lnTo>
                      <a:pt x="380" y="226"/>
                    </a:lnTo>
                    <a:lnTo>
                      <a:pt x="376" y="231"/>
                    </a:lnTo>
                    <a:lnTo>
                      <a:pt x="372" y="259"/>
                    </a:lnTo>
                    <a:lnTo>
                      <a:pt x="364" y="273"/>
                    </a:lnTo>
                    <a:lnTo>
                      <a:pt x="347" y="289"/>
                    </a:lnTo>
                    <a:lnTo>
                      <a:pt x="328" y="304"/>
                    </a:lnTo>
                    <a:lnTo>
                      <a:pt x="312" y="317"/>
                    </a:lnTo>
                    <a:lnTo>
                      <a:pt x="304" y="296"/>
                    </a:lnTo>
                    <a:lnTo>
                      <a:pt x="298" y="292"/>
                    </a:lnTo>
                    <a:lnTo>
                      <a:pt x="287" y="292"/>
                    </a:lnTo>
                    <a:lnTo>
                      <a:pt x="287" y="284"/>
                    </a:lnTo>
                    <a:lnTo>
                      <a:pt x="298" y="279"/>
                    </a:lnTo>
                    <a:lnTo>
                      <a:pt x="298" y="276"/>
                    </a:lnTo>
                    <a:lnTo>
                      <a:pt x="273" y="276"/>
                    </a:lnTo>
                    <a:lnTo>
                      <a:pt x="266" y="27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1" name="Freeform 180">
                <a:extLst>
                  <a:ext uri="{FF2B5EF4-FFF2-40B4-BE49-F238E27FC236}">
                    <a16:creationId xmlns:a16="http://schemas.microsoft.com/office/drawing/2014/main" id="{9F6AEF59-D962-476E-BA5A-F88DB938AB45}"/>
                  </a:ext>
                </a:extLst>
              </p:cNvPr>
              <p:cNvSpPr>
                <a:spLocks/>
              </p:cNvSpPr>
              <p:nvPr/>
            </p:nvSpPr>
            <p:spPr bwMode="auto">
              <a:xfrm>
                <a:off x="3836988" y="2571750"/>
                <a:ext cx="400050" cy="577850"/>
              </a:xfrm>
              <a:custGeom>
                <a:avLst/>
                <a:gdLst>
                  <a:gd name="T0" fmla="*/ 90 w 212"/>
                  <a:gd name="T1" fmla="*/ 231 h 270"/>
                  <a:gd name="T2" fmla="*/ 73 w 212"/>
                  <a:gd name="T3" fmla="*/ 245 h 270"/>
                  <a:gd name="T4" fmla="*/ 65 w 212"/>
                  <a:gd name="T5" fmla="*/ 248 h 270"/>
                  <a:gd name="T6" fmla="*/ 59 w 212"/>
                  <a:gd name="T7" fmla="*/ 256 h 270"/>
                  <a:gd name="T8" fmla="*/ 42 w 212"/>
                  <a:gd name="T9" fmla="*/ 270 h 270"/>
                  <a:gd name="T10" fmla="*/ 35 w 212"/>
                  <a:gd name="T11" fmla="*/ 261 h 270"/>
                  <a:gd name="T12" fmla="*/ 30 w 212"/>
                  <a:gd name="T13" fmla="*/ 241 h 270"/>
                  <a:gd name="T14" fmla="*/ 37 w 212"/>
                  <a:gd name="T15" fmla="*/ 231 h 270"/>
                  <a:gd name="T16" fmla="*/ 33 w 212"/>
                  <a:gd name="T17" fmla="*/ 220 h 270"/>
                  <a:gd name="T18" fmla="*/ 17 w 212"/>
                  <a:gd name="T19" fmla="*/ 213 h 270"/>
                  <a:gd name="T20" fmla="*/ 10 w 212"/>
                  <a:gd name="T21" fmla="*/ 203 h 270"/>
                  <a:gd name="T22" fmla="*/ 0 w 212"/>
                  <a:gd name="T23" fmla="*/ 198 h 270"/>
                  <a:gd name="T24" fmla="*/ 0 w 212"/>
                  <a:gd name="T25" fmla="*/ 187 h 270"/>
                  <a:gd name="T26" fmla="*/ 8 w 212"/>
                  <a:gd name="T27" fmla="*/ 179 h 270"/>
                  <a:gd name="T28" fmla="*/ 11 w 212"/>
                  <a:gd name="T29" fmla="*/ 162 h 270"/>
                  <a:gd name="T30" fmla="*/ 14 w 212"/>
                  <a:gd name="T31" fmla="*/ 143 h 270"/>
                  <a:gd name="T32" fmla="*/ 21 w 212"/>
                  <a:gd name="T33" fmla="*/ 126 h 270"/>
                  <a:gd name="T34" fmla="*/ 21 w 212"/>
                  <a:gd name="T35" fmla="*/ 112 h 270"/>
                  <a:gd name="T36" fmla="*/ 25 w 212"/>
                  <a:gd name="T37" fmla="*/ 102 h 270"/>
                  <a:gd name="T38" fmla="*/ 30 w 212"/>
                  <a:gd name="T39" fmla="*/ 98 h 270"/>
                  <a:gd name="T40" fmla="*/ 39 w 212"/>
                  <a:gd name="T41" fmla="*/ 103 h 270"/>
                  <a:gd name="T42" fmla="*/ 48 w 212"/>
                  <a:gd name="T43" fmla="*/ 103 h 270"/>
                  <a:gd name="T44" fmla="*/ 54 w 212"/>
                  <a:gd name="T45" fmla="*/ 97 h 270"/>
                  <a:gd name="T46" fmla="*/ 69 w 212"/>
                  <a:gd name="T47" fmla="*/ 85 h 270"/>
                  <a:gd name="T48" fmla="*/ 80 w 212"/>
                  <a:gd name="T49" fmla="*/ 79 h 270"/>
                  <a:gd name="T50" fmla="*/ 80 w 212"/>
                  <a:gd name="T51" fmla="*/ 75 h 270"/>
                  <a:gd name="T52" fmla="*/ 72 w 212"/>
                  <a:gd name="T53" fmla="*/ 69 h 270"/>
                  <a:gd name="T54" fmla="*/ 72 w 212"/>
                  <a:gd name="T55" fmla="*/ 59 h 270"/>
                  <a:gd name="T56" fmla="*/ 72 w 212"/>
                  <a:gd name="T57" fmla="*/ 45 h 270"/>
                  <a:gd name="T58" fmla="*/ 80 w 212"/>
                  <a:gd name="T59" fmla="*/ 28 h 270"/>
                  <a:gd name="T60" fmla="*/ 91 w 212"/>
                  <a:gd name="T61" fmla="*/ 13 h 270"/>
                  <a:gd name="T62" fmla="*/ 101 w 212"/>
                  <a:gd name="T63" fmla="*/ 0 h 270"/>
                  <a:gd name="T64" fmla="*/ 120 w 212"/>
                  <a:gd name="T65" fmla="*/ 5 h 270"/>
                  <a:gd name="T66" fmla="*/ 129 w 212"/>
                  <a:gd name="T67" fmla="*/ 12 h 270"/>
                  <a:gd name="T68" fmla="*/ 143 w 212"/>
                  <a:gd name="T69" fmla="*/ 15 h 270"/>
                  <a:gd name="T70" fmla="*/ 154 w 212"/>
                  <a:gd name="T71" fmla="*/ 20 h 270"/>
                  <a:gd name="T72" fmla="*/ 160 w 212"/>
                  <a:gd name="T73" fmla="*/ 25 h 270"/>
                  <a:gd name="T74" fmla="*/ 172 w 212"/>
                  <a:gd name="T75" fmla="*/ 36 h 270"/>
                  <a:gd name="T76" fmla="*/ 181 w 212"/>
                  <a:gd name="T77" fmla="*/ 41 h 270"/>
                  <a:gd name="T78" fmla="*/ 193 w 212"/>
                  <a:gd name="T79" fmla="*/ 83 h 270"/>
                  <a:gd name="T80" fmla="*/ 206 w 212"/>
                  <a:gd name="T81" fmla="*/ 95 h 270"/>
                  <a:gd name="T82" fmla="*/ 212 w 212"/>
                  <a:gd name="T83" fmla="*/ 107 h 270"/>
                  <a:gd name="T84" fmla="*/ 194 w 212"/>
                  <a:gd name="T85" fmla="*/ 110 h 270"/>
                  <a:gd name="T86" fmla="*/ 184 w 212"/>
                  <a:gd name="T87" fmla="*/ 113 h 270"/>
                  <a:gd name="T88" fmla="*/ 180 w 212"/>
                  <a:gd name="T89" fmla="*/ 116 h 270"/>
                  <a:gd name="T90" fmla="*/ 180 w 212"/>
                  <a:gd name="T91" fmla="*/ 125 h 270"/>
                  <a:gd name="T92" fmla="*/ 186 w 212"/>
                  <a:gd name="T93" fmla="*/ 137 h 270"/>
                  <a:gd name="T94" fmla="*/ 200 w 212"/>
                  <a:gd name="T95" fmla="*/ 146 h 270"/>
                  <a:gd name="T96" fmla="*/ 179 w 212"/>
                  <a:gd name="T97" fmla="*/ 150 h 270"/>
                  <a:gd name="T98" fmla="*/ 171 w 212"/>
                  <a:gd name="T99" fmla="*/ 156 h 270"/>
                  <a:gd name="T100" fmla="*/ 156 w 212"/>
                  <a:gd name="T101" fmla="*/ 169 h 270"/>
                  <a:gd name="T102" fmla="*/ 149 w 212"/>
                  <a:gd name="T103" fmla="*/ 190 h 270"/>
                  <a:gd name="T104" fmla="*/ 141 w 212"/>
                  <a:gd name="T105" fmla="*/ 205 h 270"/>
                  <a:gd name="T106" fmla="*/ 119 w 212"/>
                  <a:gd name="T107" fmla="*/ 216 h 270"/>
                  <a:gd name="T108" fmla="*/ 116 w 212"/>
                  <a:gd name="T109" fmla="*/ 227 h 270"/>
                  <a:gd name="T110" fmla="*/ 110 w 212"/>
                  <a:gd name="T111" fmla="*/ 231 h 270"/>
                  <a:gd name="T112" fmla="*/ 90 w 212"/>
                  <a:gd name="T113" fmla="*/ 23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 h="270">
                    <a:moveTo>
                      <a:pt x="90" y="231"/>
                    </a:moveTo>
                    <a:lnTo>
                      <a:pt x="73" y="245"/>
                    </a:lnTo>
                    <a:lnTo>
                      <a:pt x="65" y="248"/>
                    </a:lnTo>
                    <a:lnTo>
                      <a:pt x="59" y="256"/>
                    </a:lnTo>
                    <a:lnTo>
                      <a:pt x="42" y="270"/>
                    </a:lnTo>
                    <a:lnTo>
                      <a:pt x="35" y="261"/>
                    </a:lnTo>
                    <a:lnTo>
                      <a:pt x="30" y="241"/>
                    </a:lnTo>
                    <a:lnTo>
                      <a:pt x="37" y="231"/>
                    </a:lnTo>
                    <a:lnTo>
                      <a:pt x="33" y="220"/>
                    </a:lnTo>
                    <a:lnTo>
                      <a:pt x="17" y="213"/>
                    </a:lnTo>
                    <a:lnTo>
                      <a:pt x="10" y="203"/>
                    </a:lnTo>
                    <a:lnTo>
                      <a:pt x="0" y="198"/>
                    </a:lnTo>
                    <a:lnTo>
                      <a:pt x="0" y="187"/>
                    </a:lnTo>
                    <a:lnTo>
                      <a:pt x="8" y="179"/>
                    </a:lnTo>
                    <a:lnTo>
                      <a:pt x="11" y="162"/>
                    </a:lnTo>
                    <a:lnTo>
                      <a:pt x="14" y="143"/>
                    </a:lnTo>
                    <a:lnTo>
                      <a:pt x="21" y="126"/>
                    </a:lnTo>
                    <a:lnTo>
                      <a:pt x="21" y="112"/>
                    </a:lnTo>
                    <a:lnTo>
                      <a:pt x="25" y="102"/>
                    </a:lnTo>
                    <a:lnTo>
                      <a:pt x="30" y="98"/>
                    </a:lnTo>
                    <a:lnTo>
                      <a:pt x="39" y="103"/>
                    </a:lnTo>
                    <a:lnTo>
                      <a:pt x="48" y="103"/>
                    </a:lnTo>
                    <a:lnTo>
                      <a:pt x="54" y="97"/>
                    </a:lnTo>
                    <a:lnTo>
                      <a:pt x="69" y="85"/>
                    </a:lnTo>
                    <a:lnTo>
                      <a:pt x="80" y="79"/>
                    </a:lnTo>
                    <a:lnTo>
                      <a:pt x="80" y="75"/>
                    </a:lnTo>
                    <a:lnTo>
                      <a:pt x="72" y="69"/>
                    </a:lnTo>
                    <a:lnTo>
                      <a:pt x="72" y="59"/>
                    </a:lnTo>
                    <a:lnTo>
                      <a:pt x="72" y="45"/>
                    </a:lnTo>
                    <a:lnTo>
                      <a:pt x="80" y="28"/>
                    </a:lnTo>
                    <a:lnTo>
                      <a:pt x="91" y="13"/>
                    </a:lnTo>
                    <a:lnTo>
                      <a:pt x="101" y="0"/>
                    </a:lnTo>
                    <a:lnTo>
                      <a:pt x="120" y="5"/>
                    </a:lnTo>
                    <a:lnTo>
                      <a:pt x="129" y="12"/>
                    </a:lnTo>
                    <a:lnTo>
                      <a:pt x="143" y="15"/>
                    </a:lnTo>
                    <a:lnTo>
                      <a:pt x="154" y="20"/>
                    </a:lnTo>
                    <a:lnTo>
                      <a:pt x="160" y="25"/>
                    </a:lnTo>
                    <a:lnTo>
                      <a:pt x="172" y="36"/>
                    </a:lnTo>
                    <a:lnTo>
                      <a:pt x="181" y="41"/>
                    </a:lnTo>
                    <a:lnTo>
                      <a:pt x="193" y="83"/>
                    </a:lnTo>
                    <a:lnTo>
                      <a:pt x="206" y="95"/>
                    </a:lnTo>
                    <a:lnTo>
                      <a:pt x="212" y="107"/>
                    </a:lnTo>
                    <a:lnTo>
                      <a:pt x="194" y="110"/>
                    </a:lnTo>
                    <a:lnTo>
                      <a:pt x="184" y="113"/>
                    </a:lnTo>
                    <a:lnTo>
                      <a:pt x="180" y="116"/>
                    </a:lnTo>
                    <a:lnTo>
                      <a:pt x="180" y="125"/>
                    </a:lnTo>
                    <a:lnTo>
                      <a:pt x="186" y="137"/>
                    </a:lnTo>
                    <a:lnTo>
                      <a:pt x="200" y="146"/>
                    </a:lnTo>
                    <a:lnTo>
                      <a:pt x="179" y="150"/>
                    </a:lnTo>
                    <a:lnTo>
                      <a:pt x="171" y="156"/>
                    </a:lnTo>
                    <a:lnTo>
                      <a:pt x="156" y="169"/>
                    </a:lnTo>
                    <a:lnTo>
                      <a:pt x="149" y="190"/>
                    </a:lnTo>
                    <a:lnTo>
                      <a:pt x="141" y="205"/>
                    </a:lnTo>
                    <a:lnTo>
                      <a:pt x="119" y="216"/>
                    </a:lnTo>
                    <a:lnTo>
                      <a:pt x="116" y="227"/>
                    </a:lnTo>
                    <a:lnTo>
                      <a:pt x="110" y="231"/>
                    </a:lnTo>
                    <a:lnTo>
                      <a:pt x="90" y="23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2" name="Freeform 181">
                <a:extLst>
                  <a:ext uri="{FF2B5EF4-FFF2-40B4-BE49-F238E27FC236}">
                    <a16:creationId xmlns:a16="http://schemas.microsoft.com/office/drawing/2014/main" id="{A99B9270-53F6-469B-B3F3-7AAC1E24512D}"/>
                  </a:ext>
                </a:extLst>
              </p:cNvPr>
              <p:cNvSpPr>
                <a:spLocks/>
              </p:cNvSpPr>
              <p:nvPr/>
            </p:nvSpPr>
            <p:spPr bwMode="auto">
              <a:xfrm>
                <a:off x="1898650" y="2303463"/>
                <a:ext cx="344488" cy="158750"/>
              </a:xfrm>
              <a:custGeom>
                <a:avLst/>
                <a:gdLst>
                  <a:gd name="T0" fmla="*/ 138 w 182"/>
                  <a:gd name="T1" fmla="*/ 50 h 74"/>
                  <a:gd name="T2" fmla="*/ 134 w 182"/>
                  <a:gd name="T3" fmla="*/ 49 h 74"/>
                  <a:gd name="T4" fmla="*/ 129 w 182"/>
                  <a:gd name="T5" fmla="*/ 49 h 74"/>
                  <a:gd name="T6" fmla="*/ 119 w 182"/>
                  <a:gd name="T7" fmla="*/ 55 h 74"/>
                  <a:gd name="T8" fmla="*/ 104 w 182"/>
                  <a:gd name="T9" fmla="*/ 57 h 74"/>
                  <a:gd name="T10" fmla="*/ 84 w 182"/>
                  <a:gd name="T11" fmla="*/ 52 h 74"/>
                  <a:gd name="T12" fmla="*/ 75 w 182"/>
                  <a:gd name="T13" fmla="*/ 48 h 74"/>
                  <a:gd name="T14" fmla="*/ 65 w 182"/>
                  <a:gd name="T15" fmla="*/ 46 h 74"/>
                  <a:gd name="T16" fmla="*/ 51 w 182"/>
                  <a:gd name="T17" fmla="*/ 73 h 74"/>
                  <a:gd name="T18" fmla="*/ 47 w 182"/>
                  <a:gd name="T19" fmla="*/ 74 h 74"/>
                  <a:gd name="T20" fmla="*/ 37 w 182"/>
                  <a:gd name="T21" fmla="*/ 74 h 74"/>
                  <a:gd name="T22" fmla="*/ 37 w 182"/>
                  <a:gd name="T23" fmla="*/ 72 h 74"/>
                  <a:gd name="T24" fmla="*/ 32 w 182"/>
                  <a:gd name="T25" fmla="*/ 72 h 74"/>
                  <a:gd name="T26" fmla="*/ 19 w 182"/>
                  <a:gd name="T27" fmla="*/ 65 h 74"/>
                  <a:gd name="T28" fmla="*/ 14 w 182"/>
                  <a:gd name="T29" fmla="*/ 59 h 74"/>
                  <a:gd name="T30" fmla="*/ 6 w 182"/>
                  <a:gd name="T31" fmla="*/ 56 h 74"/>
                  <a:gd name="T32" fmla="*/ 2 w 182"/>
                  <a:gd name="T33" fmla="*/ 56 h 74"/>
                  <a:gd name="T34" fmla="*/ 0 w 182"/>
                  <a:gd name="T35" fmla="*/ 53 h 74"/>
                  <a:gd name="T36" fmla="*/ 1 w 182"/>
                  <a:gd name="T37" fmla="*/ 47 h 74"/>
                  <a:gd name="T38" fmla="*/ 9 w 182"/>
                  <a:gd name="T39" fmla="*/ 42 h 74"/>
                  <a:gd name="T40" fmla="*/ 15 w 182"/>
                  <a:gd name="T41" fmla="*/ 42 h 74"/>
                  <a:gd name="T42" fmla="*/ 37 w 182"/>
                  <a:gd name="T43" fmla="*/ 33 h 74"/>
                  <a:gd name="T44" fmla="*/ 46 w 182"/>
                  <a:gd name="T45" fmla="*/ 24 h 74"/>
                  <a:gd name="T46" fmla="*/ 49 w 182"/>
                  <a:gd name="T47" fmla="*/ 24 h 74"/>
                  <a:gd name="T48" fmla="*/ 53 w 182"/>
                  <a:gd name="T49" fmla="*/ 22 h 74"/>
                  <a:gd name="T50" fmla="*/ 78 w 182"/>
                  <a:gd name="T51" fmla="*/ 22 h 74"/>
                  <a:gd name="T52" fmla="*/ 81 w 182"/>
                  <a:gd name="T53" fmla="*/ 24 h 74"/>
                  <a:gd name="T54" fmla="*/ 85 w 182"/>
                  <a:gd name="T55" fmla="*/ 21 h 74"/>
                  <a:gd name="T56" fmla="*/ 96 w 182"/>
                  <a:gd name="T57" fmla="*/ 21 h 74"/>
                  <a:gd name="T58" fmla="*/ 121 w 182"/>
                  <a:gd name="T59" fmla="*/ 21 h 74"/>
                  <a:gd name="T60" fmla="*/ 125 w 182"/>
                  <a:gd name="T61" fmla="*/ 19 h 74"/>
                  <a:gd name="T62" fmla="*/ 132 w 182"/>
                  <a:gd name="T63" fmla="*/ 17 h 74"/>
                  <a:gd name="T64" fmla="*/ 138 w 182"/>
                  <a:gd name="T65" fmla="*/ 11 h 74"/>
                  <a:gd name="T66" fmla="*/ 145 w 182"/>
                  <a:gd name="T67" fmla="*/ 11 h 74"/>
                  <a:gd name="T68" fmla="*/ 149 w 182"/>
                  <a:gd name="T69" fmla="*/ 14 h 74"/>
                  <a:gd name="T70" fmla="*/ 155 w 182"/>
                  <a:gd name="T71" fmla="*/ 14 h 74"/>
                  <a:gd name="T72" fmla="*/ 163 w 182"/>
                  <a:gd name="T73" fmla="*/ 7 h 74"/>
                  <a:gd name="T74" fmla="*/ 172 w 182"/>
                  <a:gd name="T75" fmla="*/ 0 h 74"/>
                  <a:gd name="T76" fmla="*/ 174 w 182"/>
                  <a:gd name="T77" fmla="*/ 8 h 74"/>
                  <a:gd name="T78" fmla="*/ 180 w 182"/>
                  <a:gd name="T79" fmla="*/ 16 h 74"/>
                  <a:gd name="T80" fmla="*/ 182 w 182"/>
                  <a:gd name="T81" fmla="*/ 16 h 74"/>
                  <a:gd name="T82" fmla="*/ 180 w 182"/>
                  <a:gd name="T83" fmla="*/ 20 h 74"/>
                  <a:gd name="T84" fmla="*/ 169 w 182"/>
                  <a:gd name="T85" fmla="*/ 20 h 74"/>
                  <a:gd name="T86" fmla="*/ 167 w 182"/>
                  <a:gd name="T87" fmla="*/ 18 h 74"/>
                  <a:gd name="T88" fmla="*/ 164 w 182"/>
                  <a:gd name="T89" fmla="*/ 18 h 74"/>
                  <a:gd name="T90" fmla="*/ 164 w 182"/>
                  <a:gd name="T91" fmla="*/ 28 h 74"/>
                  <a:gd name="T92" fmla="*/ 166 w 182"/>
                  <a:gd name="T93" fmla="*/ 35 h 74"/>
                  <a:gd name="T94" fmla="*/ 163 w 182"/>
                  <a:gd name="T95" fmla="*/ 40 h 74"/>
                  <a:gd name="T96" fmla="*/ 150 w 182"/>
                  <a:gd name="T97" fmla="*/ 50 h 74"/>
                  <a:gd name="T98" fmla="*/ 138 w 182"/>
                  <a:gd name="T99"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2" h="74">
                    <a:moveTo>
                      <a:pt x="138" y="50"/>
                    </a:moveTo>
                    <a:lnTo>
                      <a:pt x="134" y="49"/>
                    </a:lnTo>
                    <a:lnTo>
                      <a:pt x="129" y="49"/>
                    </a:lnTo>
                    <a:lnTo>
                      <a:pt x="119" y="55"/>
                    </a:lnTo>
                    <a:lnTo>
                      <a:pt x="104" y="57"/>
                    </a:lnTo>
                    <a:lnTo>
                      <a:pt x="84" y="52"/>
                    </a:lnTo>
                    <a:lnTo>
                      <a:pt x="75" y="48"/>
                    </a:lnTo>
                    <a:lnTo>
                      <a:pt x="65" y="46"/>
                    </a:lnTo>
                    <a:lnTo>
                      <a:pt x="51" y="73"/>
                    </a:lnTo>
                    <a:lnTo>
                      <a:pt x="47" y="74"/>
                    </a:lnTo>
                    <a:lnTo>
                      <a:pt x="37" y="74"/>
                    </a:lnTo>
                    <a:lnTo>
                      <a:pt x="37" y="72"/>
                    </a:lnTo>
                    <a:lnTo>
                      <a:pt x="32" y="72"/>
                    </a:lnTo>
                    <a:lnTo>
                      <a:pt x="19" y="65"/>
                    </a:lnTo>
                    <a:lnTo>
                      <a:pt x="14" y="59"/>
                    </a:lnTo>
                    <a:lnTo>
                      <a:pt x="6" y="56"/>
                    </a:lnTo>
                    <a:lnTo>
                      <a:pt x="2" y="56"/>
                    </a:lnTo>
                    <a:lnTo>
                      <a:pt x="0" y="53"/>
                    </a:lnTo>
                    <a:lnTo>
                      <a:pt x="1" y="47"/>
                    </a:lnTo>
                    <a:lnTo>
                      <a:pt x="9" y="42"/>
                    </a:lnTo>
                    <a:lnTo>
                      <a:pt x="15" y="42"/>
                    </a:lnTo>
                    <a:lnTo>
                      <a:pt x="37" y="33"/>
                    </a:lnTo>
                    <a:lnTo>
                      <a:pt x="46" y="24"/>
                    </a:lnTo>
                    <a:lnTo>
                      <a:pt x="49" y="24"/>
                    </a:lnTo>
                    <a:lnTo>
                      <a:pt x="53" y="22"/>
                    </a:lnTo>
                    <a:lnTo>
                      <a:pt x="78" y="22"/>
                    </a:lnTo>
                    <a:lnTo>
                      <a:pt x="81" y="24"/>
                    </a:lnTo>
                    <a:lnTo>
                      <a:pt x="85" y="21"/>
                    </a:lnTo>
                    <a:lnTo>
                      <a:pt x="96" y="21"/>
                    </a:lnTo>
                    <a:lnTo>
                      <a:pt x="121" y="21"/>
                    </a:lnTo>
                    <a:lnTo>
                      <a:pt x="125" y="19"/>
                    </a:lnTo>
                    <a:lnTo>
                      <a:pt x="132" y="17"/>
                    </a:lnTo>
                    <a:lnTo>
                      <a:pt x="138" y="11"/>
                    </a:lnTo>
                    <a:lnTo>
                      <a:pt x="145" y="11"/>
                    </a:lnTo>
                    <a:lnTo>
                      <a:pt x="149" y="14"/>
                    </a:lnTo>
                    <a:lnTo>
                      <a:pt x="155" y="14"/>
                    </a:lnTo>
                    <a:lnTo>
                      <a:pt x="163" y="7"/>
                    </a:lnTo>
                    <a:lnTo>
                      <a:pt x="172" y="0"/>
                    </a:lnTo>
                    <a:lnTo>
                      <a:pt x="174" y="8"/>
                    </a:lnTo>
                    <a:lnTo>
                      <a:pt x="180" y="16"/>
                    </a:lnTo>
                    <a:lnTo>
                      <a:pt x="182" y="16"/>
                    </a:lnTo>
                    <a:lnTo>
                      <a:pt x="180" y="20"/>
                    </a:lnTo>
                    <a:lnTo>
                      <a:pt x="169" y="20"/>
                    </a:lnTo>
                    <a:lnTo>
                      <a:pt x="167" y="18"/>
                    </a:lnTo>
                    <a:lnTo>
                      <a:pt x="164" y="18"/>
                    </a:lnTo>
                    <a:lnTo>
                      <a:pt x="164" y="28"/>
                    </a:lnTo>
                    <a:lnTo>
                      <a:pt x="166" y="35"/>
                    </a:lnTo>
                    <a:lnTo>
                      <a:pt x="163" y="40"/>
                    </a:lnTo>
                    <a:lnTo>
                      <a:pt x="150" y="50"/>
                    </a:lnTo>
                    <a:lnTo>
                      <a:pt x="138" y="5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3" name="Freeform 182">
                <a:extLst>
                  <a:ext uri="{FF2B5EF4-FFF2-40B4-BE49-F238E27FC236}">
                    <a16:creationId xmlns:a16="http://schemas.microsoft.com/office/drawing/2014/main" id="{60A52F2D-12CA-47FA-87F1-0D02AA424C45}"/>
                  </a:ext>
                </a:extLst>
              </p:cNvPr>
              <p:cNvSpPr>
                <a:spLocks/>
              </p:cNvSpPr>
              <p:nvPr/>
            </p:nvSpPr>
            <p:spPr bwMode="auto">
              <a:xfrm>
                <a:off x="2220913" y="3171825"/>
                <a:ext cx="935037" cy="868363"/>
              </a:xfrm>
              <a:custGeom>
                <a:avLst/>
                <a:gdLst>
                  <a:gd name="T0" fmla="*/ 150 w 494"/>
                  <a:gd name="T1" fmla="*/ 49 h 406"/>
                  <a:gd name="T2" fmla="*/ 188 w 494"/>
                  <a:gd name="T3" fmla="*/ 28 h 406"/>
                  <a:gd name="T4" fmla="*/ 196 w 494"/>
                  <a:gd name="T5" fmla="*/ 17 h 406"/>
                  <a:gd name="T6" fmla="*/ 217 w 494"/>
                  <a:gd name="T7" fmla="*/ 29 h 406"/>
                  <a:gd name="T8" fmla="*/ 239 w 494"/>
                  <a:gd name="T9" fmla="*/ 37 h 406"/>
                  <a:gd name="T10" fmla="*/ 259 w 494"/>
                  <a:gd name="T11" fmla="*/ 34 h 406"/>
                  <a:gd name="T12" fmla="*/ 282 w 494"/>
                  <a:gd name="T13" fmla="*/ 43 h 406"/>
                  <a:gd name="T14" fmla="*/ 303 w 494"/>
                  <a:gd name="T15" fmla="*/ 33 h 406"/>
                  <a:gd name="T16" fmla="*/ 308 w 494"/>
                  <a:gd name="T17" fmla="*/ 24 h 406"/>
                  <a:gd name="T18" fmla="*/ 337 w 494"/>
                  <a:gd name="T19" fmla="*/ 21 h 406"/>
                  <a:gd name="T20" fmla="*/ 378 w 494"/>
                  <a:gd name="T21" fmla="*/ 0 h 406"/>
                  <a:gd name="T22" fmla="*/ 396 w 494"/>
                  <a:gd name="T23" fmla="*/ 6 h 406"/>
                  <a:gd name="T24" fmla="*/ 405 w 494"/>
                  <a:gd name="T25" fmla="*/ 28 h 406"/>
                  <a:gd name="T26" fmla="*/ 443 w 494"/>
                  <a:gd name="T27" fmla="*/ 47 h 406"/>
                  <a:gd name="T28" fmla="*/ 473 w 494"/>
                  <a:gd name="T29" fmla="*/ 54 h 406"/>
                  <a:gd name="T30" fmla="*/ 472 w 494"/>
                  <a:gd name="T31" fmla="*/ 74 h 406"/>
                  <a:gd name="T32" fmla="*/ 494 w 494"/>
                  <a:gd name="T33" fmla="*/ 89 h 406"/>
                  <a:gd name="T34" fmla="*/ 488 w 494"/>
                  <a:gd name="T35" fmla="*/ 103 h 406"/>
                  <a:gd name="T36" fmla="*/ 478 w 494"/>
                  <a:gd name="T37" fmla="*/ 114 h 406"/>
                  <a:gd name="T38" fmla="*/ 470 w 494"/>
                  <a:gd name="T39" fmla="*/ 140 h 406"/>
                  <a:gd name="T40" fmla="*/ 448 w 494"/>
                  <a:gd name="T41" fmla="*/ 159 h 406"/>
                  <a:gd name="T42" fmla="*/ 456 w 494"/>
                  <a:gd name="T43" fmla="*/ 174 h 406"/>
                  <a:gd name="T44" fmla="*/ 471 w 494"/>
                  <a:gd name="T45" fmla="*/ 184 h 406"/>
                  <a:gd name="T46" fmla="*/ 419 w 494"/>
                  <a:gd name="T47" fmla="*/ 210 h 406"/>
                  <a:gd name="T48" fmla="*/ 359 w 494"/>
                  <a:gd name="T49" fmla="*/ 227 h 406"/>
                  <a:gd name="T50" fmla="*/ 330 w 494"/>
                  <a:gd name="T51" fmla="*/ 216 h 406"/>
                  <a:gd name="T52" fmla="*/ 284 w 494"/>
                  <a:gd name="T53" fmla="*/ 246 h 406"/>
                  <a:gd name="T54" fmla="*/ 255 w 494"/>
                  <a:gd name="T55" fmla="*/ 267 h 406"/>
                  <a:gd name="T56" fmla="*/ 243 w 494"/>
                  <a:gd name="T57" fmla="*/ 277 h 406"/>
                  <a:gd name="T58" fmla="*/ 194 w 494"/>
                  <a:gd name="T59" fmla="*/ 295 h 406"/>
                  <a:gd name="T60" fmla="*/ 166 w 494"/>
                  <a:gd name="T61" fmla="*/ 324 h 406"/>
                  <a:gd name="T62" fmla="*/ 161 w 494"/>
                  <a:gd name="T63" fmla="*/ 331 h 406"/>
                  <a:gd name="T64" fmla="*/ 132 w 494"/>
                  <a:gd name="T65" fmla="*/ 344 h 406"/>
                  <a:gd name="T66" fmla="*/ 119 w 494"/>
                  <a:gd name="T67" fmla="*/ 356 h 406"/>
                  <a:gd name="T68" fmla="*/ 91 w 494"/>
                  <a:gd name="T69" fmla="*/ 405 h 406"/>
                  <a:gd name="T70" fmla="*/ 73 w 494"/>
                  <a:gd name="T71" fmla="*/ 400 h 406"/>
                  <a:gd name="T72" fmla="*/ 46 w 494"/>
                  <a:gd name="T73" fmla="*/ 406 h 406"/>
                  <a:gd name="T74" fmla="*/ 26 w 494"/>
                  <a:gd name="T75" fmla="*/ 387 h 406"/>
                  <a:gd name="T76" fmla="*/ 0 w 494"/>
                  <a:gd name="T77" fmla="*/ 368 h 406"/>
                  <a:gd name="T78" fmla="*/ 0 w 494"/>
                  <a:gd name="T79" fmla="*/ 348 h 406"/>
                  <a:gd name="T80" fmla="*/ 26 w 494"/>
                  <a:gd name="T81" fmla="*/ 327 h 406"/>
                  <a:gd name="T82" fmla="*/ 48 w 494"/>
                  <a:gd name="T83" fmla="*/ 322 h 406"/>
                  <a:gd name="T84" fmla="*/ 93 w 494"/>
                  <a:gd name="T85" fmla="*/ 283 h 406"/>
                  <a:gd name="T86" fmla="*/ 89 w 494"/>
                  <a:gd name="T87" fmla="*/ 268 h 406"/>
                  <a:gd name="T88" fmla="*/ 78 w 494"/>
                  <a:gd name="T89" fmla="*/ 235 h 406"/>
                  <a:gd name="T90" fmla="*/ 52 w 494"/>
                  <a:gd name="T91" fmla="*/ 214 h 406"/>
                  <a:gd name="T92" fmla="*/ 40 w 494"/>
                  <a:gd name="T93" fmla="*/ 198 h 406"/>
                  <a:gd name="T94" fmla="*/ 59 w 494"/>
                  <a:gd name="T95" fmla="*/ 175 h 406"/>
                  <a:gd name="T96" fmla="*/ 53 w 494"/>
                  <a:gd name="T97" fmla="*/ 161 h 406"/>
                  <a:gd name="T98" fmla="*/ 86 w 494"/>
                  <a:gd name="T99" fmla="*/ 135 h 406"/>
                  <a:gd name="T100" fmla="*/ 121 w 494"/>
                  <a:gd name="T101" fmla="*/ 107 h 406"/>
                  <a:gd name="T102" fmla="*/ 146 w 494"/>
                  <a:gd name="T103" fmla="*/ 7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4" h="406">
                    <a:moveTo>
                      <a:pt x="146" y="77"/>
                    </a:moveTo>
                    <a:lnTo>
                      <a:pt x="150" y="49"/>
                    </a:lnTo>
                    <a:lnTo>
                      <a:pt x="154" y="44"/>
                    </a:lnTo>
                    <a:lnTo>
                      <a:pt x="188" y="28"/>
                    </a:lnTo>
                    <a:lnTo>
                      <a:pt x="191" y="22"/>
                    </a:lnTo>
                    <a:lnTo>
                      <a:pt x="196" y="17"/>
                    </a:lnTo>
                    <a:lnTo>
                      <a:pt x="211" y="18"/>
                    </a:lnTo>
                    <a:lnTo>
                      <a:pt x="217" y="29"/>
                    </a:lnTo>
                    <a:lnTo>
                      <a:pt x="228" y="37"/>
                    </a:lnTo>
                    <a:lnTo>
                      <a:pt x="239" y="37"/>
                    </a:lnTo>
                    <a:lnTo>
                      <a:pt x="250" y="33"/>
                    </a:lnTo>
                    <a:lnTo>
                      <a:pt x="259" y="34"/>
                    </a:lnTo>
                    <a:lnTo>
                      <a:pt x="265" y="43"/>
                    </a:lnTo>
                    <a:lnTo>
                      <a:pt x="282" y="43"/>
                    </a:lnTo>
                    <a:lnTo>
                      <a:pt x="293" y="40"/>
                    </a:lnTo>
                    <a:lnTo>
                      <a:pt x="303" y="33"/>
                    </a:lnTo>
                    <a:lnTo>
                      <a:pt x="303" y="27"/>
                    </a:lnTo>
                    <a:lnTo>
                      <a:pt x="308" y="24"/>
                    </a:lnTo>
                    <a:lnTo>
                      <a:pt x="325" y="25"/>
                    </a:lnTo>
                    <a:lnTo>
                      <a:pt x="337" y="21"/>
                    </a:lnTo>
                    <a:lnTo>
                      <a:pt x="356" y="10"/>
                    </a:lnTo>
                    <a:lnTo>
                      <a:pt x="378" y="0"/>
                    </a:lnTo>
                    <a:lnTo>
                      <a:pt x="385" y="0"/>
                    </a:lnTo>
                    <a:lnTo>
                      <a:pt x="396" y="6"/>
                    </a:lnTo>
                    <a:lnTo>
                      <a:pt x="405" y="16"/>
                    </a:lnTo>
                    <a:lnTo>
                      <a:pt x="405" y="28"/>
                    </a:lnTo>
                    <a:lnTo>
                      <a:pt x="413" y="39"/>
                    </a:lnTo>
                    <a:lnTo>
                      <a:pt x="443" y="47"/>
                    </a:lnTo>
                    <a:lnTo>
                      <a:pt x="455" y="47"/>
                    </a:lnTo>
                    <a:lnTo>
                      <a:pt x="473" y="54"/>
                    </a:lnTo>
                    <a:lnTo>
                      <a:pt x="473" y="65"/>
                    </a:lnTo>
                    <a:lnTo>
                      <a:pt x="472" y="74"/>
                    </a:lnTo>
                    <a:lnTo>
                      <a:pt x="474" y="83"/>
                    </a:lnTo>
                    <a:lnTo>
                      <a:pt x="494" y="89"/>
                    </a:lnTo>
                    <a:lnTo>
                      <a:pt x="494" y="98"/>
                    </a:lnTo>
                    <a:lnTo>
                      <a:pt x="488" y="103"/>
                    </a:lnTo>
                    <a:lnTo>
                      <a:pt x="474" y="103"/>
                    </a:lnTo>
                    <a:lnTo>
                      <a:pt x="478" y="114"/>
                    </a:lnTo>
                    <a:lnTo>
                      <a:pt x="470" y="134"/>
                    </a:lnTo>
                    <a:lnTo>
                      <a:pt x="470" y="140"/>
                    </a:lnTo>
                    <a:lnTo>
                      <a:pt x="459" y="151"/>
                    </a:lnTo>
                    <a:lnTo>
                      <a:pt x="448" y="159"/>
                    </a:lnTo>
                    <a:lnTo>
                      <a:pt x="448" y="168"/>
                    </a:lnTo>
                    <a:lnTo>
                      <a:pt x="456" y="174"/>
                    </a:lnTo>
                    <a:lnTo>
                      <a:pt x="471" y="178"/>
                    </a:lnTo>
                    <a:lnTo>
                      <a:pt x="471" y="184"/>
                    </a:lnTo>
                    <a:lnTo>
                      <a:pt x="441" y="197"/>
                    </a:lnTo>
                    <a:lnTo>
                      <a:pt x="419" y="210"/>
                    </a:lnTo>
                    <a:lnTo>
                      <a:pt x="377" y="237"/>
                    </a:lnTo>
                    <a:lnTo>
                      <a:pt x="359" y="227"/>
                    </a:lnTo>
                    <a:lnTo>
                      <a:pt x="353" y="216"/>
                    </a:lnTo>
                    <a:lnTo>
                      <a:pt x="330" y="216"/>
                    </a:lnTo>
                    <a:lnTo>
                      <a:pt x="301" y="240"/>
                    </a:lnTo>
                    <a:lnTo>
                      <a:pt x="284" y="246"/>
                    </a:lnTo>
                    <a:lnTo>
                      <a:pt x="269" y="257"/>
                    </a:lnTo>
                    <a:lnTo>
                      <a:pt x="255" y="267"/>
                    </a:lnTo>
                    <a:lnTo>
                      <a:pt x="243" y="277"/>
                    </a:lnTo>
                    <a:lnTo>
                      <a:pt x="243" y="277"/>
                    </a:lnTo>
                    <a:lnTo>
                      <a:pt x="220" y="287"/>
                    </a:lnTo>
                    <a:lnTo>
                      <a:pt x="194" y="295"/>
                    </a:lnTo>
                    <a:lnTo>
                      <a:pt x="179" y="304"/>
                    </a:lnTo>
                    <a:lnTo>
                      <a:pt x="166" y="324"/>
                    </a:lnTo>
                    <a:lnTo>
                      <a:pt x="166" y="328"/>
                    </a:lnTo>
                    <a:lnTo>
                      <a:pt x="161" y="331"/>
                    </a:lnTo>
                    <a:lnTo>
                      <a:pt x="147" y="340"/>
                    </a:lnTo>
                    <a:lnTo>
                      <a:pt x="132" y="344"/>
                    </a:lnTo>
                    <a:lnTo>
                      <a:pt x="125" y="347"/>
                    </a:lnTo>
                    <a:lnTo>
                      <a:pt x="119" y="356"/>
                    </a:lnTo>
                    <a:lnTo>
                      <a:pt x="112" y="368"/>
                    </a:lnTo>
                    <a:lnTo>
                      <a:pt x="91" y="405"/>
                    </a:lnTo>
                    <a:lnTo>
                      <a:pt x="84" y="405"/>
                    </a:lnTo>
                    <a:lnTo>
                      <a:pt x="73" y="400"/>
                    </a:lnTo>
                    <a:lnTo>
                      <a:pt x="57" y="400"/>
                    </a:lnTo>
                    <a:lnTo>
                      <a:pt x="46" y="406"/>
                    </a:lnTo>
                    <a:lnTo>
                      <a:pt x="33" y="394"/>
                    </a:lnTo>
                    <a:lnTo>
                      <a:pt x="26" y="387"/>
                    </a:lnTo>
                    <a:lnTo>
                      <a:pt x="0" y="377"/>
                    </a:lnTo>
                    <a:lnTo>
                      <a:pt x="0" y="368"/>
                    </a:lnTo>
                    <a:lnTo>
                      <a:pt x="5" y="356"/>
                    </a:lnTo>
                    <a:lnTo>
                      <a:pt x="0" y="348"/>
                    </a:lnTo>
                    <a:lnTo>
                      <a:pt x="9" y="342"/>
                    </a:lnTo>
                    <a:lnTo>
                      <a:pt x="26" y="327"/>
                    </a:lnTo>
                    <a:lnTo>
                      <a:pt x="34" y="322"/>
                    </a:lnTo>
                    <a:lnTo>
                      <a:pt x="48" y="322"/>
                    </a:lnTo>
                    <a:lnTo>
                      <a:pt x="65" y="308"/>
                    </a:lnTo>
                    <a:lnTo>
                      <a:pt x="93" y="283"/>
                    </a:lnTo>
                    <a:lnTo>
                      <a:pt x="92" y="277"/>
                    </a:lnTo>
                    <a:lnTo>
                      <a:pt x="89" y="268"/>
                    </a:lnTo>
                    <a:lnTo>
                      <a:pt x="78" y="256"/>
                    </a:lnTo>
                    <a:lnTo>
                      <a:pt x="78" y="235"/>
                    </a:lnTo>
                    <a:lnTo>
                      <a:pt x="61" y="219"/>
                    </a:lnTo>
                    <a:lnTo>
                      <a:pt x="52" y="214"/>
                    </a:lnTo>
                    <a:lnTo>
                      <a:pt x="32" y="206"/>
                    </a:lnTo>
                    <a:lnTo>
                      <a:pt x="40" y="198"/>
                    </a:lnTo>
                    <a:lnTo>
                      <a:pt x="59" y="184"/>
                    </a:lnTo>
                    <a:lnTo>
                      <a:pt x="59" y="175"/>
                    </a:lnTo>
                    <a:lnTo>
                      <a:pt x="53" y="165"/>
                    </a:lnTo>
                    <a:lnTo>
                      <a:pt x="53" y="161"/>
                    </a:lnTo>
                    <a:lnTo>
                      <a:pt x="75" y="147"/>
                    </a:lnTo>
                    <a:lnTo>
                      <a:pt x="86" y="135"/>
                    </a:lnTo>
                    <a:lnTo>
                      <a:pt x="102" y="122"/>
                    </a:lnTo>
                    <a:lnTo>
                      <a:pt x="121" y="107"/>
                    </a:lnTo>
                    <a:lnTo>
                      <a:pt x="138" y="91"/>
                    </a:lnTo>
                    <a:lnTo>
                      <a:pt x="146" y="7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4" name="Freeform 183">
                <a:extLst>
                  <a:ext uri="{FF2B5EF4-FFF2-40B4-BE49-F238E27FC236}">
                    <a16:creationId xmlns:a16="http://schemas.microsoft.com/office/drawing/2014/main" id="{F9535173-3899-4F0A-A2D6-9B2D312BB846}"/>
                  </a:ext>
                </a:extLst>
              </p:cNvPr>
              <p:cNvSpPr>
                <a:spLocks/>
              </p:cNvSpPr>
              <p:nvPr/>
            </p:nvSpPr>
            <p:spPr bwMode="auto">
              <a:xfrm>
                <a:off x="1990725" y="4260850"/>
                <a:ext cx="1541463" cy="771525"/>
              </a:xfrm>
              <a:custGeom>
                <a:avLst/>
                <a:gdLst>
                  <a:gd name="T0" fmla="*/ 126 w 814"/>
                  <a:gd name="T1" fmla="*/ 334 h 360"/>
                  <a:gd name="T2" fmla="*/ 137 w 814"/>
                  <a:gd name="T3" fmla="*/ 324 h 360"/>
                  <a:gd name="T4" fmla="*/ 148 w 814"/>
                  <a:gd name="T5" fmla="*/ 323 h 360"/>
                  <a:gd name="T6" fmla="*/ 171 w 814"/>
                  <a:gd name="T7" fmla="*/ 314 h 360"/>
                  <a:gd name="T8" fmla="*/ 193 w 814"/>
                  <a:gd name="T9" fmla="*/ 300 h 360"/>
                  <a:gd name="T10" fmla="*/ 217 w 814"/>
                  <a:gd name="T11" fmla="*/ 304 h 360"/>
                  <a:gd name="T12" fmla="*/ 229 w 814"/>
                  <a:gd name="T13" fmla="*/ 291 h 360"/>
                  <a:gd name="T14" fmla="*/ 265 w 814"/>
                  <a:gd name="T15" fmla="*/ 298 h 360"/>
                  <a:gd name="T16" fmla="*/ 280 w 814"/>
                  <a:gd name="T17" fmla="*/ 320 h 360"/>
                  <a:gd name="T18" fmla="*/ 309 w 814"/>
                  <a:gd name="T19" fmla="*/ 289 h 360"/>
                  <a:gd name="T20" fmla="*/ 301 w 814"/>
                  <a:gd name="T21" fmla="*/ 260 h 360"/>
                  <a:gd name="T22" fmla="*/ 327 w 814"/>
                  <a:gd name="T23" fmla="*/ 222 h 360"/>
                  <a:gd name="T24" fmla="*/ 320 w 814"/>
                  <a:gd name="T25" fmla="*/ 201 h 360"/>
                  <a:gd name="T26" fmla="*/ 325 w 814"/>
                  <a:gd name="T27" fmla="*/ 168 h 360"/>
                  <a:gd name="T28" fmla="*/ 355 w 814"/>
                  <a:gd name="T29" fmla="*/ 142 h 360"/>
                  <a:gd name="T30" fmla="*/ 439 w 814"/>
                  <a:gd name="T31" fmla="*/ 150 h 360"/>
                  <a:gd name="T32" fmla="*/ 474 w 814"/>
                  <a:gd name="T33" fmla="*/ 162 h 360"/>
                  <a:gd name="T34" fmla="*/ 492 w 814"/>
                  <a:gd name="T35" fmla="*/ 159 h 360"/>
                  <a:gd name="T36" fmla="*/ 528 w 814"/>
                  <a:gd name="T37" fmla="*/ 181 h 360"/>
                  <a:gd name="T38" fmla="*/ 578 w 814"/>
                  <a:gd name="T39" fmla="*/ 203 h 360"/>
                  <a:gd name="T40" fmla="*/ 606 w 814"/>
                  <a:gd name="T41" fmla="*/ 212 h 360"/>
                  <a:gd name="T42" fmla="*/ 628 w 814"/>
                  <a:gd name="T43" fmla="*/ 225 h 360"/>
                  <a:gd name="T44" fmla="*/ 667 w 814"/>
                  <a:gd name="T45" fmla="*/ 247 h 360"/>
                  <a:gd name="T46" fmla="*/ 673 w 814"/>
                  <a:gd name="T47" fmla="*/ 241 h 360"/>
                  <a:gd name="T48" fmla="*/ 709 w 814"/>
                  <a:gd name="T49" fmla="*/ 280 h 360"/>
                  <a:gd name="T50" fmla="*/ 729 w 814"/>
                  <a:gd name="T51" fmla="*/ 309 h 360"/>
                  <a:gd name="T52" fmla="*/ 756 w 814"/>
                  <a:gd name="T53" fmla="*/ 344 h 360"/>
                  <a:gd name="T54" fmla="*/ 804 w 814"/>
                  <a:gd name="T55" fmla="*/ 360 h 360"/>
                  <a:gd name="T56" fmla="*/ 810 w 814"/>
                  <a:gd name="T57" fmla="*/ 335 h 360"/>
                  <a:gd name="T58" fmla="*/ 813 w 814"/>
                  <a:gd name="T59" fmla="*/ 310 h 360"/>
                  <a:gd name="T60" fmla="*/ 794 w 814"/>
                  <a:gd name="T61" fmla="*/ 283 h 360"/>
                  <a:gd name="T62" fmla="*/ 789 w 814"/>
                  <a:gd name="T63" fmla="*/ 267 h 360"/>
                  <a:gd name="T64" fmla="*/ 792 w 814"/>
                  <a:gd name="T65" fmla="*/ 231 h 360"/>
                  <a:gd name="T66" fmla="*/ 779 w 814"/>
                  <a:gd name="T67" fmla="*/ 183 h 360"/>
                  <a:gd name="T68" fmla="*/ 742 w 814"/>
                  <a:gd name="T69" fmla="*/ 151 h 360"/>
                  <a:gd name="T70" fmla="*/ 728 w 814"/>
                  <a:gd name="T71" fmla="*/ 134 h 360"/>
                  <a:gd name="T72" fmla="*/ 662 w 814"/>
                  <a:gd name="T73" fmla="*/ 84 h 360"/>
                  <a:gd name="T74" fmla="*/ 633 w 814"/>
                  <a:gd name="T75" fmla="*/ 37 h 360"/>
                  <a:gd name="T76" fmla="*/ 606 w 814"/>
                  <a:gd name="T77" fmla="*/ 13 h 360"/>
                  <a:gd name="T78" fmla="*/ 569 w 814"/>
                  <a:gd name="T79" fmla="*/ 28 h 360"/>
                  <a:gd name="T80" fmla="*/ 518 w 814"/>
                  <a:gd name="T81" fmla="*/ 7 h 360"/>
                  <a:gd name="T82" fmla="*/ 483 w 814"/>
                  <a:gd name="T83" fmla="*/ 0 h 360"/>
                  <a:gd name="T84" fmla="*/ 442 w 814"/>
                  <a:gd name="T85" fmla="*/ 13 h 360"/>
                  <a:gd name="T86" fmla="*/ 410 w 814"/>
                  <a:gd name="T87" fmla="*/ 12 h 360"/>
                  <a:gd name="T88" fmla="*/ 383 w 814"/>
                  <a:gd name="T89" fmla="*/ 45 h 360"/>
                  <a:gd name="T90" fmla="*/ 329 w 814"/>
                  <a:gd name="T91" fmla="*/ 36 h 360"/>
                  <a:gd name="T92" fmla="*/ 297 w 814"/>
                  <a:gd name="T93" fmla="*/ 37 h 360"/>
                  <a:gd name="T94" fmla="*/ 235 w 814"/>
                  <a:gd name="T95" fmla="*/ 18 h 360"/>
                  <a:gd name="T96" fmla="*/ 163 w 814"/>
                  <a:gd name="T97" fmla="*/ 52 h 360"/>
                  <a:gd name="T98" fmla="*/ 123 w 814"/>
                  <a:gd name="T99" fmla="*/ 110 h 360"/>
                  <a:gd name="T100" fmla="*/ 112 w 814"/>
                  <a:gd name="T101" fmla="*/ 150 h 360"/>
                  <a:gd name="T102" fmla="*/ 85 w 814"/>
                  <a:gd name="T103" fmla="*/ 204 h 360"/>
                  <a:gd name="T104" fmla="*/ 19 w 814"/>
                  <a:gd name="T105" fmla="*/ 244 h 360"/>
                  <a:gd name="T106" fmla="*/ 10 w 814"/>
                  <a:gd name="T107" fmla="*/ 301 h 360"/>
                  <a:gd name="T108" fmla="*/ 34 w 814"/>
                  <a:gd name="T109" fmla="*/ 299 h 360"/>
                  <a:gd name="T110" fmla="*/ 53 w 814"/>
                  <a:gd name="T111" fmla="*/ 313 h 360"/>
                  <a:gd name="T112" fmla="*/ 86 w 814"/>
                  <a:gd name="T113" fmla="*/ 318 h 360"/>
                  <a:gd name="T114" fmla="*/ 86 w 814"/>
                  <a:gd name="T115" fmla="*/ 321 h 360"/>
                  <a:gd name="T116" fmla="*/ 111 w 814"/>
                  <a:gd name="T117" fmla="*/ 325 h 360"/>
                  <a:gd name="T118" fmla="*/ 123 w 814"/>
                  <a:gd name="T119"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360">
                    <a:moveTo>
                      <a:pt x="123" y="330"/>
                    </a:moveTo>
                    <a:lnTo>
                      <a:pt x="118" y="334"/>
                    </a:lnTo>
                    <a:lnTo>
                      <a:pt x="126" y="334"/>
                    </a:lnTo>
                    <a:lnTo>
                      <a:pt x="132" y="330"/>
                    </a:lnTo>
                    <a:lnTo>
                      <a:pt x="137" y="330"/>
                    </a:lnTo>
                    <a:lnTo>
                      <a:pt x="137" y="324"/>
                    </a:lnTo>
                    <a:lnTo>
                      <a:pt x="141" y="324"/>
                    </a:lnTo>
                    <a:lnTo>
                      <a:pt x="141" y="318"/>
                    </a:lnTo>
                    <a:lnTo>
                      <a:pt x="148" y="323"/>
                    </a:lnTo>
                    <a:lnTo>
                      <a:pt x="159" y="310"/>
                    </a:lnTo>
                    <a:lnTo>
                      <a:pt x="165" y="310"/>
                    </a:lnTo>
                    <a:lnTo>
                      <a:pt x="171" y="314"/>
                    </a:lnTo>
                    <a:lnTo>
                      <a:pt x="179" y="314"/>
                    </a:lnTo>
                    <a:lnTo>
                      <a:pt x="193" y="307"/>
                    </a:lnTo>
                    <a:lnTo>
                      <a:pt x="193" y="300"/>
                    </a:lnTo>
                    <a:lnTo>
                      <a:pt x="202" y="308"/>
                    </a:lnTo>
                    <a:lnTo>
                      <a:pt x="209" y="308"/>
                    </a:lnTo>
                    <a:lnTo>
                      <a:pt x="217" y="304"/>
                    </a:lnTo>
                    <a:lnTo>
                      <a:pt x="217" y="298"/>
                    </a:lnTo>
                    <a:lnTo>
                      <a:pt x="221" y="291"/>
                    </a:lnTo>
                    <a:lnTo>
                      <a:pt x="229" y="291"/>
                    </a:lnTo>
                    <a:lnTo>
                      <a:pt x="235" y="291"/>
                    </a:lnTo>
                    <a:lnTo>
                      <a:pt x="246" y="291"/>
                    </a:lnTo>
                    <a:lnTo>
                      <a:pt x="265" y="298"/>
                    </a:lnTo>
                    <a:lnTo>
                      <a:pt x="270" y="305"/>
                    </a:lnTo>
                    <a:lnTo>
                      <a:pt x="280" y="305"/>
                    </a:lnTo>
                    <a:lnTo>
                      <a:pt x="280" y="320"/>
                    </a:lnTo>
                    <a:lnTo>
                      <a:pt x="302" y="298"/>
                    </a:lnTo>
                    <a:lnTo>
                      <a:pt x="294" y="294"/>
                    </a:lnTo>
                    <a:lnTo>
                      <a:pt x="309" y="289"/>
                    </a:lnTo>
                    <a:lnTo>
                      <a:pt x="309" y="284"/>
                    </a:lnTo>
                    <a:lnTo>
                      <a:pt x="301" y="274"/>
                    </a:lnTo>
                    <a:lnTo>
                      <a:pt x="301" y="260"/>
                    </a:lnTo>
                    <a:lnTo>
                      <a:pt x="307" y="260"/>
                    </a:lnTo>
                    <a:lnTo>
                      <a:pt x="312" y="244"/>
                    </a:lnTo>
                    <a:lnTo>
                      <a:pt x="327" y="222"/>
                    </a:lnTo>
                    <a:lnTo>
                      <a:pt x="327" y="215"/>
                    </a:lnTo>
                    <a:lnTo>
                      <a:pt x="320" y="215"/>
                    </a:lnTo>
                    <a:lnTo>
                      <a:pt x="320" y="201"/>
                    </a:lnTo>
                    <a:lnTo>
                      <a:pt x="324" y="195"/>
                    </a:lnTo>
                    <a:lnTo>
                      <a:pt x="324" y="187"/>
                    </a:lnTo>
                    <a:lnTo>
                      <a:pt x="325" y="168"/>
                    </a:lnTo>
                    <a:lnTo>
                      <a:pt x="325" y="162"/>
                    </a:lnTo>
                    <a:lnTo>
                      <a:pt x="348" y="142"/>
                    </a:lnTo>
                    <a:lnTo>
                      <a:pt x="355" y="142"/>
                    </a:lnTo>
                    <a:lnTo>
                      <a:pt x="371" y="150"/>
                    </a:lnTo>
                    <a:lnTo>
                      <a:pt x="410" y="150"/>
                    </a:lnTo>
                    <a:lnTo>
                      <a:pt x="439" y="150"/>
                    </a:lnTo>
                    <a:lnTo>
                      <a:pt x="455" y="158"/>
                    </a:lnTo>
                    <a:lnTo>
                      <a:pt x="467" y="158"/>
                    </a:lnTo>
                    <a:lnTo>
                      <a:pt x="474" y="162"/>
                    </a:lnTo>
                    <a:lnTo>
                      <a:pt x="483" y="162"/>
                    </a:lnTo>
                    <a:lnTo>
                      <a:pt x="486" y="159"/>
                    </a:lnTo>
                    <a:lnTo>
                      <a:pt x="492" y="159"/>
                    </a:lnTo>
                    <a:lnTo>
                      <a:pt x="514" y="167"/>
                    </a:lnTo>
                    <a:lnTo>
                      <a:pt x="522" y="178"/>
                    </a:lnTo>
                    <a:lnTo>
                      <a:pt x="528" y="181"/>
                    </a:lnTo>
                    <a:lnTo>
                      <a:pt x="537" y="181"/>
                    </a:lnTo>
                    <a:lnTo>
                      <a:pt x="557" y="190"/>
                    </a:lnTo>
                    <a:lnTo>
                      <a:pt x="578" y="203"/>
                    </a:lnTo>
                    <a:lnTo>
                      <a:pt x="590" y="209"/>
                    </a:lnTo>
                    <a:lnTo>
                      <a:pt x="594" y="212"/>
                    </a:lnTo>
                    <a:lnTo>
                      <a:pt x="606" y="212"/>
                    </a:lnTo>
                    <a:lnTo>
                      <a:pt x="617" y="221"/>
                    </a:lnTo>
                    <a:lnTo>
                      <a:pt x="617" y="225"/>
                    </a:lnTo>
                    <a:lnTo>
                      <a:pt x="628" y="225"/>
                    </a:lnTo>
                    <a:lnTo>
                      <a:pt x="648" y="237"/>
                    </a:lnTo>
                    <a:lnTo>
                      <a:pt x="658" y="237"/>
                    </a:lnTo>
                    <a:lnTo>
                      <a:pt x="667" y="247"/>
                    </a:lnTo>
                    <a:lnTo>
                      <a:pt x="670" y="244"/>
                    </a:lnTo>
                    <a:lnTo>
                      <a:pt x="668" y="241"/>
                    </a:lnTo>
                    <a:lnTo>
                      <a:pt x="673" y="241"/>
                    </a:lnTo>
                    <a:lnTo>
                      <a:pt x="693" y="260"/>
                    </a:lnTo>
                    <a:lnTo>
                      <a:pt x="697" y="267"/>
                    </a:lnTo>
                    <a:lnTo>
                      <a:pt x="709" y="280"/>
                    </a:lnTo>
                    <a:lnTo>
                      <a:pt x="715" y="294"/>
                    </a:lnTo>
                    <a:lnTo>
                      <a:pt x="725" y="302"/>
                    </a:lnTo>
                    <a:lnTo>
                      <a:pt x="729" y="309"/>
                    </a:lnTo>
                    <a:lnTo>
                      <a:pt x="732" y="321"/>
                    </a:lnTo>
                    <a:lnTo>
                      <a:pt x="742" y="327"/>
                    </a:lnTo>
                    <a:lnTo>
                      <a:pt x="756" y="344"/>
                    </a:lnTo>
                    <a:lnTo>
                      <a:pt x="767" y="349"/>
                    </a:lnTo>
                    <a:lnTo>
                      <a:pt x="773" y="349"/>
                    </a:lnTo>
                    <a:lnTo>
                      <a:pt x="804" y="360"/>
                    </a:lnTo>
                    <a:lnTo>
                      <a:pt x="814" y="347"/>
                    </a:lnTo>
                    <a:lnTo>
                      <a:pt x="814" y="341"/>
                    </a:lnTo>
                    <a:lnTo>
                      <a:pt x="810" y="335"/>
                    </a:lnTo>
                    <a:lnTo>
                      <a:pt x="810" y="324"/>
                    </a:lnTo>
                    <a:lnTo>
                      <a:pt x="813" y="318"/>
                    </a:lnTo>
                    <a:lnTo>
                      <a:pt x="813" y="310"/>
                    </a:lnTo>
                    <a:lnTo>
                      <a:pt x="804" y="292"/>
                    </a:lnTo>
                    <a:lnTo>
                      <a:pt x="804" y="286"/>
                    </a:lnTo>
                    <a:lnTo>
                      <a:pt x="794" y="283"/>
                    </a:lnTo>
                    <a:lnTo>
                      <a:pt x="786" y="277"/>
                    </a:lnTo>
                    <a:lnTo>
                      <a:pt x="786" y="271"/>
                    </a:lnTo>
                    <a:lnTo>
                      <a:pt x="789" y="267"/>
                    </a:lnTo>
                    <a:lnTo>
                      <a:pt x="789" y="259"/>
                    </a:lnTo>
                    <a:lnTo>
                      <a:pt x="792" y="243"/>
                    </a:lnTo>
                    <a:lnTo>
                      <a:pt x="792" y="231"/>
                    </a:lnTo>
                    <a:lnTo>
                      <a:pt x="782" y="216"/>
                    </a:lnTo>
                    <a:lnTo>
                      <a:pt x="779" y="207"/>
                    </a:lnTo>
                    <a:lnTo>
                      <a:pt x="779" y="183"/>
                    </a:lnTo>
                    <a:lnTo>
                      <a:pt x="774" y="173"/>
                    </a:lnTo>
                    <a:lnTo>
                      <a:pt x="753" y="159"/>
                    </a:lnTo>
                    <a:lnTo>
                      <a:pt x="742" y="151"/>
                    </a:lnTo>
                    <a:lnTo>
                      <a:pt x="741" y="144"/>
                    </a:lnTo>
                    <a:lnTo>
                      <a:pt x="740" y="134"/>
                    </a:lnTo>
                    <a:lnTo>
                      <a:pt x="728" y="134"/>
                    </a:lnTo>
                    <a:lnTo>
                      <a:pt x="707" y="124"/>
                    </a:lnTo>
                    <a:lnTo>
                      <a:pt x="680" y="105"/>
                    </a:lnTo>
                    <a:lnTo>
                      <a:pt x="662" y="84"/>
                    </a:lnTo>
                    <a:lnTo>
                      <a:pt x="652" y="71"/>
                    </a:lnTo>
                    <a:lnTo>
                      <a:pt x="643" y="50"/>
                    </a:lnTo>
                    <a:lnTo>
                      <a:pt x="633" y="37"/>
                    </a:lnTo>
                    <a:lnTo>
                      <a:pt x="624" y="31"/>
                    </a:lnTo>
                    <a:lnTo>
                      <a:pt x="609" y="15"/>
                    </a:lnTo>
                    <a:lnTo>
                      <a:pt x="606" y="13"/>
                    </a:lnTo>
                    <a:lnTo>
                      <a:pt x="591" y="20"/>
                    </a:lnTo>
                    <a:lnTo>
                      <a:pt x="578" y="28"/>
                    </a:lnTo>
                    <a:lnTo>
                      <a:pt x="569" y="28"/>
                    </a:lnTo>
                    <a:lnTo>
                      <a:pt x="554" y="24"/>
                    </a:lnTo>
                    <a:lnTo>
                      <a:pt x="537" y="16"/>
                    </a:lnTo>
                    <a:lnTo>
                      <a:pt x="518" y="7"/>
                    </a:lnTo>
                    <a:lnTo>
                      <a:pt x="506" y="2"/>
                    </a:lnTo>
                    <a:lnTo>
                      <a:pt x="496" y="0"/>
                    </a:lnTo>
                    <a:lnTo>
                      <a:pt x="483" y="0"/>
                    </a:lnTo>
                    <a:lnTo>
                      <a:pt x="459" y="7"/>
                    </a:lnTo>
                    <a:lnTo>
                      <a:pt x="448" y="7"/>
                    </a:lnTo>
                    <a:lnTo>
                      <a:pt x="442" y="13"/>
                    </a:lnTo>
                    <a:lnTo>
                      <a:pt x="425" y="23"/>
                    </a:lnTo>
                    <a:lnTo>
                      <a:pt x="417" y="20"/>
                    </a:lnTo>
                    <a:lnTo>
                      <a:pt x="410" y="12"/>
                    </a:lnTo>
                    <a:lnTo>
                      <a:pt x="401" y="20"/>
                    </a:lnTo>
                    <a:lnTo>
                      <a:pt x="391" y="42"/>
                    </a:lnTo>
                    <a:lnTo>
                      <a:pt x="383" y="45"/>
                    </a:lnTo>
                    <a:lnTo>
                      <a:pt x="358" y="45"/>
                    </a:lnTo>
                    <a:lnTo>
                      <a:pt x="340" y="36"/>
                    </a:lnTo>
                    <a:lnTo>
                      <a:pt x="329" y="36"/>
                    </a:lnTo>
                    <a:lnTo>
                      <a:pt x="319" y="43"/>
                    </a:lnTo>
                    <a:lnTo>
                      <a:pt x="304" y="43"/>
                    </a:lnTo>
                    <a:lnTo>
                      <a:pt x="297" y="37"/>
                    </a:lnTo>
                    <a:lnTo>
                      <a:pt x="267" y="18"/>
                    </a:lnTo>
                    <a:lnTo>
                      <a:pt x="248" y="18"/>
                    </a:lnTo>
                    <a:lnTo>
                      <a:pt x="235" y="18"/>
                    </a:lnTo>
                    <a:lnTo>
                      <a:pt x="208" y="37"/>
                    </a:lnTo>
                    <a:lnTo>
                      <a:pt x="195" y="42"/>
                    </a:lnTo>
                    <a:lnTo>
                      <a:pt x="163" y="52"/>
                    </a:lnTo>
                    <a:lnTo>
                      <a:pt x="148" y="62"/>
                    </a:lnTo>
                    <a:lnTo>
                      <a:pt x="148" y="97"/>
                    </a:lnTo>
                    <a:lnTo>
                      <a:pt x="123" y="110"/>
                    </a:lnTo>
                    <a:lnTo>
                      <a:pt x="134" y="117"/>
                    </a:lnTo>
                    <a:lnTo>
                      <a:pt x="128" y="128"/>
                    </a:lnTo>
                    <a:lnTo>
                      <a:pt x="112" y="150"/>
                    </a:lnTo>
                    <a:lnTo>
                      <a:pt x="105" y="175"/>
                    </a:lnTo>
                    <a:lnTo>
                      <a:pt x="94" y="195"/>
                    </a:lnTo>
                    <a:lnTo>
                      <a:pt x="85" y="204"/>
                    </a:lnTo>
                    <a:lnTo>
                      <a:pt x="41" y="239"/>
                    </a:lnTo>
                    <a:lnTo>
                      <a:pt x="26" y="239"/>
                    </a:lnTo>
                    <a:lnTo>
                      <a:pt x="19" y="244"/>
                    </a:lnTo>
                    <a:lnTo>
                      <a:pt x="19" y="265"/>
                    </a:lnTo>
                    <a:lnTo>
                      <a:pt x="0" y="287"/>
                    </a:lnTo>
                    <a:lnTo>
                      <a:pt x="10" y="301"/>
                    </a:lnTo>
                    <a:lnTo>
                      <a:pt x="25" y="306"/>
                    </a:lnTo>
                    <a:lnTo>
                      <a:pt x="25" y="299"/>
                    </a:lnTo>
                    <a:lnTo>
                      <a:pt x="34" y="299"/>
                    </a:lnTo>
                    <a:lnTo>
                      <a:pt x="34" y="307"/>
                    </a:lnTo>
                    <a:lnTo>
                      <a:pt x="44" y="307"/>
                    </a:lnTo>
                    <a:lnTo>
                      <a:pt x="53" y="313"/>
                    </a:lnTo>
                    <a:lnTo>
                      <a:pt x="78" y="313"/>
                    </a:lnTo>
                    <a:lnTo>
                      <a:pt x="74" y="318"/>
                    </a:lnTo>
                    <a:lnTo>
                      <a:pt x="86" y="318"/>
                    </a:lnTo>
                    <a:lnTo>
                      <a:pt x="92" y="313"/>
                    </a:lnTo>
                    <a:lnTo>
                      <a:pt x="92" y="321"/>
                    </a:lnTo>
                    <a:lnTo>
                      <a:pt x="86" y="321"/>
                    </a:lnTo>
                    <a:lnTo>
                      <a:pt x="97" y="332"/>
                    </a:lnTo>
                    <a:lnTo>
                      <a:pt x="104" y="332"/>
                    </a:lnTo>
                    <a:lnTo>
                      <a:pt x="111" y="325"/>
                    </a:lnTo>
                    <a:lnTo>
                      <a:pt x="116" y="325"/>
                    </a:lnTo>
                    <a:lnTo>
                      <a:pt x="117" y="326"/>
                    </a:lnTo>
                    <a:lnTo>
                      <a:pt x="123" y="33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5" name="Freeform 184">
                <a:extLst>
                  <a:ext uri="{FF2B5EF4-FFF2-40B4-BE49-F238E27FC236}">
                    <a16:creationId xmlns:a16="http://schemas.microsoft.com/office/drawing/2014/main" id="{0E62CD36-5D7D-4013-8E2A-FED140E06242}"/>
                  </a:ext>
                </a:extLst>
              </p:cNvPr>
              <p:cNvSpPr>
                <a:spLocks/>
              </p:cNvSpPr>
              <p:nvPr/>
            </p:nvSpPr>
            <p:spPr bwMode="auto">
              <a:xfrm>
                <a:off x="1017588" y="3792538"/>
                <a:ext cx="836612" cy="425450"/>
              </a:xfrm>
              <a:custGeom>
                <a:avLst/>
                <a:gdLst>
                  <a:gd name="T0" fmla="*/ 430 w 442"/>
                  <a:gd name="T1" fmla="*/ 47 h 199"/>
                  <a:gd name="T2" fmla="*/ 424 w 442"/>
                  <a:gd name="T3" fmla="*/ 39 h 199"/>
                  <a:gd name="T4" fmla="*/ 402 w 442"/>
                  <a:gd name="T5" fmla="*/ 17 h 199"/>
                  <a:gd name="T6" fmla="*/ 396 w 442"/>
                  <a:gd name="T7" fmla="*/ 8 h 199"/>
                  <a:gd name="T8" fmla="*/ 367 w 442"/>
                  <a:gd name="T9" fmla="*/ 3 h 199"/>
                  <a:gd name="T10" fmla="*/ 344 w 442"/>
                  <a:gd name="T11" fmla="*/ 8 h 199"/>
                  <a:gd name="T12" fmla="*/ 292 w 442"/>
                  <a:gd name="T13" fmla="*/ 28 h 199"/>
                  <a:gd name="T14" fmla="*/ 241 w 442"/>
                  <a:gd name="T15" fmla="*/ 29 h 199"/>
                  <a:gd name="T16" fmla="*/ 233 w 442"/>
                  <a:gd name="T17" fmla="*/ 32 h 199"/>
                  <a:gd name="T18" fmla="*/ 192 w 442"/>
                  <a:gd name="T19" fmla="*/ 36 h 199"/>
                  <a:gd name="T20" fmla="*/ 165 w 442"/>
                  <a:gd name="T21" fmla="*/ 31 h 199"/>
                  <a:gd name="T22" fmla="*/ 137 w 442"/>
                  <a:gd name="T23" fmla="*/ 20 h 199"/>
                  <a:gd name="T24" fmla="*/ 96 w 442"/>
                  <a:gd name="T25" fmla="*/ 54 h 199"/>
                  <a:gd name="T26" fmla="*/ 65 w 442"/>
                  <a:gd name="T27" fmla="*/ 47 h 199"/>
                  <a:gd name="T28" fmla="*/ 61 w 442"/>
                  <a:gd name="T29" fmla="*/ 56 h 199"/>
                  <a:gd name="T30" fmla="*/ 55 w 442"/>
                  <a:gd name="T31" fmla="*/ 64 h 199"/>
                  <a:gd name="T32" fmla="*/ 61 w 442"/>
                  <a:gd name="T33" fmla="*/ 83 h 199"/>
                  <a:gd name="T34" fmla="*/ 36 w 442"/>
                  <a:gd name="T35" fmla="*/ 99 h 199"/>
                  <a:gd name="T36" fmla="*/ 22 w 442"/>
                  <a:gd name="T37" fmla="*/ 100 h 199"/>
                  <a:gd name="T38" fmla="*/ 12 w 442"/>
                  <a:gd name="T39" fmla="*/ 98 h 199"/>
                  <a:gd name="T40" fmla="*/ 0 w 442"/>
                  <a:gd name="T41" fmla="*/ 102 h 199"/>
                  <a:gd name="T42" fmla="*/ 7 w 442"/>
                  <a:gd name="T43" fmla="*/ 110 h 199"/>
                  <a:gd name="T44" fmla="*/ 23 w 442"/>
                  <a:gd name="T45" fmla="*/ 116 h 199"/>
                  <a:gd name="T46" fmla="*/ 46 w 442"/>
                  <a:gd name="T47" fmla="*/ 131 h 199"/>
                  <a:gd name="T48" fmla="*/ 43 w 442"/>
                  <a:gd name="T49" fmla="*/ 138 h 199"/>
                  <a:gd name="T50" fmla="*/ 31 w 442"/>
                  <a:gd name="T51" fmla="*/ 127 h 199"/>
                  <a:gd name="T52" fmla="*/ 42 w 442"/>
                  <a:gd name="T53" fmla="*/ 140 h 199"/>
                  <a:gd name="T54" fmla="*/ 34 w 442"/>
                  <a:gd name="T55" fmla="*/ 154 h 199"/>
                  <a:gd name="T56" fmla="*/ 35 w 442"/>
                  <a:gd name="T57" fmla="*/ 162 h 199"/>
                  <a:gd name="T58" fmla="*/ 40 w 442"/>
                  <a:gd name="T59" fmla="*/ 159 h 199"/>
                  <a:gd name="T60" fmla="*/ 45 w 442"/>
                  <a:gd name="T61" fmla="*/ 168 h 199"/>
                  <a:gd name="T62" fmla="*/ 43 w 442"/>
                  <a:gd name="T63" fmla="*/ 176 h 199"/>
                  <a:gd name="T64" fmla="*/ 46 w 442"/>
                  <a:gd name="T65" fmla="*/ 180 h 199"/>
                  <a:gd name="T66" fmla="*/ 42 w 442"/>
                  <a:gd name="T67" fmla="*/ 185 h 199"/>
                  <a:gd name="T68" fmla="*/ 38 w 442"/>
                  <a:gd name="T69" fmla="*/ 194 h 199"/>
                  <a:gd name="T70" fmla="*/ 53 w 442"/>
                  <a:gd name="T71" fmla="*/ 199 h 199"/>
                  <a:gd name="T72" fmla="*/ 64 w 442"/>
                  <a:gd name="T73" fmla="*/ 196 h 199"/>
                  <a:gd name="T74" fmla="*/ 69 w 442"/>
                  <a:gd name="T75" fmla="*/ 198 h 199"/>
                  <a:gd name="T76" fmla="*/ 68 w 442"/>
                  <a:gd name="T77" fmla="*/ 189 h 199"/>
                  <a:gd name="T78" fmla="*/ 76 w 442"/>
                  <a:gd name="T79" fmla="*/ 189 h 199"/>
                  <a:gd name="T80" fmla="*/ 85 w 442"/>
                  <a:gd name="T81" fmla="*/ 180 h 199"/>
                  <a:gd name="T82" fmla="*/ 92 w 442"/>
                  <a:gd name="T83" fmla="*/ 179 h 199"/>
                  <a:gd name="T84" fmla="*/ 93 w 442"/>
                  <a:gd name="T85" fmla="*/ 188 h 199"/>
                  <a:gd name="T86" fmla="*/ 99 w 442"/>
                  <a:gd name="T87" fmla="*/ 183 h 199"/>
                  <a:gd name="T88" fmla="*/ 85 w 442"/>
                  <a:gd name="T89" fmla="*/ 170 h 199"/>
                  <a:gd name="T90" fmla="*/ 102 w 442"/>
                  <a:gd name="T91" fmla="*/ 141 h 199"/>
                  <a:gd name="T92" fmla="*/ 141 w 442"/>
                  <a:gd name="T93" fmla="*/ 148 h 199"/>
                  <a:gd name="T94" fmla="*/ 182 w 442"/>
                  <a:gd name="T95" fmla="*/ 171 h 199"/>
                  <a:gd name="T96" fmla="*/ 213 w 442"/>
                  <a:gd name="T97" fmla="*/ 170 h 199"/>
                  <a:gd name="T98" fmla="*/ 296 w 442"/>
                  <a:gd name="T99" fmla="*/ 154 h 199"/>
                  <a:gd name="T100" fmla="*/ 325 w 442"/>
                  <a:gd name="T101" fmla="*/ 159 h 199"/>
                  <a:gd name="T102" fmla="*/ 347 w 442"/>
                  <a:gd name="T103" fmla="*/ 181 h 199"/>
                  <a:gd name="T104" fmla="*/ 365 w 442"/>
                  <a:gd name="T105" fmla="*/ 151 h 199"/>
                  <a:gd name="T106" fmla="*/ 420 w 442"/>
                  <a:gd name="T107" fmla="*/ 134 h 199"/>
                  <a:gd name="T108" fmla="*/ 432 w 442"/>
                  <a:gd name="T109" fmla="*/ 113 h 199"/>
                  <a:gd name="T110" fmla="*/ 442 w 442"/>
                  <a:gd name="T111" fmla="*/ 108 h 199"/>
                  <a:gd name="T112" fmla="*/ 413 w 442"/>
                  <a:gd name="T113" fmla="*/ 90 h 199"/>
                  <a:gd name="T114" fmla="*/ 409 w 442"/>
                  <a:gd name="T115" fmla="*/ 6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2" h="199">
                    <a:moveTo>
                      <a:pt x="415" y="56"/>
                    </a:moveTo>
                    <a:lnTo>
                      <a:pt x="430" y="47"/>
                    </a:lnTo>
                    <a:lnTo>
                      <a:pt x="435" y="39"/>
                    </a:lnTo>
                    <a:lnTo>
                      <a:pt x="424" y="39"/>
                    </a:lnTo>
                    <a:lnTo>
                      <a:pt x="407" y="19"/>
                    </a:lnTo>
                    <a:lnTo>
                      <a:pt x="402" y="17"/>
                    </a:lnTo>
                    <a:lnTo>
                      <a:pt x="396" y="17"/>
                    </a:lnTo>
                    <a:lnTo>
                      <a:pt x="396" y="8"/>
                    </a:lnTo>
                    <a:lnTo>
                      <a:pt x="383" y="8"/>
                    </a:lnTo>
                    <a:lnTo>
                      <a:pt x="367" y="3"/>
                    </a:lnTo>
                    <a:lnTo>
                      <a:pt x="350" y="3"/>
                    </a:lnTo>
                    <a:lnTo>
                      <a:pt x="344" y="8"/>
                    </a:lnTo>
                    <a:lnTo>
                      <a:pt x="314" y="0"/>
                    </a:lnTo>
                    <a:lnTo>
                      <a:pt x="292" y="28"/>
                    </a:lnTo>
                    <a:lnTo>
                      <a:pt x="276" y="29"/>
                    </a:lnTo>
                    <a:lnTo>
                      <a:pt x="241" y="29"/>
                    </a:lnTo>
                    <a:lnTo>
                      <a:pt x="241" y="31"/>
                    </a:lnTo>
                    <a:lnTo>
                      <a:pt x="233" y="32"/>
                    </a:lnTo>
                    <a:lnTo>
                      <a:pt x="218" y="36"/>
                    </a:lnTo>
                    <a:lnTo>
                      <a:pt x="192" y="36"/>
                    </a:lnTo>
                    <a:lnTo>
                      <a:pt x="173" y="36"/>
                    </a:lnTo>
                    <a:lnTo>
                      <a:pt x="165" y="31"/>
                    </a:lnTo>
                    <a:lnTo>
                      <a:pt x="156" y="23"/>
                    </a:lnTo>
                    <a:lnTo>
                      <a:pt x="137" y="20"/>
                    </a:lnTo>
                    <a:lnTo>
                      <a:pt x="118" y="31"/>
                    </a:lnTo>
                    <a:lnTo>
                      <a:pt x="96" y="54"/>
                    </a:lnTo>
                    <a:lnTo>
                      <a:pt x="82" y="53"/>
                    </a:lnTo>
                    <a:lnTo>
                      <a:pt x="65" y="47"/>
                    </a:lnTo>
                    <a:lnTo>
                      <a:pt x="61" y="51"/>
                    </a:lnTo>
                    <a:lnTo>
                      <a:pt x="61" y="56"/>
                    </a:lnTo>
                    <a:lnTo>
                      <a:pt x="56" y="59"/>
                    </a:lnTo>
                    <a:lnTo>
                      <a:pt x="55" y="64"/>
                    </a:lnTo>
                    <a:lnTo>
                      <a:pt x="61" y="69"/>
                    </a:lnTo>
                    <a:lnTo>
                      <a:pt x="61" y="83"/>
                    </a:lnTo>
                    <a:lnTo>
                      <a:pt x="52" y="92"/>
                    </a:lnTo>
                    <a:lnTo>
                      <a:pt x="36" y="99"/>
                    </a:lnTo>
                    <a:lnTo>
                      <a:pt x="28" y="98"/>
                    </a:lnTo>
                    <a:lnTo>
                      <a:pt x="22" y="100"/>
                    </a:lnTo>
                    <a:lnTo>
                      <a:pt x="18" y="98"/>
                    </a:lnTo>
                    <a:lnTo>
                      <a:pt x="12" y="98"/>
                    </a:lnTo>
                    <a:lnTo>
                      <a:pt x="7" y="97"/>
                    </a:lnTo>
                    <a:lnTo>
                      <a:pt x="0" y="102"/>
                    </a:lnTo>
                    <a:lnTo>
                      <a:pt x="0" y="106"/>
                    </a:lnTo>
                    <a:lnTo>
                      <a:pt x="7" y="110"/>
                    </a:lnTo>
                    <a:lnTo>
                      <a:pt x="16" y="110"/>
                    </a:lnTo>
                    <a:lnTo>
                      <a:pt x="23" y="116"/>
                    </a:lnTo>
                    <a:lnTo>
                      <a:pt x="34" y="119"/>
                    </a:lnTo>
                    <a:lnTo>
                      <a:pt x="46" y="131"/>
                    </a:lnTo>
                    <a:lnTo>
                      <a:pt x="46" y="136"/>
                    </a:lnTo>
                    <a:lnTo>
                      <a:pt x="43" y="138"/>
                    </a:lnTo>
                    <a:lnTo>
                      <a:pt x="35" y="133"/>
                    </a:lnTo>
                    <a:lnTo>
                      <a:pt x="31" y="127"/>
                    </a:lnTo>
                    <a:lnTo>
                      <a:pt x="32" y="137"/>
                    </a:lnTo>
                    <a:lnTo>
                      <a:pt x="42" y="140"/>
                    </a:lnTo>
                    <a:lnTo>
                      <a:pt x="34" y="145"/>
                    </a:lnTo>
                    <a:lnTo>
                      <a:pt x="34" y="154"/>
                    </a:lnTo>
                    <a:lnTo>
                      <a:pt x="32" y="156"/>
                    </a:lnTo>
                    <a:lnTo>
                      <a:pt x="35" y="162"/>
                    </a:lnTo>
                    <a:lnTo>
                      <a:pt x="38" y="161"/>
                    </a:lnTo>
                    <a:lnTo>
                      <a:pt x="40" y="159"/>
                    </a:lnTo>
                    <a:lnTo>
                      <a:pt x="45" y="159"/>
                    </a:lnTo>
                    <a:lnTo>
                      <a:pt x="45" y="168"/>
                    </a:lnTo>
                    <a:lnTo>
                      <a:pt x="42" y="171"/>
                    </a:lnTo>
                    <a:lnTo>
                      <a:pt x="43" y="176"/>
                    </a:lnTo>
                    <a:lnTo>
                      <a:pt x="46" y="177"/>
                    </a:lnTo>
                    <a:lnTo>
                      <a:pt x="46" y="180"/>
                    </a:lnTo>
                    <a:lnTo>
                      <a:pt x="41" y="180"/>
                    </a:lnTo>
                    <a:lnTo>
                      <a:pt x="42" y="185"/>
                    </a:lnTo>
                    <a:lnTo>
                      <a:pt x="38" y="188"/>
                    </a:lnTo>
                    <a:lnTo>
                      <a:pt x="38" y="194"/>
                    </a:lnTo>
                    <a:lnTo>
                      <a:pt x="47" y="199"/>
                    </a:lnTo>
                    <a:lnTo>
                      <a:pt x="53" y="199"/>
                    </a:lnTo>
                    <a:lnTo>
                      <a:pt x="56" y="194"/>
                    </a:lnTo>
                    <a:lnTo>
                      <a:pt x="64" y="196"/>
                    </a:lnTo>
                    <a:lnTo>
                      <a:pt x="65" y="199"/>
                    </a:lnTo>
                    <a:lnTo>
                      <a:pt x="69" y="198"/>
                    </a:lnTo>
                    <a:lnTo>
                      <a:pt x="65" y="191"/>
                    </a:lnTo>
                    <a:lnTo>
                      <a:pt x="68" y="189"/>
                    </a:lnTo>
                    <a:lnTo>
                      <a:pt x="72" y="191"/>
                    </a:lnTo>
                    <a:lnTo>
                      <a:pt x="76" y="189"/>
                    </a:lnTo>
                    <a:lnTo>
                      <a:pt x="76" y="182"/>
                    </a:lnTo>
                    <a:lnTo>
                      <a:pt x="85" y="180"/>
                    </a:lnTo>
                    <a:lnTo>
                      <a:pt x="88" y="178"/>
                    </a:lnTo>
                    <a:lnTo>
                      <a:pt x="92" y="179"/>
                    </a:lnTo>
                    <a:lnTo>
                      <a:pt x="92" y="184"/>
                    </a:lnTo>
                    <a:lnTo>
                      <a:pt x="93" y="188"/>
                    </a:lnTo>
                    <a:lnTo>
                      <a:pt x="97" y="188"/>
                    </a:lnTo>
                    <a:lnTo>
                      <a:pt x="99" y="183"/>
                    </a:lnTo>
                    <a:lnTo>
                      <a:pt x="97" y="179"/>
                    </a:lnTo>
                    <a:lnTo>
                      <a:pt x="85" y="170"/>
                    </a:lnTo>
                    <a:lnTo>
                      <a:pt x="93" y="150"/>
                    </a:lnTo>
                    <a:lnTo>
                      <a:pt x="102" y="141"/>
                    </a:lnTo>
                    <a:lnTo>
                      <a:pt x="122" y="141"/>
                    </a:lnTo>
                    <a:lnTo>
                      <a:pt x="141" y="148"/>
                    </a:lnTo>
                    <a:lnTo>
                      <a:pt x="162" y="158"/>
                    </a:lnTo>
                    <a:lnTo>
                      <a:pt x="182" y="171"/>
                    </a:lnTo>
                    <a:lnTo>
                      <a:pt x="200" y="170"/>
                    </a:lnTo>
                    <a:lnTo>
                      <a:pt x="213" y="170"/>
                    </a:lnTo>
                    <a:lnTo>
                      <a:pt x="257" y="173"/>
                    </a:lnTo>
                    <a:lnTo>
                      <a:pt x="296" y="154"/>
                    </a:lnTo>
                    <a:lnTo>
                      <a:pt x="307" y="161"/>
                    </a:lnTo>
                    <a:lnTo>
                      <a:pt x="325" y="159"/>
                    </a:lnTo>
                    <a:lnTo>
                      <a:pt x="340" y="169"/>
                    </a:lnTo>
                    <a:lnTo>
                      <a:pt x="347" y="181"/>
                    </a:lnTo>
                    <a:lnTo>
                      <a:pt x="365" y="172"/>
                    </a:lnTo>
                    <a:lnTo>
                      <a:pt x="365" y="151"/>
                    </a:lnTo>
                    <a:lnTo>
                      <a:pt x="386" y="153"/>
                    </a:lnTo>
                    <a:lnTo>
                      <a:pt x="420" y="134"/>
                    </a:lnTo>
                    <a:lnTo>
                      <a:pt x="432" y="129"/>
                    </a:lnTo>
                    <a:lnTo>
                      <a:pt x="432" y="113"/>
                    </a:lnTo>
                    <a:lnTo>
                      <a:pt x="437" y="113"/>
                    </a:lnTo>
                    <a:lnTo>
                      <a:pt x="442" y="108"/>
                    </a:lnTo>
                    <a:lnTo>
                      <a:pt x="429" y="102"/>
                    </a:lnTo>
                    <a:lnTo>
                      <a:pt x="413" y="90"/>
                    </a:lnTo>
                    <a:lnTo>
                      <a:pt x="413" y="84"/>
                    </a:lnTo>
                    <a:lnTo>
                      <a:pt x="409" y="63"/>
                    </a:lnTo>
                    <a:lnTo>
                      <a:pt x="415" y="5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6" name="Freeform 185">
                <a:extLst>
                  <a:ext uri="{FF2B5EF4-FFF2-40B4-BE49-F238E27FC236}">
                    <a16:creationId xmlns:a16="http://schemas.microsoft.com/office/drawing/2014/main" id="{79F11168-EEB7-4EFC-99C3-4FA57153D4BA}"/>
                  </a:ext>
                </a:extLst>
              </p:cNvPr>
              <p:cNvSpPr>
                <a:spLocks/>
              </p:cNvSpPr>
              <p:nvPr/>
            </p:nvSpPr>
            <p:spPr bwMode="auto">
              <a:xfrm>
                <a:off x="2052638" y="3997325"/>
                <a:ext cx="714375" cy="547688"/>
              </a:xfrm>
              <a:custGeom>
                <a:avLst/>
                <a:gdLst>
                  <a:gd name="T0" fmla="*/ 53 w 377"/>
                  <a:gd name="T1" fmla="*/ 137 h 256"/>
                  <a:gd name="T2" fmla="*/ 75 w 377"/>
                  <a:gd name="T3" fmla="*/ 108 h 256"/>
                  <a:gd name="T4" fmla="*/ 45 w 377"/>
                  <a:gd name="T5" fmla="*/ 93 h 256"/>
                  <a:gd name="T6" fmla="*/ 45 w 377"/>
                  <a:gd name="T7" fmla="*/ 51 h 256"/>
                  <a:gd name="T8" fmla="*/ 64 w 377"/>
                  <a:gd name="T9" fmla="*/ 46 h 256"/>
                  <a:gd name="T10" fmla="*/ 135 w 377"/>
                  <a:gd name="T11" fmla="*/ 20 h 256"/>
                  <a:gd name="T12" fmla="*/ 162 w 377"/>
                  <a:gd name="T13" fmla="*/ 14 h 256"/>
                  <a:gd name="T14" fmla="*/ 180 w 377"/>
                  <a:gd name="T15" fmla="*/ 19 h 256"/>
                  <a:gd name="T16" fmla="*/ 186 w 377"/>
                  <a:gd name="T17" fmla="*/ 29 h 256"/>
                  <a:gd name="T18" fmla="*/ 191 w 377"/>
                  <a:gd name="T19" fmla="*/ 18 h 256"/>
                  <a:gd name="T20" fmla="*/ 213 w 377"/>
                  <a:gd name="T21" fmla="*/ 12 h 256"/>
                  <a:gd name="T22" fmla="*/ 249 w 377"/>
                  <a:gd name="T23" fmla="*/ 0 h 256"/>
                  <a:gd name="T24" fmla="*/ 260 w 377"/>
                  <a:gd name="T25" fmla="*/ 8 h 256"/>
                  <a:gd name="T26" fmla="*/ 283 w 377"/>
                  <a:gd name="T27" fmla="*/ 40 h 256"/>
                  <a:gd name="T28" fmla="*/ 323 w 377"/>
                  <a:gd name="T29" fmla="*/ 53 h 256"/>
                  <a:gd name="T30" fmla="*/ 342 w 377"/>
                  <a:gd name="T31" fmla="*/ 82 h 256"/>
                  <a:gd name="T32" fmla="*/ 352 w 377"/>
                  <a:gd name="T33" fmla="*/ 102 h 256"/>
                  <a:gd name="T34" fmla="*/ 368 w 377"/>
                  <a:gd name="T35" fmla="*/ 143 h 256"/>
                  <a:gd name="T36" fmla="*/ 350 w 377"/>
                  <a:gd name="T37" fmla="*/ 168 h 256"/>
                  <a:gd name="T38" fmla="*/ 307 w 377"/>
                  <a:gd name="T39" fmla="*/ 159 h 256"/>
                  <a:gd name="T40" fmla="*/ 286 w 377"/>
                  <a:gd name="T41" fmla="*/ 166 h 256"/>
                  <a:gd name="T42" fmla="*/ 264 w 377"/>
                  <a:gd name="T43" fmla="*/ 160 h 256"/>
                  <a:gd name="T44" fmla="*/ 215 w 377"/>
                  <a:gd name="T45" fmla="*/ 141 h 256"/>
                  <a:gd name="T46" fmla="*/ 175 w 377"/>
                  <a:gd name="T47" fmla="*/ 160 h 256"/>
                  <a:gd name="T48" fmla="*/ 130 w 377"/>
                  <a:gd name="T49" fmla="*/ 175 h 256"/>
                  <a:gd name="T50" fmla="*/ 115 w 377"/>
                  <a:gd name="T51" fmla="*/ 220 h 256"/>
                  <a:gd name="T52" fmla="*/ 64 w 377"/>
                  <a:gd name="T53" fmla="*/ 222 h 256"/>
                  <a:gd name="T54" fmla="*/ 18 w 377"/>
                  <a:gd name="T55" fmla="*/ 256 h 256"/>
                  <a:gd name="T56" fmla="*/ 7 w 377"/>
                  <a:gd name="T57" fmla="*/ 251 h 256"/>
                  <a:gd name="T58" fmla="*/ 19 w 377"/>
                  <a:gd name="T59" fmla="*/ 229 h 256"/>
                  <a:gd name="T60" fmla="*/ 18 w 377"/>
                  <a:gd name="T61" fmla="*/ 198 h 256"/>
                  <a:gd name="T62" fmla="*/ 28 w 377"/>
                  <a:gd name="T63" fmla="*/ 17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7" h="256">
                    <a:moveTo>
                      <a:pt x="43" y="152"/>
                    </a:moveTo>
                    <a:lnTo>
                      <a:pt x="53" y="137"/>
                    </a:lnTo>
                    <a:lnTo>
                      <a:pt x="69" y="115"/>
                    </a:lnTo>
                    <a:lnTo>
                      <a:pt x="75" y="108"/>
                    </a:lnTo>
                    <a:lnTo>
                      <a:pt x="60" y="103"/>
                    </a:lnTo>
                    <a:lnTo>
                      <a:pt x="45" y="93"/>
                    </a:lnTo>
                    <a:lnTo>
                      <a:pt x="51" y="65"/>
                    </a:lnTo>
                    <a:lnTo>
                      <a:pt x="45" y="51"/>
                    </a:lnTo>
                    <a:lnTo>
                      <a:pt x="56" y="46"/>
                    </a:lnTo>
                    <a:lnTo>
                      <a:pt x="64" y="46"/>
                    </a:lnTo>
                    <a:lnTo>
                      <a:pt x="75" y="46"/>
                    </a:lnTo>
                    <a:lnTo>
                      <a:pt x="135" y="20"/>
                    </a:lnTo>
                    <a:lnTo>
                      <a:pt x="146" y="14"/>
                    </a:lnTo>
                    <a:lnTo>
                      <a:pt x="162" y="14"/>
                    </a:lnTo>
                    <a:lnTo>
                      <a:pt x="173" y="19"/>
                    </a:lnTo>
                    <a:lnTo>
                      <a:pt x="180" y="19"/>
                    </a:lnTo>
                    <a:lnTo>
                      <a:pt x="180" y="29"/>
                    </a:lnTo>
                    <a:lnTo>
                      <a:pt x="186" y="29"/>
                    </a:lnTo>
                    <a:lnTo>
                      <a:pt x="191" y="24"/>
                    </a:lnTo>
                    <a:lnTo>
                      <a:pt x="191" y="18"/>
                    </a:lnTo>
                    <a:lnTo>
                      <a:pt x="198" y="12"/>
                    </a:lnTo>
                    <a:lnTo>
                      <a:pt x="213" y="12"/>
                    </a:lnTo>
                    <a:lnTo>
                      <a:pt x="231" y="7"/>
                    </a:lnTo>
                    <a:lnTo>
                      <a:pt x="249" y="0"/>
                    </a:lnTo>
                    <a:lnTo>
                      <a:pt x="256" y="0"/>
                    </a:lnTo>
                    <a:lnTo>
                      <a:pt x="260" y="8"/>
                    </a:lnTo>
                    <a:lnTo>
                      <a:pt x="273" y="31"/>
                    </a:lnTo>
                    <a:lnTo>
                      <a:pt x="283" y="40"/>
                    </a:lnTo>
                    <a:lnTo>
                      <a:pt x="314" y="53"/>
                    </a:lnTo>
                    <a:lnTo>
                      <a:pt x="323" y="53"/>
                    </a:lnTo>
                    <a:lnTo>
                      <a:pt x="339" y="63"/>
                    </a:lnTo>
                    <a:lnTo>
                      <a:pt x="342" y="82"/>
                    </a:lnTo>
                    <a:lnTo>
                      <a:pt x="342" y="88"/>
                    </a:lnTo>
                    <a:lnTo>
                      <a:pt x="352" y="102"/>
                    </a:lnTo>
                    <a:lnTo>
                      <a:pt x="377" y="135"/>
                    </a:lnTo>
                    <a:lnTo>
                      <a:pt x="368" y="143"/>
                    </a:lnTo>
                    <a:lnTo>
                      <a:pt x="358" y="165"/>
                    </a:lnTo>
                    <a:lnTo>
                      <a:pt x="350" y="168"/>
                    </a:lnTo>
                    <a:lnTo>
                      <a:pt x="325" y="168"/>
                    </a:lnTo>
                    <a:lnTo>
                      <a:pt x="307" y="159"/>
                    </a:lnTo>
                    <a:lnTo>
                      <a:pt x="296" y="159"/>
                    </a:lnTo>
                    <a:lnTo>
                      <a:pt x="286" y="166"/>
                    </a:lnTo>
                    <a:lnTo>
                      <a:pt x="271" y="166"/>
                    </a:lnTo>
                    <a:lnTo>
                      <a:pt x="264" y="160"/>
                    </a:lnTo>
                    <a:lnTo>
                      <a:pt x="234" y="141"/>
                    </a:lnTo>
                    <a:lnTo>
                      <a:pt x="215" y="141"/>
                    </a:lnTo>
                    <a:lnTo>
                      <a:pt x="202" y="141"/>
                    </a:lnTo>
                    <a:lnTo>
                      <a:pt x="175" y="160"/>
                    </a:lnTo>
                    <a:lnTo>
                      <a:pt x="162" y="165"/>
                    </a:lnTo>
                    <a:lnTo>
                      <a:pt x="130" y="175"/>
                    </a:lnTo>
                    <a:lnTo>
                      <a:pt x="115" y="185"/>
                    </a:lnTo>
                    <a:lnTo>
                      <a:pt x="115" y="220"/>
                    </a:lnTo>
                    <a:lnTo>
                      <a:pt x="90" y="233"/>
                    </a:lnTo>
                    <a:lnTo>
                      <a:pt x="64" y="222"/>
                    </a:lnTo>
                    <a:lnTo>
                      <a:pt x="52" y="236"/>
                    </a:lnTo>
                    <a:lnTo>
                      <a:pt x="18" y="256"/>
                    </a:lnTo>
                    <a:lnTo>
                      <a:pt x="7" y="256"/>
                    </a:lnTo>
                    <a:lnTo>
                      <a:pt x="7" y="251"/>
                    </a:lnTo>
                    <a:lnTo>
                      <a:pt x="19" y="236"/>
                    </a:lnTo>
                    <a:lnTo>
                      <a:pt x="19" y="229"/>
                    </a:lnTo>
                    <a:lnTo>
                      <a:pt x="0" y="218"/>
                    </a:lnTo>
                    <a:lnTo>
                      <a:pt x="18" y="198"/>
                    </a:lnTo>
                    <a:lnTo>
                      <a:pt x="18" y="187"/>
                    </a:lnTo>
                    <a:lnTo>
                      <a:pt x="28" y="171"/>
                    </a:lnTo>
                    <a:lnTo>
                      <a:pt x="43" y="15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7" name="Freeform 186">
                <a:extLst>
                  <a:ext uri="{FF2B5EF4-FFF2-40B4-BE49-F238E27FC236}">
                    <a16:creationId xmlns:a16="http://schemas.microsoft.com/office/drawing/2014/main" id="{C75BF1B4-4BB0-4F61-808F-C7C3C206C578}"/>
                  </a:ext>
                </a:extLst>
              </p:cNvPr>
              <p:cNvSpPr>
                <a:spLocks/>
              </p:cNvSpPr>
              <p:nvPr/>
            </p:nvSpPr>
            <p:spPr bwMode="auto">
              <a:xfrm>
                <a:off x="1708150" y="3611563"/>
                <a:ext cx="688975" cy="931862"/>
              </a:xfrm>
              <a:custGeom>
                <a:avLst/>
                <a:gdLst>
                  <a:gd name="T0" fmla="*/ 44 w 364"/>
                  <a:gd name="T1" fmla="*/ 147 h 435"/>
                  <a:gd name="T2" fmla="*/ 48 w 364"/>
                  <a:gd name="T3" fmla="*/ 174 h 435"/>
                  <a:gd name="T4" fmla="*/ 77 w 364"/>
                  <a:gd name="T5" fmla="*/ 192 h 435"/>
                  <a:gd name="T6" fmla="*/ 67 w 364"/>
                  <a:gd name="T7" fmla="*/ 197 h 435"/>
                  <a:gd name="T8" fmla="*/ 55 w 364"/>
                  <a:gd name="T9" fmla="*/ 218 h 435"/>
                  <a:gd name="T10" fmla="*/ 0 w 364"/>
                  <a:gd name="T11" fmla="*/ 235 h 435"/>
                  <a:gd name="T12" fmla="*/ 11 w 364"/>
                  <a:gd name="T13" fmla="*/ 259 h 435"/>
                  <a:gd name="T14" fmla="*/ 34 w 364"/>
                  <a:gd name="T15" fmla="*/ 298 h 435"/>
                  <a:gd name="T16" fmla="*/ 45 w 364"/>
                  <a:gd name="T17" fmla="*/ 324 h 435"/>
                  <a:gd name="T18" fmla="*/ 74 w 364"/>
                  <a:gd name="T19" fmla="*/ 343 h 435"/>
                  <a:gd name="T20" fmla="*/ 114 w 364"/>
                  <a:gd name="T21" fmla="*/ 370 h 435"/>
                  <a:gd name="T22" fmla="*/ 120 w 364"/>
                  <a:gd name="T23" fmla="*/ 411 h 435"/>
                  <a:gd name="T24" fmla="*/ 148 w 364"/>
                  <a:gd name="T25" fmla="*/ 435 h 435"/>
                  <a:gd name="T26" fmla="*/ 173 w 364"/>
                  <a:gd name="T27" fmla="*/ 423 h 435"/>
                  <a:gd name="T28" fmla="*/ 200 w 364"/>
                  <a:gd name="T29" fmla="*/ 378 h 435"/>
                  <a:gd name="T30" fmla="*/ 210 w 364"/>
                  <a:gd name="T31" fmla="*/ 351 h 435"/>
                  <a:gd name="T32" fmla="*/ 235 w 364"/>
                  <a:gd name="T33" fmla="*/ 317 h 435"/>
                  <a:gd name="T34" fmla="*/ 257 w 364"/>
                  <a:gd name="T35" fmla="*/ 288 h 435"/>
                  <a:gd name="T36" fmla="*/ 227 w 364"/>
                  <a:gd name="T37" fmla="*/ 273 h 435"/>
                  <a:gd name="T38" fmla="*/ 227 w 364"/>
                  <a:gd name="T39" fmla="*/ 231 h 435"/>
                  <a:gd name="T40" fmla="*/ 246 w 364"/>
                  <a:gd name="T41" fmla="*/ 226 h 435"/>
                  <a:gd name="T42" fmla="*/ 317 w 364"/>
                  <a:gd name="T43" fmla="*/ 200 h 435"/>
                  <a:gd name="T44" fmla="*/ 297 w 364"/>
                  <a:gd name="T45" fmla="*/ 181 h 435"/>
                  <a:gd name="T46" fmla="*/ 271 w 364"/>
                  <a:gd name="T47" fmla="*/ 162 h 435"/>
                  <a:gd name="T48" fmla="*/ 271 w 364"/>
                  <a:gd name="T49" fmla="*/ 142 h 435"/>
                  <a:gd name="T50" fmla="*/ 297 w 364"/>
                  <a:gd name="T51" fmla="*/ 121 h 435"/>
                  <a:gd name="T52" fmla="*/ 319 w 364"/>
                  <a:gd name="T53" fmla="*/ 116 h 435"/>
                  <a:gd name="T54" fmla="*/ 364 w 364"/>
                  <a:gd name="T55" fmla="*/ 77 h 435"/>
                  <a:gd name="T56" fmla="*/ 360 w 364"/>
                  <a:gd name="T57" fmla="*/ 62 h 435"/>
                  <a:gd name="T58" fmla="*/ 349 w 364"/>
                  <a:gd name="T59" fmla="*/ 29 h 435"/>
                  <a:gd name="T60" fmla="*/ 323 w 364"/>
                  <a:gd name="T61" fmla="*/ 8 h 435"/>
                  <a:gd name="T62" fmla="*/ 288 w 364"/>
                  <a:gd name="T63" fmla="*/ 15 h 435"/>
                  <a:gd name="T64" fmla="*/ 267 w 364"/>
                  <a:gd name="T65" fmla="*/ 28 h 435"/>
                  <a:gd name="T66" fmla="*/ 266 w 364"/>
                  <a:gd name="T67" fmla="*/ 43 h 435"/>
                  <a:gd name="T68" fmla="*/ 260 w 364"/>
                  <a:gd name="T69" fmla="*/ 62 h 435"/>
                  <a:gd name="T70" fmla="*/ 230 w 364"/>
                  <a:gd name="T71" fmla="*/ 53 h 435"/>
                  <a:gd name="T72" fmla="*/ 203 w 364"/>
                  <a:gd name="T73" fmla="*/ 41 h 435"/>
                  <a:gd name="T74" fmla="*/ 155 w 364"/>
                  <a:gd name="T75" fmla="*/ 56 h 435"/>
                  <a:gd name="T76" fmla="*/ 75 w 364"/>
                  <a:gd name="T77" fmla="*/ 56 h 435"/>
                  <a:gd name="T78" fmla="*/ 41 w 364"/>
                  <a:gd name="T79" fmla="*/ 92 h 435"/>
                  <a:gd name="T80" fmla="*/ 31 w 364"/>
                  <a:gd name="T81" fmla="*/ 101 h 435"/>
                  <a:gd name="T82" fmla="*/ 42 w 364"/>
                  <a:gd name="T83" fmla="*/ 103 h 435"/>
                  <a:gd name="T84" fmla="*/ 70 w 364"/>
                  <a:gd name="T85" fmla="*/ 123 h 435"/>
                  <a:gd name="T86" fmla="*/ 50 w 364"/>
                  <a:gd name="T87" fmla="*/ 14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4" h="435">
                    <a:moveTo>
                      <a:pt x="50" y="140"/>
                    </a:moveTo>
                    <a:lnTo>
                      <a:pt x="44" y="147"/>
                    </a:lnTo>
                    <a:lnTo>
                      <a:pt x="48" y="168"/>
                    </a:lnTo>
                    <a:lnTo>
                      <a:pt x="48" y="174"/>
                    </a:lnTo>
                    <a:lnTo>
                      <a:pt x="64" y="186"/>
                    </a:lnTo>
                    <a:lnTo>
                      <a:pt x="77" y="192"/>
                    </a:lnTo>
                    <a:lnTo>
                      <a:pt x="72" y="197"/>
                    </a:lnTo>
                    <a:lnTo>
                      <a:pt x="67" y="197"/>
                    </a:lnTo>
                    <a:lnTo>
                      <a:pt x="67" y="213"/>
                    </a:lnTo>
                    <a:lnTo>
                      <a:pt x="55" y="218"/>
                    </a:lnTo>
                    <a:lnTo>
                      <a:pt x="21" y="237"/>
                    </a:lnTo>
                    <a:lnTo>
                      <a:pt x="0" y="235"/>
                    </a:lnTo>
                    <a:lnTo>
                      <a:pt x="0" y="256"/>
                    </a:lnTo>
                    <a:lnTo>
                      <a:pt x="11" y="259"/>
                    </a:lnTo>
                    <a:lnTo>
                      <a:pt x="13" y="280"/>
                    </a:lnTo>
                    <a:lnTo>
                      <a:pt x="34" y="298"/>
                    </a:lnTo>
                    <a:lnTo>
                      <a:pt x="37" y="315"/>
                    </a:lnTo>
                    <a:lnTo>
                      <a:pt x="45" y="324"/>
                    </a:lnTo>
                    <a:lnTo>
                      <a:pt x="55" y="328"/>
                    </a:lnTo>
                    <a:lnTo>
                      <a:pt x="74" y="343"/>
                    </a:lnTo>
                    <a:lnTo>
                      <a:pt x="99" y="358"/>
                    </a:lnTo>
                    <a:lnTo>
                      <a:pt x="114" y="370"/>
                    </a:lnTo>
                    <a:lnTo>
                      <a:pt x="120" y="385"/>
                    </a:lnTo>
                    <a:lnTo>
                      <a:pt x="120" y="411"/>
                    </a:lnTo>
                    <a:lnTo>
                      <a:pt x="138" y="427"/>
                    </a:lnTo>
                    <a:lnTo>
                      <a:pt x="148" y="435"/>
                    </a:lnTo>
                    <a:lnTo>
                      <a:pt x="159" y="435"/>
                    </a:lnTo>
                    <a:lnTo>
                      <a:pt x="173" y="423"/>
                    </a:lnTo>
                    <a:lnTo>
                      <a:pt x="182" y="398"/>
                    </a:lnTo>
                    <a:lnTo>
                      <a:pt x="200" y="378"/>
                    </a:lnTo>
                    <a:lnTo>
                      <a:pt x="200" y="367"/>
                    </a:lnTo>
                    <a:lnTo>
                      <a:pt x="210" y="351"/>
                    </a:lnTo>
                    <a:lnTo>
                      <a:pt x="225" y="332"/>
                    </a:lnTo>
                    <a:lnTo>
                      <a:pt x="235" y="317"/>
                    </a:lnTo>
                    <a:lnTo>
                      <a:pt x="251" y="295"/>
                    </a:lnTo>
                    <a:lnTo>
                      <a:pt x="257" y="288"/>
                    </a:lnTo>
                    <a:lnTo>
                      <a:pt x="242" y="283"/>
                    </a:lnTo>
                    <a:lnTo>
                      <a:pt x="227" y="273"/>
                    </a:lnTo>
                    <a:lnTo>
                      <a:pt x="233" y="245"/>
                    </a:lnTo>
                    <a:lnTo>
                      <a:pt x="227" y="231"/>
                    </a:lnTo>
                    <a:lnTo>
                      <a:pt x="238" y="226"/>
                    </a:lnTo>
                    <a:lnTo>
                      <a:pt x="246" y="226"/>
                    </a:lnTo>
                    <a:lnTo>
                      <a:pt x="257" y="226"/>
                    </a:lnTo>
                    <a:lnTo>
                      <a:pt x="317" y="200"/>
                    </a:lnTo>
                    <a:lnTo>
                      <a:pt x="304" y="188"/>
                    </a:lnTo>
                    <a:lnTo>
                      <a:pt x="297" y="181"/>
                    </a:lnTo>
                    <a:lnTo>
                      <a:pt x="271" y="171"/>
                    </a:lnTo>
                    <a:lnTo>
                      <a:pt x="271" y="162"/>
                    </a:lnTo>
                    <a:lnTo>
                      <a:pt x="276" y="150"/>
                    </a:lnTo>
                    <a:lnTo>
                      <a:pt x="271" y="142"/>
                    </a:lnTo>
                    <a:lnTo>
                      <a:pt x="280" y="136"/>
                    </a:lnTo>
                    <a:lnTo>
                      <a:pt x="297" y="121"/>
                    </a:lnTo>
                    <a:lnTo>
                      <a:pt x="305" y="116"/>
                    </a:lnTo>
                    <a:lnTo>
                      <a:pt x="319" y="116"/>
                    </a:lnTo>
                    <a:lnTo>
                      <a:pt x="336" y="102"/>
                    </a:lnTo>
                    <a:lnTo>
                      <a:pt x="364" y="77"/>
                    </a:lnTo>
                    <a:lnTo>
                      <a:pt x="363" y="71"/>
                    </a:lnTo>
                    <a:lnTo>
                      <a:pt x="360" y="62"/>
                    </a:lnTo>
                    <a:lnTo>
                      <a:pt x="349" y="50"/>
                    </a:lnTo>
                    <a:lnTo>
                      <a:pt x="349" y="29"/>
                    </a:lnTo>
                    <a:lnTo>
                      <a:pt x="332" y="13"/>
                    </a:lnTo>
                    <a:lnTo>
                      <a:pt x="323" y="8"/>
                    </a:lnTo>
                    <a:lnTo>
                      <a:pt x="303" y="0"/>
                    </a:lnTo>
                    <a:lnTo>
                      <a:pt x="288" y="15"/>
                    </a:lnTo>
                    <a:lnTo>
                      <a:pt x="267" y="22"/>
                    </a:lnTo>
                    <a:lnTo>
                      <a:pt x="267" y="28"/>
                    </a:lnTo>
                    <a:lnTo>
                      <a:pt x="272" y="28"/>
                    </a:lnTo>
                    <a:lnTo>
                      <a:pt x="266" y="43"/>
                    </a:lnTo>
                    <a:lnTo>
                      <a:pt x="266" y="55"/>
                    </a:lnTo>
                    <a:lnTo>
                      <a:pt x="260" y="62"/>
                    </a:lnTo>
                    <a:lnTo>
                      <a:pt x="245" y="62"/>
                    </a:lnTo>
                    <a:lnTo>
                      <a:pt x="230" y="53"/>
                    </a:lnTo>
                    <a:lnTo>
                      <a:pt x="216" y="47"/>
                    </a:lnTo>
                    <a:lnTo>
                      <a:pt x="203" y="41"/>
                    </a:lnTo>
                    <a:lnTo>
                      <a:pt x="181" y="59"/>
                    </a:lnTo>
                    <a:lnTo>
                      <a:pt x="155" y="56"/>
                    </a:lnTo>
                    <a:lnTo>
                      <a:pt x="85" y="56"/>
                    </a:lnTo>
                    <a:lnTo>
                      <a:pt x="75" y="56"/>
                    </a:lnTo>
                    <a:lnTo>
                      <a:pt x="56" y="70"/>
                    </a:lnTo>
                    <a:lnTo>
                      <a:pt x="41" y="92"/>
                    </a:lnTo>
                    <a:lnTo>
                      <a:pt x="31" y="92"/>
                    </a:lnTo>
                    <a:lnTo>
                      <a:pt x="31" y="101"/>
                    </a:lnTo>
                    <a:lnTo>
                      <a:pt x="37" y="101"/>
                    </a:lnTo>
                    <a:lnTo>
                      <a:pt x="42" y="103"/>
                    </a:lnTo>
                    <a:lnTo>
                      <a:pt x="59" y="123"/>
                    </a:lnTo>
                    <a:lnTo>
                      <a:pt x="70" y="123"/>
                    </a:lnTo>
                    <a:lnTo>
                      <a:pt x="65" y="131"/>
                    </a:lnTo>
                    <a:lnTo>
                      <a:pt x="50" y="14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8" name="Freeform 187">
                <a:extLst>
                  <a:ext uri="{FF2B5EF4-FFF2-40B4-BE49-F238E27FC236}">
                    <a16:creationId xmlns:a16="http://schemas.microsoft.com/office/drawing/2014/main" id="{354BD149-1217-4C00-BA0B-530194403238}"/>
                  </a:ext>
                </a:extLst>
              </p:cNvPr>
              <p:cNvSpPr>
                <a:spLocks/>
              </p:cNvSpPr>
              <p:nvPr/>
            </p:nvSpPr>
            <p:spPr bwMode="auto">
              <a:xfrm>
                <a:off x="2393950" y="3633788"/>
                <a:ext cx="701675" cy="676275"/>
              </a:xfrm>
              <a:custGeom>
                <a:avLst/>
                <a:gdLst>
                  <a:gd name="T0" fmla="*/ 197 w 371"/>
                  <a:gd name="T1" fmla="*/ 305 h 316"/>
                  <a:gd name="T2" fmla="*/ 212 w 371"/>
                  <a:gd name="T3" fmla="*/ 316 h 316"/>
                  <a:gd name="T4" fmla="*/ 235 w 371"/>
                  <a:gd name="T5" fmla="*/ 300 h 316"/>
                  <a:gd name="T6" fmla="*/ 270 w 371"/>
                  <a:gd name="T7" fmla="*/ 293 h 316"/>
                  <a:gd name="T8" fmla="*/ 293 w 371"/>
                  <a:gd name="T9" fmla="*/ 295 h 316"/>
                  <a:gd name="T10" fmla="*/ 301 w 371"/>
                  <a:gd name="T11" fmla="*/ 261 h 316"/>
                  <a:gd name="T12" fmla="*/ 304 w 371"/>
                  <a:gd name="T13" fmla="*/ 227 h 316"/>
                  <a:gd name="T14" fmla="*/ 332 w 371"/>
                  <a:gd name="T15" fmla="*/ 205 h 316"/>
                  <a:gd name="T16" fmla="*/ 319 w 371"/>
                  <a:gd name="T17" fmla="*/ 171 h 316"/>
                  <a:gd name="T18" fmla="*/ 319 w 371"/>
                  <a:gd name="T19" fmla="*/ 151 h 316"/>
                  <a:gd name="T20" fmla="*/ 335 w 371"/>
                  <a:gd name="T21" fmla="*/ 133 h 316"/>
                  <a:gd name="T22" fmla="*/ 371 w 371"/>
                  <a:gd name="T23" fmla="*/ 119 h 316"/>
                  <a:gd name="T24" fmla="*/ 346 w 371"/>
                  <a:gd name="T25" fmla="*/ 92 h 316"/>
                  <a:gd name="T26" fmla="*/ 305 w 371"/>
                  <a:gd name="T27" fmla="*/ 59 h 316"/>
                  <a:gd name="T28" fmla="*/ 286 w 371"/>
                  <a:gd name="T29" fmla="*/ 21 h 316"/>
                  <a:gd name="T30" fmla="*/ 262 w 371"/>
                  <a:gd name="T31" fmla="*/ 0 h 316"/>
                  <a:gd name="T32" fmla="*/ 210 w 371"/>
                  <a:gd name="T33" fmla="*/ 24 h 316"/>
                  <a:gd name="T34" fmla="*/ 178 w 371"/>
                  <a:gd name="T35" fmla="*/ 41 h 316"/>
                  <a:gd name="T36" fmla="*/ 152 w 371"/>
                  <a:gd name="T37" fmla="*/ 61 h 316"/>
                  <a:gd name="T38" fmla="*/ 103 w 371"/>
                  <a:gd name="T39" fmla="*/ 79 h 316"/>
                  <a:gd name="T40" fmla="*/ 75 w 371"/>
                  <a:gd name="T41" fmla="*/ 108 h 316"/>
                  <a:gd name="T42" fmla="*/ 70 w 371"/>
                  <a:gd name="T43" fmla="*/ 115 h 316"/>
                  <a:gd name="T44" fmla="*/ 41 w 371"/>
                  <a:gd name="T45" fmla="*/ 128 h 316"/>
                  <a:gd name="T46" fmla="*/ 28 w 371"/>
                  <a:gd name="T47" fmla="*/ 140 h 316"/>
                  <a:gd name="T48" fmla="*/ 0 w 371"/>
                  <a:gd name="T49" fmla="*/ 189 h 316"/>
                  <a:gd name="T50" fmla="*/ 6 w 371"/>
                  <a:gd name="T51" fmla="*/ 199 h 316"/>
                  <a:gd name="T52" fmla="*/ 11 w 371"/>
                  <a:gd name="T53" fmla="*/ 188 h 316"/>
                  <a:gd name="T54" fmla="*/ 33 w 371"/>
                  <a:gd name="T55" fmla="*/ 182 h 316"/>
                  <a:gd name="T56" fmla="*/ 69 w 371"/>
                  <a:gd name="T57" fmla="*/ 170 h 316"/>
                  <a:gd name="T58" fmla="*/ 80 w 371"/>
                  <a:gd name="T59" fmla="*/ 178 h 316"/>
                  <a:gd name="T60" fmla="*/ 103 w 371"/>
                  <a:gd name="T61" fmla="*/ 210 h 316"/>
                  <a:gd name="T62" fmla="*/ 143 w 371"/>
                  <a:gd name="T63" fmla="*/ 223 h 316"/>
                  <a:gd name="T64" fmla="*/ 162 w 371"/>
                  <a:gd name="T65" fmla="*/ 252 h 316"/>
                  <a:gd name="T66" fmla="*/ 172 w 371"/>
                  <a:gd name="T67" fmla="*/ 27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16">
                    <a:moveTo>
                      <a:pt x="172" y="272"/>
                    </a:moveTo>
                    <a:lnTo>
                      <a:pt x="197" y="305"/>
                    </a:lnTo>
                    <a:lnTo>
                      <a:pt x="204" y="313"/>
                    </a:lnTo>
                    <a:lnTo>
                      <a:pt x="212" y="316"/>
                    </a:lnTo>
                    <a:lnTo>
                      <a:pt x="229" y="306"/>
                    </a:lnTo>
                    <a:lnTo>
                      <a:pt x="235" y="300"/>
                    </a:lnTo>
                    <a:lnTo>
                      <a:pt x="246" y="300"/>
                    </a:lnTo>
                    <a:lnTo>
                      <a:pt x="270" y="293"/>
                    </a:lnTo>
                    <a:lnTo>
                      <a:pt x="283" y="293"/>
                    </a:lnTo>
                    <a:lnTo>
                      <a:pt x="293" y="295"/>
                    </a:lnTo>
                    <a:lnTo>
                      <a:pt x="301" y="274"/>
                    </a:lnTo>
                    <a:lnTo>
                      <a:pt x="301" y="261"/>
                    </a:lnTo>
                    <a:lnTo>
                      <a:pt x="300" y="237"/>
                    </a:lnTo>
                    <a:lnTo>
                      <a:pt x="304" y="227"/>
                    </a:lnTo>
                    <a:lnTo>
                      <a:pt x="326" y="214"/>
                    </a:lnTo>
                    <a:lnTo>
                      <a:pt x="332" y="205"/>
                    </a:lnTo>
                    <a:lnTo>
                      <a:pt x="332" y="193"/>
                    </a:lnTo>
                    <a:lnTo>
                      <a:pt x="319" y="171"/>
                    </a:lnTo>
                    <a:lnTo>
                      <a:pt x="319" y="160"/>
                    </a:lnTo>
                    <a:lnTo>
                      <a:pt x="319" y="151"/>
                    </a:lnTo>
                    <a:lnTo>
                      <a:pt x="322" y="145"/>
                    </a:lnTo>
                    <a:lnTo>
                      <a:pt x="335" y="133"/>
                    </a:lnTo>
                    <a:lnTo>
                      <a:pt x="360" y="128"/>
                    </a:lnTo>
                    <a:lnTo>
                      <a:pt x="371" y="119"/>
                    </a:lnTo>
                    <a:lnTo>
                      <a:pt x="364" y="106"/>
                    </a:lnTo>
                    <a:lnTo>
                      <a:pt x="346" y="92"/>
                    </a:lnTo>
                    <a:lnTo>
                      <a:pt x="328" y="79"/>
                    </a:lnTo>
                    <a:lnTo>
                      <a:pt x="305" y="59"/>
                    </a:lnTo>
                    <a:lnTo>
                      <a:pt x="293" y="41"/>
                    </a:lnTo>
                    <a:lnTo>
                      <a:pt x="286" y="21"/>
                    </a:lnTo>
                    <a:lnTo>
                      <a:pt x="268" y="11"/>
                    </a:lnTo>
                    <a:lnTo>
                      <a:pt x="262" y="0"/>
                    </a:lnTo>
                    <a:lnTo>
                      <a:pt x="239" y="0"/>
                    </a:lnTo>
                    <a:lnTo>
                      <a:pt x="210" y="24"/>
                    </a:lnTo>
                    <a:lnTo>
                      <a:pt x="193" y="30"/>
                    </a:lnTo>
                    <a:lnTo>
                      <a:pt x="178" y="41"/>
                    </a:lnTo>
                    <a:lnTo>
                      <a:pt x="164" y="51"/>
                    </a:lnTo>
                    <a:lnTo>
                      <a:pt x="152" y="61"/>
                    </a:lnTo>
                    <a:lnTo>
                      <a:pt x="129" y="71"/>
                    </a:lnTo>
                    <a:lnTo>
                      <a:pt x="103" y="79"/>
                    </a:lnTo>
                    <a:lnTo>
                      <a:pt x="88" y="88"/>
                    </a:lnTo>
                    <a:lnTo>
                      <a:pt x="75" y="108"/>
                    </a:lnTo>
                    <a:lnTo>
                      <a:pt x="75" y="112"/>
                    </a:lnTo>
                    <a:lnTo>
                      <a:pt x="70" y="115"/>
                    </a:lnTo>
                    <a:lnTo>
                      <a:pt x="56" y="124"/>
                    </a:lnTo>
                    <a:lnTo>
                      <a:pt x="41" y="128"/>
                    </a:lnTo>
                    <a:lnTo>
                      <a:pt x="34" y="131"/>
                    </a:lnTo>
                    <a:lnTo>
                      <a:pt x="28" y="140"/>
                    </a:lnTo>
                    <a:lnTo>
                      <a:pt x="21" y="152"/>
                    </a:lnTo>
                    <a:lnTo>
                      <a:pt x="0" y="189"/>
                    </a:lnTo>
                    <a:lnTo>
                      <a:pt x="0" y="199"/>
                    </a:lnTo>
                    <a:lnTo>
                      <a:pt x="6" y="199"/>
                    </a:lnTo>
                    <a:lnTo>
                      <a:pt x="11" y="194"/>
                    </a:lnTo>
                    <a:lnTo>
                      <a:pt x="11" y="188"/>
                    </a:lnTo>
                    <a:lnTo>
                      <a:pt x="18" y="182"/>
                    </a:lnTo>
                    <a:lnTo>
                      <a:pt x="33" y="182"/>
                    </a:lnTo>
                    <a:lnTo>
                      <a:pt x="51" y="177"/>
                    </a:lnTo>
                    <a:lnTo>
                      <a:pt x="69" y="170"/>
                    </a:lnTo>
                    <a:lnTo>
                      <a:pt x="76" y="170"/>
                    </a:lnTo>
                    <a:lnTo>
                      <a:pt x="80" y="178"/>
                    </a:lnTo>
                    <a:lnTo>
                      <a:pt x="93" y="201"/>
                    </a:lnTo>
                    <a:lnTo>
                      <a:pt x="103" y="210"/>
                    </a:lnTo>
                    <a:lnTo>
                      <a:pt x="134" y="223"/>
                    </a:lnTo>
                    <a:lnTo>
                      <a:pt x="143" y="223"/>
                    </a:lnTo>
                    <a:lnTo>
                      <a:pt x="159" y="233"/>
                    </a:lnTo>
                    <a:lnTo>
                      <a:pt x="162" y="252"/>
                    </a:lnTo>
                    <a:lnTo>
                      <a:pt x="162" y="258"/>
                    </a:lnTo>
                    <a:lnTo>
                      <a:pt x="172" y="27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9" name="Freeform 188">
                <a:extLst>
                  <a:ext uri="{FF2B5EF4-FFF2-40B4-BE49-F238E27FC236}">
                    <a16:creationId xmlns:a16="http://schemas.microsoft.com/office/drawing/2014/main" id="{62DBB120-4276-4A2D-A119-DD6D089D0776}"/>
                  </a:ext>
                </a:extLst>
              </p:cNvPr>
              <p:cNvSpPr>
                <a:spLocks/>
              </p:cNvSpPr>
              <p:nvPr/>
            </p:nvSpPr>
            <p:spPr bwMode="auto">
              <a:xfrm>
                <a:off x="696913" y="3021013"/>
                <a:ext cx="1000125" cy="887412"/>
              </a:xfrm>
              <a:custGeom>
                <a:avLst/>
                <a:gdLst>
                  <a:gd name="T0" fmla="*/ 35 w 528"/>
                  <a:gd name="T1" fmla="*/ 280 h 414"/>
                  <a:gd name="T2" fmla="*/ 19 w 528"/>
                  <a:gd name="T3" fmla="*/ 276 h 414"/>
                  <a:gd name="T4" fmla="*/ 0 w 528"/>
                  <a:gd name="T5" fmla="*/ 297 h 414"/>
                  <a:gd name="T6" fmla="*/ 32 w 528"/>
                  <a:gd name="T7" fmla="*/ 307 h 414"/>
                  <a:gd name="T8" fmla="*/ 45 w 528"/>
                  <a:gd name="T9" fmla="*/ 318 h 414"/>
                  <a:gd name="T10" fmla="*/ 58 w 528"/>
                  <a:gd name="T11" fmla="*/ 319 h 414"/>
                  <a:gd name="T12" fmla="*/ 67 w 528"/>
                  <a:gd name="T13" fmla="*/ 332 h 414"/>
                  <a:gd name="T14" fmla="*/ 80 w 528"/>
                  <a:gd name="T15" fmla="*/ 342 h 414"/>
                  <a:gd name="T16" fmla="*/ 94 w 528"/>
                  <a:gd name="T17" fmla="*/ 318 h 414"/>
                  <a:gd name="T18" fmla="*/ 129 w 528"/>
                  <a:gd name="T19" fmla="*/ 320 h 414"/>
                  <a:gd name="T20" fmla="*/ 136 w 528"/>
                  <a:gd name="T21" fmla="*/ 337 h 414"/>
                  <a:gd name="T22" fmla="*/ 147 w 528"/>
                  <a:gd name="T23" fmla="*/ 368 h 414"/>
                  <a:gd name="T24" fmla="*/ 193 w 528"/>
                  <a:gd name="T25" fmla="*/ 374 h 414"/>
                  <a:gd name="T26" fmla="*/ 236 w 528"/>
                  <a:gd name="T27" fmla="*/ 392 h 414"/>
                  <a:gd name="T28" fmla="*/ 265 w 528"/>
                  <a:gd name="T29" fmla="*/ 414 h 414"/>
                  <a:gd name="T30" fmla="*/ 342 w 528"/>
                  <a:gd name="T31" fmla="*/ 396 h 414"/>
                  <a:gd name="T32" fmla="*/ 410 w 528"/>
                  <a:gd name="T33" fmla="*/ 389 h 414"/>
                  <a:gd name="T34" fmla="*/ 519 w 528"/>
                  <a:gd name="T35" fmla="*/ 363 h 414"/>
                  <a:gd name="T36" fmla="*/ 488 w 528"/>
                  <a:gd name="T37" fmla="*/ 303 h 414"/>
                  <a:gd name="T38" fmla="*/ 403 w 528"/>
                  <a:gd name="T39" fmla="*/ 277 h 414"/>
                  <a:gd name="T40" fmla="*/ 372 w 528"/>
                  <a:gd name="T41" fmla="*/ 300 h 414"/>
                  <a:gd name="T42" fmla="*/ 273 w 528"/>
                  <a:gd name="T43" fmla="*/ 232 h 414"/>
                  <a:gd name="T44" fmla="*/ 237 w 528"/>
                  <a:gd name="T45" fmla="*/ 184 h 414"/>
                  <a:gd name="T46" fmla="*/ 230 w 528"/>
                  <a:gd name="T47" fmla="*/ 141 h 414"/>
                  <a:gd name="T48" fmla="*/ 242 w 528"/>
                  <a:gd name="T49" fmla="*/ 135 h 414"/>
                  <a:gd name="T50" fmla="*/ 309 w 528"/>
                  <a:gd name="T51" fmla="*/ 116 h 414"/>
                  <a:gd name="T52" fmla="*/ 310 w 528"/>
                  <a:gd name="T53" fmla="*/ 57 h 414"/>
                  <a:gd name="T54" fmla="*/ 259 w 528"/>
                  <a:gd name="T55" fmla="*/ 1 h 414"/>
                  <a:gd name="T56" fmla="*/ 190 w 528"/>
                  <a:gd name="T57" fmla="*/ 21 h 414"/>
                  <a:gd name="T58" fmla="*/ 163 w 528"/>
                  <a:gd name="T59" fmla="*/ 69 h 414"/>
                  <a:gd name="T60" fmla="*/ 150 w 528"/>
                  <a:gd name="T61" fmla="*/ 100 h 414"/>
                  <a:gd name="T62" fmla="*/ 155 w 528"/>
                  <a:gd name="T63" fmla="*/ 121 h 414"/>
                  <a:gd name="T64" fmla="*/ 171 w 528"/>
                  <a:gd name="T65" fmla="*/ 127 h 414"/>
                  <a:gd name="T66" fmla="*/ 188 w 528"/>
                  <a:gd name="T67" fmla="*/ 125 h 414"/>
                  <a:gd name="T68" fmla="*/ 210 w 528"/>
                  <a:gd name="T69" fmla="*/ 128 h 414"/>
                  <a:gd name="T70" fmla="*/ 210 w 528"/>
                  <a:gd name="T71" fmla="*/ 146 h 414"/>
                  <a:gd name="T72" fmla="*/ 190 w 528"/>
                  <a:gd name="T73" fmla="*/ 149 h 414"/>
                  <a:gd name="T74" fmla="*/ 182 w 528"/>
                  <a:gd name="T75" fmla="*/ 159 h 414"/>
                  <a:gd name="T76" fmla="*/ 175 w 528"/>
                  <a:gd name="T77" fmla="*/ 157 h 414"/>
                  <a:gd name="T78" fmla="*/ 179 w 528"/>
                  <a:gd name="T79" fmla="*/ 167 h 414"/>
                  <a:gd name="T80" fmla="*/ 169 w 528"/>
                  <a:gd name="T81" fmla="*/ 179 h 414"/>
                  <a:gd name="T82" fmla="*/ 151 w 528"/>
                  <a:gd name="T83" fmla="*/ 171 h 414"/>
                  <a:gd name="T84" fmla="*/ 133 w 528"/>
                  <a:gd name="T85" fmla="*/ 192 h 414"/>
                  <a:gd name="T86" fmla="*/ 136 w 528"/>
                  <a:gd name="T87" fmla="*/ 208 h 414"/>
                  <a:gd name="T88" fmla="*/ 150 w 528"/>
                  <a:gd name="T89" fmla="*/ 215 h 414"/>
                  <a:gd name="T90" fmla="*/ 153 w 528"/>
                  <a:gd name="T91" fmla="*/ 228 h 414"/>
                  <a:gd name="T92" fmla="*/ 169 w 528"/>
                  <a:gd name="T93" fmla="*/ 252 h 414"/>
                  <a:gd name="T94" fmla="*/ 182 w 528"/>
                  <a:gd name="T95" fmla="*/ 258 h 414"/>
                  <a:gd name="T96" fmla="*/ 217 w 528"/>
                  <a:gd name="T97" fmla="*/ 254 h 414"/>
                  <a:gd name="T98" fmla="*/ 189 w 528"/>
                  <a:gd name="T99" fmla="*/ 264 h 414"/>
                  <a:gd name="T100" fmla="*/ 132 w 528"/>
                  <a:gd name="T101" fmla="*/ 275 h 414"/>
                  <a:gd name="T102" fmla="*/ 115 w 528"/>
                  <a:gd name="T103" fmla="*/ 258 h 414"/>
                  <a:gd name="T104" fmla="*/ 106 w 528"/>
                  <a:gd name="T105" fmla="*/ 279 h 414"/>
                  <a:gd name="T106" fmla="*/ 100 w 528"/>
                  <a:gd name="T107" fmla="*/ 275 h 414"/>
                  <a:gd name="T108" fmla="*/ 91 w 528"/>
                  <a:gd name="T109" fmla="*/ 250 h 414"/>
                  <a:gd name="T110" fmla="*/ 88 w 528"/>
                  <a:gd name="T111" fmla="*/ 210 h 414"/>
                  <a:gd name="T112" fmla="*/ 50 w 528"/>
                  <a:gd name="T113" fmla="*/ 187 h 414"/>
                  <a:gd name="T114" fmla="*/ 44 w 528"/>
                  <a:gd name="T115" fmla="*/ 225 h 414"/>
                  <a:gd name="T116" fmla="*/ 46 w 528"/>
                  <a:gd name="T117" fmla="*/ 240 h 414"/>
                  <a:gd name="T118" fmla="*/ 50 w 528"/>
                  <a:gd name="T119" fmla="*/ 242 h 414"/>
                  <a:gd name="T120" fmla="*/ 60 w 528"/>
                  <a:gd name="T121" fmla="*/ 258 h 414"/>
                  <a:gd name="T122" fmla="*/ 59 w 528"/>
                  <a:gd name="T123" fmla="*/ 27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8" h="414">
                    <a:moveTo>
                      <a:pt x="53" y="276"/>
                    </a:moveTo>
                    <a:lnTo>
                      <a:pt x="41" y="282"/>
                    </a:lnTo>
                    <a:lnTo>
                      <a:pt x="39" y="275"/>
                    </a:lnTo>
                    <a:lnTo>
                      <a:pt x="35" y="275"/>
                    </a:lnTo>
                    <a:lnTo>
                      <a:pt x="35" y="280"/>
                    </a:lnTo>
                    <a:lnTo>
                      <a:pt x="38" y="285"/>
                    </a:lnTo>
                    <a:lnTo>
                      <a:pt x="32" y="288"/>
                    </a:lnTo>
                    <a:lnTo>
                      <a:pt x="28" y="279"/>
                    </a:lnTo>
                    <a:lnTo>
                      <a:pt x="23" y="281"/>
                    </a:lnTo>
                    <a:lnTo>
                      <a:pt x="19" y="276"/>
                    </a:lnTo>
                    <a:lnTo>
                      <a:pt x="13" y="281"/>
                    </a:lnTo>
                    <a:lnTo>
                      <a:pt x="13" y="288"/>
                    </a:lnTo>
                    <a:lnTo>
                      <a:pt x="8" y="290"/>
                    </a:lnTo>
                    <a:lnTo>
                      <a:pt x="2" y="288"/>
                    </a:lnTo>
                    <a:lnTo>
                      <a:pt x="0" y="297"/>
                    </a:lnTo>
                    <a:lnTo>
                      <a:pt x="4" y="299"/>
                    </a:lnTo>
                    <a:lnTo>
                      <a:pt x="5" y="295"/>
                    </a:lnTo>
                    <a:lnTo>
                      <a:pt x="12" y="296"/>
                    </a:lnTo>
                    <a:lnTo>
                      <a:pt x="25" y="310"/>
                    </a:lnTo>
                    <a:lnTo>
                      <a:pt x="32" y="307"/>
                    </a:lnTo>
                    <a:lnTo>
                      <a:pt x="35" y="301"/>
                    </a:lnTo>
                    <a:lnTo>
                      <a:pt x="41" y="304"/>
                    </a:lnTo>
                    <a:lnTo>
                      <a:pt x="38" y="308"/>
                    </a:lnTo>
                    <a:lnTo>
                      <a:pt x="41" y="313"/>
                    </a:lnTo>
                    <a:lnTo>
                      <a:pt x="45" y="318"/>
                    </a:lnTo>
                    <a:lnTo>
                      <a:pt x="49" y="317"/>
                    </a:lnTo>
                    <a:lnTo>
                      <a:pt x="47" y="313"/>
                    </a:lnTo>
                    <a:lnTo>
                      <a:pt x="53" y="316"/>
                    </a:lnTo>
                    <a:lnTo>
                      <a:pt x="54" y="321"/>
                    </a:lnTo>
                    <a:lnTo>
                      <a:pt x="58" y="319"/>
                    </a:lnTo>
                    <a:lnTo>
                      <a:pt x="62" y="324"/>
                    </a:lnTo>
                    <a:lnTo>
                      <a:pt x="66" y="325"/>
                    </a:lnTo>
                    <a:lnTo>
                      <a:pt x="68" y="322"/>
                    </a:lnTo>
                    <a:lnTo>
                      <a:pt x="70" y="325"/>
                    </a:lnTo>
                    <a:lnTo>
                      <a:pt x="67" y="332"/>
                    </a:lnTo>
                    <a:lnTo>
                      <a:pt x="72" y="340"/>
                    </a:lnTo>
                    <a:lnTo>
                      <a:pt x="77" y="340"/>
                    </a:lnTo>
                    <a:lnTo>
                      <a:pt x="76" y="335"/>
                    </a:lnTo>
                    <a:lnTo>
                      <a:pt x="80" y="335"/>
                    </a:lnTo>
                    <a:lnTo>
                      <a:pt x="80" y="342"/>
                    </a:lnTo>
                    <a:lnTo>
                      <a:pt x="87" y="346"/>
                    </a:lnTo>
                    <a:lnTo>
                      <a:pt x="87" y="337"/>
                    </a:lnTo>
                    <a:lnTo>
                      <a:pt x="91" y="337"/>
                    </a:lnTo>
                    <a:lnTo>
                      <a:pt x="93" y="330"/>
                    </a:lnTo>
                    <a:lnTo>
                      <a:pt x="94" y="318"/>
                    </a:lnTo>
                    <a:lnTo>
                      <a:pt x="109" y="318"/>
                    </a:lnTo>
                    <a:lnTo>
                      <a:pt x="116" y="316"/>
                    </a:lnTo>
                    <a:lnTo>
                      <a:pt x="122" y="318"/>
                    </a:lnTo>
                    <a:lnTo>
                      <a:pt x="123" y="315"/>
                    </a:lnTo>
                    <a:lnTo>
                      <a:pt x="129" y="320"/>
                    </a:lnTo>
                    <a:lnTo>
                      <a:pt x="123" y="326"/>
                    </a:lnTo>
                    <a:lnTo>
                      <a:pt x="128" y="331"/>
                    </a:lnTo>
                    <a:lnTo>
                      <a:pt x="133" y="328"/>
                    </a:lnTo>
                    <a:lnTo>
                      <a:pt x="137" y="332"/>
                    </a:lnTo>
                    <a:lnTo>
                      <a:pt x="136" y="337"/>
                    </a:lnTo>
                    <a:lnTo>
                      <a:pt x="142" y="342"/>
                    </a:lnTo>
                    <a:lnTo>
                      <a:pt x="143" y="355"/>
                    </a:lnTo>
                    <a:lnTo>
                      <a:pt x="140" y="354"/>
                    </a:lnTo>
                    <a:lnTo>
                      <a:pt x="139" y="357"/>
                    </a:lnTo>
                    <a:lnTo>
                      <a:pt x="147" y="368"/>
                    </a:lnTo>
                    <a:lnTo>
                      <a:pt x="154" y="358"/>
                    </a:lnTo>
                    <a:lnTo>
                      <a:pt x="165" y="358"/>
                    </a:lnTo>
                    <a:lnTo>
                      <a:pt x="173" y="357"/>
                    </a:lnTo>
                    <a:lnTo>
                      <a:pt x="189" y="367"/>
                    </a:lnTo>
                    <a:lnTo>
                      <a:pt x="193" y="374"/>
                    </a:lnTo>
                    <a:lnTo>
                      <a:pt x="199" y="375"/>
                    </a:lnTo>
                    <a:lnTo>
                      <a:pt x="209" y="385"/>
                    </a:lnTo>
                    <a:lnTo>
                      <a:pt x="222" y="384"/>
                    </a:lnTo>
                    <a:lnTo>
                      <a:pt x="228" y="381"/>
                    </a:lnTo>
                    <a:lnTo>
                      <a:pt x="236" y="392"/>
                    </a:lnTo>
                    <a:lnTo>
                      <a:pt x="236" y="398"/>
                    </a:lnTo>
                    <a:lnTo>
                      <a:pt x="232" y="400"/>
                    </a:lnTo>
                    <a:lnTo>
                      <a:pt x="234" y="407"/>
                    </a:lnTo>
                    <a:lnTo>
                      <a:pt x="251" y="413"/>
                    </a:lnTo>
                    <a:lnTo>
                      <a:pt x="265" y="414"/>
                    </a:lnTo>
                    <a:lnTo>
                      <a:pt x="287" y="391"/>
                    </a:lnTo>
                    <a:lnTo>
                      <a:pt x="306" y="380"/>
                    </a:lnTo>
                    <a:lnTo>
                      <a:pt x="325" y="383"/>
                    </a:lnTo>
                    <a:lnTo>
                      <a:pt x="334" y="391"/>
                    </a:lnTo>
                    <a:lnTo>
                      <a:pt x="342" y="396"/>
                    </a:lnTo>
                    <a:lnTo>
                      <a:pt x="361" y="396"/>
                    </a:lnTo>
                    <a:lnTo>
                      <a:pt x="387" y="396"/>
                    </a:lnTo>
                    <a:lnTo>
                      <a:pt x="402" y="392"/>
                    </a:lnTo>
                    <a:lnTo>
                      <a:pt x="410" y="391"/>
                    </a:lnTo>
                    <a:lnTo>
                      <a:pt x="410" y="389"/>
                    </a:lnTo>
                    <a:lnTo>
                      <a:pt x="445" y="389"/>
                    </a:lnTo>
                    <a:lnTo>
                      <a:pt x="461" y="388"/>
                    </a:lnTo>
                    <a:lnTo>
                      <a:pt x="483" y="360"/>
                    </a:lnTo>
                    <a:lnTo>
                      <a:pt x="513" y="368"/>
                    </a:lnTo>
                    <a:lnTo>
                      <a:pt x="519" y="363"/>
                    </a:lnTo>
                    <a:lnTo>
                      <a:pt x="519" y="355"/>
                    </a:lnTo>
                    <a:lnTo>
                      <a:pt x="528" y="347"/>
                    </a:lnTo>
                    <a:lnTo>
                      <a:pt x="528" y="335"/>
                    </a:lnTo>
                    <a:lnTo>
                      <a:pt x="513" y="319"/>
                    </a:lnTo>
                    <a:lnTo>
                      <a:pt x="488" y="303"/>
                    </a:lnTo>
                    <a:lnTo>
                      <a:pt x="462" y="303"/>
                    </a:lnTo>
                    <a:lnTo>
                      <a:pt x="447" y="299"/>
                    </a:lnTo>
                    <a:lnTo>
                      <a:pt x="447" y="284"/>
                    </a:lnTo>
                    <a:lnTo>
                      <a:pt x="436" y="278"/>
                    </a:lnTo>
                    <a:lnTo>
                      <a:pt x="403" y="277"/>
                    </a:lnTo>
                    <a:lnTo>
                      <a:pt x="398" y="272"/>
                    </a:lnTo>
                    <a:lnTo>
                      <a:pt x="390" y="276"/>
                    </a:lnTo>
                    <a:lnTo>
                      <a:pt x="390" y="287"/>
                    </a:lnTo>
                    <a:lnTo>
                      <a:pt x="383" y="305"/>
                    </a:lnTo>
                    <a:lnTo>
                      <a:pt x="372" y="300"/>
                    </a:lnTo>
                    <a:lnTo>
                      <a:pt x="353" y="274"/>
                    </a:lnTo>
                    <a:lnTo>
                      <a:pt x="346" y="264"/>
                    </a:lnTo>
                    <a:lnTo>
                      <a:pt x="327" y="264"/>
                    </a:lnTo>
                    <a:lnTo>
                      <a:pt x="298" y="243"/>
                    </a:lnTo>
                    <a:lnTo>
                      <a:pt x="273" y="232"/>
                    </a:lnTo>
                    <a:lnTo>
                      <a:pt x="256" y="230"/>
                    </a:lnTo>
                    <a:lnTo>
                      <a:pt x="249" y="223"/>
                    </a:lnTo>
                    <a:lnTo>
                      <a:pt x="246" y="205"/>
                    </a:lnTo>
                    <a:lnTo>
                      <a:pt x="241" y="193"/>
                    </a:lnTo>
                    <a:lnTo>
                      <a:pt x="237" y="184"/>
                    </a:lnTo>
                    <a:lnTo>
                      <a:pt x="230" y="176"/>
                    </a:lnTo>
                    <a:lnTo>
                      <a:pt x="220" y="171"/>
                    </a:lnTo>
                    <a:lnTo>
                      <a:pt x="220" y="163"/>
                    </a:lnTo>
                    <a:lnTo>
                      <a:pt x="230" y="144"/>
                    </a:lnTo>
                    <a:lnTo>
                      <a:pt x="230" y="141"/>
                    </a:lnTo>
                    <a:lnTo>
                      <a:pt x="233" y="137"/>
                    </a:lnTo>
                    <a:lnTo>
                      <a:pt x="241" y="144"/>
                    </a:lnTo>
                    <a:lnTo>
                      <a:pt x="245" y="144"/>
                    </a:lnTo>
                    <a:lnTo>
                      <a:pt x="245" y="139"/>
                    </a:lnTo>
                    <a:lnTo>
                      <a:pt x="242" y="135"/>
                    </a:lnTo>
                    <a:lnTo>
                      <a:pt x="242" y="130"/>
                    </a:lnTo>
                    <a:lnTo>
                      <a:pt x="246" y="133"/>
                    </a:lnTo>
                    <a:lnTo>
                      <a:pt x="280" y="132"/>
                    </a:lnTo>
                    <a:lnTo>
                      <a:pt x="302" y="123"/>
                    </a:lnTo>
                    <a:lnTo>
                      <a:pt x="309" y="116"/>
                    </a:lnTo>
                    <a:lnTo>
                      <a:pt x="315" y="110"/>
                    </a:lnTo>
                    <a:lnTo>
                      <a:pt x="315" y="80"/>
                    </a:lnTo>
                    <a:lnTo>
                      <a:pt x="311" y="80"/>
                    </a:lnTo>
                    <a:lnTo>
                      <a:pt x="311" y="68"/>
                    </a:lnTo>
                    <a:lnTo>
                      <a:pt x="310" y="57"/>
                    </a:lnTo>
                    <a:lnTo>
                      <a:pt x="312" y="42"/>
                    </a:lnTo>
                    <a:lnTo>
                      <a:pt x="310" y="37"/>
                    </a:lnTo>
                    <a:lnTo>
                      <a:pt x="299" y="24"/>
                    </a:lnTo>
                    <a:lnTo>
                      <a:pt x="296" y="13"/>
                    </a:lnTo>
                    <a:lnTo>
                      <a:pt x="259" y="1"/>
                    </a:lnTo>
                    <a:lnTo>
                      <a:pt x="247" y="0"/>
                    </a:lnTo>
                    <a:lnTo>
                      <a:pt x="236" y="1"/>
                    </a:lnTo>
                    <a:lnTo>
                      <a:pt x="224" y="4"/>
                    </a:lnTo>
                    <a:lnTo>
                      <a:pt x="211" y="11"/>
                    </a:lnTo>
                    <a:lnTo>
                      <a:pt x="190" y="21"/>
                    </a:lnTo>
                    <a:lnTo>
                      <a:pt x="166" y="35"/>
                    </a:lnTo>
                    <a:lnTo>
                      <a:pt x="150" y="51"/>
                    </a:lnTo>
                    <a:lnTo>
                      <a:pt x="147" y="60"/>
                    </a:lnTo>
                    <a:lnTo>
                      <a:pt x="154" y="62"/>
                    </a:lnTo>
                    <a:lnTo>
                      <a:pt x="163" y="69"/>
                    </a:lnTo>
                    <a:lnTo>
                      <a:pt x="174" y="84"/>
                    </a:lnTo>
                    <a:lnTo>
                      <a:pt x="172" y="90"/>
                    </a:lnTo>
                    <a:lnTo>
                      <a:pt x="156" y="97"/>
                    </a:lnTo>
                    <a:lnTo>
                      <a:pt x="152" y="97"/>
                    </a:lnTo>
                    <a:lnTo>
                      <a:pt x="150" y="100"/>
                    </a:lnTo>
                    <a:lnTo>
                      <a:pt x="154" y="103"/>
                    </a:lnTo>
                    <a:lnTo>
                      <a:pt x="152" y="106"/>
                    </a:lnTo>
                    <a:lnTo>
                      <a:pt x="151" y="110"/>
                    </a:lnTo>
                    <a:lnTo>
                      <a:pt x="151" y="119"/>
                    </a:lnTo>
                    <a:lnTo>
                      <a:pt x="155" y="121"/>
                    </a:lnTo>
                    <a:lnTo>
                      <a:pt x="156" y="124"/>
                    </a:lnTo>
                    <a:lnTo>
                      <a:pt x="160" y="125"/>
                    </a:lnTo>
                    <a:lnTo>
                      <a:pt x="163" y="130"/>
                    </a:lnTo>
                    <a:lnTo>
                      <a:pt x="169" y="129"/>
                    </a:lnTo>
                    <a:lnTo>
                      <a:pt x="171" y="127"/>
                    </a:lnTo>
                    <a:lnTo>
                      <a:pt x="174" y="127"/>
                    </a:lnTo>
                    <a:lnTo>
                      <a:pt x="176" y="125"/>
                    </a:lnTo>
                    <a:lnTo>
                      <a:pt x="183" y="126"/>
                    </a:lnTo>
                    <a:lnTo>
                      <a:pt x="184" y="123"/>
                    </a:lnTo>
                    <a:lnTo>
                      <a:pt x="188" y="125"/>
                    </a:lnTo>
                    <a:lnTo>
                      <a:pt x="193" y="131"/>
                    </a:lnTo>
                    <a:lnTo>
                      <a:pt x="197" y="131"/>
                    </a:lnTo>
                    <a:lnTo>
                      <a:pt x="202" y="126"/>
                    </a:lnTo>
                    <a:lnTo>
                      <a:pt x="206" y="125"/>
                    </a:lnTo>
                    <a:lnTo>
                      <a:pt x="210" y="128"/>
                    </a:lnTo>
                    <a:lnTo>
                      <a:pt x="207" y="131"/>
                    </a:lnTo>
                    <a:lnTo>
                      <a:pt x="207" y="135"/>
                    </a:lnTo>
                    <a:lnTo>
                      <a:pt x="205" y="138"/>
                    </a:lnTo>
                    <a:lnTo>
                      <a:pt x="211" y="142"/>
                    </a:lnTo>
                    <a:lnTo>
                      <a:pt x="210" y="146"/>
                    </a:lnTo>
                    <a:lnTo>
                      <a:pt x="206" y="146"/>
                    </a:lnTo>
                    <a:lnTo>
                      <a:pt x="202" y="148"/>
                    </a:lnTo>
                    <a:lnTo>
                      <a:pt x="200" y="144"/>
                    </a:lnTo>
                    <a:lnTo>
                      <a:pt x="194" y="148"/>
                    </a:lnTo>
                    <a:lnTo>
                      <a:pt x="190" y="149"/>
                    </a:lnTo>
                    <a:lnTo>
                      <a:pt x="186" y="152"/>
                    </a:lnTo>
                    <a:lnTo>
                      <a:pt x="191" y="157"/>
                    </a:lnTo>
                    <a:lnTo>
                      <a:pt x="189" y="160"/>
                    </a:lnTo>
                    <a:lnTo>
                      <a:pt x="185" y="163"/>
                    </a:lnTo>
                    <a:lnTo>
                      <a:pt x="182" y="159"/>
                    </a:lnTo>
                    <a:lnTo>
                      <a:pt x="183" y="156"/>
                    </a:lnTo>
                    <a:lnTo>
                      <a:pt x="185" y="156"/>
                    </a:lnTo>
                    <a:lnTo>
                      <a:pt x="182" y="153"/>
                    </a:lnTo>
                    <a:lnTo>
                      <a:pt x="179" y="153"/>
                    </a:lnTo>
                    <a:lnTo>
                      <a:pt x="175" y="157"/>
                    </a:lnTo>
                    <a:lnTo>
                      <a:pt x="170" y="157"/>
                    </a:lnTo>
                    <a:lnTo>
                      <a:pt x="170" y="160"/>
                    </a:lnTo>
                    <a:lnTo>
                      <a:pt x="173" y="162"/>
                    </a:lnTo>
                    <a:lnTo>
                      <a:pt x="173" y="165"/>
                    </a:lnTo>
                    <a:lnTo>
                      <a:pt x="179" y="167"/>
                    </a:lnTo>
                    <a:lnTo>
                      <a:pt x="177" y="174"/>
                    </a:lnTo>
                    <a:lnTo>
                      <a:pt x="174" y="171"/>
                    </a:lnTo>
                    <a:lnTo>
                      <a:pt x="172" y="172"/>
                    </a:lnTo>
                    <a:lnTo>
                      <a:pt x="171" y="176"/>
                    </a:lnTo>
                    <a:lnTo>
                      <a:pt x="169" y="179"/>
                    </a:lnTo>
                    <a:lnTo>
                      <a:pt x="165" y="179"/>
                    </a:lnTo>
                    <a:lnTo>
                      <a:pt x="162" y="175"/>
                    </a:lnTo>
                    <a:lnTo>
                      <a:pt x="155" y="175"/>
                    </a:lnTo>
                    <a:lnTo>
                      <a:pt x="155" y="171"/>
                    </a:lnTo>
                    <a:lnTo>
                      <a:pt x="151" y="171"/>
                    </a:lnTo>
                    <a:lnTo>
                      <a:pt x="142" y="178"/>
                    </a:lnTo>
                    <a:lnTo>
                      <a:pt x="135" y="177"/>
                    </a:lnTo>
                    <a:lnTo>
                      <a:pt x="131" y="178"/>
                    </a:lnTo>
                    <a:lnTo>
                      <a:pt x="129" y="185"/>
                    </a:lnTo>
                    <a:lnTo>
                      <a:pt x="133" y="192"/>
                    </a:lnTo>
                    <a:lnTo>
                      <a:pt x="128" y="198"/>
                    </a:lnTo>
                    <a:lnTo>
                      <a:pt x="130" y="201"/>
                    </a:lnTo>
                    <a:lnTo>
                      <a:pt x="130" y="203"/>
                    </a:lnTo>
                    <a:lnTo>
                      <a:pt x="136" y="203"/>
                    </a:lnTo>
                    <a:lnTo>
                      <a:pt x="136" y="208"/>
                    </a:lnTo>
                    <a:lnTo>
                      <a:pt x="138" y="210"/>
                    </a:lnTo>
                    <a:lnTo>
                      <a:pt x="140" y="209"/>
                    </a:lnTo>
                    <a:lnTo>
                      <a:pt x="143" y="212"/>
                    </a:lnTo>
                    <a:lnTo>
                      <a:pt x="146" y="217"/>
                    </a:lnTo>
                    <a:lnTo>
                      <a:pt x="150" y="215"/>
                    </a:lnTo>
                    <a:lnTo>
                      <a:pt x="153" y="218"/>
                    </a:lnTo>
                    <a:lnTo>
                      <a:pt x="150" y="219"/>
                    </a:lnTo>
                    <a:lnTo>
                      <a:pt x="150" y="222"/>
                    </a:lnTo>
                    <a:lnTo>
                      <a:pt x="153" y="225"/>
                    </a:lnTo>
                    <a:lnTo>
                      <a:pt x="153" y="228"/>
                    </a:lnTo>
                    <a:lnTo>
                      <a:pt x="156" y="233"/>
                    </a:lnTo>
                    <a:lnTo>
                      <a:pt x="162" y="233"/>
                    </a:lnTo>
                    <a:lnTo>
                      <a:pt x="165" y="238"/>
                    </a:lnTo>
                    <a:lnTo>
                      <a:pt x="155" y="236"/>
                    </a:lnTo>
                    <a:lnTo>
                      <a:pt x="169" y="252"/>
                    </a:lnTo>
                    <a:lnTo>
                      <a:pt x="168" y="257"/>
                    </a:lnTo>
                    <a:lnTo>
                      <a:pt x="173" y="259"/>
                    </a:lnTo>
                    <a:lnTo>
                      <a:pt x="177" y="261"/>
                    </a:lnTo>
                    <a:lnTo>
                      <a:pt x="178" y="257"/>
                    </a:lnTo>
                    <a:lnTo>
                      <a:pt x="182" y="258"/>
                    </a:lnTo>
                    <a:lnTo>
                      <a:pt x="186" y="254"/>
                    </a:lnTo>
                    <a:lnTo>
                      <a:pt x="198" y="255"/>
                    </a:lnTo>
                    <a:lnTo>
                      <a:pt x="202" y="252"/>
                    </a:lnTo>
                    <a:lnTo>
                      <a:pt x="209" y="257"/>
                    </a:lnTo>
                    <a:lnTo>
                      <a:pt x="217" y="254"/>
                    </a:lnTo>
                    <a:lnTo>
                      <a:pt x="221" y="258"/>
                    </a:lnTo>
                    <a:lnTo>
                      <a:pt x="220" y="266"/>
                    </a:lnTo>
                    <a:lnTo>
                      <a:pt x="210" y="268"/>
                    </a:lnTo>
                    <a:lnTo>
                      <a:pt x="206" y="272"/>
                    </a:lnTo>
                    <a:lnTo>
                      <a:pt x="189" y="264"/>
                    </a:lnTo>
                    <a:lnTo>
                      <a:pt x="170" y="272"/>
                    </a:lnTo>
                    <a:lnTo>
                      <a:pt x="153" y="273"/>
                    </a:lnTo>
                    <a:lnTo>
                      <a:pt x="138" y="279"/>
                    </a:lnTo>
                    <a:lnTo>
                      <a:pt x="132" y="278"/>
                    </a:lnTo>
                    <a:lnTo>
                      <a:pt x="132" y="275"/>
                    </a:lnTo>
                    <a:lnTo>
                      <a:pt x="129" y="278"/>
                    </a:lnTo>
                    <a:lnTo>
                      <a:pt x="127" y="266"/>
                    </a:lnTo>
                    <a:lnTo>
                      <a:pt x="122" y="265"/>
                    </a:lnTo>
                    <a:lnTo>
                      <a:pt x="122" y="258"/>
                    </a:lnTo>
                    <a:lnTo>
                      <a:pt x="115" y="258"/>
                    </a:lnTo>
                    <a:lnTo>
                      <a:pt x="111" y="261"/>
                    </a:lnTo>
                    <a:lnTo>
                      <a:pt x="110" y="265"/>
                    </a:lnTo>
                    <a:lnTo>
                      <a:pt x="106" y="271"/>
                    </a:lnTo>
                    <a:lnTo>
                      <a:pt x="110" y="277"/>
                    </a:lnTo>
                    <a:lnTo>
                      <a:pt x="106" y="279"/>
                    </a:lnTo>
                    <a:lnTo>
                      <a:pt x="112" y="284"/>
                    </a:lnTo>
                    <a:lnTo>
                      <a:pt x="111" y="290"/>
                    </a:lnTo>
                    <a:lnTo>
                      <a:pt x="105" y="291"/>
                    </a:lnTo>
                    <a:lnTo>
                      <a:pt x="100" y="286"/>
                    </a:lnTo>
                    <a:lnTo>
                      <a:pt x="100" y="275"/>
                    </a:lnTo>
                    <a:lnTo>
                      <a:pt x="94" y="268"/>
                    </a:lnTo>
                    <a:lnTo>
                      <a:pt x="94" y="263"/>
                    </a:lnTo>
                    <a:lnTo>
                      <a:pt x="86" y="257"/>
                    </a:lnTo>
                    <a:lnTo>
                      <a:pt x="92" y="254"/>
                    </a:lnTo>
                    <a:lnTo>
                      <a:pt x="91" y="250"/>
                    </a:lnTo>
                    <a:lnTo>
                      <a:pt x="89" y="246"/>
                    </a:lnTo>
                    <a:lnTo>
                      <a:pt x="100" y="247"/>
                    </a:lnTo>
                    <a:lnTo>
                      <a:pt x="101" y="232"/>
                    </a:lnTo>
                    <a:lnTo>
                      <a:pt x="88" y="217"/>
                    </a:lnTo>
                    <a:lnTo>
                      <a:pt x="88" y="210"/>
                    </a:lnTo>
                    <a:lnTo>
                      <a:pt x="80" y="199"/>
                    </a:lnTo>
                    <a:lnTo>
                      <a:pt x="76" y="189"/>
                    </a:lnTo>
                    <a:lnTo>
                      <a:pt x="64" y="186"/>
                    </a:lnTo>
                    <a:lnTo>
                      <a:pt x="55" y="183"/>
                    </a:lnTo>
                    <a:lnTo>
                      <a:pt x="50" y="187"/>
                    </a:lnTo>
                    <a:lnTo>
                      <a:pt x="40" y="191"/>
                    </a:lnTo>
                    <a:lnTo>
                      <a:pt x="40" y="203"/>
                    </a:lnTo>
                    <a:lnTo>
                      <a:pt x="38" y="207"/>
                    </a:lnTo>
                    <a:lnTo>
                      <a:pt x="37" y="214"/>
                    </a:lnTo>
                    <a:lnTo>
                      <a:pt x="44" y="225"/>
                    </a:lnTo>
                    <a:lnTo>
                      <a:pt x="39" y="226"/>
                    </a:lnTo>
                    <a:lnTo>
                      <a:pt x="39" y="229"/>
                    </a:lnTo>
                    <a:lnTo>
                      <a:pt x="43" y="231"/>
                    </a:lnTo>
                    <a:lnTo>
                      <a:pt x="44" y="235"/>
                    </a:lnTo>
                    <a:lnTo>
                      <a:pt x="46" y="240"/>
                    </a:lnTo>
                    <a:lnTo>
                      <a:pt x="42" y="243"/>
                    </a:lnTo>
                    <a:lnTo>
                      <a:pt x="42" y="250"/>
                    </a:lnTo>
                    <a:lnTo>
                      <a:pt x="45" y="251"/>
                    </a:lnTo>
                    <a:lnTo>
                      <a:pt x="50" y="245"/>
                    </a:lnTo>
                    <a:lnTo>
                      <a:pt x="50" y="242"/>
                    </a:lnTo>
                    <a:lnTo>
                      <a:pt x="58" y="247"/>
                    </a:lnTo>
                    <a:lnTo>
                      <a:pt x="61" y="247"/>
                    </a:lnTo>
                    <a:lnTo>
                      <a:pt x="69" y="255"/>
                    </a:lnTo>
                    <a:lnTo>
                      <a:pt x="65" y="261"/>
                    </a:lnTo>
                    <a:lnTo>
                      <a:pt x="60" y="258"/>
                    </a:lnTo>
                    <a:lnTo>
                      <a:pt x="58" y="254"/>
                    </a:lnTo>
                    <a:lnTo>
                      <a:pt x="55" y="255"/>
                    </a:lnTo>
                    <a:lnTo>
                      <a:pt x="55" y="259"/>
                    </a:lnTo>
                    <a:lnTo>
                      <a:pt x="59" y="263"/>
                    </a:lnTo>
                    <a:lnTo>
                      <a:pt x="59" y="272"/>
                    </a:lnTo>
                    <a:lnTo>
                      <a:pt x="53" y="27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0" name="Freeform 189">
                <a:extLst>
                  <a:ext uri="{FF2B5EF4-FFF2-40B4-BE49-F238E27FC236}">
                    <a16:creationId xmlns:a16="http://schemas.microsoft.com/office/drawing/2014/main" id="{3D267192-A029-4D99-91E8-419FD066FC23}"/>
                  </a:ext>
                </a:extLst>
              </p:cNvPr>
              <p:cNvSpPr>
                <a:spLocks/>
              </p:cNvSpPr>
              <p:nvPr/>
            </p:nvSpPr>
            <p:spPr bwMode="auto">
              <a:xfrm>
                <a:off x="1112838" y="3021013"/>
                <a:ext cx="860425" cy="787400"/>
              </a:xfrm>
              <a:custGeom>
                <a:avLst/>
                <a:gdLst>
                  <a:gd name="T0" fmla="*/ 126 w 454"/>
                  <a:gd name="T1" fmla="*/ 264 h 368"/>
                  <a:gd name="T2" fmla="*/ 152 w 454"/>
                  <a:gd name="T3" fmla="*/ 300 h 368"/>
                  <a:gd name="T4" fmla="*/ 170 w 454"/>
                  <a:gd name="T5" fmla="*/ 287 h 368"/>
                  <a:gd name="T6" fmla="*/ 178 w 454"/>
                  <a:gd name="T7" fmla="*/ 272 h 368"/>
                  <a:gd name="T8" fmla="*/ 216 w 454"/>
                  <a:gd name="T9" fmla="*/ 278 h 368"/>
                  <a:gd name="T10" fmla="*/ 227 w 454"/>
                  <a:gd name="T11" fmla="*/ 299 h 368"/>
                  <a:gd name="T12" fmla="*/ 268 w 454"/>
                  <a:gd name="T13" fmla="*/ 303 h 368"/>
                  <a:gd name="T14" fmla="*/ 308 w 454"/>
                  <a:gd name="T15" fmla="*/ 335 h 368"/>
                  <a:gd name="T16" fmla="*/ 299 w 454"/>
                  <a:gd name="T17" fmla="*/ 355 h 368"/>
                  <a:gd name="T18" fmla="*/ 316 w 454"/>
                  <a:gd name="T19" fmla="*/ 363 h 368"/>
                  <a:gd name="T20" fmla="*/ 345 w 454"/>
                  <a:gd name="T21" fmla="*/ 368 h 368"/>
                  <a:gd name="T22" fmla="*/ 370 w 454"/>
                  <a:gd name="T23" fmla="*/ 346 h 368"/>
                  <a:gd name="T24" fmla="*/ 399 w 454"/>
                  <a:gd name="T25" fmla="*/ 332 h 368"/>
                  <a:gd name="T26" fmla="*/ 380 w 454"/>
                  <a:gd name="T27" fmla="*/ 304 h 368"/>
                  <a:gd name="T28" fmla="*/ 385 w 454"/>
                  <a:gd name="T29" fmla="*/ 286 h 368"/>
                  <a:gd name="T30" fmla="*/ 389 w 454"/>
                  <a:gd name="T31" fmla="*/ 248 h 368"/>
                  <a:gd name="T32" fmla="*/ 399 w 454"/>
                  <a:gd name="T33" fmla="*/ 222 h 368"/>
                  <a:gd name="T34" fmla="*/ 434 w 454"/>
                  <a:gd name="T35" fmla="*/ 212 h 368"/>
                  <a:gd name="T36" fmla="*/ 454 w 454"/>
                  <a:gd name="T37" fmla="*/ 192 h 368"/>
                  <a:gd name="T38" fmla="*/ 448 w 454"/>
                  <a:gd name="T39" fmla="*/ 174 h 368"/>
                  <a:gd name="T40" fmla="*/ 437 w 454"/>
                  <a:gd name="T41" fmla="*/ 157 h 368"/>
                  <a:gd name="T42" fmla="*/ 421 w 454"/>
                  <a:gd name="T43" fmla="*/ 140 h 368"/>
                  <a:gd name="T44" fmla="*/ 429 w 454"/>
                  <a:gd name="T45" fmla="*/ 128 h 368"/>
                  <a:gd name="T46" fmla="*/ 404 w 454"/>
                  <a:gd name="T47" fmla="*/ 105 h 368"/>
                  <a:gd name="T48" fmla="*/ 378 w 454"/>
                  <a:gd name="T49" fmla="*/ 108 h 368"/>
                  <a:gd name="T50" fmla="*/ 369 w 454"/>
                  <a:gd name="T51" fmla="*/ 87 h 368"/>
                  <a:gd name="T52" fmla="*/ 292 w 454"/>
                  <a:gd name="T53" fmla="*/ 92 h 368"/>
                  <a:gd name="T54" fmla="*/ 253 w 454"/>
                  <a:gd name="T55" fmla="*/ 105 h 368"/>
                  <a:gd name="T56" fmla="*/ 216 w 454"/>
                  <a:gd name="T57" fmla="*/ 69 h 368"/>
                  <a:gd name="T58" fmla="*/ 208 w 454"/>
                  <a:gd name="T59" fmla="*/ 50 h 368"/>
                  <a:gd name="T60" fmla="*/ 197 w 454"/>
                  <a:gd name="T61" fmla="*/ 21 h 368"/>
                  <a:gd name="T62" fmla="*/ 176 w 454"/>
                  <a:gd name="T63" fmla="*/ 32 h 368"/>
                  <a:gd name="T64" fmla="*/ 157 w 454"/>
                  <a:gd name="T65" fmla="*/ 21 h 368"/>
                  <a:gd name="T66" fmla="*/ 99 w 454"/>
                  <a:gd name="T67" fmla="*/ 3 h 368"/>
                  <a:gd name="T68" fmla="*/ 76 w 454"/>
                  <a:gd name="T69" fmla="*/ 13 h 368"/>
                  <a:gd name="T70" fmla="*/ 90 w 454"/>
                  <a:gd name="T71" fmla="*/ 37 h 368"/>
                  <a:gd name="T72" fmla="*/ 90 w 454"/>
                  <a:gd name="T73" fmla="*/ 57 h 368"/>
                  <a:gd name="T74" fmla="*/ 91 w 454"/>
                  <a:gd name="T75" fmla="*/ 80 h 368"/>
                  <a:gd name="T76" fmla="*/ 95 w 454"/>
                  <a:gd name="T77" fmla="*/ 110 h 368"/>
                  <a:gd name="T78" fmla="*/ 82 w 454"/>
                  <a:gd name="T79" fmla="*/ 123 h 368"/>
                  <a:gd name="T80" fmla="*/ 26 w 454"/>
                  <a:gd name="T81" fmla="*/ 133 h 368"/>
                  <a:gd name="T82" fmla="*/ 22 w 454"/>
                  <a:gd name="T83" fmla="*/ 135 h 368"/>
                  <a:gd name="T84" fmla="*/ 25 w 454"/>
                  <a:gd name="T85" fmla="*/ 144 h 368"/>
                  <a:gd name="T86" fmla="*/ 13 w 454"/>
                  <a:gd name="T87" fmla="*/ 137 h 368"/>
                  <a:gd name="T88" fmla="*/ 10 w 454"/>
                  <a:gd name="T89" fmla="*/ 144 h 368"/>
                  <a:gd name="T90" fmla="*/ 0 w 454"/>
                  <a:gd name="T91" fmla="*/ 171 h 368"/>
                  <a:gd name="T92" fmla="*/ 17 w 454"/>
                  <a:gd name="T93" fmla="*/ 184 h 368"/>
                  <a:gd name="T94" fmla="*/ 29 w 454"/>
                  <a:gd name="T95" fmla="*/ 223 h 368"/>
                  <a:gd name="T96" fmla="*/ 53 w 454"/>
                  <a:gd name="T97" fmla="*/ 232 h 368"/>
                  <a:gd name="T98" fmla="*/ 107 w 454"/>
                  <a:gd name="T99" fmla="*/ 26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368">
                    <a:moveTo>
                      <a:pt x="107" y="264"/>
                    </a:moveTo>
                    <a:lnTo>
                      <a:pt x="126" y="264"/>
                    </a:lnTo>
                    <a:lnTo>
                      <a:pt x="133" y="274"/>
                    </a:lnTo>
                    <a:lnTo>
                      <a:pt x="152" y="300"/>
                    </a:lnTo>
                    <a:lnTo>
                      <a:pt x="163" y="305"/>
                    </a:lnTo>
                    <a:lnTo>
                      <a:pt x="170" y="287"/>
                    </a:lnTo>
                    <a:lnTo>
                      <a:pt x="170" y="276"/>
                    </a:lnTo>
                    <a:lnTo>
                      <a:pt x="178" y="272"/>
                    </a:lnTo>
                    <a:lnTo>
                      <a:pt x="183" y="277"/>
                    </a:lnTo>
                    <a:lnTo>
                      <a:pt x="216" y="278"/>
                    </a:lnTo>
                    <a:lnTo>
                      <a:pt x="227" y="284"/>
                    </a:lnTo>
                    <a:lnTo>
                      <a:pt x="227" y="299"/>
                    </a:lnTo>
                    <a:lnTo>
                      <a:pt x="242" y="303"/>
                    </a:lnTo>
                    <a:lnTo>
                      <a:pt x="268" y="303"/>
                    </a:lnTo>
                    <a:lnTo>
                      <a:pt x="293" y="319"/>
                    </a:lnTo>
                    <a:lnTo>
                      <a:pt x="308" y="335"/>
                    </a:lnTo>
                    <a:lnTo>
                      <a:pt x="308" y="347"/>
                    </a:lnTo>
                    <a:lnTo>
                      <a:pt x="299" y="355"/>
                    </a:lnTo>
                    <a:lnTo>
                      <a:pt x="299" y="363"/>
                    </a:lnTo>
                    <a:lnTo>
                      <a:pt x="316" y="363"/>
                    </a:lnTo>
                    <a:lnTo>
                      <a:pt x="332" y="368"/>
                    </a:lnTo>
                    <a:lnTo>
                      <a:pt x="345" y="368"/>
                    </a:lnTo>
                    <a:lnTo>
                      <a:pt x="355" y="368"/>
                    </a:lnTo>
                    <a:lnTo>
                      <a:pt x="370" y="346"/>
                    </a:lnTo>
                    <a:lnTo>
                      <a:pt x="389" y="332"/>
                    </a:lnTo>
                    <a:lnTo>
                      <a:pt x="399" y="332"/>
                    </a:lnTo>
                    <a:lnTo>
                      <a:pt x="399" y="325"/>
                    </a:lnTo>
                    <a:lnTo>
                      <a:pt x="380" y="304"/>
                    </a:lnTo>
                    <a:lnTo>
                      <a:pt x="380" y="294"/>
                    </a:lnTo>
                    <a:lnTo>
                      <a:pt x="385" y="286"/>
                    </a:lnTo>
                    <a:lnTo>
                      <a:pt x="389" y="271"/>
                    </a:lnTo>
                    <a:lnTo>
                      <a:pt x="389" y="248"/>
                    </a:lnTo>
                    <a:lnTo>
                      <a:pt x="393" y="230"/>
                    </a:lnTo>
                    <a:lnTo>
                      <a:pt x="399" y="222"/>
                    </a:lnTo>
                    <a:lnTo>
                      <a:pt x="414" y="216"/>
                    </a:lnTo>
                    <a:lnTo>
                      <a:pt x="434" y="212"/>
                    </a:lnTo>
                    <a:lnTo>
                      <a:pt x="448" y="202"/>
                    </a:lnTo>
                    <a:lnTo>
                      <a:pt x="454" y="192"/>
                    </a:lnTo>
                    <a:lnTo>
                      <a:pt x="454" y="187"/>
                    </a:lnTo>
                    <a:lnTo>
                      <a:pt x="448" y="174"/>
                    </a:lnTo>
                    <a:lnTo>
                      <a:pt x="433" y="164"/>
                    </a:lnTo>
                    <a:lnTo>
                      <a:pt x="437" y="157"/>
                    </a:lnTo>
                    <a:lnTo>
                      <a:pt x="437" y="150"/>
                    </a:lnTo>
                    <a:lnTo>
                      <a:pt x="421" y="140"/>
                    </a:lnTo>
                    <a:lnTo>
                      <a:pt x="421" y="136"/>
                    </a:lnTo>
                    <a:lnTo>
                      <a:pt x="429" y="128"/>
                    </a:lnTo>
                    <a:lnTo>
                      <a:pt x="416" y="112"/>
                    </a:lnTo>
                    <a:lnTo>
                      <a:pt x="404" y="105"/>
                    </a:lnTo>
                    <a:lnTo>
                      <a:pt x="392" y="105"/>
                    </a:lnTo>
                    <a:lnTo>
                      <a:pt x="378" y="108"/>
                    </a:lnTo>
                    <a:lnTo>
                      <a:pt x="371" y="99"/>
                    </a:lnTo>
                    <a:lnTo>
                      <a:pt x="369" y="87"/>
                    </a:lnTo>
                    <a:lnTo>
                      <a:pt x="327" y="93"/>
                    </a:lnTo>
                    <a:lnTo>
                      <a:pt x="292" y="92"/>
                    </a:lnTo>
                    <a:lnTo>
                      <a:pt x="276" y="105"/>
                    </a:lnTo>
                    <a:lnTo>
                      <a:pt x="253" y="105"/>
                    </a:lnTo>
                    <a:lnTo>
                      <a:pt x="237" y="85"/>
                    </a:lnTo>
                    <a:lnTo>
                      <a:pt x="216" y="69"/>
                    </a:lnTo>
                    <a:lnTo>
                      <a:pt x="208" y="57"/>
                    </a:lnTo>
                    <a:lnTo>
                      <a:pt x="208" y="50"/>
                    </a:lnTo>
                    <a:lnTo>
                      <a:pt x="199" y="42"/>
                    </a:lnTo>
                    <a:lnTo>
                      <a:pt x="197" y="21"/>
                    </a:lnTo>
                    <a:lnTo>
                      <a:pt x="176" y="29"/>
                    </a:lnTo>
                    <a:lnTo>
                      <a:pt x="176" y="32"/>
                    </a:lnTo>
                    <a:lnTo>
                      <a:pt x="164" y="32"/>
                    </a:lnTo>
                    <a:lnTo>
                      <a:pt x="157" y="21"/>
                    </a:lnTo>
                    <a:lnTo>
                      <a:pt x="128" y="22"/>
                    </a:lnTo>
                    <a:lnTo>
                      <a:pt x="99" y="3"/>
                    </a:lnTo>
                    <a:lnTo>
                      <a:pt x="87" y="0"/>
                    </a:lnTo>
                    <a:lnTo>
                      <a:pt x="76" y="13"/>
                    </a:lnTo>
                    <a:lnTo>
                      <a:pt x="79" y="24"/>
                    </a:lnTo>
                    <a:lnTo>
                      <a:pt x="90" y="37"/>
                    </a:lnTo>
                    <a:lnTo>
                      <a:pt x="92" y="42"/>
                    </a:lnTo>
                    <a:lnTo>
                      <a:pt x="90" y="57"/>
                    </a:lnTo>
                    <a:lnTo>
                      <a:pt x="91" y="68"/>
                    </a:lnTo>
                    <a:lnTo>
                      <a:pt x="91" y="80"/>
                    </a:lnTo>
                    <a:lnTo>
                      <a:pt x="95" y="80"/>
                    </a:lnTo>
                    <a:lnTo>
                      <a:pt x="95" y="110"/>
                    </a:lnTo>
                    <a:lnTo>
                      <a:pt x="89" y="116"/>
                    </a:lnTo>
                    <a:lnTo>
                      <a:pt x="82" y="123"/>
                    </a:lnTo>
                    <a:lnTo>
                      <a:pt x="60" y="132"/>
                    </a:lnTo>
                    <a:lnTo>
                      <a:pt x="26" y="133"/>
                    </a:lnTo>
                    <a:lnTo>
                      <a:pt x="22" y="130"/>
                    </a:lnTo>
                    <a:lnTo>
                      <a:pt x="22" y="135"/>
                    </a:lnTo>
                    <a:lnTo>
                      <a:pt x="25" y="139"/>
                    </a:lnTo>
                    <a:lnTo>
                      <a:pt x="25" y="144"/>
                    </a:lnTo>
                    <a:lnTo>
                      <a:pt x="21" y="144"/>
                    </a:lnTo>
                    <a:lnTo>
                      <a:pt x="13" y="137"/>
                    </a:lnTo>
                    <a:lnTo>
                      <a:pt x="10" y="141"/>
                    </a:lnTo>
                    <a:lnTo>
                      <a:pt x="10" y="144"/>
                    </a:lnTo>
                    <a:lnTo>
                      <a:pt x="0" y="163"/>
                    </a:lnTo>
                    <a:lnTo>
                      <a:pt x="0" y="171"/>
                    </a:lnTo>
                    <a:lnTo>
                      <a:pt x="10" y="176"/>
                    </a:lnTo>
                    <a:lnTo>
                      <a:pt x="17" y="184"/>
                    </a:lnTo>
                    <a:lnTo>
                      <a:pt x="26" y="205"/>
                    </a:lnTo>
                    <a:lnTo>
                      <a:pt x="29" y="223"/>
                    </a:lnTo>
                    <a:lnTo>
                      <a:pt x="36" y="230"/>
                    </a:lnTo>
                    <a:lnTo>
                      <a:pt x="53" y="232"/>
                    </a:lnTo>
                    <a:lnTo>
                      <a:pt x="78" y="243"/>
                    </a:lnTo>
                    <a:lnTo>
                      <a:pt x="107" y="26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1" name="Freeform 190">
                <a:extLst>
                  <a:ext uri="{FF2B5EF4-FFF2-40B4-BE49-F238E27FC236}">
                    <a16:creationId xmlns:a16="http://schemas.microsoft.com/office/drawing/2014/main" id="{DC528123-F5BA-4103-A63E-B9658B0D6B2C}"/>
                  </a:ext>
                </a:extLst>
              </p:cNvPr>
              <p:cNvSpPr>
                <a:spLocks/>
              </p:cNvSpPr>
              <p:nvPr/>
            </p:nvSpPr>
            <p:spPr bwMode="auto">
              <a:xfrm>
                <a:off x="1089025" y="4094163"/>
                <a:ext cx="1154113" cy="781050"/>
              </a:xfrm>
              <a:custGeom>
                <a:avLst/>
                <a:gdLst>
                  <a:gd name="T0" fmla="*/ 50 w 610"/>
                  <a:gd name="T1" fmla="*/ 47 h 365"/>
                  <a:gd name="T2" fmla="*/ 68 w 610"/>
                  <a:gd name="T3" fmla="*/ 66 h 365"/>
                  <a:gd name="T4" fmla="*/ 82 w 610"/>
                  <a:gd name="T5" fmla="*/ 79 h 365"/>
                  <a:gd name="T6" fmla="*/ 100 w 610"/>
                  <a:gd name="T7" fmla="*/ 86 h 365"/>
                  <a:gd name="T8" fmla="*/ 82 w 610"/>
                  <a:gd name="T9" fmla="*/ 98 h 365"/>
                  <a:gd name="T10" fmla="*/ 73 w 610"/>
                  <a:gd name="T11" fmla="*/ 116 h 365"/>
                  <a:gd name="T12" fmla="*/ 46 w 610"/>
                  <a:gd name="T13" fmla="*/ 117 h 365"/>
                  <a:gd name="T14" fmla="*/ 35 w 610"/>
                  <a:gd name="T15" fmla="*/ 106 h 365"/>
                  <a:gd name="T16" fmla="*/ 22 w 610"/>
                  <a:gd name="T17" fmla="*/ 109 h 365"/>
                  <a:gd name="T18" fmla="*/ 5 w 610"/>
                  <a:gd name="T19" fmla="*/ 116 h 365"/>
                  <a:gd name="T20" fmla="*/ 3 w 610"/>
                  <a:gd name="T21" fmla="*/ 154 h 365"/>
                  <a:gd name="T22" fmla="*/ 26 w 610"/>
                  <a:gd name="T23" fmla="*/ 146 h 365"/>
                  <a:gd name="T24" fmla="*/ 39 w 610"/>
                  <a:gd name="T25" fmla="*/ 142 h 365"/>
                  <a:gd name="T26" fmla="*/ 70 w 610"/>
                  <a:gd name="T27" fmla="*/ 153 h 365"/>
                  <a:gd name="T28" fmla="*/ 106 w 610"/>
                  <a:gd name="T29" fmla="*/ 153 h 365"/>
                  <a:gd name="T30" fmla="*/ 155 w 610"/>
                  <a:gd name="T31" fmla="*/ 149 h 365"/>
                  <a:gd name="T32" fmla="*/ 189 w 610"/>
                  <a:gd name="T33" fmla="*/ 152 h 365"/>
                  <a:gd name="T34" fmla="*/ 232 w 610"/>
                  <a:gd name="T35" fmla="*/ 152 h 365"/>
                  <a:gd name="T36" fmla="*/ 253 w 610"/>
                  <a:gd name="T37" fmla="*/ 154 h 365"/>
                  <a:gd name="T38" fmla="*/ 232 w 610"/>
                  <a:gd name="T39" fmla="*/ 175 h 365"/>
                  <a:gd name="T40" fmla="*/ 207 w 610"/>
                  <a:gd name="T41" fmla="*/ 174 h 365"/>
                  <a:gd name="T42" fmla="*/ 194 w 610"/>
                  <a:gd name="T43" fmla="*/ 192 h 365"/>
                  <a:gd name="T44" fmla="*/ 181 w 610"/>
                  <a:gd name="T45" fmla="*/ 212 h 365"/>
                  <a:gd name="T46" fmla="*/ 141 w 610"/>
                  <a:gd name="T47" fmla="*/ 208 h 365"/>
                  <a:gd name="T48" fmla="*/ 74 w 610"/>
                  <a:gd name="T49" fmla="*/ 216 h 365"/>
                  <a:gd name="T50" fmla="*/ 25 w 610"/>
                  <a:gd name="T51" fmla="*/ 227 h 365"/>
                  <a:gd name="T52" fmla="*/ 44 w 610"/>
                  <a:gd name="T53" fmla="*/ 242 h 365"/>
                  <a:gd name="T54" fmla="*/ 98 w 610"/>
                  <a:gd name="T55" fmla="*/ 248 h 365"/>
                  <a:gd name="T56" fmla="*/ 129 w 610"/>
                  <a:gd name="T57" fmla="*/ 223 h 365"/>
                  <a:gd name="T58" fmla="*/ 160 w 610"/>
                  <a:gd name="T59" fmla="*/ 228 h 365"/>
                  <a:gd name="T60" fmla="*/ 189 w 610"/>
                  <a:gd name="T61" fmla="*/ 223 h 365"/>
                  <a:gd name="T62" fmla="*/ 208 w 610"/>
                  <a:gd name="T63" fmla="*/ 233 h 365"/>
                  <a:gd name="T64" fmla="*/ 170 w 610"/>
                  <a:gd name="T65" fmla="*/ 248 h 365"/>
                  <a:gd name="T66" fmla="*/ 176 w 610"/>
                  <a:gd name="T67" fmla="*/ 266 h 365"/>
                  <a:gd name="T68" fmla="*/ 188 w 610"/>
                  <a:gd name="T69" fmla="*/ 275 h 365"/>
                  <a:gd name="T70" fmla="*/ 249 w 610"/>
                  <a:gd name="T71" fmla="*/ 240 h 365"/>
                  <a:gd name="T72" fmla="*/ 243 w 610"/>
                  <a:gd name="T73" fmla="*/ 203 h 365"/>
                  <a:gd name="T74" fmla="*/ 263 w 610"/>
                  <a:gd name="T75" fmla="*/ 216 h 365"/>
                  <a:gd name="T76" fmla="*/ 279 w 610"/>
                  <a:gd name="T77" fmla="*/ 199 h 365"/>
                  <a:gd name="T78" fmla="*/ 290 w 610"/>
                  <a:gd name="T79" fmla="*/ 214 h 365"/>
                  <a:gd name="T80" fmla="*/ 317 w 610"/>
                  <a:gd name="T81" fmla="*/ 213 h 365"/>
                  <a:gd name="T82" fmla="*/ 324 w 610"/>
                  <a:gd name="T83" fmla="*/ 248 h 365"/>
                  <a:gd name="T84" fmla="*/ 369 w 610"/>
                  <a:gd name="T85" fmla="*/ 255 h 365"/>
                  <a:gd name="T86" fmla="*/ 395 w 610"/>
                  <a:gd name="T87" fmla="*/ 267 h 365"/>
                  <a:gd name="T88" fmla="*/ 442 w 610"/>
                  <a:gd name="T89" fmla="*/ 259 h 365"/>
                  <a:gd name="T90" fmla="*/ 423 w 610"/>
                  <a:gd name="T91" fmla="*/ 287 h 365"/>
                  <a:gd name="T92" fmla="*/ 443 w 610"/>
                  <a:gd name="T93" fmla="*/ 297 h 365"/>
                  <a:gd name="T94" fmla="*/ 434 w 610"/>
                  <a:gd name="T95" fmla="*/ 335 h 365"/>
                  <a:gd name="T96" fmla="*/ 495 w 610"/>
                  <a:gd name="T97" fmla="*/ 343 h 365"/>
                  <a:gd name="T98" fmla="*/ 588 w 610"/>
                  <a:gd name="T99" fmla="*/ 228 h 365"/>
                  <a:gd name="T100" fmla="*/ 516 w 610"/>
                  <a:gd name="T101" fmla="*/ 211 h 365"/>
                  <a:gd name="T102" fmla="*/ 475 w 610"/>
                  <a:gd name="T103" fmla="*/ 210 h 365"/>
                  <a:gd name="T104" fmla="*/ 382 w 610"/>
                  <a:gd name="T105" fmla="*/ 103 h 365"/>
                  <a:gd name="T106" fmla="*/ 309 w 610"/>
                  <a:gd name="T107" fmla="*/ 40 h 365"/>
                  <a:gd name="T108" fmla="*/ 175 w 610"/>
                  <a:gd name="T109" fmla="*/ 29 h 365"/>
                  <a:gd name="T110" fmla="*/ 55 w 610"/>
                  <a:gd name="T111" fmla="*/ 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365">
                    <a:moveTo>
                      <a:pt x="55" y="9"/>
                    </a:moveTo>
                    <a:lnTo>
                      <a:pt x="47" y="29"/>
                    </a:lnTo>
                    <a:lnTo>
                      <a:pt x="59" y="38"/>
                    </a:lnTo>
                    <a:lnTo>
                      <a:pt x="61" y="42"/>
                    </a:lnTo>
                    <a:lnTo>
                      <a:pt x="59" y="47"/>
                    </a:lnTo>
                    <a:lnTo>
                      <a:pt x="55" y="47"/>
                    </a:lnTo>
                    <a:lnTo>
                      <a:pt x="50" y="47"/>
                    </a:lnTo>
                    <a:lnTo>
                      <a:pt x="42" y="54"/>
                    </a:lnTo>
                    <a:lnTo>
                      <a:pt x="45" y="64"/>
                    </a:lnTo>
                    <a:lnTo>
                      <a:pt x="51" y="69"/>
                    </a:lnTo>
                    <a:lnTo>
                      <a:pt x="60" y="68"/>
                    </a:lnTo>
                    <a:lnTo>
                      <a:pt x="65" y="57"/>
                    </a:lnTo>
                    <a:lnTo>
                      <a:pt x="68" y="60"/>
                    </a:lnTo>
                    <a:lnTo>
                      <a:pt x="68" y="66"/>
                    </a:lnTo>
                    <a:lnTo>
                      <a:pt x="59" y="78"/>
                    </a:lnTo>
                    <a:lnTo>
                      <a:pt x="60" y="85"/>
                    </a:lnTo>
                    <a:lnTo>
                      <a:pt x="72" y="75"/>
                    </a:lnTo>
                    <a:lnTo>
                      <a:pt x="75" y="83"/>
                    </a:lnTo>
                    <a:lnTo>
                      <a:pt x="70" y="89"/>
                    </a:lnTo>
                    <a:lnTo>
                      <a:pt x="77" y="90"/>
                    </a:lnTo>
                    <a:lnTo>
                      <a:pt x="82" y="79"/>
                    </a:lnTo>
                    <a:lnTo>
                      <a:pt x="90" y="79"/>
                    </a:lnTo>
                    <a:lnTo>
                      <a:pt x="92" y="75"/>
                    </a:lnTo>
                    <a:lnTo>
                      <a:pt x="98" y="81"/>
                    </a:lnTo>
                    <a:lnTo>
                      <a:pt x="105" y="84"/>
                    </a:lnTo>
                    <a:lnTo>
                      <a:pt x="106" y="88"/>
                    </a:lnTo>
                    <a:lnTo>
                      <a:pt x="101" y="89"/>
                    </a:lnTo>
                    <a:lnTo>
                      <a:pt x="100" y="86"/>
                    </a:lnTo>
                    <a:lnTo>
                      <a:pt x="95" y="84"/>
                    </a:lnTo>
                    <a:lnTo>
                      <a:pt x="89" y="93"/>
                    </a:lnTo>
                    <a:lnTo>
                      <a:pt x="92" y="98"/>
                    </a:lnTo>
                    <a:lnTo>
                      <a:pt x="86" y="103"/>
                    </a:lnTo>
                    <a:lnTo>
                      <a:pt x="87" y="96"/>
                    </a:lnTo>
                    <a:lnTo>
                      <a:pt x="83" y="94"/>
                    </a:lnTo>
                    <a:lnTo>
                      <a:pt x="82" y="98"/>
                    </a:lnTo>
                    <a:lnTo>
                      <a:pt x="75" y="98"/>
                    </a:lnTo>
                    <a:lnTo>
                      <a:pt x="78" y="102"/>
                    </a:lnTo>
                    <a:lnTo>
                      <a:pt x="76" y="109"/>
                    </a:lnTo>
                    <a:lnTo>
                      <a:pt x="81" y="111"/>
                    </a:lnTo>
                    <a:lnTo>
                      <a:pt x="79" y="115"/>
                    </a:lnTo>
                    <a:lnTo>
                      <a:pt x="83" y="117"/>
                    </a:lnTo>
                    <a:lnTo>
                      <a:pt x="73" y="116"/>
                    </a:lnTo>
                    <a:lnTo>
                      <a:pt x="67" y="122"/>
                    </a:lnTo>
                    <a:lnTo>
                      <a:pt x="62" y="122"/>
                    </a:lnTo>
                    <a:lnTo>
                      <a:pt x="57" y="127"/>
                    </a:lnTo>
                    <a:lnTo>
                      <a:pt x="50" y="121"/>
                    </a:lnTo>
                    <a:lnTo>
                      <a:pt x="51" y="115"/>
                    </a:lnTo>
                    <a:lnTo>
                      <a:pt x="48" y="115"/>
                    </a:lnTo>
                    <a:lnTo>
                      <a:pt x="46" y="117"/>
                    </a:lnTo>
                    <a:lnTo>
                      <a:pt x="45" y="113"/>
                    </a:lnTo>
                    <a:lnTo>
                      <a:pt x="39" y="116"/>
                    </a:lnTo>
                    <a:lnTo>
                      <a:pt x="38" y="112"/>
                    </a:lnTo>
                    <a:lnTo>
                      <a:pt x="41" y="111"/>
                    </a:lnTo>
                    <a:lnTo>
                      <a:pt x="40" y="108"/>
                    </a:lnTo>
                    <a:lnTo>
                      <a:pt x="35" y="108"/>
                    </a:lnTo>
                    <a:lnTo>
                      <a:pt x="35" y="106"/>
                    </a:lnTo>
                    <a:lnTo>
                      <a:pt x="32" y="106"/>
                    </a:lnTo>
                    <a:lnTo>
                      <a:pt x="31" y="111"/>
                    </a:lnTo>
                    <a:lnTo>
                      <a:pt x="29" y="111"/>
                    </a:lnTo>
                    <a:lnTo>
                      <a:pt x="29" y="107"/>
                    </a:lnTo>
                    <a:lnTo>
                      <a:pt x="26" y="105"/>
                    </a:lnTo>
                    <a:lnTo>
                      <a:pt x="23" y="105"/>
                    </a:lnTo>
                    <a:lnTo>
                      <a:pt x="22" y="109"/>
                    </a:lnTo>
                    <a:lnTo>
                      <a:pt x="21" y="114"/>
                    </a:lnTo>
                    <a:lnTo>
                      <a:pt x="17" y="112"/>
                    </a:lnTo>
                    <a:lnTo>
                      <a:pt x="14" y="112"/>
                    </a:lnTo>
                    <a:lnTo>
                      <a:pt x="10" y="109"/>
                    </a:lnTo>
                    <a:lnTo>
                      <a:pt x="6" y="112"/>
                    </a:lnTo>
                    <a:lnTo>
                      <a:pt x="3" y="112"/>
                    </a:lnTo>
                    <a:lnTo>
                      <a:pt x="5" y="116"/>
                    </a:lnTo>
                    <a:lnTo>
                      <a:pt x="14" y="116"/>
                    </a:lnTo>
                    <a:lnTo>
                      <a:pt x="16" y="119"/>
                    </a:lnTo>
                    <a:lnTo>
                      <a:pt x="11" y="120"/>
                    </a:lnTo>
                    <a:lnTo>
                      <a:pt x="0" y="128"/>
                    </a:lnTo>
                    <a:lnTo>
                      <a:pt x="0" y="136"/>
                    </a:lnTo>
                    <a:lnTo>
                      <a:pt x="4" y="140"/>
                    </a:lnTo>
                    <a:lnTo>
                      <a:pt x="3" y="154"/>
                    </a:lnTo>
                    <a:lnTo>
                      <a:pt x="7" y="159"/>
                    </a:lnTo>
                    <a:lnTo>
                      <a:pt x="15" y="159"/>
                    </a:lnTo>
                    <a:lnTo>
                      <a:pt x="18" y="157"/>
                    </a:lnTo>
                    <a:lnTo>
                      <a:pt x="19" y="153"/>
                    </a:lnTo>
                    <a:lnTo>
                      <a:pt x="21" y="152"/>
                    </a:lnTo>
                    <a:lnTo>
                      <a:pt x="26" y="150"/>
                    </a:lnTo>
                    <a:lnTo>
                      <a:pt x="26" y="146"/>
                    </a:lnTo>
                    <a:lnTo>
                      <a:pt x="23" y="144"/>
                    </a:lnTo>
                    <a:lnTo>
                      <a:pt x="30" y="144"/>
                    </a:lnTo>
                    <a:lnTo>
                      <a:pt x="33" y="142"/>
                    </a:lnTo>
                    <a:lnTo>
                      <a:pt x="34" y="148"/>
                    </a:lnTo>
                    <a:lnTo>
                      <a:pt x="36" y="150"/>
                    </a:lnTo>
                    <a:lnTo>
                      <a:pt x="39" y="148"/>
                    </a:lnTo>
                    <a:lnTo>
                      <a:pt x="39" y="142"/>
                    </a:lnTo>
                    <a:lnTo>
                      <a:pt x="42" y="146"/>
                    </a:lnTo>
                    <a:lnTo>
                      <a:pt x="45" y="146"/>
                    </a:lnTo>
                    <a:lnTo>
                      <a:pt x="47" y="143"/>
                    </a:lnTo>
                    <a:lnTo>
                      <a:pt x="51" y="146"/>
                    </a:lnTo>
                    <a:lnTo>
                      <a:pt x="51" y="149"/>
                    </a:lnTo>
                    <a:lnTo>
                      <a:pt x="63" y="157"/>
                    </a:lnTo>
                    <a:lnTo>
                      <a:pt x="70" y="153"/>
                    </a:lnTo>
                    <a:lnTo>
                      <a:pt x="80" y="158"/>
                    </a:lnTo>
                    <a:lnTo>
                      <a:pt x="83" y="155"/>
                    </a:lnTo>
                    <a:lnTo>
                      <a:pt x="89" y="155"/>
                    </a:lnTo>
                    <a:lnTo>
                      <a:pt x="90" y="159"/>
                    </a:lnTo>
                    <a:lnTo>
                      <a:pt x="99" y="159"/>
                    </a:lnTo>
                    <a:lnTo>
                      <a:pt x="99" y="155"/>
                    </a:lnTo>
                    <a:lnTo>
                      <a:pt x="106" y="153"/>
                    </a:lnTo>
                    <a:lnTo>
                      <a:pt x="119" y="156"/>
                    </a:lnTo>
                    <a:lnTo>
                      <a:pt x="131" y="156"/>
                    </a:lnTo>
                    <a:lnTo>
                      <a:pt x="136" y="153"/>
                    </a:lnTo>
                    <a:lnTo>
                      <a:pt x="137" y="158"/>
                    </a:lnTo>
                    <a:lnTo>
                      <a:pt x="142" y="152"/>
                    </a:lnTo>
                    <a:lnTo>
                      <a:pt x="144" y="155"/>
                    </a:lnTo>
                    <a:lnTo>
                      <a:pt x="155" y="149"/>
                    </a:lnTo>
                    <a:lnTo>
                      <a:pt x="162" y="152"/>
                    </a:lnTo>
                    <a:lnTo>
                      <a:pt x="165" y="149"/>
                    </a:lnTo>
                    <a:lnTo>
                      <a:pt x="168" y="152"/>
                    </a:lnTo>
                    <a:lnTo>
                      <a:pt x="175" y="153"/>
                    </a:lnTo>
                    <a:lnTo>
                      <a:pt x="177" y="150"/>
                    </a:lnTo>
                    <a:lnTo>
                      <a:pt x="185" y="151"/>
                    </a:lnTo>
                    <a:lnTo>
                      <a:pt x="189" y="152"/>
                    </a:lnTo>
                    <a:lnTo>
                      <a:pt x="201" y="151"/>
                    </a:lnTo>
                    <a:lnTo>
                      <a:pt x="204" y="154"/>
                    </a:lnTo>
                    <a:lnTo>
                      <a:pt x="211" y="154"/>
                    </a:lnTo>
                    <a:lnTo>
                      <a:pt x="207" y="150"/>
                    </a:lnTo>
                    <a:lnTo>
                      <a:pt x="221" y="150"/>
                    </a:lnTo>
                    <a:lnTo>
                      <a:pt x="223" y="152"/>
                    </a:lnTo>
                    <a:lnTo>
                      <a:pt x="232" y="152"/>
                    </a:lnTo>
                    <a:lnTo>
                      <a:pt x="235" y="150"/>
                    </a:lnTo>
                    <a:lnTo>
                      <a:pt x="246" y="150"/>
                    </a:lnTo>
                    <a:lnTo>
                      <a:pt x="249" y="149"/>
                    </a:lnTo>
                    <a:lnTo>
                      <a:pt x="259" y="150"/>
                    </a:lnTo>
                    <a:lnTo>
                      <a:pt x="264" y="152"/>
                    </a:lnTo>
                    <a:lnTo>
                      <a:pt x="261" y="156"/>
                    </a:lnTo>
                    <a:lnTo>
                      <a:pt x="253" y="154"/>
                    </a:lnTo>
                    <a:lnTo>
                      <a:pt x="248" y="154"/>
                    </a:lnTo>
                    <a:lnTo>
                      <a:pt x="245" y="157"/>
                    </a:lnTo>
                    <a:lnTo>
                      <a:pt x="245" y="163"/>
                    </a:lnTo>
                    <a:lnTo>
                      <a:pt x="240" y="163"/>
                    </a:lnTo>
                    <a:lnTo>
                      <a:pt x="238" y="160"/>
                    </a:lnTo>
                    <a:lnTo>
                      <a:pt x="232" y="168"/>
                    </a:lnTo>
                    <a:lnTo>
                      <a:pt x="232" y="175"/>
                    </a:lnTo>
                    <a:lnTo>
                      <a:pt x="227" y="175"/>
                    </a:lnTo>
                    <a:lnTo>
                      <a:pt x="224" y="173"/>
                    </a:lnTo>
                    <a:lnTo>
                      <a:pt x="219" y="173"/>
                    </a:lnTo>
                    <a:lnTo>
                      <a:pt x="222" y="182"/>
                    </a:lnTo>
                    <a:lnTo>
                      <a:pt x="219" y="185"/>
                    </a:lnTo>
                    <a:lnTo>
                      <a:pt x="219" y="179"/>
                    </a:lnTo>
                    <a:lnTo>
                      <a:pt x="207" y="174"/>
                    </a:lnTo>
                    <a:lnTo>
                      <a:pt x="202" y="174"/>
                    </a:lnTo>
                    <a:lnTo>
                      <a:pt x="199" y="177"/>
                    </a:lnTo>
                    <a:lnTo>
                      <a:pt x="194" y="177"/>
                    </a:lnTo>
                    <a:lnTo>
                      <a:pt x="194" y="180"/>
                    </a:lnTo>
                    <a:lnTo>
                      <a:pt x="188" y="180"/>
                    </a:lnTo>
                    <a:lnTo>
                      <a:pt x="188" y="188"/>
                    </a:lnTo>
                    <a:lnTo>
                      <a:pt x="194" y="192"/>
                    </a:lnTo>
                    <a:lnTo>
                      <a:pt x="190" y="196"/>
                    </a:lnTo>
                    <a:lnTo>
                      <a:pt x="181" y="196"/>
                    </a:lnTo>
                    <a:lnTo>
                      <a:pt x="181" y="206"/>
                    </a:lnTo>
                    <a:lnTo>
                      <a:pt x="193" y="206"/>
                    </a:lnTo>
                    <a:lnTo>
                      <a:pt x="193" y="210"/>
                    </a:lnTo>
                    <a:lnTo>
                      <a:pt x="187" y="215"/>
                    </a:lnTo>
                    <a:lnTo>
                      <a:pt x="181" y="212"/>
                    </a:lnTo>
                    <a:lnTo>
                      <a:pt x="176" y="212"/>
                    </a:lnTo>
                    <a:lnTo>
                      <a:pt x="176" y="209"/>
                    </a:lnTo>
                    <a:lnTo>
                      <a:pt x="172" y="209"/>
                    </a:lnTo>
                    <a:lnTo>
                      <a:pt x="172" y="213"/>
                    </a:lnTo>
                    <a:lnTo>
                      <a:pt x="160" y="213"/>
                    </a:lnTo>
                    <a:lnTo>
                      <a:pt x="156" y="208"/>
                    </a:lnTo>
                    <a:lnTo>
                      <a:pt x="141" y="208"/>
                    </a:lnTo>
                    <a:lnTo>
                      <a:pt x="138" y="205"/>
                    </a:lnTo>
                    <a:lnTo>
                      <a:pt x="131" y="205"/>
                    </a:lnTo>
                    <a:lnTo>
                      <a:pt x="122" y="212"/>
                    </a:lnTo>
                    <a:lnTo>
                      <a:pt x="109" y="212"/>
                    </a:lnTo>
                    <a:lnTo>
                      <a:pt x="92" y="201"/>
                    </a:lnTo>
                    <a:lnTo>
                      <a:pt x="85" y="216"/>
                    </a:lnTo>
                    <a:lnTo>
                      <a:pt x="74" y="216"/>
                    </a:lnTo>
                    <a:lnTo>
                      <a:pt x="71" y="218"/>
                    </a:lnTo>
                    <a:lnTo>
                      <a:pt x="54" y="218"/>
                    </a:lnTo>
                    <a:lnTo>
                      <a:pt x="50" y="213"/>
                    </a:lnTo>
                    <a:lnTo>
                      <a:pt x="40" y="218"/>
                    </a:lnTo>
                    <a:lnTo>
                      <a:pt x="40" y="224"/>
                    </a:lnTo>
                    <a:lnTo>
                      <a:pt x="36" y="227"/>
                    </a:lnTo>
                    <a:lnTo>
                      <a:pt x="25" y="227"/>
                    </a:lnTo>
                    <a:lnTo>
                      <a:pt x="25" y="231"/>
                    </a:lnTo>
                    <a:lnTo>
                      <a:pt x="28" y="237"/>
                    </a:lnTo>
                    <a:lnTo>
                      <a:pt x="33" y="237"/>
                    </a:lnTo>
                    <a:lnTo>
                      <a:pt x="33" y="242"/>
                    </a:lnTo>
                    <a:lnTo>
                      <a:pt x="37" y="245"/>
                    </a:lnTo>
                    <a:lnTo>
                      <a:pt x="37" y="242"/>
                    </a:lnTo>
                    <a:lnTo>
                      <a:pt x="44" y="242"/>
                    </a:lnTo>
                    <a:lnTo>
                      <a:pt x="52" y="248"/>
                    </a:lnTo>
                    <a:lnTo>
                      <a:pt x="60" y="239"/>
                    </a:lnTo>
                    <a:lnTo>
                      <a:pt x="64" y="242"/>
                    </a:lnTo>
                    <a:lnTo>
                      <a:pt x="69" y="242"/>
                    </a:lnTo>
                    <a:lnTo>
                      <a:pt x="72" y="239"/>
                    </a:lnTo>
                    <a:lnTo>
                      <a:pt x="82" y="239"/>
                    </a:lnTo>
                    <a:lnTo>
                      <a:pt x="98" y="248"/>
                    </a:lnTo>
                    <a:lnTo>
                      <a:pt x="98" y="235"/>
                    </a:lnTo>
                    <a:lnTo>
                      <a:pt x="105" y="235"/>
                    </a:lnTo>
                    <a:lnTo>
                      <a:pt x="105" y="230"/>
                    </a:lnTo>
                    <a:lnTo>
                      <a:pt x="102" y="226"/>
                    </a:lnTo>
                    <a:lnTo>
                      <a:pt x="112" y="220"/>
                    </a:lnTo>
                    <a:lnTo>
                      <a:pt x="126" y="220"/>
                    </a:lnTo>
                    <a:lnTo>
                      <a:pt x="129" y="223"/>
                    </a:lnTo>
                    <a:lnTo>
                      <a:pt x="134" y="223"/>
                    </a:lnTo>
                    <a:lnTo>
                      <a:pt x="137" y="226"/>
                    </a:lnTo>
                    <a:lnTo>
                      <a:pt x="144" y="226"/>
                    </a:lnTo>
                    <a:lnTo>
                      <a:pt x="149" y="224"/>
                    </a:lnTo>
                    <a:lnTo>
                      <a:pt x="152" y="227"/>
                    </a:lnTo>
                    <a:lnTo>
                      <a:pt x="156" y="222"/>
                    </a:lnTo>
                    <a:lnTo>
                      <a:pt x="160" y="228"/>
                    </a:lnTo>
                    <a:lnTo>
                      <a:pt x="165" y="228"/>
                    </a:lnTo>
                    <a:lnTo>
                      <a:pt x="165" y="223"/>
                    </a:lnTo>
                    <a:lnTo>
                      <a:pt x="171" y="227"/>
                    </a:lnTo>
                    <a:lnTo>
                      <a:pt x="177" y="224"/>
                    </a:lnTo>
                    <a:lnTo>
                      <a:pt x="185" y="224"/>
                    </a:lnTo>
                    <a:lnTo>
                      <a:pt x="189" y="219"/>
                    </a:lnTo>
                    <a:lnTo>
                      <a:pt x="189" y="223"/>
                    </a:lnTo>
                    <a:lnTo>
                      <a:pt x="194" y="223"/>
                    </a:lnTo>
                    <a:lnTo>
                      <a:pt x="204" y="214"/>
                    </a:lnTo>
                    <a:lnTo>
                      <a:pt x="208" y="218"/>
                    </a:lnTo>
                    <a:lnTo>
                      <a:pt x="208" y="223"/>
                    </a:lnTo>
                    <a:lnTo>
                      <a:pt x="200" y="223"/>
                    </a:lnTo>
                    <a:lnTo>
                      <a:pt x="200" y="230"/>
                    </a:lnTo>
                    <a:lnTo>
                      <a:pt x="208" y="233"/>
                    </a:lnTo>
                    <a:lnTo>
                      <a:pt x="201" y="238"/>
                    </a:lnTo>
                    <a:lnTo>
                      <a:pt x="198" y="234"/>
                    </a:lnTo>
                    <a:lnTo>
                      <a:pt x="192" y="234"/>
                    </a:lnTo>
                    <a:lnTo>
                      <a:pt x="188" y="238"/>
                    </a:lnTo>
                    <a:lnTo>
                      <a:pt x="181" y="238"/>
                    </a:lnTo>
                    <a:lnTo>
                      <a:pt x="170" y="241"/>
                    </a:lnTo>
                    <a:lnTo>
                      <a:pt x="170" y="248"/>
                    </a:lnTo>
                    <a:lnTo>
                      <a:pt x="185" y="248"/>
                    </a:lnTo>
                    <a:lnTo>
                      <a:pt x="188" y="245"/>
                    </a:lnTo>
                    <a:lnTo>
                      <a:pt x="190" y="253"/>
                    </a:lnTo>
                    <a:lnTo>
                      <a:pt x="198" y="253"/>
                    </a:lnTo>
                    <a:lnTo>
                      <a:pt x="200" y="256"/>
                    </a:lnTo>
                    <a:lnTo>
                      <a:pt x="189" y="266"/>
                    </a:lnTo>
                    <a:lnTo>
                      <a:pt x="176" y="266"/>
                    </a:lnTo>
                    <a:lnTo>
                      <a:pt x="169" y="263"/>
                    </a:lnTo>
                    <a:lnTo>
                      <a:pt x="164" y="267"/>
                    </a:lnTo>
                    <a:lnTo>
                      <a:pt x="171" y="274"/>
                    </a:lnTo>
                    <a:lnTo>
                      <a:pt x="171" y="277"/>
                    </a:lnTo>
                    <a:lnTo>
                      <a:pt x="175" y="277"/>
                    </a:lnTo>
                    <a:lnTo>
                      <a:pt x="175" y="275"/>
                    </a:lnTo>
                    <a:lnTo>
                      <a:pt x="188" y="275"/>
                    </a:lnTo>
                    <a:lnTo>
                      <a:pt x="194" y="271"/>
                    </a:lnTo>
                    <a:lnTo>
                      <a:pt x="203" y="274"/>
                    </a:lnTo>
                    <a:lnTo>
                      <a:pt x="218" y="248"/>
                    </a:lnTo>
                    <a:lnTo>
                      <a:pt x="233" y="248"/>
                    </a:lnTo>
                    <a:lnTo>
                      <a:pt x="233" y="240"/>
                    </a:lnTo>
                    <a:lnTo>
                      <a:pt x="241" y="236"/>
                    </a:lnTo>
                    <a:lnTo>
                      <a:pt x="249" y="240"/>
                    </a:lnTo>
                    <a:lnTo>
                      <a:pt x="249" y="232"/>
                    </a:lnTo>
                    <a:lnTo>
                      <a:pt x="245" y="232"/>
                    </a:lnTo>
                    <a:lnTo>
                      <a:pt x="245" y="227"/>
                    </a:lnTo>
                    <a:lnTo>
                      <a:pt x="239" y="225"/>
                    </a:lnTo>
                    <a:lnTo>
                      <a:pt x="239" y="219"/>
                    </a:lnTo>
                    <a:lnTo>
                      <a:pt x="236" y="214"/>
                    </a:lnTo>
                    <a:lnTo>
                      <a:pt x="243" y="203"/>
                    </a:lnTo>
                    <a:lnTo>
                      <a:pt x="255" y="209"/>
                    </a:lnTo>
                    <a:lnTo>
                      <a:pt x="250" y="214"/>
                    </a:lnTo>
                    <a:lnTo>
                      <a:pt x="245" y="214"/>
                    </a:lnTo>
                    <a:lnTo>
                      <a:pt x="245" y="218"/>
                    </a:lnTo>
                    <a:lnTo>
                      <a:pt x="249" y="222"/>
                    </a:lnTo>
                    <a:lnTo>
                      <a:pt x="256" y="216"/>
                    </a:lnTo>
                    <a:lnTo>
                      <a:pt x="263" y="216"/>
                    </a:lnTo>
                    <a:lnTo>
                      <a:pt x="276" y="223"/>
                    </a:lnTo>
                    <a:lnTo>
                      <a:pt x="280" y="217"/>
                    </a:lnTo>
                    <a:lnTo>
                      <a:pt x="280" y="209"/>
                    </a:lnTo>
                    <a:lnTo>
                      <a:pt x="272" y="209"/>
                    </a:lnTo>
                    <a:lnTo>
                      <a:pt x="270" y="205"/>
                    </a:lnTo>
                    <a:lnTo>
                      <a:pt x="275" y="205"/>
                    </a:lnTo>
                    <a:lnTo>
                      <a:pt x="279" y="199"/>
                    </a:lnTo>
                    <a:lnTo>
                      <a:pt x="279" y="204"/>
                    </a:lnTo>
                    <a:lnTo>
                      <a:pt x="285" y="204"/>
                    </a:lnTo>
                    <a:lnTo>
                      <a:pt x="289" y="198"/>
                    </a:lnTo>
                    <a:lnTo>
                      <a:pt x="295" y="198"/>
                    </a:lnTo>
                    <a:lnTo>
                      <a:pt x="295" y="203"/>
                    </a:lnTo>
                    <a:lnTo>
                      <a:pt x="290" y="207"/>
                    </a:lnTo>
                    <a:lnTo>
                      <a:pt x="290" y="214"/>
                    </a:lnTo>
                    <a:lnTo>
                      <a:pt x="298" y="218"/>
                    </a:lnTo>
                    <a:lnTo>
                      <a:pt x="298" y="223"/>
                    </a:lnTo>
                    <a:lnTo>
                      <a:pt x="310" y="223"/>
                    </a:lnTo>
                    <a:lnTo>
                      <a:pt x="306" y="218"/>
                    </a:lnTo>
                    <a:lnTo>
                      <a:pt x="311" y="218"/>
                    </a:lnTo>
                    <a:lnTo>
                      <a:pt x="311" y="213"/>
                    </a:lnTo>
                    <a:lnTo>
                      <a:pt x="317" y="213"/>
                    </a:lnTo>
                    <a:lnTo>
                      <a:pt x="323" y="222"/>
                    </a:lnTo>
                    <a:lnTo>
                      <a:pt x="329" y="218"/>
                    </a:lnTo>
                    <a:lnTo>
                      <a:pt x="336" y="223"/>
                    </a:lnTo>
                    <a:lnTo>
                      <a:pt x="328" y="227"/>
                    </a:lnTo>
                    <a:lnTo>
                      <a:pt x="328" y="237"/>
                    </a:lnTo>
                    <a:lnTo>
                      <a:pt x="324" y="240"/>
                    </a:lnTo>
                    <a:lnTo>
                      <a:pt x="324" y="248"/>
                    </a:lnTo>
                    <a:lnTo>
                      <a:pt x="330" y="252"/>
                    </a:lnTo>
                    <a:lnTo>
                      <a:pt x="334" y="246"/>
                    </a:lnTo>
                    <a:lnTo>
                      <a:pt x="339" y="250"/>
                    </a:lnTo>
                    <a:lnTo>
                      <a:pt x="346" y="250"/>
                    </a:lnTo>
                    <a:lnTo>
                      <a:pt x="346" y="247"/>
                    </a:lnTo>
                    <a:lnTo>
                      <a:pt x="362" y="252"/>
                    </a:lnTo>
                    <a:lnTo>
                      <a:pt x="369" y="255"/>
                    </a:lnTo>
                    <a:lnTo>
                      <a:pt x="369" y="265"/>
                    </a:lnTo>
                    <a:lnTo>
                      <a:pt x="380" y="269"/>
                    </a:lnTo>
                    <a:lnTo>
                      <a:pt x="373" y="273"/>
                    </a:lnTo>
                    <a:lnTo>
                      <a:pt x="380" y="283"/>
                    </a:lnTo>
                    <a:lnTo>
                      <a:pt x="388" y="279"/>
                    </a:lnTo>
                    <a:lnTo>
                      <a:pt x="388" y="270"/>
                    </a:lnTo>
                    <a:lnTo>
                      <a:pt x="395" y="267"/>
                    </a:lnTo>
                    <a:lnTo>
                      <a:pt x="384" y="267"/>
                    </a:lnTo>
                    <a:lnTo>
                      <a:pt x="384" y="262"/>
                    </a:lnTo>
                    <a:lnTo>
                      <a:pt x="388" y="253"/>
                    </a:lnTo>
                    <a:lnTo>
                      <a:pt x="399" y="250"/>
                    </a:lnTo>
                    <a:lnTo>
                      <a:pt x="418" y="250"/>
                    </a:lnTo>
                    <a:lnTo>
                      <a:pt x="432" y="259"/>
                    </a:lnTo>
                    <a:lnTo>
                      <a:pt x="442" y="259"/>
                    </a:lnTo>
                    <a:lnTo>
                      <a:pt x="449" y="269"/>
                    </a:lnTo>
                    <a:lnTo>
                      <a:pt x="441" y="275"/>
                    </a:lnTo>
                    <a:lnTo>
                      <a:pt x="441" y="270"/>
                    </a:lnTo>
                    <a:lnTo>
                      <a:pt x="433" y="270"/>
                    </a:lnTo>
                    <a:lnTo>
                      <a:pt x="433" y="276"/>
                    </a:lnTo>
                    <a:lnTo>
                      <a:pt x="423" y="276"/>
                    </a:lnTo>
                    <a:lnTo>
                      <a:pt x="423" y="287"/>
                    </a:lnTo>
                    <a:lnTo>
                      <a:pt x="423" y="292"/>
                    </a:lnTo>
                    <a:lnTo>
                      <a:pt x="417" y="292"/>
                    </a:lnTo>
                    <a:lnTo>
                      <a:pt x="417" y="297"/>
                    </a:lnTo>
                    <a:lnTo>
                      <a:pt x="431" y="297"/>
                    </a:lnTo>
                    <a:lnTo>
                      <a:pt x="431" y="292"/>
                    </a:lnTo>
                    <a:lnTo>
                      <a:pt x="438" y="292"/>
                    </a:lnTo>
                    <a:lnTo>
                      <a:pt x="443" y="297"/>
                    </a:lnTo>
                    <a:lnTo>
                      <a:pt x="450" y="297"/>
                    </a:lnTo>
                    <a:lnTo>
                      <a:pt x="445" y="307"/>
                    </a:lnTo>
                    <a:lnTo>
                      <a:pt x="441" y="314"/>
                    </a:lnTo>
                    <a:lnTo>
                      <a:pt x="441" y="325"/>
                    </a:lnTo>
                    <a:lnTo>
                      <a:pt x="447" y="325"/>
                    </a:lnTo>
                    <a:lnTo>
                      <a:pt x="442" y="335"/>
                    </a:lnTo>
                    <a:lnTo>
                      <a:pt x="434" y="335"/>
                    </a:lnTo>
                    <a:lnTo>
                      <a:pt x="434" y="340"/>
                    </a:lnTo>
                    <a:lnTo>
                      <a:pt x="448" y="345"/>
                    </a:lnTo>
                    <a:lnTo>
                      <a:pt x="448" y="350"/>
                    </a:lnTo>
                    <a:lnTo>
                      <a:pt x="459" y="356"/>
                    </a:lnTo>
                    <a:lnTo>
                      <a:pt x="465" y="356"/>
                    </a:lnTo>
                    <a:lnTo>
                      <a:pt x="476" y="365"/>
                    </a:lnTo>
                    <a:lnTo>
                      <a:pt x="495" y="343"/>
                    </a:lnTo>
                    <a:lnTo>
                      <a:pt x="495" y="322"/>
                    </a:lnTo>
                    <a:lnTo>
                      <a:pt x="502" y="317"/>
                    </a:lnTo>
                    <a:lnTo>
                      <a:pt x="517" y="317"/>
                    </a:lnTo>
                    <a:lnTo>
                      <a:pt x="561" y="282"/>
                    </a:lnTo>
                    <a:lnTo>
                      <a:pt x="570" y="273"/>
                    </a:lnTo>
                    <a:lnTo>
                      <a:pt x="581" y="253"/>
                    </a:lnTo>
                    <a:lnTo>
                      <a:pt x="588" y="228"/>
                    </a:lnTo>
                    <a:lnTo>
                      <a:pt x="604" y="206"/>
                    </a:lnTo>
                    <a:lnTo>
                      <a:pt x="610" y="195"/>
                    </a:lnTo>
                    <a:lnTo>
                      <a:pt x="599" y="188"/>
                    </a:lnTo>
                    <a:lnTo>
                      <a:pt x="573" y="177"/>
                    </a:lnTo>
                    <a:lnTo>
                      <a:pt x="561" y="191"/>
                    </a:lnTo>
                    <a:lnTo>
                      <a:pt x="527" y="211"/>
                    </a:lnTo>
                    <a:lnTo>
                      <a:pt x="516" y="211"/>
                    </a:lnTo>
                    <a:lnTo>
                      <a:pt x="516" y="206"/>
                    </a:lnTo>
                    <a:lnTo>
                      <a:pt x="528" y="191"/>
                    </a:lnTo>
                    <a:lnTo>
                      <a:pt x="528" y="184"/>
                    </a:lnTo>
                    <a:lnTo>
                      <a:pt x="509" y="173"/>
                    </a:lnTo>
                    <a:lnTo>
                      <a:pt x="500" y="198"/>
                    </a:lnTo>
                    <a:lnTo>
                      <a:pt x="486" y="210"/>
                    </a:lnTo>
                    <a:lnTo>
                      <a:pt x="475" y="210"/>
                    </a:lnTo>
                    <a:lnTo>
                      <a:pt x="465" y="202"/>
                    </a:lnTo>
                    <a:lnTo>
                      <a:pt x="447" y="186"/>
                    </a:lnTo>
                    <a:lnTo>
                      <a:pt x="447" y="160"/>
                    </a:lnTo>
                    <a:lnTo>
                      <a:pt x="441" y="145"/>
                    </a:lnTo>
                    <a:lnTo>
                      <a:pt x="426" y="133"/>
                    </a:lnTo>
                    <a:lnTo>
                      <a:pt x="401" y="118"/>
                    </a:lnTo>
                    <a:lnTo>
                      <a:pt x="382" y="103"/>
                    </a:lnTo>
                    <a:lnTo>
                      <a:pt x="372" y="99"/>
                    </a:lnTo>
                    <a:lnTo>
                      <a:pt x="364" y="90"/>
                    </a:lnTo>
                    <a:lnTo>
                      <a:pt x="361" y="73"/>
                    </a:lnTo>
                    <a:lnTo>
                      <a:pt x="340" y="55"/>
                    </a:lnTo>
                    <a:lnTo>
                      <a:pt x="338" y="34"/>
                    </a:lnTo>
                    <a:lnTo>
                      <a:pt x="327" y="31"/>
                    </a:lnTo>
                    <a:lnTo>
                      <a:pt x="309" y="40"/>
                    </a:lnTo>
                    <a:lnTo>
                      <a:pt x="302" y="28"/>
                    </a:lnTo>
                    <a:lnTo>
                      <a:pt x="287" y="18"/>
                    </a:lnTo>
                    <a:lnTo>
                      <a:pt x="269" y="20"/>
                    </a:lnTo>
                    <a:lnTo>
                      <a:pt x="258" y="13"/>
                    </a:lnTo>
                    <a:lnTo>
                      <a:pt x="241" y="21"/>
                    </a:lnTo>
                    <a:lnTo>
                      <a:pt x="219" y="32"/>
                    </a:lnTo>
                    <a:lnTo>
                      <a:pt x="175" y="29"/>
                    </a:lnTo>
                    <a:lnTo>
                      <a:pt x="162" y="29"/>
                    </a:lnTo>
                    <a:lnTo>
                      <a:pt x="144" y="30"/>
                    </a:lnTo>
                    <a:lnTo>
                      <a:pt x="124" y="17"/>
                    </a:lnTo>
                    <a:lnTo>
                      <a:pt x="103" y="7"/>
                    </a:lnTo>
                    <a:lnTo>
                      <a:pt x="84" y="0"/>
                    </a:lnTo>
                    <a:lnTo>
                      <a:pt x="64" y="0"/>
                    </a:lnTo>
                    <a:lnTo>
                      <a:pt x="55" y="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2" name="Freeform 191">
                <a:extLst>
                  <a:ext uri="{FF2B5EF4-FFF2-40B4-BE49-F238E27FC236}">
                    <a16:creationId xmlns:a16="http://schemas.microsoft.com/office/drawing/2014/main" id="{78E8E82E-B676-4A0B-9A22-571DD1586316}"/>
                  </a:ext>
                </a:extLst>
              </p:cNvPr>
              <p:cNvSpPr>
                <a:spLocks/>
              </p:cNvSpPr>
              <p:nvPr/>
            </p:nvSpPr>
            <p:spPr bwMode="auto">
              <a:xfrm>
                <a:off x="1833563" y="3362325"/>
                <a:ext cx="550862" cy="382588"/>
              </a:xfrm>
              <a:custGeom>
                <a:avLst/>
                <a:gdLst>
                  <a:gd name="T0" fmla="*/ 89 w 291"/>
                  <a:gd name="T1" fmla="*/ 173 h 179"/>
                  <a:gd name="T2" fmla="*/ 19 w 291"/>
                  <a:gd name="T3" fmla="*/ 173 h 179"/>
                  <a:gd name="T4" fmla="*/ 19 w 291"/>
                  <a:gd name="T5" fmla="*/ 166 h 179"/>
                  <a:gd name="T6" fmla="*/ 0 w 291"/>
                  <a:gd name="T7" fmla="*/ 145 h 179"/>
                  <a:gd name="T8" fmla="*/ 0 w 291"/>
                  <a:gd name="T9" fmla="*/ 135 h 179"/>
                  <a:gd name="T10" fmla="*/ 5 w 291"/>
                  <a:gd name="T11" fmla="*/ 127 h 179"/>
                  <a:gd name="T12" fmla="*/ 9 w 291"/>
                  <a:gd name="T13" fmla="*/ 112 h 179"/>
                  <a:gd name="T14" fmla="*/ 9 w 291"/>
                  <a:gd name="T15" fmla="*/ 89 h 179"/>
                  <a:gd name="T16" fmla="*/ 13 w 291"/>
                  <a:gd name="T17" fmla="*/ 71 h 179"/>
                  <a:gd name="T18" fmla="*/ 19 w 291"/>
                  <a:gd name="T19" fmla="*/ 63 h 179"/>
                  <a:gd name="T20" fmla="*/ 34 w 291"/>
                  <a:gd name="T21" fmla="*/ 57 h 179"/>
                  <a:gd name="T22" fmla="*/ 54 w 291"/>
                  <a:gd name="T23" fmla="*/ 53 h 179"/>
                  <a:gd name="T24" fmla="*/ 68 w 291"/>
                  <a:gd name="T25" fmla="*/ 43 h 179"/>
                  <a:gd name="T26" fmla="*/ 74 w 291"/>
                  <a:gd name="T27" fmla="*/ 33 h 179"/>
                  <a:gd name="T28" fmla="*/ 119 w 291"/>
                  <a:gd name="T29" fmla="*/ 33 h 179"/>
                  <a:gd name="T30" fmla="*/ 143 w 291"/>
                  <a:gd name="T31" fmla="*/ 20 h 179"/>
                  <a:gd name="T32" fmla="*/ 159 w 291"/>
                  <a:gd name="T33" fmla="*/ 20 h 179"/>
                  <a:gd name="T34" fmla="*/ 171 w 291"/>
                  <a:gd name="T35" fmla="*/ 15 h 179"/>
                  <a:gd name="T36" fmla="*/ 186 w 291"/>
                  <a:gd name="T37" fmla="*/ 11 h 179"/>
                  <a:gd name="T38" fmla="*/ 208 w 291"/>
                  <a:gd name="T39" fmla="*/ 0 h 179"/>
                  <a:gd name="T40" fmla="*/ 233 w 291"/>
                  <a:gd name="T41" fmla="*/ 0 h 179"/>
                  <a:gd name="T42" fmla="*/ 245 w 291"/>
                  <a:gd name="T43" fmla="*/ 3 h 179"/>
                  <a:gd name="T44" fmla="*/ 252 w 291"/>
                  <a:gd name="T45" fmla="*/ 5 h 179"/>
                  <a:gd name="T46" fmla="*/ 277 w 291"/>
                  <a:gd name="T47" fmla="*/ 5 h 179"/>
                  <a:gd name="T48" fmla="*/ 277 w 291"/>
                  <a:gd name="T49" fmla="*/ 8 h 179"/>
                  <a:gd name="T50" fmla="*/ 266 w 291"/>
                  <a:gd name="T51" fmla="*/ 13 h 179"/>
                  <a:gd name="T52" fmla="*/ 266 w 291"/>
                  <a:gd name="T53" fmla="*/ 21 h 179"/>
                  <a:gd name="T54" fmla="*/ 277 w 291"/>
                  <a:gd name="T55" fmla="*/ 21 h 179"/>
                  <a:gd name="T56" fmla="*/ 283 w 291"/>
                  <a:gd name="T57" fmla="*/ 25 h 179"/>
                  <a:gd name="T58" fmla="*/ 287 w 291"/>
                  <a:gd name="T59" fmla="*/ 35 h 179"/>
                  <a:gd name="T60" fmla="*/ 291 w 291"/>
                  <a:gd name="T61" fmla="*/ 46 h 179"/>
                  <a:gd name="T62" fmla="*/ 280 w 291"/>
                  <a:gd name="T63" fmla="*/ 58 h 179"/>
                  <a:gd name="T64" fmla="*/ 258 w 291"/>
                  <a:gd name="T65" fmla="*/ 72 h 179"/>
                  <a:gd name="T66" fmla="*/ 258 w 291"/>
                  <a:gd name="T67" fmla="*/ 76 h 179"/>
                  <a:gd name="T68" fmla="*/ 264 w 291"/>
                  <a:gd name="T69" fmla="*/ 86 h 179"/>
                  <a:gd name="T70" fmla="*/ 264 w 291"/>
                  <a:gd name="T71" fmla="*/ 95 h 179"/>
                  <a:gd name="T72" fmla="*/ 245 w 291"/>
                  <a:gd name="T73" fmla="*/ 109 h 179"/>
                  <a:gd name="T74" fmla="*/ 237 w 291"/>
                  <a:gd name="T75" fmla="*/ 117 h 179"/>
                  <a:gd name="T76" fmla="*/ 222 w 291"/>
                  <a:gd name="T77" fmla="*/ 132 h 179"/>
                  <a:gd name="T78" fmla="*/ 201 w 291"/>
                  <a:gd name="T79" fmla="*/ 139 h 179"/>
                  <a:gd name="T80" fmla="*/ 201 w 291"/>
                  <a:gd name="T81" fmla="*/ 145 h 179"/>
                  <a:gd name="T82" fmla="*/ 206 w 291"/>
                  <a:gd name="T83" fmla="*/ 145 h 179"/>
                  <a:gd name="T84" fmla="*/ 200 w 291"/>
                  <a:gd name="T85" fmla="*/ 160 h 179"/>
                  <a:gd name="T86" fmla="*/ 200 w 291"/>
                  <a:gd name="T87" fmla="*/ 172 h 179"/>
                  <a:gd name="T88" fmla="*/ 194 w 291"/>
                  <a:gd name="T89" fmla="*/ 179 h 179"/>
                  <a:gd name="T90" fmla="*/ 179 w 291"/>
                  <a:gd name="T91" fmla="*/ 179 h 179"/>
                  <a:gd name="T92" fmla="*/ 164 w 291"/>
                  <a:gd name="T93" fmla="*/ 170 h 179"/>
                  <a:gd name="T94" fmla="*/ 150 w 291"/>
                  <a:gd name="T95" fmla="*/ 164 h 179"/>
                  <a:gd name="T96" fmla="*/ 137 w 291"/>
                  <a:gd name="T97" fmla="*/ 158 h 179"/>
                  <a:gd name="T98" fmla="*/ 115 w 291"/>
                  <a:gd name="T99" fmla="*/ 176 h 179"/>
                  <a:gd name="T100" fmla="*/ 89 w 291"/>
                  <a:gd name="T101"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1" h="179">
                    <a:moveTo>
                      <a:pt x="89" y="173"/>
                    </a:moveTo>
                    <a:lnTo>
                      <a:pt x="19" y="173"/>
                    </a:lnTo>
                    <a:lnTo>
                      <a:pt x="19" y="166"/>
                    </a:lnTo>
                    <a:lnTo>
                      <a:pt x="0" y="145"/>
                    </a:lnTo>
                    <a:lnTo>
                      <a:pt x="0" y="135"/>
                    </a:lnTo>
                    <a:lnTo>
                      <a:pt x="5" y="127"/>
                    </a:lnTo>
                    <a:lnTo>
                      <a:pt x="9" y="112"/>
                    </a:lnTo>
                    <a:lnTo>
                      <a:pt x="9" y="89"/>
                    </a:lnTo>
                    <a:lnTo>
                      <a:pt x="13" y="71"/>
                    </a:lnTo>
                    <a:lnTo>
                      <a:pt x="19" y="63"/>
                    </a:lnTo>
                    <a:lnTo>
                      <a:pt x="34" y="57"/>
                    </a:lnTo>
                    <a:lnTo>
                      <a:pt x="54" y="53"/>
                    </a:lnTo>
                    <a:lnTo>
                      <a:pt x="68" y="43"/>
                    </a:lnTo>
                    <a:lnTo>
                      <a:pt x="74" y="33"/>
                    </a:lnTo>
                    <a:lnTo>
                      <a:pt x="119" y="33"/>
                    </a:lnTo>
                    <a:lnTo>
                      <a:pt x="143" y="20"/>
                    </a:lnTo>
                    <a:lnTo>
                      <a:pt x="159" y="20"/>
                    </a:lnTo>
                    <a:lnTo>
                      <a:pt x="171" y="15"/>
                    </a:lnTo>
                    <a:lnTo>
                      <a:pt x="186" y="11"/>
                    </a:lnTo>
                    <a:lnTo>
                      <a:pt x="208" y="0"/>
                    </a:lnTo>
                    <a:lnTo>
                      <a:pt x="233" y="0"/>
                    </a:lnTo>
                    <a:lnTo>
                      <a:pt x="245" y="3"/>
                    </a:lnTo>
                    <a:lnTo>
                      <a:pt x="252" y="5"/>
                    </a:lnTo>
                    <a:lnTo>
                      <a:pt x="277" y="5"/>
                    </a:lnTo>
                    <a:lnTo>
                      <a:pt x="277" y="8"/>
                    </a:lnTo>
                    <a:lnTo>
                      <a:pt x="266" y="13"/>
                    </a:lnTo>
                    <a:lnTo>
                      <a:pt x="266" y="21"/>
                    </a:lnTo>
                    <a:lnTo>
                      <a:pt x="277" y="21"/>
                    </a:lnTo>
                    <a:lnTo>
                      <a:pt x="283" y="25"/>
                    </a:lnTo>
                    <a:lnTo>
                      <a:pt x="287" y="35"/>
                    </a:lnTo>
                    <a:lnTo>
                      <a:pt x="291" y="46"/>
                    </a:lnTo>
                    <a:lnTo>
                      <a:pt x="280" y="58"/>
                    </a:lnTo>
                    <a:lnTo>
                      <a:pt x="258" y="72"/>
                    </a:lnTo>
                    <a:lnTo>
                      <a:pt x="258" y="76"/>
                    </a:lnTo>
                    <a:lnTo>
                      <a:pt x="264" y="86"/>
                    </a:lnTo>
                    <a:lnTo>
                      <a:pt x="264" y="95"/>
                    </a:lnTo>
                    <a:lnTo>
                      <a:pt x="245" y="109"/>
                    </a:lnTo>
                    <a:lnTo>
                      <a:pt x="237" y="117"/>
                    </a:lnTo>
                    <a:lnTo>
                      <a:pt x="222" y="132"/>
                    </a:lnTo>
                    <a:lnTo>
                      <a:pt x="201" y="139"/>
                    </a:lnTo>
                    <a:lnTo>
                      <a:pt x="201" y="145"/>
                    </a:lnTo>
                    <a:lnTo>
                      <a:pt x="206" y="145"/>
                    </a:lnTo>
                    <a:lnTo>
                      <a:pt x="200" y="160"/>
                    </a:lnTo>
                    <a:lnTo>
                      <a:pt x="200" y="172"/>
                    </a:lnTo>
                    <a:lnTo>
                      <a:pt x="194" y="179"/>
                    </a:lnTo>
                    <a:lnTo>
                      <a:pt x="179" y="179"/>
                    </a:lnTo>
                    <a:lnTo>
                      <a:pt x="164" y="170"/>
                    </a:lnTo>
                    <a:lnTo>
                      <a:pt x="150" y="164"/>
                    </a:lnTo>
                    <a:lnTo>
                      <a:pt x="137" y="158"/>
                    </a:lnTo>
                    <a:lnTo>
                      <a:pt x="115" y="176"/>
                    </a:lnTo>
                    <a:lnTo>
                      <a:pt x="89" y="17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3" name="Freeform 192">
                <a:extLst>
                  <a:ext uri="{FF2B5EF4-FFF2-40B4-BE49-F238E27FC236}">
                    <a16:creationId xmlns:a16="http://schemas.microsoft.com/office/drawing/2014/main" id="{FB4A80D1-16A6-43AE-9684-A976E6AF28AA}"/>
                  </a:ext>
                </a:extLst>
              </p:cNvPr>
              <p:cNvSpPr>
                <a:spLocks/>
              </p:cNvSpPr>
              <p:nvPr/>
            </p:nvSpPr>
            <p:spPr bwMode="auto">
              <a:xfrm>
                <a:off x="733425" y="1503363"/>
                <a:ext cx="461963" cy="809625"/>
              </a:xfrm>
              <a:custGeom>
                <a:avLst/>
                <a:gdLst>
                  <a:gd name="T0" fmla="*/ 70 w 244"/>
                  <a:gd name="T1" fmla="*/ 272 h 378"/>
                  <a:gd name="T2" fmla="*/ 61 w 244"/>
                  <a:gd name="T3" fmla="*/ 281 h 378"/>
                  <a:gd name="T4" fmla="*/ 39 w 244"/>
                  <a:gd name="T5" fmla="*/ 300 h 378"/>
                  <a:gd name="T6" fmla="*/ 28 w 244"/>
                  <a:gd name="T7" fmla="*/ 312 h 378"/>
                  <a:gd name="T8" fmla="*/ 17 w 244"/>
                  <a:gd name="T9" fmla="*/ 326 h 378"/>
                  <a:gd name="T10" fmla="*/ 0 w 244"/>
                  <a:gd name="T11" fmla="*/ 332 h 378"/>
                  <a:gd name="T12" fmla="*/ 1 w 244"/>
                  <a:gd name="T13" fmla="*/ 347 h 378"/>
                  <a:gd name="T14" fmla="*/ 7 w 244"/>
                  <a:gd name="T15" fmla="*/ 369 h 378"/>
                  <a:gd name="T16" fmla="*/ 61 w 244"/>
                  <a:gd name="T17" fmla="*/ 375 h 378"/>
                  <a:gd name="T18" fmla="*/ 80 w 244"/>
                  <a:gd name="T19" fmla="*/ 373 h 378"/>
                  <a:gd name="T20" fmla="*/ 95 w 244"/>
                  <a:gd name="T21" fmla="*/ 372 h 378"/>
                  <a:gd name="T22" fmla="*/ 118 w 244"/>
                  <a:gd name="T23" fmla="*/ 366 h 378"/>
                  <a:gd name="T24" fmla="*/ 148 w 244"/>
                  <a:gd name="T25" fmla="*/ 369 h 378"/>
                  <a:gd name="T26" fmla="*/ 161 w 244"/>
                  <a:gd name="T27" fmla="*/ 349 h 378"/>
                  <a:gd name="T28" fmla="*/ 161 w 244"/>
                  <a:gd name="T29" fmla="*/ 275 h 378"/>
                  <a:gd name="T30" fmla="*/ 156 w 244"/>
                  <a:gd name="T31" fmla="*/ 262 h 378"/>
                  <a:gd name="T32" fmla="*/ 160 w 244"/>
                  <a:gd name="T33" fmla="*/ 248 h 378"/>
                  <a:gd name="T34" fmla="*/ 179 w 244"/>
                  <a:gd name="T35" fmla="*/ 249 h 378"/>
                  <a:gd name="T36" fmla="*/ 220 w 244"/>
                  <a:gd name="T37" fmla="*/ 210 h 378"/>
                  <a:gd name="T38" fmla="*/ 211 w 244"/>
                  <a:gd name="T39" fmla="*/ 190 h 378"/>
                  <a:gd name="T40" fmla="*/ 208 w 244"/>
                  <a:gd name="T41" fmla="*/ 157 h 378"/>
                  <a:gd name="T42" fmla="*/ 236 w 244"/>
                  <a:gd name="T43" fmla="*/ 106 h 378"/>
                  <a:gd name="T44" fmla="*/ 220 w 244"/>
                  <a:gd name="T45" fmla="*/ 97 h 378"/>
                  <a:gd name="T46" fmla="*/ 244 w 244"/>
                  <a:gd name="T47" fmla="*/ 57 h 378"/>
                  <a:gd name="T48" fmla="*/ 238 w 244"/>
                  <a:gd name="T49" fmla="*/ 0 h 378"/>
                  <a:gd name="T50" fmla="*/ 199 w 244"/>
                  <a:gd name="T51" fmla="*/ 8 h 378"/>
                  <a:gd name="T52" fmla="*/ 177 w 244"/>
                  <a:gd name="T53" fmla="*/ 12 h 378"/>
                  <a:gd name="T54" fmla="*/ 150 w 244"/>
                  <a:gd name="T55" fmla="*/ 11 h 378"/>
                  <a:gd name="T56" fmla="*/ 146 w 244"/>
                  <a:gd name="T57" fmla="*/ 37 h 378"/>
                  <a:gd name="T58" fmla="*/ 103 w 244"/>
                  <a:gd name="T59" fmla="*/ 43 h 378"/>
                  <a:gd name="T60" fmla="*/ 91 w 244"/>
                  <a:gd name="T61" fmla="*/ 59 h 378"/>
                  <a:gd name="T62" fmla="*/ 108 w 244"/>
                  <a:gd name="T63" fmla="*/ 78 h 378"/>
                  <a:gd name="T64" fmla="*/ 125 w 244"/>
                  <a:gd name="T65" fmla="*/ 99 h 378"/>
                  <a:gd name="T66" fmla="*/ 143 w 244"/>
                  <a:gd name="T67" fmla="*/ 108 h 378"/>
                  <a:gd name="T68" fmla="*/ 145 w 244"/>
                  <a:gd name="T69" fmla="*/ 120 h 378"/>
                  <a:gd name="T70" fmla="*/ 146 w 244"/>
                  <a:gd name="T71" fmla="*/ 144 h 378"/>
                  <a:gd name="T72" fmla="*/ 149 w 244"/>
                  <a:gd name="T73" fmla="*/ 166 h 378"/>
                  <a:gd name="T74" fmla="*/ 134 w 244"/>
                  <a:gd name="T75" fmla="*/ 178 h 378"/>
                  <a:gd name="T76" fmla="*/ 119 w 244"/>
                  <a:gd name="T77" fmla="*/ 176 h 378"/>
                  <a:gd name="T78" fmla="*/ 99 w 244"/>
                  <a:gd name="T79" fmla="*/ 190 h 378"/>
                  <a:gd name="T80" fmla="*/ 79 w 244"/>
                  <a:gd name="T81" fmla="*/ 196 h 378"/>
                  <a:gd name="T82" fmla="*/ 69 w 244"/>
                  <a:gd name="T83" fmla="*/ 241 h 378"/>
                  <a:gd name="T84" fmla="*/ 75 w 244"/>
                  <a:gd name="T85" fmla="*/ 25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 h="378">
                    <a:moveTo>
                      <a:pt x="77" y="258"/>
                    </a:moveTo>
                    <a:lnTo>
                      <a:pt x="78" y="263"/>
                    </a:lnTo>
                    <a:lnTo>
                      <a:pt x="70" y="272"/>
                    </a:lnTo>
                    <a:lnTo>
                      <a:pt x="71" y="277"/>
                    </a:lnTo>
                    <a:lnTo>
                      <a:pt x="64" y="282"/>
                    </a:lnTo>
                    <a:lnTo>
                      <a:pt x="61" y="281"/>
                    </a:lnTo>
                    <a:lnTo>
                      <a:pt x="54" y="287"/>
                    </a:lnTo>
                    <a:lnTo>
                      <a:pt x="52" y="292"/>
                    </a:lnTo>
                    <a:lnTo>
                      <a:pt x="39" y="300"/>
                    </a:lnTo>
                    <a:lnTo>
                      <a:pt x="39" y="306"/>
                    </a:lnTo>
                    <a:lnTo>
                      <a:pt x="32" y="312"/>
                    </a:lnTo>
                    <a:lnTo>
                      <a:pt x="28" y="312"/>
                    </a:lnTo>
                    <a:lnTo>
                      <a:pt x="22" y="316"/>
                    </a:lnTo>
                    <a:lnTo>
                      <a:pt x="19" y="321"/>
                    </a:lnTo>
                    <a:lnTo>
                      <a:pt x="17" y="326"/>
                    </a:lnTo>
                    <a:lnTo>
                      <a:pt x="11" y="334"/>
                    </a:lnTo>
                    <a:lnTo>
                      <a:pt x="3" y="334"/>
                    </a:lnTo>
                    <a:lnTo>
                      <a:pt x="0" y="332"/>
                    </a:lnTo>
                    <a:lnTo>
                      <a:pt x="0" y="338"/>
                    </a:lnTo>
                    <a:lnTo>
                      <a:pt x="1" y="341"/>
                    </a:lnTo>
                    <a:lnTo>
                      <a:pt x="1" y="347"/>
                    </a:lnTo>
                    <a:lnTo>
                      <a:pt x="2" y="351"/>
                    </a:lnTo>
                    <a:lnTo>
                      <a:pt x="1" y="363"/>
                    </a:lnTo>
                    <a:lnTo>
                      <a:pt x="7" y="369"/>
                    </a:lnTo>
                    <a:lnTo>
                      <a:pt x="15" y="370"/>
                    </a:lnTo>
                    <a:lnTo>
                      <a:pt x="39" y="369"/>
                    </a:lnTo>
                    <a:lnTo>
                      <a:pt x="61" y="375"/>
                    </a:lnTo>
                    <a:lnTo>
                      <a:pt x="67" y="369"/>
                    </a:lnTo>
                    <a:lnTo>
                      <a:pt x="76" y="374"/>
                    </a:lnTo>
                    <a:lnTo>
                      <a:pt x="80" y="373"/>
                    </a:lnTo>
                    <a:lnTo>
                      <a:pt x="84" y="370"/>
                    </a:lnTo>
                    <a:lnTo>
                      <a:pt x="90" y="370"/>
                    </a:lnTo>
                    <a:lnTo>
                      <a:pt x="95" y="372"/>
                    </a:lnTo>
                    <a:lnTo>
                      <a:pt x="99" y="378"/>
                    </a:lnTo>
                    <a:lnTo>
                      <a:pt x="104" y="378"/>
                    </a:lnTo>
                    <a:lnTo>
                      <a:pt x="118" y="366"/>
                    </a:lnTo>
                    <a:lnTo>
                      <a:pt x="127" y="366"/>
                    </a:lnTo>
                    <a:lnTo>
                      <a:pt x="131" y="369"/>
                    </a:lnTo>
                    <a:lnTo>
                      <a:pt x="148" y="369"/>
                    </a:lnTo>
                    <a:lnTo>
                      <a:pt x="156" y="365"/>
                    </a:lnTo>
                    <a:lnTo>
                      <a:pt x="160" y="365"/>
                    </a:lnTo>
                    <a:lnTo>
                      <a:pt x="161" y="349"/>
                    </a:lnTo>
                    <a:lnTo>
                      <a:pt x="170" y="336"/>
                    </a:lnTo>
                    <a:lnTo>
                      <a:pt x="156" y="314"/>
                    </a:lnTo>
                    <a:lnTo>
                      <a:pt x="161" y="275"/>
                    </a:lnTo>
                    <a:lnTo>
                      <a:pt x="164" y="267"/>
                    </a:lnTo>
                    <a:lnTo>
                      <a:pt x="163" y="261"/>
                    </a:lnTo>
                    <a:lnTo>
                      <a:pt x="156" y="262"/>
                    </a:lnTo>
                    <a:lnTo>
                      <a:pt x="153" y="258"/>
                    </a:lnTo>
                    <a:lnTo>
                      <a:pt x="157" y="250"/>
                    </a:lnTo>
                    <a:lnTo>
                      <a:pt x="160" y="248"/>
                    </a:lnTo>
                    <a:lnTo>
                      <a:pt x="169" y="248"/>
                    </a:lnTo>
                    <a:lnTo>
                      <a:pt x="171" y="249"/>
                    </a:lnTo>
                    <a:lnTo>
                      <a:pt x="179" y="249"/>
                    </a:lnTo>
                    <a:lnTo>
                      <a:pt x="206" y="232"/>
                    </a:lnTo>
                    <a:lnTo>
                      <a:pt x="211" y="228"/>
                    </a:lnTo>
                    <a:lnTo>
                      <a:pt x="220" y="210"/>
                    </a:lnTo>
                    <a:lnTo>
                      <a:pt x="220" y="203"/>
                    </a:lnTo>
                    <a:lnTo>
                      <a:pt x="218" y="199"/>
                    </a:lnTo>
                    <a:lnTo>
                      <a:pt x="211" y="190"/>
                    </a:lnTo>
                    <a:lnTo>
                      <a:pt x="206" y="179"/>
                    </a:lnTo>
                    <a:lnTo>
                      <a:pt x="207" y="164"/>
                    </a:lnTo>
                    <a:lnTo>
                      <a:pt x="208" y="157"/>
                    </a:lnTo>
                    <a:lnTo>
                      <a:pt x="217" y="141"/>
                    </a:lnTo>
                    <a:lnTo>
                      <a:pt x="235" y="115"/>
                    </a:lnTo>
                    <a:lnTo>
                      <a:pt x="236" y="106"/>
                    </a:lnTo>
                    <a:lnTo>
                      <a:pt x="234" y="102"/>
                    </a:lnTo>
                    <a:lnTo>
                      <a:pt x="224" y="102"/>
                    </a:lnTo>
                    <a:lnTo>
                      <a:pt x="220" y="97"/>
                    </a:lnTo>
                    <a:lnTo>
                      <a:pt x="228" y="90"/>
                    </a:lnTo>
                    <a:lnTo>
                      <a:pt x="237" y="79"/>
                    </a:lnTo>
                    <a:lnTo>
                      <a:pt x="244" y="57"/>
                    </a:lnTo>
                    <a:lnTo>
                      <a:pt x="239" y="44"/>
                    </a:lnTo>
                    <a:lnTo>
                      <a:pt x="239" y="22"/>
                    </a:lnTo>
                    <a:lnTo>
                      <a:pt x="238" y="0"/>
                    </a:lnTo>
                    <a:lnTo>
                      <a:pt x="215" y="10"/>
                    </a:lnTo>
                    <a:lnTo>
                      <a:pt x="206" y="10"/>
                    </a:lnTo>
                    <a:lnTo>
                      <a:pt x="199" y="8"/>
                    </a:lnTo>
                    <a:lnTo>
                      <a:pt x="192" y="8"/>
                    </a:lnTo>
                    <a:lnTo>
                      <a:pt x="185" y="11"/>
                    </a:lnTo>
                    <a:lnTo>
                      <a:pt x="177" y="12"/>
                    </a:lnTo>
                    <a:lnTo>
                      <a:pt x="171" y="9"/>
                    </a:lnTo>
                    <a:lnTo>
                      <a:pt x="158" y="10"/>
                    </a:lnTo>
                    <a:lnTo>
                      <a:pt x="150" y="11"/>
                    </a:lnTo>
                    <a:lnTo>
                      <a:pt x="147" y="16"/>
                    </a:lnTo>
                    <a:lnTo>
                      <a:pt x="148" y="29"/>
                    </a:lnTo>
                    <a:lnTo>
                      <a:pt x="146" y="37"/>
                    </a:lnTo>
                    <a:lnTo>
                      <a:pt x="140" y="37"/>
                    </a:lnTo>
                    <a:lnTo>
                      <a:pt x="134" y="43"/>
                    </a:lnTo>
                    <a:lnTo>
                      <a:pt x="103" y="43"/>
                    </a:lnTo>
                    <a:lnTo>
                      <a:pt x="97" y="45"/>
                    </a:lnTo>
                    <a:lnTo>
                      <a:pt x="93" y="52"/>
                    </a:lnTo>
                    <a:lnTo>
                      <a:pt x="91" y="59"/>
                    </a:lnTo>
                    <a:lnTo>
                      <a:pt x="93" y="70"/>
                    </a:lnTo>
                    <a:lnTo>
                      <a:pt x="100" y="76"/>
                    </a:lnTo>
                    <a:lnTo>
                      <a:pt x="108" y="78"/>
                    </a:lnTo>
                    <a:lnTo>
                      <a:pt x="120" y="86"/>
                    </a:lnTo>
                    <a:lnTo>
                      <a:pt x="125" y="92"/>
                    </a:lnTo>
                    <a:lnTo>
                      <a:pt x="125" y="99"/>
                    </a:lnTo>
                    <a:lnTo>
                      <a:pt x="130" y="105"/>
                    </a:lnTo>
                    <a:lnTo>
                      <a:pt x="137" y="108"/>
                    </a:lnTo>
                    <a:lnTo>
                      <a:pt x="143" y="108"/>
                    </a:lnTo>
                    <a:lnTo>
                      <a:pt x="145" y="109"/>
                    </a:lnTo>
                    <a:lnTo>
                      <a:pt x="147" y="115"/>
                    </a:lnTo>
                    <a:lnTo>
                      <a:pt x="145" y="120"/>
                    </a:lnTo>
                    <a:lnTo>
                      <a:pt x="146" y="125"/>
                    </a:lnTo>
                    <a:lnTo>
                      <a:pt x="145" y="135"/>
                    </a:lnTo>
                    <a:lnTo>
                      <a:pt x="146" y="144"/>
                    </a:lnTo>
                    <a:lnTo>
                      <a:pt x="148" y="148"/>
                    </a:lnTo>
                    <a:lnTo>
                      <a:pt x="148" y="150"/>
                    </a:lnTo>
                    <a:lnTo>
                      <a:pt x="149" y="166"/>
                    </a:lnTo>
                    <a:lnTo>
                      <a:pt x="146" y="173"/>
                    </a:lnTo>
                    <a:lnTo>
                      <a:pt x="141" y="178"/>
                    </a:lnTo>
                    <a:lnTo>
                      <a:pt x="134" y="178"/>
                    </a:lnTo>
                    <a:lnTo>
                      <a:pt x="131" y="177"/>
                    </a:lnTo>
                    <a:lnTo>
                      <a:pt x="125" y="176"/>
                    </a:lnTo>
                    <a:lnTo>
                      <a:pt x="119" y="176"/>
                    </a:lnTo>
                    <a:lnTo>
                      <a:pt x="112" y="185"/>
                    </a:lnTo>
                    <a:lnTo>
                      <a:pt x="108" y="187"/>
                    </a:lnTo>
                    <a:lnTo>
                      <a:pt x="99" y="190"/>
                    </a:lnTo>
                    <a:lnTo>
                      <a:pt x="94" y="193"/>
                    </a:lnTo>
                    <a:lnTo>
                      <a:pt x="87" y="196"/>
                    </a:lnTo>
                    <a:lnTo>
                      <a:pt x="79" y="196"/>
                    </a:lnTo>
                    <a:lnTo>
                      <a:pt x="72" y="202"/>
                    </a:lnTo>
                    <a:lnTo>
                      <a:pt x="72" y="237"/>
                    </a:lnTo>
                    <a:lnTo>
                      <a:pt x="69" y="241"/>
                    </a:lnTo>
                    <a:lnTo>
                      <a:pt x="68" y="247"/>
                    </a:lnTo>
                    <a:lnTo>
                      <a:pt x="69" y="251"/>
                    </a:lnTo>
                    <a:lnTo>
                      <a:pt x="75" y="255"/>
                    </a:lnTo>
                    <a:lnTo>
                      <a:pt x="77" y="25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4" name="Freeform 193">
                <a:extLst>
                  <a:ext uri="{FF2B5EF4-FFF2-40B4-BE49-F238E27FC236}">
                    <a16:creationId xmlns:a16="http://schemas.microsoft.com/office/drawing/2014/main" id="{C0A87806-831D-454D-9BC9-E3C11DF52D40}"/>
                  </a:ext>
                </a:extLst>
              </p:cNvPr>
              <p:cNvSpPr>
                <a:spLocks/>
              </p:cNvSpPr>
              <p:nvPr/>
            </p:nvSpPr>
            <p:spPr bwMode="auto">
              <a:xfrm>
                <a:off x="1579563" y="1803400"/>
                <a:ext cx="495300" cy="352425"/>
              </a:xfrm>
              <a:custGeom>
                <a:avLst/>
                <a:gdLst>
                  <a:gd name="T0" fmla="*/ 233 w 262"/>
                  <a:gd name="T1" fmla="*/ 143 h 165"/>
                  <a:gd name="T2" fmla="*/ 227 w 262"/>
                  <a:gd name="T3" fmla="*/ 148 h 165"/>
                  <a:gd name="T4" fmla="*/ 214 w 262"/>
                  <a:gd name="T5" fmla="*/ 151 h 165"/>
                  <a:gd name="T6" fmla="*/ 206 w 262"/>
                  <a:gd name="T7" fmla="*/ 152 h 165"/>
                  <a:gd name="T8" fmla="*/ 202 w 262"/>
                  <a:gd name="T9" fmla="*/ 148 h 165"/>
                  <a:gd name="T10" fmla="*/ 198 w 262"/>
                  <a:gd name="T11" fmla="*/ 143 h 165"/>
                  <a:gd name="T12" fmla="*/ 201 w 262"/>
                  <a:gd name="T13" fmla="*/ 141 h 165"/>
                  <a:gd name="T14" fmla="*/ 197 w 262"/>
                  <a:gd name="T15" fmla="*/ 144 h 165"/>
                  <a:gd name="T16" fmla="*/ 201 w 262"/>
                  <a:gd name="T17" fmla="*/ 148 h 165"/>
                  <a:gd name="T18" fmla="*/ 203 w 262"/>
                  <a:gd name="T19" fmla="*/ 150 h 165"/>
                  <a:gd name="T20" fmla="*/ 206 w 262"/>
                  <a:gd name="T21" fmla="*/ 153 h 165"/>
                  <a:gd name="T22" fmla="*/ 212 w 262"/>
                  <a:gd name="T23" fmla="*/ 156 h 165"/>
                  <a:gd name="T24" fmla="*/ 203 w 262"/>
                  <a:gd name="T25" fmla="*/ 157 h 165"/>
                  <a:gd name="T26" fmla="*/ 201 w 262"/>
                  <a:gd name="T27" fmla="*/ 157 h 165"/>
                  <a:gd name="T28" fmla="*/ 199 w 262"/>
                  <a:gd name="T29" fmla="*/ 157 h 165"/>
                  <a:gd name="T30" fmla="*/ 194 w 262"/>
                  <a:gd name="T31" fmla="*/ 158 h 165"/>
                  <a:gd name="T32" fmla="*/ 186 w 262"/>
                  <a:gd name="T33" fmla="*/ 160 h 165"/>
                  <a:gd name="T34" fmla="*/ 178 w 262"/>
                  <a:gd name="T35" fmla="*/ 161 h 165"/>
                  <a:gd name="T36" fmla="*/ 174 w 262"/>
                  <a:gd name="T37" fmla="*/ 162 h 165"/>
                  <a:gd name="T38" fmla="*/ 172 w 262"/>
                  <a:gd name="T39" fmla="*/ 161 h 165"/>
                  <a:gd name="T40" fmla="*/ 164 w 262"/>
                  <a:gd name="T41" fmla="*/ 162 h 165"/>
                  <a:gd name="T42" fmla="*/ 151 w 262"/>
                  <a:gd name="T43" fmla="*/ 162 h 165"/>
                  <a:gd name="T44" fmla="*/ 140 w 262"/>
                  <a:gd name="T45" fmla="*/ 156 h 165"/>
                  <a:gd name="T46" fmla="*/ 137 w 262"/>
                  <a:gd name="T47" fmla="*/ 154 h 165"/>
                  <a:gd name="T48" fmla="*/ 131 w 262"/>
                  <a:gd name="T49" fmla="*/ 156 h 165"/>
                  <a:gd name="T50" fmla="*/ 122 w 262"/>
                  <a:gd name="T51" fmla="*/ 155 h 165"/>
                  <a:gd name="T52" fmla="*/ 118 w 262"/>
                  <a:gd name="T53" fmla="*/ 154 h 165"/>
                  <a:gd name="T54" fmla="*/ 93 w 262"/>
                  <a:gd name="T55" fmla="*/ 155 h 165"/>
                  <a:gd name="T56" fmla="*/ 73 w 262"/>
                  <a:gd name="T57" fmla="*/ 144 h 165"/>
                  <a:gd name="T58" fmla="*/ 11 w 262"/>
                  <a:gd name="T59" fmla="*/ 136 h 165"/>
                  <a:gd name="T60" fmla="*/ 46 w 262"/>
                  <a:gd name="T61" fmla="*/ 28 h 165"/>
                  <a:gd name="T62" fmla="*/ 65 w 262"/>
                  <a:gd name="T63" fmla="*/ 14 h 165"/>
                  <a:gd name="T64" fmla="*/ 145 w 262"/>
                  <a:gd name="T65" fmla="*/ 59 h 165"/>
                  <a:gd name="T66" fmla="*/ 151 w 262"/>
                  <a:gd name="T67" fmla="*/ 61 h 165"/>
                  <a:gd name="T68" fmla="*/ 158 w 262"/>
                  <a:gd name="T69" fmla="*/ 65 h 165"/>
                  <a:gd name="T70" fmla="*/ 167 w 262"/>
                  <a:gd name="T71" fmla="*/ 69 h 165"/>
                  <a:gd name="T72" fmla="*/ 172 w 262"/>
                  <a:gd name="T73" fmla="*/ 72 h 165"/>
                  <a:gd name="T74" fmla="*/ 179 w 262"/>
                  <a:gd name="T75" fmla="*/ 75 h 165"/>
                  <a:gd name="T76" fmla="*/ 187 w 262"/>
                  <a:gd name="T77" fmla="*/ 78 h 165"/>
                  <a:gd name="T78" fmla="*/ 195 w 262"/>
                  <a:gd name="T79" fmla="*/ 82 h 165"/>
                  <a:gd name="T80" fmla="*/ 210 w 262"/>
                  <a:gd name="T81" fmla="*/ 86 h 165"/>
                  <a:gd name="T82" fmla="*/ 225 w 262"/>
                  <a:gd name="T83" fmla="*/ 92 h 165"/>
                  <a:gd name="T84" fmla="*/ 239 w 262"/>
                  <a:gd name="T85" fmla="*/ 91 h 165"/>
                  <a:gd name="T86" fmla="*/ 246 w 262"/>
                  <a:gd name="T87" fmla="*/ 95 h 165"/>
                  <a:gd name="T88" fmla="*/ 250 w 262"/>
                  <a:gd name="T89" fmla="*/ 95 h 165"/>
                  <a:gd name="T90" fmla="*/ 254 w 262"/>
                  <a:gd name="T91" fmla="*/ 97 h 165"/>
                  <a:gd name="T92" fmla="*/ 259 w 262"/>
                  <a:gd name="T93" fmla="*/ 99 h 165"/>
                  <a:gd name="T94" fmla="*/ 261 w 262"/>
                  <a:gd name="T95" fmla="*/ 103 h 165"/>
                  <a:gd name="T96" fmla="*/ 259 w 262"/>
                  <a:gd name="T97" fmla="*/ 103 h 165"/>
                  <a:gd name="T98" fmla="*/ 259 w 262"/>
                  <a:gd name="T99" fmla="*/ 107 h 165"/>
                  <a:gd name="T100" fmla="*/ 247 w 262"/>
                  <a:gd name="T101" fmla="*/ 113 h 165"/>
                  <a:gd name="T102" fmla="*/ 240 w 262"/>
                  <a:gd name="T103" fmla="*/ 117 h 165"/>
                  <a:gd name="T104" fmla="*/ 235 w 262"/>
                  <a:gd name="T105" fmla="*/ 120 h 165"/>
                  <a:gd name="T106" fmla="*/ 240 w 262"/>
                  <a:gd name="T107" fmla="*/ 124 h 165"/>
                  <a:gd name="T108" fmla="*/ 240 w 262"/>
                  <a:gd name="T109" fmla="*/ 132 h 165"/>
                  <a:gd name="T110" fmla="*/ 237 w 262"/>
                  <a:gd name="T111" fmla="*/ 1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65">
                    <a:moveTo>
                      <a:pt x="236" y="140"/>
                    </a:moveTo>
                    <a:lnTo>
                      <a:pt x="236" y="140"/>
                    </a:lnTo>
                    <a:lnTo>
                      <a:pt x="235" y="140"/>
                    </a:lnTo>
                    <a:lnTo>
                      <a:pt x="233" y="140"/>
                    </a:lnTo>
                    <a:lnTo>
                      <a:pt x="233" y="141"/>
                    </a:lnTo>
                    <a:lnTo>
                      <a:pt x="233" y="142"/>
                    </a:lnTo>
                    <a:lnTo>
                      <a:pt x="233" y="143"/>
                    </a:lnTo>
                    <a:lnTo>
                      <a:pt x="233" y="143"/>
                    </a:lnTo>
                    <a:lnTo>
                      <a:pt x="232" y="143"/>
                    </a:lnTo>
                    <a:lnTo>
                      <a:pt x="232" y="144"/>
                    </a:lnTo>
                    <a:lnTo>
                      <a:pt x="232" y="144"/>
                    </a:lnTo>
                    <a:lnTo>
                      <a:pt x="231" y="145"/>
                    </a:lnTo>
                    <a:lnTo>
                      <a:pt x="230" y="145"/>
                    </a:lnTo>
                    <a:lnTo>
                      <a:pt x="229" y="146"/>
                    </a:lnTo>
                    <a:lnTo>
                      <a:pt x="228" y="148"/>
                    </a:lnTo>
                    <a:lnTo>
                      <a:pt x="227" y="148"/>
                    </a:lnTo>
                    <a:lnTo>
                      <a:pt x="227" y="148"/>
                    </a:lnTo>
                    <a:lnTo>
                      <a:pt x="225" y="148"/>
                    </a:lnTo>
                    <a:lnTo>
                      <a:pt x="223" y="148"/>
                    </a:lnTo>
                    <a:lnTo>
                      <a:pt x="220" y="149"/>
                    </a:lnTo>
                    <a:lnTo>
                      <a:pt x="219" y="149"/>
                    </a:lnTo>
                    <a:lnTo>
                      <a:pt x="216" y="149"/>
                    </a:lnTo>
                    <a:lnTo>
                      <a:pt x="215" y="150"/>
                    </a:lnTo>
                    <a:lnTo>
                      <a:pt x="214" y="151"/>
                    </a:lnTo>
                    <a:lnTo>
                      <a:pt x="213" y="152"/>
                    </a:lnTo>
                    <a:lnTo>
                      <a:pt x="213" y="152"/>
                    </a:lnTo>
                    <a:lnTo>
                      <a:pt x="211" y="152"/>
                    </a:lnTo>
                    <a:lnTo>
                      <a:pt x="209" y="153"/>
                    </a:lnTo>
                    <a:lnTo>
                      <a:pt x="208" y="153"/>
                    </a:lnTo>
                    <a:lnTo>
                      <a:pt x="207" y="152"/>
                    </a:lnTo>
                    <a:lnTo>
                      <a:pt x="207" y="152"/>
                    </a:lnTo>
                    <a:lnTo>
                      <a:pt x="206" y="152"/>
                    </a:lnTo>
                    <a:lnTo>
                      <a:pt x="206" y="151"/>
                    </a:lnTo>
                    <a:lnTo>
                      <a:pt x="206" y="150"/>
                    </a:lnTo>
                    <a:lnTo>
                      <a:pt x="206" y="150"/>
                    </a:lnTo>
                    <a:lnTo>
                      <a:pt x="205" y="149"/>
                    </a:lnTo>
                    <a:lnTo>
                      <a:pt x="204" y="149"/>
                    </a:lnTo>
                    <a:lnTo>
                      <a:pt x="203" y="149"/>
                    </a:lnTo>
                    <a:lnTo>
                      <a:pt x="202" y="148"/>
                    </a:lnTo>
                    <a:lnTo>
                      <a:pt x="202" y="148"/>
                    </a:lnTo>
                    <a:lnTo>
                      <a:pt x="201" y="147"/>
                    </a:lnTo>
                    <a:lnTo>
                      <a:pt x="201" y="147"/>
                    </a:lnTo>
                    <a:lnTo>
                      <a:pt x="201" y="146"/>
                    </a:lnTo>
                    <a:lnTo>
                      <a:pt x="200" y="145"/>
                    </a:lnTo>
                    <a:lnTo>
                      <a:pt x="199" y="145"/>
                    </a:lnTo>
                    <a:lnTo>
                      <a:pt x="198" y="144"/>
                    </a:lnTo>
                    <a:lnTo>
                      <a:pt x="198" y="143"/>
                    </a:lnTo>
                    <a:lnTo>
                      <a:pt x="198" y="143"/>
                    </a:lnTo>
                    <a:lnTo>
                      <a:pt x="199" y="142"/>
                    </a:lnTo>
                    <a:lnTo>
                      <a:pt x="200" y="143"/>
                    </a:lnTo>
                    <a:lnTo>
                      <a:pt x="201" y="142"/>
                    </a:lnTo>
                    <a:lnTo>
                      <a:pt x="202" y="142"/>
                    </a:lnTo>
                    <a:lnTo>
                      <a:pt x="202" y="141"/>
                    </a:lnTo>
                    <a:lnTo>
                      <a:pt x="201" y="141"/>
                    </a:lnTo>
                    <a:lnTo>
                      <a:pt x="201" y="140"/>
                    </a:lnTo>
                    <a:lnTo>
                      <a:pt x="201" y="141"/>
                    </a:lnTo>
                    <a:lnTo>
                      <a:pt x="201" y="141"/>
                    </a:lnTo>
                    <a:lnTo>
                      <a:pt x="201" y="142"/>
                    </a:lnTo>
                    <a:lnTo>
                      <a:pt x="201" y="142"/>
                    </a:lnTo>
                    <a:lnTo>
                      <a:pt x="199" y="142"/>
                    </a:lnTo>
                    <a:lnTo>
                      <a:pt x="198" y="142"/>
                    </a:lnTo>
                    <a:lnTo>
                      <a:pt x="197" y="143"/>
                    </a:lnTo>
                    <a:lnTo>
                      <a:pt x="197" y="143"/>
                    </a:lnTo>
                    <a:lnTo>
                      <a:pt x="197" y="144"/>
                    </a:lnTo>
                    <a:lnTo>
                      <a:pt x="198" y="144"/>
                    </a:lnTo>
                    <a:lnTo>
                      <a:pt x="198" y="144"/>
                    </a:lnTo>
                    <a:lnTo>
                      <a:pt x="198" y="145"/>
                    </a:lnTo>
                    <a:lnTo>
                      <a:pt x="198" y="145"/>
                    </a:lnTo>
                    <a:lnTo>
                      <a:pt x="199" y="146"/>
                    </a:lnTo>
                    <a:lnTo>
                      <a:pt x="199" y="146"/>
                    </a:lnTo>
                    <a:lnTo>
                      <a:pt x="200" y="147"/>
                    </a:lnTo>
                    <a:lnTo>
                      <a:pt x="201" y="148"/>
                    </a:lnTo>
                    <a:lnTo>
                      <a:pt x="201" y="148"/>
                    </a:lnTo>
                    <a:lnTo>
                      <a:pt x="201" y="148"/>
                    </a:lnTo>
                    <a:lnTo>
                      <a:pt x="201" y="149"/>
                    </a:lnTo>
                    <a:lnTo>
                      <a:pt x="201" y="149"/>
                    </a:lnTo>
                    <a:lnTo>
                      <a:pt x="202" y="149"/>
                    </a:lnTo>
                    <a:lnTo>
                      <a:pt x="202" y="150"/>
                    </a:lnTo>
                    <a:lnTo>
                      <a:pt x="203" y="150"/>
                    </a:lnTo>
                    <a:lnTo>
                      <a:pt x="203" y="150"/>
                    </a:lnTo>
                    <a:lnTo>
                      <a:pt x="203" y="150"/>
                    </a:lnTo>
                    <a:lnTo>
                      <a:pt x="203" y="151"/>
                    </a:lnTo>
                    <a:lnTo>
                      <a:pt x="203" y="151"/>
                    </a:lnTo>
                    <a:lnTo>
                      <a:pt x="204" y="151"/>
                    </a:lnTo>
                    <a:lnTo>
                      <a:pt x="204" y="152"/>
                    </a:lnTo>
                    <a:lnTo>
                      <a:pt x="205" y="152"/>
                    </a:lnTo>
                    <a:lnTo>
                      <a:pt x="205" y="152"/>
                    </a:lnTo>
                    <a:lnTo>
                      <a:pt x="206" y="153"/>
                    </a:lnTo>
                    <a:lnTo>
                      <a:pt x="207" y="153"/>
                    </a:lnTo>
                    <a:lnTo>
                      <a:pt x="207" y="153"/>
                    </a:lnTo>
                    <a:lnTo>
                      <a:pt x="207" y="153"/>
                    </a:lnTo>
                    <a:lnTo>
                      <a:pt x="209" y="154"/>
                    </a:lnTo>
                    <a:lnTo>
                      <a:pt x="210" y="154"/>
                    </a:lnTo>
                    <a:lnTo>
                      <a:pt x="212" y="154"/>
                    </a:lnTo>
                    <a:lnTo>
                      <a:pt x="212" y="154"/>
                    </a:lnTo>
                    <a:lnTo>
                      <a:pt x="212" y="156"/>
                    </a:lnTo>
                    <a:lnTo>
                      <a:pt x="212" y="157"/>
                    </a:lnTo>
                    <a:lnTo>
                      <a:pt x="210" y="158"/>
                    </a:lnTo>
                    <a:lnTo>
                      <a:pt x="209" y="158"/>
                    </a:lnTo>
                    <a:lnTo>
                      <a:pt x="209" y="158"/>
                    </a:lnTo>
                    <a:lnTo>
                      <a:pt x="208" y="158"/>
                    </a:lnTo>
                    <a:lnTo>
                      <a:pt x="207" y="158"/>
                    </a:lnTo>
                    <a:lnTo>
                      <a:pt x="205" y="158"/>
                    </a:lnTo>
                    <a:lnTo>
                      <a:pt x="203" y="157"/>
                    </a:lnTo>
                    <a:lnTo>
                      <a:pt x="203" y="158"/>
                    </a:lnTo>
                    <a:lnTo>
                      <a:pt x="204" y="158"/>
                    </a:lnTo>
                    <a:lnTo>
                      <a:pt x="204" y="158"/>
                    </a:lnTo>
                    <a:lnTo>
                      <a:pt x="203" y="158"/>
                    </a:lnTo>
                    <a:lnTo>
                      <a:pt x="203" y="157"/>
                    </a:lnTo>
                    <a:lnTo>
                      <a:pt x="202" y="157"/>
                    </a:lnTo>
                    <a:lnTo>
                      <a:pt x="201" y="157"/>
                    </a:lnTo>
                    <a:lnTo>
                      <a:pt x="201" y="157"/>
                    </a:lnTo>
                    <a:lnTo>
                      <a:pt x="201" y="158"/>
                    </a:lnTo>
                    <a:lnTo>
                      <a:pt x="201" y="158"/>
                    </a:lnTo>
                    <a:lnTo>
                      <a:pt x="202" y="158"/>
                    </a:lnTo>
                    <a:lnTo>
                      <a:pt x="202" y="158"/>
                    </a:lnTo>
                    <a:lnTo>
                      <a:pt x="201" y="158"/>
                    </a:lnTo>
                    <a:lnTo>
                      <a:pt x="201" y="158"/>
                    </a:lnTo>
                    <a:lnTo>
                      <a:pt x="200" y="157"/>
                    </a:lnTo>
                    <a:lnTo>
                      <a:pt x="199" y="157"/>
                    </a:lnTo>
                    <a:lnTo>
                      <a:pt x="199" y="157"/>
                    </a:lnTo>
                    <a:lnTo>
                      <a:pt x="198" y="157"/>
                    </a:lnTo>
                    <a:lnTo>
                      <a:pt x="197" y="157"/>
                    </a:lnTo>
                    <a:lnTo>
                      <a:pt x="197" y="157"/>
                    </a:lnTo>
                    <a:lnTo>
                      <a:pt x="196" y="157"/>
                    </a:lnTo>
                    <a:lnTo>
                      <a:pt x="195" y="157"/>
                    </a:lnTo>
                    <a:lnTo>
                      <a:pt x="194" y="157"/>
                    </a:lnTo>
                    <a:lnTo>
                      <a:pt x="194" y="158"/>
                    </a:lnTo>
                    <a:lnTo>
                      <a:pt x="192" y="158"/>
                    </a:lnTo>
                    <a:lnTo>
                      <a:pt x="191" y="159"/>
                    </a:lnTo>
                    <a:lnTo>
                      <a:pt x="191" y="160"/>
                    </a:lnTo>
                    <a:lnTo>
                      <a:pt x="190" y="160"/>
                    </a:lnTo>
                    <a:lnTo>
                      <a:pt x="189" y="160"/>
                    </a:lnTo>
                    <a:lnTo>
                      <a:pt x="187" y="159"/>
                    </a:lnTo>
                    <a:lnTo>
                      <a:pt x="186" y="159"/>
                    </a:lnTo>
                    <a:lnTo>
                      <a:pt x="186" y="160"/>
                    </a:lnTo>
                    <a:lnTo>
                      <a:pt x="186" y="160"/>
                    </a:lnTo>
                    <a:lnTo>
                      <a:pt x="185" y="161"/>
                    </a:lnTo>
                    <a:lnTo>
                      <a:pt x="183" y="161"/>
                    </a:lnTo>
                    <a:lnTo>
                      <a:pt x="182" y="161"/>
                    </a:lnTo>
                    <a:lnTo>
                      <a:pt x="180" y="160"/>
                    </a:lnTo>
                    <a:lnTo>
                      <a:pt x="179" y="160"/>
                    </a:lnTo>
                    <a:lnTo>
                      <a:pt x="179" y="160"/>
                    </a:lnTo>
                    <a:lnTo>
                      <a:pt x="178" y="161"/>
                    </a:lnTo>
                    <a:lnTo>
                      <a:pt x="176" y="161"/>
                    </a:lnTo>
                    <a:lnTo>
                      <a:pt x="176" y="161"/>
                    </a:lnTo>
                    <a:lnTo>
                      <a:pt x="175" y="161"/>
                    </a:lnTo>
                    <a:lnTo>
                      <a:pt x="174" y="162"/>
                    </a:lnTo>
                    <a:lnTo>
                      <a:pt x="173" y="162"/>
                    </a:lnTo>
                    <a:lnTo>
                      <a:pt x="173" y="162"/>
                    </a:lnTo>
                    <a:lnTo>
                      <a:pt x="173" y="162"/>
                    </a:lnTo>
                    <a:lnTo>
                      <a:pt x="174" y="162"/>
                    </a:lnTo>
                    <a:lnTo>
                      <a:pt x="175" y="162"/>
                    </a:lnTo>
                    <a:lnTo>
                      <a:pt x="175" y="162"/>
                    </a:lnTo>
                    <a:lnTo>
                      <a:pt x="174" y="162"/>
                    </a:lnTo>
                    <a:lnTo>
                      <a:pt x="173" y="163"/>
                    </a:lnTo>
                    <a:lnTo>
                      <a:pt x="173" y="162"/>
                    </a:lnTo>
                    <a:lnTo>
                      <a:pt x="172" y="162"/>
                    </a:lnTo>
                    <a:lnTo>
                      <a:pt x="172" y="162"/>
                    </a:lnTo>
                    <a:lnTo>
                      <a:pt x="172" y="161"/>
                    </a:lnTo>
                    <a:lnTo>
                      <a:pt x="171" y="161"/>
                    </a:lnTo>
                    <a:lnTo>
                      <a:pt x="169" y="161"/>
                    </a:lnTo>
                    <a:lnTo>
                      <a:pt x="168" y="160"/>
                    </a:lnTo>
                    <a:lnTo>
                      <a:pt x="166" y="160"/>
                    </a:lnTo>
                    <a:lnTo>
                      <a:pt x="165" y="160"/>
                    </a:lnTo>
                    <a:lnTo>
                      <a:pt x="165" y="161"/>
                    </a:lnTo>
                    <a:lnTo>
                      <a:pt x="164" y="161"/>
                    </a:lnTo>
                    <a:lnTo>
                      <a:pt x="164" y="162"/>
                    </a:lnTo>
                    <a:lnTo>
                      <a:pt x="164" y="162"/>
                    </a:lnTo>
                    <a:lnTo>
                      <a:pt x="162" y="164"/>
                    </a:lnTo>
                    <a:lnTo>
                      <a:pt x="161" y="164"/>
                    </a:lnTo>
                    <a:lnTo>
                      <a:pt x="159" y="165"/>
                    </a:lnTo>
                    <a:lnTo>
                      <a:pt x="158" y="164"/>
                    </a:lnTo>
                    <a:lnTo>
                      <a:pt x="156" y="164"/>
                    </a:lnTo>
                    <a:lnTo>
                      <a:pt x="153" y="162"/>
                    </a:lnTo>
                    <a:lnTo>
                      <a:pt x="151" y="162"/>
                    </a:lnTo>
                    <a:lnTo>
                      <a:pt x="151" y="162"/>
                    </a:lnTo>
                    <a:lnTo>
                      <a:pt x="149" y="161"/>
                    </a:lnTo>
                    <a:lnTo>
                      <a:pt x="148" y="160"/>
                    </a:lnTo>
                    <a:lnTo>
                      <a:pt x="147" y="159"/>
                    </a:lnTo>
                    <a:lnTo>
                      <a:pt x="146" y="158"/>
                    </a:lnTo>
                    <a:lnTo>
                      <a:pt x="143" y="157"/>
                    </a:lnTo>
                    <a:lnTo>
                      <a:pt x="142" y="156"/>
                    </a:lnTo>
                    <a:lnTo>
                      <a:pt x="140" y="156"/>
                    </a:lnTo>
                    <a:lnTo>
                      <a:pt x="139" y="155"/>
                    </a:lnTo>
                    <a:lnTo>
                      <a:pt x="139" y="154"/>
                    </a:lnTo>
                    <a:lnTo>
                      <a:pt x="139" y="155"/>
                    </a:lnTo>
                    <a:lnTo>
                      <a:pt x="139" y="154"/>
                    </a:lnTo>
                    <a:lnTo>
                      <a:pt x="138" y="154"/>
                    </a:lnTo>
                    <a:lnTo>
                      <a:pt x="138" y="155"/>
                    </a:lnTo>
                    <a:lnTo>
                      <a:pt x="138" y="155"/>
                    </a:lnTo>
                    <a:lnTo>
                      <a:pt x="137" y="154"/>
                    </a:lnTo>
                    <a:lnTo>
                      <a:pt x="136" y="154"/>
                    </a:lnTo>
                    <a:lnTo>
                      <a:pt x="136" y="155"/>
                    </a:lnTo>
                    <a:lnTo>
                      <a:pt x="136" y="154"/>
                    </a:lnTo>
                    <a:lnTo>
                      <a:pt x="135" y="154"/>
                    </a:lnTo>
                    <a:lnTo>
                      <a:pt x="134" y="155"/>
                    </a:lnTo>
                    <a:lnTo>
                      <a:pt x="133" y="155"/>
                    </a:lnTo>
                    <a:lnTo>
                      <a:pt x="132" y="155"/>
                    </a:lnTo>
                    <a:lnTo>
                      <a:pt x="131" y="156"/>
                    </a:lnTo>
                    <a:lnTo>
                      <a:pt x="131" y="156"/>
                    </a:lnTo>
                    <a:lnTo>
                      <a:pt x="129" y="156"/>
                    </a:lnTo>
                    <a:lnTo>
                      <a:pt x="128" y="155"/>
                    </a:lnTo>
                    <a:lnTo>
                      <a:pt x="127" y="155"/>
                    </a:lnTo>
                    <a:lnTo>
                      <a:pt x="125" y="155"/>
                    </a:lnTo>
                    <a:lnTo>
                      <a:pt x="125" y="156"/>
                    </a:lnTo>
                    <a:lnTo>
                      <a:pt x="124" y="155"/>
                    </a:lnTo>
                    <a:lnTo>
                      <a:pt x="122" y="155"/>
                    </a:lnTo>
                    <a:lnTo>
                      <a:pt x="122" y="155"/>
                    </a:lnTo>
                    <a:lnTo>
                      <a:pt x="123" y="155"/>
                    </a:lnTo>
                    <a:lnTo>
                      <a:pt x="122" y="155"/>
                    </a:lnTo>
                    <a:lnTo>
                      <a:pt x="122" y="155"/>
                    </a:lnTo>
                    <a:lnTo>
                      <a:pt x="121" y="154"/>
                    </a:lnTo>
                    <a:lnTo>
                      <a:pt x="120" y="154"/>
                    </a:lnTo>
                    <a:lnTo>
                      <a:pt x="119" y="154"/>
                    </a:lnTo>
                    <a:lnTo>
                      <a:pt x="118" y="154"/>
                    </a:lnTo>
                    <a:lnTo>
                      <a:pt x="117" y="154"/>
                    </a:lnTo>
                    <a:lnTo>
                      <a:pt x="117" y="154"/>
                    </a:lnTo>
                    <a:lnTo>
                      <a:pt x="116" y="154"/>
                    </a:lnTo>
                    <a:lnTo>
                      <a:pt x="114" y="154"/>
                    </a:lnTo>
                    <a:lnTo>
                      <a:pt x="111" y="154"/>
                    </a:lnTo>
                    <a:lnTo>
                      <a:pt x="106" y="155"/>
                    </a:lnTo>
                    <a:lnTo>
                      <a:pt x="99" y="157"/>
                    </a:lnTo>
                    <a:lnTo>
                      <a:pt x="93" y="155"/>
                    </a:lnTo>
                    <a:lnTo>
                      <a:pt x="89" y="152"/>
                    </a:lnTo>
                    <a:lnTo>
                      <a:pt x="94" y="145"/>
                    </a:lnTo>
                    <a:lnTo>
                      <a:pt x="92" y="143"/>
                    </a:lnTo>
                    <a:lnTo>
                      <a:pt x="88" y="144"/>
                    </a:lnTo>
                    <a:lnTo>
                      <a:pt x="84" y="148"/>
                    </a:lnTo>
                    <a:lnTo>
                      <a:pt x="80" y="144"/>
                    </a:lnTo>
                    <a:lnTo>
                      <a:pt x="76" y="144"/>
                    </a:lnTo>
                    <a:lnTo>
                      <a:pt x="73" y="144"/>
                    </a:lnTo>
                    <a:lnTo>
                      <a:pt x="73" y="139"/>
                    </a:lnTo>
                    <a:lnTo>
                      <a:pt x="66" y="139"/>
                    </a:lnTo>
                    <a:lnTo>
                      <a:pt x="58" y="136"/>
                    </a:lnTo>
                    <a:lnTo>
                      <a:pt x="47" y="131"/>
                    </a:lnTo>
                    <a:lnTo>
                      <a:pt x="33" y="130"/>
                    </a:lnTo>
                    <a:lnTo>
                      <a:pt x="28" y="134"/>
                    </a:lnTo>
                    <a:lnTo>
                      <a:pt x="16" y="133"/>
                    </a:lnTo>
                    <a:lnTo>
                      <a:pt x="11" y="136"/>
                    </a:lnTo>
                    <a:lnTo>
                      <a:pt x="3" y="127"/>
                    </a:lnTo>
                    <a:lnTo>
                      <a:pt x="0" y="117"/>
                    </a:lnTo>
                    <a:lnTo>
                      <a:pt x="0" y="107"/>
                    </a:lnTo>
                    <a:lnTo>
                      <a:pt x="13" y="89"/>
                    </a:lnTo>
                    <a:lnTo>
                      <a:pt x="27" y="58"/>
                    </a:lnTo>
                    <a:lnTo>
                      <a:pt x="38" y="49"/>
                    </a:lnTo>
                    <a:lnTo>
                      <a:pt x="46" y="34"/>
                    </a:lnTo>
                    <a:lnTo>
                      <a:pt x="46" y="28"/>
                    </a:lnTo>
                    <a:lnTo>
                      <a:pt x="48" y="22"/>
                    </a:lnTo>
                    <a:lnTo>
                      <a:pt x="36" y="12"/>
                    </a:lnTo>
                    <a:lnTo>
                      <a:pt x="37" y="7"/>
                    </a:lnTo>
                    <a:lnTo>
                      <a:pt x="52" y="0"/>
                    </a:lnTo>
                    <a:lnTo>
                      <a:pt x="59" y="9"/>
                    </a:lnTo>
                    <a:lnTo>
                      <a:pt x="63" y="9"/>
                    </a:lnTo>
                    <a:lnTo>
                      <a:pt x="65" y="10"/>
                    </a:lnTo>
                    <a:lnTo>
                      <a:pt x="65" y="14"/>
                    </a:lnTo>
                    <a:lnTo>
                      <a:pt x="105" y="39"/>
                    </a:lnTo>
                    <a:lnTo>
                      <a:pt x="110" y="39"/>
                    </a:lnTo>
                    <a:lnTo>
                      <a:pt x="131" y="51"/>
                    </a:lnTo>
                    <a:lnTo>
                      <a:pt x="132" y="51"/>
                    </a:lnTo>
                    <a:lnTo>
                      <a:pt x="134" y="55"/>
                    </a:lnTo>
                    <a:lnTo>
                      <a:pt x="144" y="59"/>
                    </a:lnTo>
                    <a:lnTo>
                      <a:pt x="145" y="59"/>
                    </a:lnTo>
                    <a:lnTo>
                      <a:pt x="145" y="59"/>
                    </a:lnTo>
                    <a:lnTo>
                      <a:pt x="145" y="58"/>
                    </a:lnTo>
                    <a:lnTo>
                      <a:pt x="146" y="58"/>
                    </a:lnTo>
                    <a:lnTo>
                      <a:pt x="147" y="58"/>
                    </a:lnTo>
                    <a:lnTo>
                      <a:pt x="148" y="59"/>
                    </a:lnTo>
                    <a:lnTo>
                      <a:pt x="148" y="59"/>
                    </a:lnTo>
                    <a:lnTo>
                      <a:pt x="149" y="60"/>
                    </a:lnTo>
                    <a:lnTo>
                      <a:pt x="150" y="61"/>
                    </a:lnTo>
                    <a:lnTo>
                      <a:pt x="151" y="61"/>
                    </a:lnTo>
                    <a:lnTo>
                      <a:pt x="151" y="62"/>
                    </a:lnTo>
                    <a:lnTo>
                      <a:pt x="153" y="62"/>
                    </a:lnTo>
                    <a:lnTo>
                      <a:pt x="153" y="63"/>
                    </a:lnTo>
                    <a:lnTo>
                      <a:pt x="154" y="63"/>
                    </a:lnTo>
                    <a:lnTo>
                      <a:pt x="154" y="63"/>
                    </a:lnTo>
                    <a:lnTo>
                      <a:pt x="156" y="64"/>
                    </a:lnTo>
                    <a:lnTo>
                      <a:pt x="157" y="64"/>
                    </a:lnTo>
                    <a:lnTo>
                      <a:pt x="158" y="65"/>
                    </a:lnTo>
                    <a:lnTo>
                      <a:pt x="160" y="65"/>
                    </a:lnTo>
                    <a:lnTo>
                      <a:pt x="160" y="65"/>
                    </a:lnTo>
                    <a:lnTo>
                      <a:pt x="161" y="66"/>
                    </a:lnTo>
                    <a:lnTo>
                      <a:pt x="163" y="66"/>
                    </a:lnTo>
                    <a:lnTo>
                      <a:pt x="164" y="66"/>
                    </a:lnTo>
                    <a:lnTo>
                      <a:pt x="165" y="67"/>
                    </a:lnTo>
                    <a:lnTo>
                      <a:pt x="166" y="67"/>
                    </a:lnTo>
                    <a:lnTo>
                      <a:pt x="167" y="69"/>
                    </a:lnTo>
                    <a:lnTo>
                      <a:pt x="169" y="69"/>
                    </a:lnTo>
                    <a:lnTo>
                      <a:pt x="170" y="70"/>
                    </a:lnTo>
                    <a:lnTo>
                      <a:pt x="171" y="70"/>
                    </a:lnTo>
                    <a:lnTo>
                      <a:pt x="172" y="70"/>
                    </a:lnTo>
                    <a:lnTo>
                      <a:pt x="173" y="71"/>
                    </a:lnTo>
                    <a:lnTo>
                      <a:pt x="173" y="71"/>
                    </a:lnTo>
                    <a:lnTo>
                      <a:pt x="172" y="72"/>
                    </a:lnTo>
                    <a:lnTo>
                      <a:pt x="172" y="72"/>
                    </a:lnTo>
                    <a:lnTo>
                      <a:pt x="173" y="72"/>
                    </a:lnTo>
                    <a:lnTo>
                      <a:pt x="174" y="71"/>
                    </a:lnTo>
                    <a:lnTo>
                      <a:pt x="175" y="71"/>
                    </a:lnTo>
                    <a:lnTo>
                      <a:pt x="176" y="72"/>
                    </a:lnTo>
                    <a:lnTo>
                      <a:pt x="178" y="73"/>
                    </a:lnTo>
                    <a:lnTo>
                      <a:pt x="179" y="73"/>
                    </a:lnTo>
                    <a:lnTo>
                      <a:pt x="179" y="74"/>
                    </a:lnTo>
                    <a:lnTo>
                      <a:pt x="179" y="75"/>
                    </a:lnTo>
                    <a:lnTo>
                      <a:pt x="180" y="76"/>
                    </a:lnTo>
                    <a:lnTo>
                      <a:pt x="180" y="75"/>
                    </a:lnTo>
                    <a:lnTo>
                      <a:pt x="181" y="75"/>
                    </a:lnTo>
                    <a:lnTo>
                      <a:pt x="183" y="75"/>
                    </a:lnTo>
                    <a:lnTo>
                      <a:pt x="182" y="76"/>
                    </a:lnTo>
                    <a:lnTo>
                      <a:pt x="183" y="76"/>
                    </a:lnTo>
                    <a:lnTo>
                      <a:pt x="184" y="77"/>
                    </a:lnTo>
                    <a:lnTo>
                      <a:pt x="187" y="78"/>
                    </a:lnTo>
                    <a:lnTo>
                      <a:pt x="187" y="78"/>
                    </a:lnTo>
                    <a:lnTo>
                      <a:pt x="188" y="77"/>
                    </a:lnTo>
                    <a:lnTo>
                      <a:pt x="190" y="77"/>
                    </a:lnTo>
                    <a:lnTo>
                      <a:pt x="192" y="77"/>
                    </a:lnTo>
                    <a:lnTo>
                      <a:pt x="193" y="78"/>
                    </a:lnTo>
                    <a:lnTo>
                      <a:pt x="192" y="80"/>
                    </a:lnTo>
                    <a:lnTo>
                      <a:pt x="192" y="80"/>
                    </a:lnTo>
                    <a:lnTo>
                      <a:pt x="195" y="82"/>
                    </a:lnTo>
                    <a:lnTo>
                      <a:pt x="196" y="82"/>
                    </a:lnTo>
                    <a:lnTo>
                      <a:pt x="201" y="82"/>
                    </a:lnTo>
                    <a:lnTo>
                      <a:pt x="202" y="82"/>
                    </a:lnTo>
                    <a:lnTo>
                      <a:pt x="203" y="82"/>
                    </a:lnTo>
                    <a:lnTo>
                      <a:pt x="206" y="84"/>
                    </a:lnTo>
                    <a:lnTo>
                      <a:pt x="207" y="84"/>
                    </a:lnTo>
                    <a:lnTo>
                      <a:pt x="209" y="86"/>
                    </a:lnTo>
                    <a:lnTo>
                      <a:pt x="210" y="86"/>
                    </a:lnTo>
                    <a:lnTo>
                      <a:pt x="212" y="86"/>
                    </a:lnTo>
                    <a:lnTo>
                      <a:pt x="214" y="87"/>
                    </a:lnTo>
                    <a:lnTo>
                      <a:pt x="216" y="88"/>
                    </a:lnTo>
                    <a:lnTo>
                      <a:pt x="216" y="89"/>
                    </a:lnTo>
                    <a:lnTo>
                      <a:pt x="217" y="90"/>
                    </a:lnTo>
                    <a:lnTo>
                      <a:pt x="221" y="90"/>
                    </a:lnTo>
                    <a:lnTo>
                      <a:pt x="222" y="91"/>
                    </a:lnTo>
                    <a:lnTo>
                      <a:pt x="225" y="92"/>
                    </a:lnTo>
                    <a:lnTo>
                      <a:pt x="231" y="93"/>
                    </a:lnTo>
                    <a:lnTo>
                      <a:pt x="236" y="94"/>
                    </a:lnTo>
                    <a:lnTo>
                      <a:pt x="237" y="94"/>
                    </a:lnTo>
                    <a:lnTo>
                      <a:pt x="237" y="93"/>
                    </a:lnTo>
                    <a:lnTo>
                      <a:pt x="238" y="93"/>
                    </a:lnTo>
                    <a:lnTo>
                      <a:pt x="239" y="92"/>
                    </a:lnTo>
                    <a:lnTo>
                      <a:pt x="239" y="91"/>
                    </a:lnTo>
                    <a:lnTo>
                      <a:pt x="239" y="91"/>
                    </a:lnTo>
                    <a:lnTo>
                      <a:pt x="240" y="92"/>
                    </a:lnTo>
                    <a:lnTo>
                      <a:pt x="241" y="92"/>
                    </a:lnTo>
                    <a:lnTo>
                      <a:pt x="242" y="92"/>
                    </a:lnTo>
                    <a:lnTo>
                      <a:pt x="243" y="93"/>
                    </a:lnTo>
                    <a:lnTo>
                      <a:pt x="245" y="93"/>
                    </a:lnTo>
                    <a:lnTo>
                      <a:pt x="246" y="93"/>
                    </a:lnTo>
                    <a:lnTo>
                      <a:pt x="246" y="94"/>
                    </a:lnTo>
                    <a:lnTo>
                      <a:pt x="246" y="95"/>
                    </a:lnTo>
                    <a:lnTo>
                      <a:pt x="247" y="94"/>
                    </a:lnTo>
                    <a:lnTo>
                      <a:pt x="248" y="94"/>
                    </a:lnTo>
                    <a:lnTo>
                      <a:pt x="247" y="94"/>
                    </a:lnTo>
                    <a:lnTo>
                      <a:pt x="248" y="94"/>
                    </a:lnTo>
                    <a:lnTo>
                      <a:pt x="248" y="94"/>
                    </a:lnTo>
                    <a:lnTo>
                      <a:pt x="249" y="94"/>
                    </a:lnTo>
                    <a:lnTo>
                      <a:pt x="248" y="95"/>
                    </a:lnTo>
                    <a:lnTo>
                      <a:pt x="250" y="95"/>
                    </a:lnTo>
                    <a:lnTo>
                      <a:pt x="251" y="94"/>
                    </a:lnTo>
                    <a:lnTo>
                      <a:pt x="251" y="94"/>
                    </a:lnTo>
                    <a:lnTo>
                      <a:pt x="251" y="95"/>
                    </a:lnTo>
                    <a:lnTo>
                      <a:pt x="252" y="95"/>
                    </a:lnTo>
                    <a:lnTo>
                      <a:pt x="253" y="96"/>
                    </a:lnTo>
                    <a:lnTo>
                      <a:pt x="254" y="96"/>
                    </a:lnTo>
                    <a:lnTo>
                      <a:pt x="255" y="96"/>
                    </a:lnTo>
                    <a:lnTo>
                      <a:pt x="254" y="97"/>
                    </a:lnTo>
                    <a:lnTo>
                      <a:pt x="255" y="97"/>
                    </a:lnTo>
                    <a:lnTo>
                      <a:pt x="256" y="97"/>
                    </a:lnTo>
                    <a:lnTo>
                      <a:pt x="257" y="97"/>
                    </a:lnTo>
                    <a:lnTo>
                      <a:pt x="257" y="99"/>
                    </a:lnTo>
                    <a:lnTo>
                      <a:pt x="257" y="98"/>
                    </a:lnTo>
                    <a:lnTo>
                      <a:pt x="258" y="98"/>
                    </a:lnTo>
                    <a:lnTo>
                      <a:pt x="258" y="99"/>
                    </a:lnTo>
                    <a:lnTo>
                      <a:pt x="259" y="99"/>
                    </a:lnTo>
                    <a:lnTo>
                      <a:pt x="259" y="100"/>
                    </a:lnTo>
                    <a:lnTo>
                      <a:pt x="260" y="100"/>
                    </a:lnTo>
                    <a:lnTo>
                      <a:pt x="260" y="100"/>
                    </a:lnTo>
                    <a:lnTo>
                      <a:pt x="260" y="101"/>
                    </a:lnTo>
                    <a:lnTo>
                      <a:pt x="261" y="100"/>
                    </a:lnTo>
                    <a:lnTo>
                      <a:pt x="262" y="101"/>
                    </a:lnTo>
                    <a:lnTo>
                      <a:pt x="261" y="102"/>
                    </a:lnTo>
                    <a:lnTo>
                      <a:pt x="261" y="103"/>
                    </a:lnTo>
                    <a:lnTo>
                      <a:pt x="261" y="102"/>
                    </a:lnTo>
                    <a:lnTo>
                      <a:pt x="261" y="101"/>
                    </a:lnTo>
                    <a:lnTo>
                      <a:pt x="261" y="101"/>
                    </a:lnTo>
                    <a:lnTo>
                      <a:pt x="261" y="102"/>
                    </a:lnTo>
                    <a:lnTo>
                      <a:pt x="261" y="102"/>
                    </a:lnTo>
                    <a:lnTo>
                      <a:pt x="261" y="103"/>
                    </a:lnTo>
                    <a:lnTo>
                      <a:pt x="259" y="103"/>
                    </a:lnTo>
                    <a:lnTo>
                      <a:pt x="259" y="103"/>
                    </a:lnTo>
                    <a:lnTo>
                      <a:pt x="259" y="104"/>
                    </a:lnTo>
                    <a:lnTo>
                      <a:pt x="259" y="104"/>
                    </a:lnTo>
                    <a:lnTo>
                      <a:pt x="258" y="104"/>
                    </a:lnTo>
                    <a:lnTo>
                      <a:pt x="258" y="105"/>
                    </a:lnTo>
                    <a:lnTo>
                      <a:pt x="258" y="105"/>
                    </a:lnTo>
                    <a:lnTo>
                      <a:pt x="259" y="106"/>
                    </a:lnTo>
                    <a:lnTo>
                      <a:pt x="260" y="106"/>
                    </a:lnTo>
                    <a:lnTo>
                      <a:pt x="259" y="107"/>
                    </a:lnTo>
                    <a:lnTo>
                      <a:pt x="257" y="109"/>
                    </a:lnTo>
                    <a:lnTo>
                      <a:pt x="255" y="109"/>
                    </a:lnTo>
                    <a:lnTo>
                      <a:pt x="254" y="109"/>
                    </a:lnTo>
                    <a:lnTo>
                      <a:pt x="254" y="110"/>
                    </a:lnTo>
                    <a:lnTo>
                      <a:pt x="252" y="111"/>
                    </a:lnTo>
                    <a:lnTo>
                      <a:pt x="251" y="111"/>
                    </a:lnTo>
                    <a:lnTo>
                      <a:pt x="248" y="112"/>
                    </a:lnTo>
                    <a:lnTo>
                      <a:pt x="247" y="113"/>
                    </a:lnTo>
                    <a:lnTo>
                      <a:pt x="247" y="114"/>
                    </a:lnTo>
                    <a:lnTo>
                      <a:pt x="246" y="116"/>
                    </a:lnTo>
                    <a:lnTo>
                      <a:pt x="244" y="116"/>
                    </a:lnTo>
                    <a:lnTo>
                      <a:pt x="243" y="116"/>
                    </a:lnTo>
                    <a:lnTo>
                      <a:pt x="242" y="116"/>
                    </a:lnTo>
                    <a:lnTo>
                      <a:pt x="241" y="116"/>
                    </a:lnTo>
                    <a:lnTo>
                      <a:pt x="241" y="117"/>
                    </a:lnTo>
                    <a:lnTo>
                      <a:pt x="240" y="117"/>
                    </a:lnTo>
                    <a:lnTo>
                      <a:pt x="239" y="117"/>
                    </a:lnTo>
                    <a:lnTo>
                      <a:pt x="238" y="118"/>
                    </a:lnTo>
                    <a:lnTo>
                      <a:pt x="237" y="118"/>
                    </a:lnTo>
                    <a:lnTo>
                      <a:pt x="236" y="118"/>
                    </a:lnTo>
                    <a:lnTo>
                      <a:pt x="235" y="119"/>
                    </a:lnTo>
                    <a:lnTo>
                      <a:pt x="234" y="119"/>
                    </a:lnTo>
                    <a:lnTo>
                      <a:pt x="235" y="119"/>
                    </a:lnTo>
                    <a:lnTo>
                      <a:pt x="235" y="120"/>
                    </a:lnTo>
                    <a:lnTo>
                      <a:pt x="236" y="120"/>
                    </a:lnTo>
                    <a:lnTo>
                      <a:pt x="236" y="121"/>
                    </a:lnTo>
                    <a:lnTo>
                      <a:pt x="237" y="121"/>
                    </a:lnTo>
                    <a:lnTo>
                      <a:pt x="238" y="122"/>
                    </a:lnTo>
                    <a:lnTo>
                      <a:pt x="238" y="123"/>
                    </a:lnTo>
                    <a:lnTo>
                      <a:pt x="239" y="123"/>
                    </a:lnTo>
                    <a:lnTo>
                      <a:pt x="239" y="124"/>
                    </a:lnTo>
                    <a:lnTo>
                      <a:pt x="240" y="124"/>
                    </a:lnTo>
                    <a:lnTo>
                      <a:pt x="239" y="125"/>
                    </a:lnTo>
                    <a:lnTo>
                      <a:pt x="241" y="126"/>
                    </a:lnTo>
                    <a:lnTo>
                      <a:pt x="241" y="128"/>
                    </a:lnTo>
                    <a:lnTo>
                      <a:pt x="243" y="129"/>
                    </a:lnTo>
                    <a:lnTo>
                      <a:pt x="243" y="130"/>
                    </a:lnTo>
                    <a:lnTo>
                      <a:pt x="242" y="131"/>
                    </a:lnTo>
                    <a:lnTo>
                      <a:pt x="241" y="131"/>
                    </a:lnTo>
                    <a:lnTo>
                      <a:pt x="240" y="132"/>
                    </a:lnTo>
                    <a:lnTo>
                      <a:pt x="238" y="131"/>
                    </a:lnTo>
                    <a:lnTo>
                      <a:pt x="239" y="132"/>
                    </a:lnTo>
                    <a:lnTo>
                      <a:pt x="239" y="133"/>
                    </a:lnTo>
                    <a:lnTo>
                      <a:pt x="237" y="135"/>
                    </a:lnTo>
                    <a:lnTo>
                      <a:pt x="237" y="136"/>
                    </a:lnTo>
                    <a:lnTo>
                      <a:pt x="237" y="137"/>
                    </a:lnTo>
                    <a:lnTo>
                      <a:pt x="237" y="138"/>
                    </a:lnTo>
                    <a:lnTo>
                      <a:pt x="237" y="139"/>
                    </a:lnTo>
                    <a:lnTo>
                      <a:pt x="237" y="140"/>
                    </a:lnTo>
                    <a:lnTo>
                      <a:pt x="236" y="14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5" name="Freeform 194">
                <a:extLst>
                  <a:ext uri="{FF2B5EF4-FFF2-40B4-BE49-F238E27FC236}">
                    <a16:creationId xmlns:a16="http://schemas.microsoft.com/office/drawing/2014/main" id="{0ADBAEEB-B202-495B-84A7-5D7C9CB638C3}"/>
                  </a:ext>
                </a:extLst>
              </p:cNvPr>
              <p:cNvSpPr>
                <a:spLocks/>
              </p:cNvSpPr>
              <p:nvPr/>
            </p:nvSpPr>
            <p:spPr bwMode="auto">
              <a:xfrm>
                <a:off x="1992313" y="2030413"/>
                <a:ext cx="401637" cy="258762"/>
              </a:xfrm>
              <a:custGeom>
                <a:avLst/>
                <a:gdLst>
                  <a:gd name="T0" fmla="*/ 80 w 212"/>
                  <a:gd name="T1" fmla="*/ 112 h 121"/>
                  <a:gd name="T2" fmla="*/ 77 w 212"/>
                  <a:gd name="T3" fmla="*/ 110 h 121"/>
                  <a:gd name="T4" fmla="*/ 80 w 212"/>
                  <a:gd name="T5" fmla="*/ 112 h 121"/>
                  <a:gd name="T6" fmla="*/ 76 w 212"/>
                  <a:gd name="T7" fmla="*/ 116 h 121"/>
                  <a:gd name="T8" fmla="*/ 72 w 212"/>
                  <a:gd name="T9" fmla="*/ 117 h 121"/>
                  <a:gd name="T10" fmla="*/ 74 w 212"/>
                  <a:gd name="T11" fmla="*/ 118 h 121"/>
                  <a:gd name="T12" fmla="*/ 84 w 212"/>
                  <a:gd name="T13" fmla="*/ 117 h 121"/>
                  <a:gd name="T14" fmla="*/ 94 w 212"/>
                  <a:gd name="T15" fmla="*/ 118 h 121"/>
                  <a:gd name="T16" fmla="*/ 107 w 212"/>
                  <a:gd name="T17" fmla="*/ 117 h 121"/>
                  <a:gd name="T18" fmla="*/ 112 w 212"/>
                  <a:gd name="T19" fmla="*/ 109 h 121"/>
                  <a:gd name="T20" fmla="*/ 122 w 212"/>
                  <a:gd name="T21" fmla="*/ 105 h 121"/>
                  <a:gd name="T22" fmla="*/ 136 w 212"/>
                  <a:gd name="T23" fmla="*/ 92 h 121"/>
                  <a:gd name="T24" fmla="*/ 173 w 212"/>
                  <a:gd name="T25" fmla="*/ 57 h 121"/>
                  <a:gd name="T26" fmla="*/ 145 w 212"/>
                  <a:gd name="T27" fmla="*/ 17 h 121"/>
                  <a:gd name="T28" fmla="*/ 137 w 212"/>
                  <a:gd name="T29" fmla="*/ 14 h 121"/>
                  <a:gd name="T30" fmla="*/ 133 w 212"/>
                  <a:gd name="T31" fmla="*/ 12 h 121"/>
                  <a:gd name="T32" fmla="*/ 128 w 212"/>
                  <a:gd name="T33" fmla="*/ 12 h 121"/>
                  <a:gd name="T34" fmla="*/ 122 w 212"/>
                  <a:gd name="T35" fmla="*/ 11 h 121"/>
                  <a:gd name="T36" fmla="*/ 116 w 212"/>
                  <a:gd name="T37" fmla="*/ 9 h 121"/>
                  <a:gd name="T38" fmla="*/ 112 w 212"/>
                  <a:gd name="T39" fmla="*/ 8 h 121"/>
                  <a:gd name="T40" fmla="*/ 108 w 212"/>
                  <a:gd name="T41" fmla="*/ 7 h 121"/>
                  <a:gd name="T42" fmla="*/ 103 w 212"/>
                  <a:gd name="T43" fmla="*/ 6 h 121"/>
                  <a:gd name="T44" fmla="*/ 96 w 212"/>
                  <a:gd name="T45" fmla="*/ 3 h 121"/>
                  <a:gd name="T46" fmla="*/ 92 w 212"/>
                  <a:gd name="T47" fmla="*/ 2 h 121"/>
                  <a:gd name="T48" fmla="*/ 88 w 212"/>
                  <a:gd name="T49" fmla="*/ 1 h 121"/>
                  <a:gd name="T50" fmla="*/ 83 w 212"/>
                  <a:gd name="T51" fmla="*/ 1 h 121"/>
                  <a:gd name="T52" fmla="*/ 78 w 212"/>
                  <a:gd name="T53" fmla="*/ 0 h 121"/>
                  <a:gd name="T54" fmla="*/ 75 w 212"/>
                  <a:gd name="T55" fmla="*/ 0 h 121"/>
                  <a:gd name="T56" fmla="*/ 70 w 212"/>
                  <a:gd name="T57" fmla="*/ 1 h 121"/>
                  <a:gd name="T58" fmla="*/ 62 w 212"/>
                  <a:gd name="T59" fmla="*/ 1 h 121"/>
                  <a:gd name="T60" fmla="*/ 59 w 212"/>
                  <a:gd name="T61" fmla="*/ 1 h 121"/>
                  <a:gd name="T62" fmla="*/ 54 w 212"/>
                  <a:gd name="T63" fmla="*/ 1 h 121"/>
                  <a:gd name="T64" fmla="*/ 50 w 212"/>
                  <a:gd name="T65" fmla="*/ 2 h 121"/>
                  <a:gd name="T66" fmla="*/ 46 w 212"/>
                  <a:gd name="T67" fmla="*/ 4 h 121"/>
                  <a:gd name="T68" fmla="*/ 43 w 212"/>
                  <a:gd name="T69" fmla="*/ 6 h 121"/>
                  <a:gd name="T70" fmla="*/ 40 w 212"/>
                  <a:gd name="T71" fmla="*/ 8 h 121"/>
                  <a:gd name="T72" fmla="*/ 33 w 212"/>
                  <a:gd name="T73" fmla="*/ 9 h 121"/>
                  <a:gd name="T74" fmla="*/ 28 w 212"/>
                  <a:gd name="T75" fmla="*/ 12 h 121"/>
                  <a:gd name="T76" fmla="*/ 26 w 212"/>
                  <a:gd name="T77" fmla="*/ 19 h 121"/>
                  <a:gd name="T78" fmla="*/ 32 w 212"/>
                  <a:gd name="T79" fmla="*/ 21 h 121"/>
                  <a:gd name="T80" fmla="*/ 30 w 212"/>
                  <a:gd name="T81" fmla="*/ 26 h 121"/>
                  <a:gd name="T82" fmla="*/ 22 w 212"/>
                  <a:gd name="T83" fmla="*/ 30 h 121"/>
                  <a:gd name="T84" fmla="*/ 21 w 212"/>
                  <a:gd name="T85" fmla="*/ 36 h 121"/>
                  <a:gd name="T86" fmla="*/ 16 w 212"/>
                  <a:gd name="T87" fmla="*/ 42 h 121"/>
                  <a:gd name="T88" fmla="*/ 9 w 212"/>
                  <a:gd name="T89" fmla="*/ 45 h 121"/>
                  <a:gd name="T90" fmla="*/ 0 w 212"/>
                  <a:gd name="T91" fmla="*/ 48 h 121"/>
                  <a:gd name="T92" fmla="*/ 2 w 212"/>
                  <a:gd name="T93" fmla="*/ 51 h 121"/>
                  <a:gd name="T94" fmla="*/ 1 w 212"/>
                  <a:gd name="T95" fmla="*/ 52 h 121"/>
                  <a:gd name="T96" fmla="*/ 1 w 212"/>
                  <a:gd name="T97" fmla="*/ 53 h 121"/>
                  <a:gd name="T98" fmla="*/ 5 w 212"/>
                  <a:gd name="T99" fmla="*/ 56 h 121"/>
                  <a:gd name="T100" fmla="*/ 3 w 212"/>
                  <a:gd name="T101" fmla="*/ 59 h 121"/>
                  <a:gd name="T102" fmla="*/ 8 w 212"/>
                  <a:gd name="T103" fmla="*/ 60 h 121"/>
                  <a:gd name="T104" fmla="*/ 6 w 212"/>
                  <a:gd name="T105" fmla="*/ 64 h 121"/>
                  <a:gd name="T106" fmla="*/ 11 w 212"/>
                  <a:gd name="T107" fmla="*/ 64 h 121"/>
                  <a:gd name="T108" fmla="*/ 17 w 212"/>
                  <a:gd name="T109" fmla="*/ 68 h 121"/>
                  <a:gd name="T110" fmla="*/ 22 w 212"/>
                  <a:gd name="T111" fmla="*/ 71 h 121"/>
                  <a:gd name="T112" fmla="*/ 25 w 212"/>
                  <a:gd name="T113" fmla="*/ 72 h 121"/>
                  <a:gd name="T114" fmla="*/ 37 w 212"/>
                  <a:gd name="T115" fmla="*/ 86 h 121"/>
                  <a:gd name="T116" fmla="*/ 45 w 212"/>
                  <a:gd name="T117" fmla="*/ 90 h 121"/>
                  <a:gd name="T118" fmla="*/ 59 w 212"/>
                  <a:gd name="T119" fmla="*/ 96 h 121"/>
                  <a:gd name="T120" fmla="*/ 68 w 212"/>
                  <a:gd name="T121" fmla="*/ 99 h 121"/>
                  <a:gd name="T122" fmla="*/ 76 w 212"/>
                  <a:gd name="T123"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2" h="121">
                    <a:moveTo>
                      <a:pt x="84" y="106"/>
                    </a:moveTo>
                    <a:lnTo>
                      <a:pt x="84" y="107"/>
                    </a:lnTo>
                    <a:lnTo>
                      <a:pt x="85" y="108"/>
                    </a:lnTo>
                    <a:lnTo>
                      <a:pt x="85" y="109"/>
                    </a:lnTo>
                    <a:lnTo>
                      <a:pt x="84" y="110"/>
                    </a:lnTo>
                    <a:lnTo>
                      <a:pt x="83" y="109"/>
                    </a:lnTo>
                    <a:lnTo>
                      <a:pt x="82" y="110"/>
                    </a:lnTo>
                    <a:lnTo>
                      <a:pt x="82" y="111"/>
                    </a:lnTo>
                    <a:lnTo>
                      <a:pt x="80" y="112"/>
                    </a:lnTo>
                    <a:lnTo>
                      <a:pt x="79" y="111"/>
                    </a:lnTo>
                    <a:lnTo>
                      <a:pt x="78" y="111"/>
                    </a:lnTo>
                    <a:lnTo>
                      <a:pt x="78" y="110"/>
                    </a:lnTo>
                    <a:lnTo>
                      <a:pt x="77" y="110"/>
                    </a:lnTo>
                    <a:lnTo>
                      <a:pt x="77" y="109"/>
                    </a:lnTo>
                    <a:lnTo>
                      <a:pt x="76" y="109"/>
                    </a:lnTo>
                    <a:lnTo>
                      <a:pt x="76" y="110"/>
                    </a:lnTo>
                    <a:lnTo>
                      <a:pt x="76" y="110"/>
                    </a:lnTo>
                    <a:lnTo>
                      <a:pt x="77" y="110"/>
                    </a:lnTo>
                    <a:lnTo>
                      <a:pt x="77" y="111"/>
                    </a:lnTo>
                    <a:lnTo>
                      <a:pt x="77" y="111"/>
                    </a:lnTo>
                    <a:lnTo>
                      <a:pt x="76" y="111"/>
                    </a:lnTo>
                    <a:lnTo>
                      <a:pt x="76" y="111"/>
                    </a:lnTo>
                    <a:lnTo>
                      <a:pt x="77" y="111"/>
                    </a:lnTo>
                    <a:lnTo>
                      <a:pt x="77" y="112"/>
                    </a:lnTo>
                    <a:lnTo>
                      <a:pt x="78" y="112"/>
                    </a:lnTo>
                    <a:lnTo>
                      <a:pt x="79" y="112"/>
                    </a:lnTo>
                    <a:lnTo>
                      <a:pt x="80" y="112"/>
                    </a:lnTo>
                    <a:lnTo>
                      <a:pt x="80" y="114"/>
                    </a:lnTo>
                    <a:lnTo>
                      <a:pt x="80" y="114"/>
                    </a:lnTo>
                    <a:lnTo>
                      <a:pt x="79" y="115"/>
                    </a:lnTo>
                    <a:lnTo>
                      <a:pt x="78" y="115"/>
                    </a:lnTo>
                    <a:lnTo>
                      <a:pt x="78" y="115"/>
                    </a:lnTo>
                    <a:lnTo>
                      <a:pt x="77" y="115"/>
                    </a:lnTo>
                    <a:lnTo>
                      <a:pt x="76" y="115"/>
                    </a:lnTo>
                    <a:lnTo>
                      <a:pt x="76" y="116"/>
                    </a:lnTo>
                    <a:lnTo>
                      <a:pt x="76" y="116"/>
                    </a:lnTo>
                    <a:lnTo>
                      <a:pt x="74" y="116"/>
                    </a:lnTo>
                    <a:lnTo>
                      <a:pt x="74" y="116"/>
                    </a:lnTo>
                    <a:lnTo>
                      <a:pt x="75" y="115"/>
                    </a:lnTo>
                    <a:lnTo>
                      <a:pt x="75" y="115"/>
                    </a:lnTo>
                    <a:lnTo>
                      <a:pt x="74" y="115"/>
                    </a:lnTo>
                    <a:lnTo>
                      <a:pt x="73" y="116"/>
                    </a:lnTo>
                    <a:lnTo>
                      <a:pt x="71" y="116"/>
                    </a:lnTo>
                    <a:lnTo>
                      <a:pt x="71" y="117"/>
                    </a:lnTo>
                    <a:lnTo>
                      <a:pt x="72" y="117"/>
                    </a:lnTo>
                    <a:lnTo>
                      <a:pt x="72" y="118"/>
                    </a:lnTo>
                    <a:lnTo>
                      <a:pt x="73" y="118"/>
                    </a:lnTo>
                    <a:lnTo>
                      <a:pt x="73" y="118"/>
                    </a:lnTo>
                    <a:lnTo>
                      <a:pt x="72" y="118"/>
                    </a:lnTo>
                    <a:lnTo>
                      <a:pt x="72" y="119"/>
                    </a:lnTo>
                    <a:lnTo>
                      <a:pt x="74" y="119"/>
                    </a:lnTo>
                    <a:lnTo>
                      <a:pt x="74" y="118"/>
                    </a:lnTo>
                    <a:lnTo>
                      <a:pt x="74" y="118"/>
                    </a:lnTo>
                    <a:lnTo>
                      <a:pt x="74" y="118"/>
                    </a:lnTo>
                    <a:lnTo>
                      <a:pt x="74" y="118"/>
                    </a:lnTo>
                    <a:lnTo>
                      <a:pt x="76" y="117"/>
                    </a:lnTo>
                    <a:lnTo>
                      <a:pt x="77" y="117"/>
                    </a:lnTo>
                    <a:lnTo>
                      <a:pt x="79" y="117"/>
                    </a:lnTo>
                    <a:lnTo>
                      <a:pt x="81" y="118"/>
                    </a:lnTo>
                    <a:lnTo>
                      <a:pt x="82" y="117"/>
                    </a:lnTo>
                    <a:lnTo>
                      <a:pt x="83" y="118"/>
                    </a:lnTo>
                    <a:lnTo>
                      <a:pt x="84" y="118"/>
                    </a:lnTo>
                    <a:lnTo>
                      <a:pt x="84" y="117"/>
                    </a:lnTo>
                    <a:lnTo>
                      <a:pt x="85" y="117"/>
                    </a:lnTo>
                    <a:lnTo>
                      <a:pt x="86" y="117"/>
                    </a:lnTo>
                    <a:lnTo>
                      <a:pt x="88" y="118"/>
                    </a:lnTo>
                    <a:lnTo>
                      <a:pt x="88" y="118"/>
                    </a:lnTo>
                    <a:lnTo>
                      <a:pt x="89" y="119"/>
                    </a:lnTo>
                    <a:lnTo>
                      <a:pt x="91" y="118"/>
                    </a:lnTo>
                    <a:lnTo>
                      <a:pt x="92" y="118"/>
                    </a:lnTo>
                    <a:lnTo>
                      <a:pt x="93" y="117"/>
                    </a:lnTo>
                    <a:lnTo>
                      <a:pt x="94" y="118"/>
                    </a:lnTo>
                    <a:lnTo>
                      <a:pt x="96" y="118"/>
                    </a:lnTo>
                    <a:lnTo>
                      <a:pt x="97" y="119"/>
                    </a:lnTo>
                    <a:lnTo>
                      <a:pt x="99" y="121"/>
                    </a:lnTo>
                    <a:lnTo>
                      <a:pt x="102" y="118"/>
                    </a:lnTo>
                    <a:lnTo>
                      <a:pt x="103" y="117"/>
                    </a:lnTo>
                    <a:lnTo>
                      <a:pt x="104" y="118"/>
                    </a:lnTo>
                    <a:lnTo>
                      <a:pt x="107" y="120"/>
                    </a:lnTo>
                    <a:lnTo>
                      <a:pt x="107" y="120"/>
                    </a:lnTo>
                    <a:lnTo>
                      <a:pt x="107" y="117"/>
                    </a:lnTo>
                    <a:lnTo>
                      <a:pt x="108" y="116"/>
                    </a:lnTo>
                    <a:lnTo>
                      <a:pt x="109" y="116"/>
                    </a:lnTo>
                    <a:lnTo>
                      <a:pt x="110" y="115"/>
                    </a:lnTo>
                    <a:lnTo>
                      <a:pt x="110" y="114"/>
                    </a:lnTo>
                    <a:lnTo>
                      <a:pt x="109" y="113"/>
                    </a:lnTo>
                    <a:lnTo>
                      <a:pt x="108" y="111"/>
                    </a:lnTo>
                    <a:lnTo>
                      <a:pt x="109" y="111"/>
                    </a:lnTo>
                    <a:lnTo>
                      <a:pt x="110" y="110"/>
                    </a:lnTo>
                    <a:lnTo>
                      <a:pt x="112" y="109"/>
                    </a:lnTo>
                    <a:lnTo>
                      <a:pt x="112" y="108"/>
                    </a:lnTo>
                    <a:lnTo>
                      <a:pt x="113" y="106"/>
                    </a:lnTo>
                    <a:lnTo>
                      <a:pt x="114" y="106"/>
                    </a:lnTo>
                    <a:lnTo>
                      <a:pt x="115" y="106"/>
                    </a:lnTo>
                    <a:lnTo>
                      <a:pt x="116" y="105"/>
                    </a:lnTo>
                    <a:lnTo>
                      <a:pt x="117" y="105"/>
                    </a:lnTo>
                    <a:lnTo>
                      <a:pt x="118" y="105"/>
                    </a:lnTo>
                    <a:lnTo>
                      <a:pt x="120" y="105"/>
                    </a:lnTo>
                    <a:lnTo>
                      <a:pt x="122" y="105"/>
                    </a:lnTo>
                    <a:lnTo>
                      <a:pt x="123" y="104"/>
                    </a:lnTo>
                    <a:lnTo>
                      <a:pt x="125" y="103"/>
                    </a:lnTo>
                    <a:lnTo>
                      <a:pt x="126" y="103"/>
                    </a:lnTo>
                    <a:lnTo>
                      <a:pt x="128" y="103"/>
                    </a:lnTo>
                    <a:lnTo>
                      <a:pt x="127" y="101"/>
                    </a:lnTo>
                    <a:lnTo>
                      <a:pt x="129" y="99"/>
                    </a:lnTo>
                    <a:lnTo>
                      <a:pt x="130" y="97"/>
                    </a:lnTo>
                    <a:lnTo>
                      <a:pt x="131" y="94"/>
                    </a:lnTo>
                    <a:lnTo>
                      <a:pt x="136" y="92"/>
                    </a:lnTo>
                    <a:lnTo>
                      <a:pt x="134" y="91"/>
                    </a:lnTo>
                    <a:lnTo>
                      <a:pt x="135" y="87"/>
                    </a:lnTo>
                    <a:lnTo>
                      <a:pt x="138" y="84"/>
                    </a:lnTo>
                    <a:lnTo>
                      <a:pt x="136" y="80"/>
                    </a:lnTo>
                    <a:lnTo>
                      <a:pt x="143" y="71"/>
                    </a:lnTo>
                    <a:lnTo>
                      <a:pt x="145" y="58"/>
                    </a:lnTo>
                    <a:lnTo>
                      <a:pt x="153" y="63"/>
                    </a:lnTo>
                    <a:lnTo>
                      <a:pt x="163" y="63"/>
                    </a:lnTo>
                    <a:lnTo>
                      <a:pt x="173" y="57"/>
                    </a:lnTo>
                    <a:lnTo>
                      <a:pt x="184" y="52"/>
                    </a:lnTo>
                    <a:lnTo>
                      <a:pt x="205" y="45"/>
                    </a:lnTo>
                    <a:lnTo>
                      <a:pt x="212" y="38"/>
                    </a:lnTo>
                    <a:lnTo>
                      <a:pt x="212" y="24"/>
                    </a:lnTo>
                    <a:lnTo>
                      <a:pt x="199" y="22"/>
                    </a:lnTo>
                    <a:lnTo>
                      <a:pt x="187" y="18"/>
                    </a:lnTo>
                    <a:lnTo>
                      <a:pt x="173" y="24"/>
                    </a:lnTo>
                    <a:lnTo>
                      <a:pt x="156" y="20"/>
                    </a:lnTo>
                    <a:lnTo>
                      <a:pt x="145" y="17"/>
                    </a:lnTo>
                    <a:lnTo>
                      <a:pt x="143" y="16"/>
                    </a:lnTo>
                    <a:lnTo>
                      <a:pt x="142" y="16"/>
                    </a:lnTo>
                    <a:lnTo>
                      <a:pt x="141" y="15"/>
                    </a:lnTo>
                    <a:lnTo>
                      <a:pt x="141" y="15"/>
                    </a:lnTo>
                    <a:lnTo>
                      <a:pt x="139" y="15"/>
                    </a:lnTo>
                    <a:lnTo>
                      <a:pt x="138" y="14"/>
                    </a:lnTo>
                    <a:lnTo>
                      <a:pt x="138" y="14"/>
                    </a:lnTo>
                    <a:lnTo>
                      <a:pt x="137" y="14"/>
                    </a:lnTo>
                    <a:lnTo>
                      <a:pt x="137" y="14"/>
                    </a:lnTo>
                    <a:lnTo>
                      <a:pt x="136" y="14"/>
                    </a:lnTo>
                    <a:lnTo>
                      <a:pt x="136" y="13"/>
                    </a:lnTo>
                    <a:lnTo>
                      <a:pt x="134" y="13"/>
                    </a:lnTo>
                    <a:lnTo>
                      <a:pt x="134" y="13"/>
                    </a:lnTo>
                    <a:lnTo>
                      <a:pt x="134" y="12"/>
                    </a:lnTo>
                    <a:lnTo>
                      <a:pt x="133" y="12"/>
                    </a:lnTo>
                    <a:lnTo>
                      <a:pt x="133" y="12"/>
                    </a:lnTo>
                    <a:lnTo>
                      <a:pt x="133" y="12"/>
                    </a:lnTo>
                    <a:lnTo>
                      <a:pt x="133" y="12"/>
                    </a:lnTo>
                    <a:lnTo>
                      <a:pt x="133" y="12"/>
                    </a:lnTo>
                    <a:lnTo>
                      <a:pt x="132" y="12"/>
                    </a:lnTo>
                    <a:lnTo>
                      <a:pt x="131" y="12"/>
                    </a:lnTo>
                    <a:lnTo>
                      <a:pt x="131" y="12"/>
                    </a:lnTo>
                    <a:lnTo>
                      <a:pt x="129" y="12"/>
                    </a:lnTo>
                    <a:lnTo>
                      <a:pt x="129" y="12"/>
                    </a:lnTo>
                    <a:lnTo>
                      <a:pt x="129" y="12"/>
                    </a:lnTo>
                    <a:lnTo>
                      <a:pt x="128" y="12"/>
                    </a:lnTo>
                    <a:lnTo>
                      <a:pt x="128" y="12"/>
                    </a:lnTo>
                    <a:lnTo>
                      <a:pt x="127" y="12"/>
                    </a:lnTo>
                    <a:lnTo>
                      <a:pt x="126" y="11"/>
                    </a:lnTo>
                    <a:lnTo>
                      <a:pt x="126" y="11"/>
                    </a:lnTo>
                    <a:lnTo>
                      <a:pt x="126" y="11"/>
                    </a:lnTo>
                    <a:lnTo>
                      <a:pt x="125" y="11"/>
                    </a:lnTo>
                    <a:lnTo>
                      <a:pt x="124" y="11"/>
                    </a:lnTo>
                    <a:lnTo>
                      <a:pt x="124" y="11"/>
                    </a:lnTo>
                    <a:lnTo>
                      <a:pt x="123" y="11"/>
                    </a:lnTo>
                    <a:lnTo>
                      <a:pt x="122" y="11"/>
                    </a:lnTo>
                    <a:lnTo>
                      <a:pt x="121" y="11"/>
                    </a:lnTo>
                    <a:lnTo>
                      <a:pt x="120" y="10"/>
                    </a:lnTo>
                    <a:lnTo>
                      <a:pt x="119" y="10"/>
                    </a:lnTo>
                    <a:lnTo>
                      <a:pt x="119" y="10"/>
                    </a:lnTo>
                    <a:lnTo>
                      <a:pt x="118" y="10"/>
                    </a:lnTo>
                    <a:lnTo>
                      <a:pt x="118" y="10"/>
                    </a:lnTo>
                    <a:lnTo>
                      <a:pt x="118" y="10"/>
                    </a:lnTo>
                    <a:lnTo>
                      <a:pt x="117" y="10"/>
                    </a:lnTo>
                    <a:lnTo>
                      <a:pt x="116" y="9"/>
                    </a:lnTo>
                    <a:lnTo>
                      <a:pt x="115" y="9"/>
                    </a:lnTo>
                    <a:lnTo>
                      <a:pt x="114" y="9"/>
                    </a:lnTo>
                    <a:lnTo>
                      <a:pt x="114" y="8"/>
                    </a:lnTo>
                    <a:lnTo>
                      <a:pt x="113" y="8"/>
                    </a:lnTo>
                    <a:lnTo>
                      <a:pt x="113" y="9"/>
                    </a:lnTo>
                    <a:lnTo>
                      <a:pt x="113" y="9"/>
                    </a:lnTo>
                    <a:lnTo>
                      <a:pt x="113" y="8"/>
                    </a:lnTo>
                    <a:lnTo>
                      <a:pt x="112" y="8"/>
                    </a:lnTo>
                    <a:lnTo>
                      <a:pt x="112" y="8"/>
                    </a:lnTo>
                    <a:lnTo>
                      <a:pt x="112" y="8"/>
                    </a:lnTo>
                    <a:lnTo>
                      <a:pt x="111" y="8"/>
                    </a:lnTo>
                    <a:lnTo>
                      <a:pt x="111" y="8"/>
                    </a:lnTo>
                    <a:lnTo>
                      <a:pt x="111" y="8"/>
                    </a:lnTo>
                    <a:lnTo>
                      <a:pt x="111" y="8"/>
                    </a:lnTo>
                    <a:lnTo>
                      <a:pt x="110" y="8"/>
                    </a:lnTo>
                    <a:lnTo>
                      <a:pt x="110" y="8"/>
                    </a:lnTo>
                    <a:lnTo>
                      <a:pt x="109" y="8"/>
                    </a:lnTo>
                    <a:lnTo>
                      <a:pt x="108" y="7"/>
                    </a:lnTo>
                    <a:lnTo>
                      <a:pt x="108" y="7"/>
                    </a:lnTo>
                    <a:lnTo>
                      <a:pt x="107" y="7"/>
                    </a:lnTo>
                    <a:lnTo>
                      <a:pt x="107" y="7"/>
                    </a:lnTo>
                    <a:lnTo>
                      <a:pt x="105" y="6"/>
                    </a:lnTo>
                    <a:lnTo>
                      <a:pt x="105" y="6"/>
                    </a:lnTo>
                    <a:lnTo>
                      <a:pt x="104" y="6"/>
                    </a:lnTo>
                    <a:lnTo>
                      <a:pt x="104" y="6"/>
                    </a:lnTo>
                    <a:lnTo>
                      <a:pt x="103" y="6"/>
                    </a:lnTo>
                    <a:lnTo>
                      <a:pt x="103" y="6"/>
                    </a:lnTo>
                    <a:lnTo>
                      <a:pt x="102" y="5"/>
                    </a:lnTo>
                    <a:lnTo>
                      <a:pt x="102" y="6"/>
                    </a:lnTo>
                    <a:lnTo>
                      <a:pt x="101" y="6"/>
                    </a:lnTo>
                    <a:lnTo>
                      <a:pt x="99" y="5"/>
                    </a:lnTo>
                    <a:lnTo>
                      <a:pt x="99" y="5"/>
                    </a:lnTo>
                    <a:lnTo>
                      <a:pt x="99" y="5"/>
                    </a:lnTo>
                    <a:lnTo>
                      <a:pt x="97" y="4"/>
                    </a:lnTo>
                    <a:lnTo>
                      <a:pt x="97" y="4"/>
                    </a:lnTo>
                    <a:lnTo>
                      <a:pt x="96" y="3"/>
                    </a:lnTo>
                    <a:lnTo>
                      <a:pt x="94" y="3"/>
                    </a:lnTo>
                    <a:lnTo>
                      <a:pt x="94" y="3"/>
                    </a:lnTo>
                    <a:lnTo>
                      <a:pt x="93" y="2"/>
                    </a:lnTo>
                    <a:lnTo>
                      <a:pt x="93" y="3"/>
                    </a:lnTo>
                    <a:lnTo>
                      <a:pt x="93" y="3"/>
                    </a:lnTo>
                    <a:lnTo>
                      <a:pt x="93" y="2"/>
                    </a:lnTo>
                    <a:lnTo>
                      <a:pt x="93" y="2"/>
                    </a:lnTo>
                    <a:lnTo>
                      <a:pt x="92" y="2"/>
                    </a:lnTo>
                    <a:lnTo>
                      <a:pt x="92" y="2"/>
                    </a:lnTo>
                    <a:lnTo>
                      <a:pt x="92" y="2"/>
                    </a:lnTo>
                    <a:lnTo>
                      <a:pt x="91" y="2"/>
                    </a:lnTo>
                    <a:lnTo>
                      <a:pt x="90" y="2"/>
                    </a:lnTo>
                    <a:lnTo>
                      <a:pt x="89" y="2"/>
                    </a:lnTo>
                    <a:lnTo>
                      <a:pt x="89" y="1"/>
                    </a:lnTo>
                    <a:lnTo>
                      <a:pt x="90" y="1"/>
                    </a:lnTo>
                    <a:lnTo>
                      <a:pt x="89" y="0"/>
                    </a:lnTo>
                    <a:lnTo>
                      <a:pt x="89" y="1"/>
                    </a:lnTo>
                    <a:lnTo>
                      <a:pt x="88" y="1"/>
                    </a:lnTo>
                    <a:lnTo>
                      <a:pt x="88" y="1"/>
                    </a:lnTo>
                    <a:lnTo>
                      <a:pt x="87" y="1"/>
                    </a:lnTo>
                    <a:lnTo>
                      <a:pt x="86" y="1"/>
                    </a:lnTo>
                    <a:lnTo>
                      <a:pt x="85" y="1"/>
                    </a:lnTo>
                    <a:lnTo>
                      <a:pt x="85" y="1"/>
                    </a:lnTo>
                    <a:lnTo>
                      <a:pt x="84" y="2"/>
                    </a:lnTo>
                    <a:lnTo>
                      <a:pt x="84" y="1"/>
                    </a:lnTo>
                    <a:lnTo>
                      <a:pt x="83" y="1"/>
                    </a:lnTo>
                    <a:lnTo>
                      <a:pt x="83" y="1"/>
                    </a:lnTo>
                    <a:lnTo>
                      <a:pt x="83" y="1"/>
                    </a:lnTo>
                    <a:lnTo>
                      <a:pt x="82" y="1"/>
                    </a:lnTo>
                    <a:lnTo>
                      <a:pt x="82" y="1"/>
                    </a:lnTo>
                    <a:lnTo>
                      <a:pt x="81" y="1"/>
                    </a:lnTo>
                    <a:lnTo>
                      <a:pt x="81" y="1"/>
                    </a:lnTo>
                    <a:lnTo>
                      <a:pt x="81" y="1"/>
                    </a:lnTo>
                    <a:lnTo>
                      <a:pt x="80" y="1"/>
                    </a:lnTo>
                    <a:lnTo>
                      <a:pt x="79" y="1"/>
                    </a:lnTo>
                    <a:lnTo>
                      <a:pt x="78" y="0"/>
                    </a:lnTo>
                    <a:lnTo>
                      <a:pt x="78" y="0"/>
                    </a:lnTo>
                    <a:lnTo>
                      <a:pt x="78" y="1"/>
                    </a:lnTo>
                    <a:lnTo>
                      <a:pt x="77" y="1"/>
                    </a:lnTo>
                    <a:lnTo>
                      <a:pt x="77" y="0"/>
                    </a:lnTo>
                    <a:lnTo>
                      <a:pt x="77" y="0"/>
                    </a:lnTo>
                    <a:lnTo>
                      <a:pt x="76" y="0"/>
                    </a:lnTo>
                    <a:lnTo>
                      <a:pt x="76" y="0"/>
                    </a:lnTo>
                    <a:lnTo>
                      <a:pt x="76" y="0"/>
                    </a:lnTo>
                    <a:lnTo>
                      <a:pt x="75" y="0"/>
                    </a:lnTo>
                    <a:lnTo>
                      <a:pt x="75" y="1"/>
                    </a:lnTo>
                    <a:lnTo>
                      <a:pt x="76" y="1"/>
                    </a:lnTo>
                    <a:lnTo>
                      <a:pt x="76" y="2"/>
                    </a:lnTo>
                    <a:lnTo>
                      <a:pt x="74" y="2"/>
                    </a:lnTo>
                    <a:lnTo>
                      <a:pt x="73" y="2"/>
                    </a:lnTo>
                    <a:lnTo>
                      <a:pt x="71" y="2"/>
                    </a:lnTo>
                    <a:lnTo>
                      <a:pt x="71" y="1"/>
                    </a:lnTo>
                    <a:lnTo>
                      <a:pt x="70" y="1"/>
                    </a:lnTo>
                    <a:lnTo>
                      <a:pt x="70" y="1"/>
                    </a:lnTo>
                    <a:lnTo>
                      <a:pt x="70" y="2"/>
                    </a:lnTo>
                    <a:lnTo>
                      <a:pt x="70" y="2"/>
                    </a:lnTo>
                    <a:lnTo>
                      <a:pt x="69" y="2"/>
                    </a:lnTo>
                    <a:lnTo>
                      <a:pt x="67" y="1"/>
                    </a:lnTo>
                    <a:lnTo>
                      <a:pt x="65" y="1"/>
                    </a:lnTo>
                    <a:lnTo>
                      <a:pt x="64" y="1"/>
                    </a:lnTo>
                    <a:lnTo>
                      <a:pt x="63" y="0"/>
                    </a:lnTo>
                    <a:lnTo>
                      <a:pt x="63" y="0"/>
                    </a:lnTo>
                    <a:lnTo>
                      <a:pt x="62" y="1"/>
                    </a:lnTo>
                    <a:lnTo>
                      <a:pt x="62" y="0"/>
                    </a:lnTo>
                    <a:lnTo>
                      <a:pt x="61" y="0"/>
                    </a:lnTo>
                    <a:lnTo>
                      <a:pt x="60" y="0"/>
                    </a:lnTo>
                    <a:lnTo>
                      <a:pt x="60" y="0"/>
                    </a:lnTo>
                    <a:lnTo>
                      <a:pt x="59" y="0"/>
                    </a:lnTo>
                    <a:lnTo>
                      <a:pt x="59" y="0"/>
                    </a:lnTo>
                    <a:lnTo>
                      <a:pt x="59" y="0"/>
                    </a:lnTo>
                    <a:lnTo>
                      <a:pt x="58" y="0"/>
                    </a:lnTo>
                    <a:lnTo>
                      <a:pt x="59" y="1"/>
                    </a:lnTo>
                    <a:lnTo>
                      <a:pt x="58" y="1"/>
                    </a:lnTo>
                    <a:lnTo>
                      <a:pt x="58" y="1"/>
                    </a:lnTo>
                    <a:lnTo>
                      <a:pt x="58" y="4"/>
                    </a:lnTo>
                    <a:lnTo>
                      <a:pt x="58" y="2"/>
                    </a:lnTo>
                    <a:lnTo>
                      <a:pt x="58" y="1"/>
                    </a:lnTo>
                    <a:lnTo>
                      <a:pt x="55" y="0"/>
                    </a:lnTo>
                    <a:lnTo>
                      <a:pt x="55" y="1"/>
                    </a:lnTo>
                    <a:lnTo>
                      <a:pt x="55" y="1"/>
                    </a:lnTo>
                    <a:lnTo>
                      <a:pt x="54" y="1"/>
                    </a:lnTo>
                    <a:lnTo>
                      <a:pt x="55" y="2"/>
                    </a:lnTo>
                    <a:lnTo>
                      <a:pt x="54" y="2"/>
                    </a:lnTo>
                    <a:lnTo>
                      <a:pt x="54" y="2"/>
                    </a:lnTo>
                    <a:lnTo>
                      <a:pt x="54" y="2"/>
                    </a:lnTo>
                    <a:lnTo>
                      <a:pt x="53" y="2"/>
                    </a:lnTo>
                    <a:lnTo>
                      <a:pt x="53" y="2"/>
                    </a:lnTo>
                    <a:lnTo>
                      <a:pt x="52" y="2"/>
                    </a:lnTo>
                    <a:lnTo>
                      <a:pt x="51" y="2"/>
                    </a:lnTo>
                    <a:lnTo>
                      <a:pt x="50" y="2"/>
                    </a:lnTo>
                    <a:lnTo>
                      <a:pt x="49" y="2"/>
                    </a:lnTo>
                    <a:lnTo>
                      <a:pt x="48" y="2"/>
                    </a:lnTo>
                    <a:lnTo>
                      <a:pt x="48" y="3"/>
                    </a:lnTo>
                    <a:lnTo>
                      <a:pt x="47" y="2"/>
                    </a:lnTo>
                    <a:lnTo>
                      <a:pt x="47" y="3"/>
                    </a:lnTo>
                    <a:lnTo>
                      <a:pt x="47" y="3"/>
                    </a:lnTo>
                    <a:lnTo>
                      <a:pt x="47" y="4"/>
                    </a:lnTo>
                    <a:lnTo>
                      <a:pt x="47" y="4"/>
                    </a:lnTo>
                    <a:lnTo>
                      <a:pt x="46" y="4"/>
                    </a:lnTo>
                    <a:lnTo>
                      <a:pt x="45" y="4"/>
                    </a:lnTo>
                    <a:lnTo>
                      <a:pt x="44" y="4"/>
                    </a:lnTo>
                    <a:lnTo>
                      <a:pt x="44" y="4"/>
                    </a:lnTo>
                    <a:lnTo>
                      <a:pt x="43" y="4"/>
                    </a:lnTo>
                    <a:lnTo>
                      <a:pt x="43" y="5"/>
                    </a:lnTo>
                    <a:lnTo>
                      <a:pt x="43" y="5"/>
                    </a:lnTo>
                    <a:lnTo>
                      <a:pt x="43" y="6"/>
                    </a:lnTo>
                    <a:lnTo>
                      <a:pt x="43" y="6"/>
                    </a:lnTo>
                    <a:lnTo>
                      <a:pt x="43" y="6"/>
                    </a:lnTo>
                    <a:lnTo>
                      <a:pt x="43" y="7"/>
                    </a:lnTo>
                    <a:lnTo>
                      <a:pt x="43" y="7"/>
                    </a:lnTo>
                    <a:lnTo>
                      <a:pt x="42" y="7"/>
                    </a:lnTo>
                    <a:lnTo>
                      <a:pt x="42" y="8"/>
                    </a:lnTo>
                    <a:lnTo>
                      <a:pt x="41" y="8"/>
                    </a:lnTo>
                    <a:lnTo>
                      <a:pt x="41" y="8"/>
                    </a:lnTo>
                    <a:lnTo>
                      <a:pt x="41" y="8"/>
                    </a:lnTo>
                    <a:lnTo>
                      <a:pt x="40" y="9"/>
                    </a:lnTo>
                    <a:lnTo>
                      <a:pt x="40" y="8"/>
                    </a:lnTo>
                    <a:lnTo>
                      <a:pt x="39" y="8"/>
                    </a:lnTo>
                    <a:lnTo>
                      <a:pt x="39" y="9"/>
                    </a:lnTo>
                    <a:lnTo>
                      <a:pt x="39" y="9"/>
                    </a:lnTo>
                    <a:lnTo>
                      <a:pt x="37" y="9"/>
                    </a:lnTo>
                    <a:lnTo>
                      <a:pt x="37" y="9"/>
                    </a:lnTo>
                    <a:lnTo>
                      <a:pt x="36" y="9"/>
                    </a:lnTo>
                    <a:lnTo>
                      <a:pt x="35" y="9"/>
                    </a:lnTo>
                    <a:lnTo>
                      <a:pt x="34" y="9"/>
                    </a:lnTo>
                    <a:lnTo>
                      <a:pt x="33" y="9"/>
                    </a:lnTo>
                    <a:lnTo>
                      <a:pt x="32" y="9"/>
                    </a:lnTo>
                    <a:lnTo>
                      <a:pt x="32" y="10"/>
                    </a:lnTo>
                    <a:lnTo>
                      <a:pt x="32" y="10"/>
                    </a:lnTo>
                    <a:lnTo>
                      <a:pt x="32" y="11"/>
                    </a:lnTo>
                    <a:lnTo>
                      <a:pt x="32" y="12"/>
                    </a:lnTo>
                    <a:lnTo>
                      <a:pt x="30" y="12"/>
                    </a:lnTo>
                    <a:lnTo>
                      <a:pt x="30" y="12"/>
                    </a:lnTo>
                    <a:lnTo>
                      <a:pt x="29" y="12"/>
                    </a:lnTo>
                    <a:lnTo>
                      <a:pt x="28" y="12"/>
                    </a:lnTo>
                    <a:lnTo>
                      <a:pt x="28" y="12"/>
                    </a:lnTo>
                    <a:lnTo>
                      <a:pt x="27" y="13"/>
                    </a:lnTo>
                    <a:lnTo>
                      <a:pt x="28" y="14"/>
                    </a:lnTo>
                    <a:lnTo>
                      <a:pt x="28" y="15"/>
                    </a:lnTo>
                    <a:lnTo>
                      <a:pt x="28" y="16"/>
                    </a:lnTo>
                    <a:lnTo>
                      <a:pt x="27" y="17"/>
                    </a:lnTo>
                    <a:lnTo>
                      <a:pt x="26" y="17"/>
                    </a:lnTo>
                    <a:lnTo>
                      <a:pt x="26" y="18"/>
                    </a:lnTo>
                    <a:lnTo>
                      <a:pt x="26" y="19"/>
                    </a:lnTo>
                    <a:lnTo>
                      <a:pt x="27" y="19"/>
                    </a:lnTo>
                    <a:lnTo>
                      <a:pt x="28" y="19"/>
                    </a:lnTo>
                    <a:lnTo>
                      <a:pt x="28" y="19"/>
                    </a:lnTo>
                    <a:lnTo>
                      <a:pt x="28" y="20"/>
                    </a:lnTo>
                    <a:lnTo>
                      <a:pt x="28" y="20"/>
                    </a:lnTo>
                    <a:lnTo>
                      <a:pt x="30" y="20"/>
                    </a:lnTo>
                    <a:lnTo>
                      <a:pt x="30" y="21"/>
                    </a:lnTo>
                    <a:lnTo>
                      <a:pt x="31" y="21"/>
                    </a:lnTo>
                    <a:lnTo>
                      <a:pt x="32" y="21"/>
                    </a:lnTo>
                    <a:lnTo>
                      <a:pt x="32" y="22"/>
                    </a:lnTo>
                    <a:lnTo>
                      <a:pt x="33" y="23"/>
                    </a:lnTo>
                    <a:lnTo>
                      <a:pt x="33" y="23"/>
                    </a:lnTo>
                    <a:lnTo>
                      <a:pt x="33" y="24"/>
                    </a:lnTo>
                    <a:lnTo>
                      <a:pt x="33" y="24"/>
                    </a:lnTo>
                    <a:lnTo>
                      <a:pt x="33" y="25"/>
                    </a:lnTo>
                    <a:lnTo>
                      <a:pt x="33" y="26"/>
                    </a:lnTo>
                    <a:lnTo>
                      <a:pt x="32" y="26"/>
                    </a:lnTo>
                    <a:lnTo>
                      <a:pt x="30" y="26"/>
                    </a:lnTo>
                    <a:lnTo>
                      <a:pt x="29" y="27"/>
                    </a:lnTo>
                    <a:lnTo>
                      <a:pt x="28" y="27"/>
                    </a:lnTo>
                    <a:lnTo>
                      <a:pt x="28" y="28"/>
                    </a:lnTo>
                    <a:lnTo>
                      <a:pt x="28" y="28"/>
                    </a:lnTo>
                    <a:lnTo>
                      <a:pt x="26" y="28"/>
                    </a:lnTo>
                    <a:lnTo>
                      <a:pt x="25" y="28"/>
                    </a:lnTo>
                    <a:lnTo>
                      <a:pt x="25" y="28"/>
                    </a:lnTo>
                    <a:lnTo>
                      <a:pt x="22" y="29"/>
                    </a:lnTo>
                    <a:lnTo>
                      <a:pt x="22" y="30"/>
                    </a:lnTo>
                    <a:lnTo>
                      <a:pt x="22" y="31"/>
                    </a:lnTo>
                    <a:lnTo>
                      <a:pt x="22" y="31"/>
                    </a:lnTo>
                    <a:lnTo>
                      <a:pt x="22" y="31"/>
                    </a:lnTo>
                    <a:lnTo>
                      <a:pt x="22" y="31"/>
                    </a:lnTo>
                    <a:lnTo>
                      <a:pt x="22" y="33"/>
                    </a:lnTo>
                    <a:lnTo>
                      <a:pt x="22" y="34"/>
                    </a:lnTo>
                    <a:lnTo>
                      <a:pt x="21" y="35"/>
                    </a:lnTo>
                    <a:lnTo>
                      <a:pt x="21" y="36"/>
                    </a:lnTo>
                    <a:lnTo>
                      <a:pt x="21" y="36"/>
                    </a:lnTo>
                    <a:lnTo>
                      <a:pt x="20" y="36"/>
                    </a:lnTo>
                    <a:lnTo>
                      <a:pt x="19" y="36"/>
                    </a:lnTo>
                    <a:lnTo>
                      <a:pt x="18" y="36"/>
                    </a:lnTo>
                    <a:lnTo>
                      <a:pt x="18" y="37"/>
                    </a:lnTo>
                    <a:lnTo>
                      <a:pt x="19" y="38"/>
                    </a:lnTo>
                    <a:lnTo>
                      <a:pt x="19" y="38"/>
                    </a:lnTo>
                    <a:lnTo>
                      <a:pt x="17" y="39"/>
                    </a:lnTo>
                    <a:lnTo>
                      <a:pt x="17" y="41"/>
                    </a:lnTo>
                    <a:lnTo>
                      <a:pt x="16" y="42"/>
                    </a:lnTo>
                    <a:lnTo>
                      <a:pt x="17" y="42"/>
                    </a:lnTo>
                    <a:lnTo>
                      <a:pt x="16" y="43"/>
                    </a:lnTo>
                    <a:lnTo>
                      <a:pt x="16" y="43"/>
                    </a:lnTo>
                    <a:lnTo>
                      <a:pt x="13" y="43"/>
                    </a:lnTo>
                    <a:lnTo>
                      <a:pt x="13" y="43"/>
                    </a:lnTo>
                    <a:lnTo>
                      <a:pt x="11" y="44"/>
                    </a:lnTo>
                    <a:lnTo>
                      <a:pt x="11" y="44"/>
                    </a:lnTo>
                    <a:lnTo>
                      <a:pt x="10" y="44"/>
                    </a:lnTo>
                    <a:lnTo>
                      <a:pt x="9" y="45"/>
                    </a:lnTo>
                    <a:lnTo>
                      <a:pt x="8" y="45"/>
                    </a:lnTo>
                    <a:lnTo>
                      <a:pt x="6" y="46"/>
                    </a:lnTo>
                    <a:lnTo>
                      <a:pt x="5" y="46"/>
                    </a:lnTo>
                    <a:lnTo>
                      <a:pt x="4" y="47"/>
                    </a:lnTo>
                    <a:lnTo>
                      <a:pt x="3" y="47"/>
                    </a:lnTo>
                    <a:lnTo>
                      <a:pt x="3" y="47"/>
                    </a:lnTo>
                    <a:lnTo>
                      <a:pt x="2" y="47"/>
                    </a:lnTo>
                    <a:lnTo>
                      <a:pt x="1" y="47"/>
                    </a:lnTo>
                    <a:lnTo>
                      <a:pt x="0" y="48"/>
                    </a:lnTo>
                    <a:lnTo>
                      <a:pt x="0" y="48"/>
                    </a:lnTo>
                    <a:lnTo>
                      <a:pt x="1" y="49"/>
                    </a:lnTo>
                    <a:lnTo>
                      <a:pt x="1" y="49"/>
                    </a:lnTo>
                    <a:lnTo>
                      <a:pt x="2" y="50"/>
                    </a:lnTo>
                    <a:lnTo>
                      <a:pt x="2" y="50"/>
                    </a:lnTo>
                    <a:lnTo>
                      <a:pt x="2" y="50"/>
                    </a:lnTo>
                    <a:lnTo>
                      <a:pt x="1" y="50"/>
                    </a:lnTo>
                    <a:lnTo>
                      <a:pt x="1" y="50"/>
                    </a:lnTo>
                    <a:lnTo>
                      <a:pt x="2" y="51"/>
                    </a:lnTo>
                    <a:lnTo>
                      <a:pt x="1" y="51"/>
                    </a:lnTo>
                    <a:lnTo>
                      <a:pt x="1" y="51"/>
                    </a:lnTo>
                    <a:lnTo>
                      <a:pt x="1" y="51"/>
                    </a:lnTo>
                    <a:lnTo>
                      <a:pt x="0" y="51"/>
                    </a:lnTo>
                    <a:lnTo>
                      <a:pt x="0" y="51"/>
                    </a:lnTo>
                    <a:lnTo>
                      <a:pt x="0" y="51"/>
                    </a:lnTo>
                    <a:lnTo>
                      <a:pt x="0" y="52"/>
                    </a:lnTo>
                    <a:lnTo>
                      <a:pt x="1" y="52"/>
                    </a:lnTo>
                    <a:lnTo>
                      <a:pt x="1" y="52"/>
                    </a:lnTo>
                    <a:lnTo>
                      <a:pt x="0" y="52"/>
                    </a:lnTo>
                    <a:lnTo>
                      <a:pt x="0" y="52"/>
                    </a:lnTo>
                    <a:lnTo>
                      <a:pt x="0" y="52"/>
                    </a:lnTo>
                    <a:lnTo>
                      <a:pt x="0" y="52"/>
                    </a:lnTo>
                    <a:lnTo>
                      <a:pt x="0" y="53"/>
                    </a:lnTo>
                    <a:lnTo>
                      <a:pt x="2" y="53"/>
                    </a:lnTo>
                    <a:lnTo>
                      <a:pt x="2" y="53"/>
                    </a:lnTo>
                    <a:lnTo>
                      <a:pt x="2" y="53"/>
                    </a:lnTo>
                    <a:lnTo>
                      <a:pt x="1" y="53"/>
                    </a:lnTo>
                    <a:lnTo>
                      <a:pt x="1" y="53"/>
                    </a:lnTo>
                    <a:lnTo>
                      <a:pt x="1" y="54"/>
                    </a:lnTo>
                    <a:lnTo>
                      <a:pt x="2" y="54"/>
                    </a:lnTo>
                    <a:lnTo>
                      <a:pt x="3" y="54"/>
                    </a:lnTo>
                    <a:lnTo>
                      <a:pt x="3" y="55"/>
                    </a:lnTo>
                    <a:lnTo>
                      <a:pt x="3" y="55"/>
                    </a:lnTo>
                    <a:lnTo>
                      <a:pt x="3" y="56"/>
                    </a:lnTo>
                    <a:lnTo>
                      <a:pt x="4" y="56"/>
                    </a:lnTo>
                    <a:lnTo>
                      <a:pt x="5" y="56"/>
                    </a:lnTo>
                    <a:lnTo>
                      <a:pt x="5" y="56"/>
                    </a:lnTo>
                    <a:lnTo>
                      <a:pt x="5" y="56"/>
                    </a:lnTo>
                    <a:lnTo>
                      <a:pt x="5" y="57"/>
                    </a:lnTo>
                    <a:lnTo>
                      <a:pt x="4" y="57"/>
                    </a:lnTo>
                    <a:lnTo>
                      <a:pt x="3" y="57"/>
                    </a:lnTo>
                    <a:lnTo>
                      <a:pt x="3" y="57"/>
                    </a:lnTo>
                    <a:lnTo>
                      <a:pt x="2" y="56"/>
                    </a:lnTo>
                    <a:lnTo>
                      <a:pt x="2" y="57"/>
                    </a:lnTo>
                    <a:lnTo>
                      <a:pt x="3" y="59"/>
                    </a:lnTo>
                    <a:lnTo>
                      <a:pt x="3" y="60"/>
                    </a:lnTo>
                    <a:lnTo>
                      <a:pt x="3" y="60"/>
                    </a:lnTo>
                    <a:lnTo>
                      <a:pt x="4" y="61"/>
                    </a:lnTo>
                    <a:lnTo>
                      <a:pt x="5" y="60"/>
                    </a:lnTo>
                    <a:lnTo>
                      <a:pt x="6" y="61"/>
                    </a:lnTo>
                    <a:lnTo>
                      <a:pt x="6" y="61"/>
                    </a:lnTo>
                    <a:lnTo>
                      <a:pt x="7" y="60"/>
                    </a:lnTo>
                    <a:lnTo>
                      <a:pt x="7" y="60"/>
                    </a:lnTo>
                    <a:lnTo>
                      <a:pt x="8" y="60"/>
                    </a:lnTo>
                    <a:lnTo>
                      <a:pt x="9" y="61"/>
                    </a:lnTo>
                    <a:lnTo>
                      <a:pt x="8" y="61"/>
                    </a:lnTo>
                    <a:lnTo>
                      <a:pt x="8" y="62"/>
                    </a:lnTo>
                    <a:lnTo>
                      <a:pt x="9" y="62"/>
                    </a:lnTo>
                    <a:lnTo>
                      <a:pt x="9" y="62"/>
                    </a:lnTo>
                    <a:lnTo>
                      <a:pt x="7" y="62"/>
                    </a:lnTo>
                    <a:lnTo>
                      <a:pt x="7" y="63"/>
                    </a:lnTo>
                    <a:lnTo>
                      <a:pt x="7" y="63"/>
                    </a:lnTo>
                    <a:lnTo>
                      <a:pt x="6" y="64"/>
                    </a:lnTo>
                    <a:lnTo>
                      <a:pt x="7" y="64"/>
                    </a:lnTo>
                    <a:lnTo>
                      <a:pt x="7" y="64"/>
                    </a:lnTo>
                    <a:lnTo>
                      <a:pt x="8" y="64"/>
                    </a:lnTo>
                    <a:lnTo>
                      <a:pt x="9" y="64"/>
                    </a:lnTo>
                    <a:lnTo>
                      <a:pt x="9" y="64"/>
                    </a:lnTo>
                    <a:lnTo>
                      <a:pt x="9" y="65"/>
                    </a:lnTo>
                    <a:lnTo>
                      <a:pt x="10" y="65"/>
                    </a:lnTo>
                    <a:lnTo>
                      <a:pt x="11" y="64"/>
                    </a:lnTo>
                    <a:lnTo>
                      <a:pt x="11" y="64"/>
                    </a:lnTo>
                    <a:lnTo>
                      <a:pt x="11" y="64"/>
                    </a:lnTo>
                    <a:lnTo>
                      <a:pt x="13" y="65"/>
                    </a:lnTo>
                    <a:lnTo>
                      <a:pt x="14" y="67"/>
                    </a:lnTo>
                    <a:lnTo>
                      <a:pt x="15" y="67"/>
                    </a:lnTo>
                    <a:lnTo>
                      <a:pt x="15" y="68"/>
                    </a:lnTo>
                    <a:lnTo>
                      <a:pt x="16" y="67"/>
                    </a:lnTo>
                    <a:lnTo>
                      <a:pt x="17" y="67"/>
                    </a:lnTo>
                    <a:lnTo>
                      <a:pt x="17" y="68"/>
                    </a:lnTo>
                    <a:lnTo>
                      <a:pt x="17" y="68"/>
                    </a:lnTo>
                    <a:lnTo>
                      <a:pt x="18" y="69"/>
                    </a:lnTo>
                    <a:lnTo>
                      <a:pt x="19" y="70"/>
                    </a:lnTo>
                    <a:lnTo>
                      <a:pt x="19" y="69"/>
                    </a:lnTo>
                    <a:lnTo>
                      <a:pt x="20" y="70"/>
                    </a:lnTo>
                    <a:lnTo>
                      <a:pt x="20" y="70"/>
                    </a:lnTo>
                    <a:lnTo>
                      <a:pt x="20" y="70"/>
                    </a:lnTo>
                    <a:lnTo>
                      <a:pt x="21" y="71"/>
                    </a:lnTo>
                    <a:lnTo>
                      <a:pt x="21" y="71"/>
                    </a:lnTo>
                    <a:lnTo>
                      <a:pt x="22" y="71"/>
                    </a:lnTo>
                    <a:lnTo>
                      <a:pt x="23" y="71"/>
                    </a:lnTo>
                    <a:lnTo>
                      <a:pt x="23" y="71"/>
                    </a:lnTo>
                    <a:lnTo>
                      <a:pt x="23" y="71"/>
                    </a:lnTo>
                    <a:lnTo>
                      <a:pt x="24" y="72"/>
                    </a:lnTo>
                    <a:lnTo>
                      <a:pt x="25" y="72"/>
                    </a:lnTo>
                    <a:lnTo>
                      <a:pt x="25" y="72"/>
                    </a:lnTo>
                    <a:lnTo>
                      <a:pt x="24" y="72"/>
                    </a:lnTo>
                    <a:lnTo>
                      <a:pt x="24" y="71"/>
                    </a:lnTo>
                    <a:lnTo>
                      <a:pt x="25" y="72"/>
                    </a:lnTo>
                    <a:lnTo>
                      <a:pt x="26" y="72"/>
                    </a:lnTo>
                    <a:lnTo>
                      <a:pt x="27" y="74"/>
                    </a:lnTo>
                    <a:lnTo>
                      <a:pt x="28" y="74"/>
                    </a:lnTo>
                    <a:lnTo>
                      <a:pt x="29" y="75"/>
                    </a:lnTo>
                    <a:lnTo>
                      <a:pt x="30" y="77"/>
                    </a:lnTo>
                    <a:lnTo>
                      <a:pt x="33" y="80"/>
                    </a:lnTo>
                    <a:lnTo>
                      <a:pt x="36" y="83"/>
                    </a:lnTo>
                    <a:lnTo>
                      <a:pt x="36" y="84"/>
                    </a:lnTo>
                    <a:lnTo>
                      <a:pt x="37" y="86"/>
                    </a:lnTo>
                    <a:lnTo>
                      <a:pt x="39" y="88"/>
                    </a:lnTo>
                    <a:lnTo>
                      <a:pt x="40" y="88"/>
                    </a:lnTo>
                    <a:lnTo>
                      <a:pt x="41" y="88"/>
                    </a:lnTo>
                    <a:lnTo>
                      <a:pt x="41" y="88"/>
                    </a:lnTo>
                    <a:lnTo>
                      <a:pt x="41" y="88"/>
                    </a:lnTo>
                    <a:lnTo>
                      <a:pt x="43" y="89"/>
                    </a:lnTo>
                    <a:lnTo>
                      <a:pt x="44" y="89"/>
                    </a:lnTo>
                    <a:lnTo>
                      <a:pt x="45" y="90"/>
                    </a:lnTo>
                    <a:lnTo>
                      <a:pt x="45" y="90"/>
                    </a:lnTo>
                    <a:lnTo>
                      <a:pt x="47" y="91"/>
                    </a:lnTo>
                    <a:lnTo>
                      <a:pt x="48" y="92"/>
                    </a:lnTo>
                    <a:lnTo>
                      <a:pt x="47" y="92"/>
                    </a:lnTo>
                    <a:lnTo>
                      <a:pt x="48" y="92"/>
                    </a:lnTo>
                    <a:lnTo>
                      <a:pt x="50" y="94"/>
                    </a:lnTo>
                    <a:lnTo>
                      <a:pt x="51" y="94"/>
                    </a:lnTo>
                    <a:lnTo>
                      <a:pt x="53" y="94"/>
                    </a:lnTo>
                    <a:lnTo>
                      <a:pt x="55" y="95"/>
                    </a:lnTo>
                    <a:lnTo>
                      <a:pt x="59" y="96"/>
                    </a:lnTo>
                    <a:lnTo>
                      <a:pt x="62" y="97"/>
                    </a:lnTo>
                    <a:lnTo>
                      <a:pt x="62" y="97"/>
                    </a:lnTo>
                    <a:lnTo>
                      <a:pt x="63" y="98"/>
                    </a:lnTo>
                    <a:lnTo>
                      <a:pt x="64" y="98"/>
                    </a:lnTo>
                    <a:lnTo>
                      <a:pt x="65" y="99"/>
                    </a:lnTo>
                    <a:lnTo>
                      <a:pt x="65" y="100"/>
                    </a:lnTo>
                    <a:lnTo>
                      <a:pt x="66" y="100"/>
                    </a:lnTo>
                    <a:lnTo>
                      <a:pt x="67" y="99"/>
                    </a:lnTo>
                    <a:lnTo>
                      <a:pt x="68" y="99"/>
                    </a:lnTo>
                    <a:lnTo>
                      <a:pt x="69" y="99"/>
                    </a:lnTo>
                    <a:lnTo>
                      <a:pt x="75" y="102"/>
                    </a:lnTo>
                    <a:lnTo>
                      <a:pt x="74" y="103"/>
                    </a:lnTo>
                    <a:lnTo>
                      <a:pt x="75" y="103"/>
                    </a:lnTo>
                    <a:lnTo>
                      <a:pt x="75" y="102"/>
                    </a:lnTo>
                    <a:lnTo>
                      <a:pt x="75" y="103"/>
                    </a:lnTo>
                    <a:lnTo>
                      <a:pt x="77" y="104"/>
                    </a:lnTo>
                    <a:lnTo>
                      <a:pt x="76" y="104"/>
                    </a:lnTo>
                    <a:lnTo>
                      <a:pt x="76" y="105"/>
                    </a:lnTo>
                    <a:lnTo>
                      <a:pt x="77" y="106"/>
                    </a:lnTo>
                    <a:lnTo>
                      <a:pt x="78" y="105"/>
                    </a:lnTo>
                    <a:lnTo>
                      <a:pt x="78" y="106"/>
                    </a:lnTo>
                    <a:lnTo>
                      <a:pt x="79" y="105"/>
                    </a:lnTo>
                    <a:lnTo>
                      <a:pt x="80" y="106"/>
                    </a:lnTo>
                    <a:lnTo>
                      <a:pt x="81" y="106"/>
                    </a:lnTo>
                    <a:lnTo>
                      <a:pt x="83" y="107"/>
                    </a:lnTo>
                    <a:lnTo>
                      <a:pt x="84" y="10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6" name="Freeform 195">
                <a:extLst>
                  <a:ext uri="{FF2B5EF4-FFF2-40B4-BE49-F238E27FC236}">
                    <a16:creationId xmlns:a16="http://schemas.microsoft.com/office/drawing/2014/main" id="{1B10A6A2-67A2-4C97-A112-482A4F0A2461}"/>
                  </a:ext>
                </a:extLst>
              </p:cNvPr>
              <p:cNvSpPr>
                <a:spLocks/>
              </p:cNvSpPr>
              <p:nvPr/>
            </p:nvSpPr>
            <p:spPr bwMode="auto">
              <a:xfrm>
                <a:off x="2093913" y="2032000"/>
                <a:ext cx="1587" cy="1588"/>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7" name="Freeform 196">
                <a:extLst>
                  <a:ext uri="{FF2B5EF4-FFF2-40B4-BE49-F238E27FC236}">
                    <a16:creationId xmlns:a16="http://schemas.microsoft.com/office/drawing/2014/main" id="{31D729C5-60C1-42C4-9AAC-0297B19F6C8D}"/>
                  </a:ext>
                </a:extLst>
              </p:cNvPr>
              <p:cNvSpPr>
                <a:spLocks/>
              </p:cNvSpPr>
              <p:nvPr/>
            </p:nvSpPr>
            <p:spPr bwMode="auto">
              <a:xfrm>
                <a:off x="2046288" y="2220913"/>
                <a:ext cx="7937" cy="7937"/>
              </a:xfrm>
              <a:custGeom>
                <a:avLst/>
                <a:gdLst>
                  <a:gd name="T0" fmla="*/ 4 w 4"/>
                  <a:gd name="T1" fmla="*/ 0 h 4"/>
                  <a:gd name="T2" fmla="*/ 4 w 4"/>
                  <a:gd name="T3" fmla="*/ 1 h 4"/>
                  <a:gd name="T4" fmla="*/ 2 w 4"/>
                  <a:gd name="T5" fmla="*/ 4 h 4"/>
                  <a:gd name="T6" fmla="*/ 0 w 4"/>
                  <a:gd name="T7" fmla="*/ 4 h 4"/>
                  <a:gd name="T8" fmla="*/ 0 w 4"/>
                  <a:gd name="T9" fmla="*/ 2 h 4"/>
                  <a:gd name="T10" fmla="*/ 1 w 4"/>
                  <a:gd name="T11" fmla="*/ 0 h 4"/>
                  <a:gd name="T12" fmla="*/ 4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0"/>
                    </a:moveTo>
                    <a:lnTo>
                      <a:pt x="4" y="1"/>
                    </a:lnTo>
                    <a:lnTo>
                      <a:pt x="2" y="4"/>
                    </a:lnTo>
                    <a:lnTo>
                      <a:pt x="0" y="4"/>
                    </a:lnTo>
                    <a:lnTo>
                      <a:pt x="0" y="2"/>
                    </a:lnTo>
                    <a:lnTo>
                      <a:pt x="1" y="0"/>
                    </a:lnTo>
                    <a:lnTo>
                      <a:pt x="4"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8" name="Freeform 197">
                <a:extLst>
                  <a:ext uri="{FF2B5EF4-FFF2-40B4-BE49-F238E27FC236}">
                    <a16:creationId xmlns:a16="http://schemas.microsoft.com/office/drawing/2014/main" id="{21EFFB60-EA10-4CA0-B3B7-BA3319763D70}"/>
                  </a:ext>
                </a:extLst>
              </p:cNvPr>
              <p:cNvSpPr>
                <a:spLocks/>
              </p:cNvSpPr>
              <p:nvPr/>
            </p:nvSpPr>
            <p:spPr bwMode="auto">
              <a:xfrm>
                <a:off x="1122363" y="1466850"/>
                <a:ext cx="546100" cy="493713"/>
              </a:xfrm>
              <a:custGeom>
                <a:avLst/>
                <a:gdLst>
                  <a:gd name="T0" fmla="*/ 2 w 288"/>
                  <a:gd name="T1" fmla="*/ 174 h 231"/>
                  <a:gd name="T2" fmla="*/ 0 w 288"/>
                  <a:gd name="T3" fmla="*/ 196 h 231"/>
                  <a:gd name="T4" fmla="*/ 22 w 288"/>
                  <a:gd name="T5" fmla="*/ 194 h 231"/>
                  <a:gd name="T6" fmla="*/ 51 w 288"/>
                  <a:gd name="T7" fmla="*/ 204 h 231"/>
                  <a:gd name="T8" fmla="*/ 85 w 288"/>
                  <a:gd name="T9" fmla="*/ 204 h 231"/>
                  <a:gd name="T10" fmla="*/ 100 w 288"/>
                  <a:gd name="T11" fmla="*/ 220 h 231"/>
                  <a:gd name="T12" fmla="*/ 116 w 288"/>
                  <a:gd name="T13" fmla="*/ 231 h 231"/>
                  <a:gd name="T14" fmla="*/ 146 w 288"/>
                  <a:gd name="T15" fmla="*/ 228 h 231"/>
                  <a:gd name="T16" fmla="*/ 158 w 288"/>
                  <a:gd name="T17" fmla="*/ 211 h 231"/>
                  <a:gd name="T18" fmla="*/ 175 w 288"/>
                  <a:gd name="T19" fmla="*/ 182 h 231"/>
                  <a:gd name="T20" fmla="*/ 196 w 288"/>
                  <a:gd name="T21" fmla="*/ 172 h 231"/>
                  <a:gd name="T22" fmla="*/ 254 w 288"/>
                  <a:gd name="T23" fmla="*/ 156 h 231"/>
                  <a:gd name="T24" fmla="*/ 282 w 288"/>
                  <a:gd name="T25" fmla="*/ 154 h 231"/>
                  <a:gd name="T26" fmla="*/ 288 w 288"/>
                  <a:gd name="T27" fmla="*/ 148 h 231"/>
                  <a:gd name="T28" fmla="*/ 274 w 288"/>
                  <a:gd name="T29" fmla="*/ 137 h 231"/>
                  <a:gd name="T30" fmla="*/ 266 w 288"/>
                  <a:gd name="T31" fmla="*/ 112 h 231"/>
                  <a:gd name="T32" fmla="*/ 264 w 288"/>
                  <a:gd name="T33" fmla="*/ 104 h 231"/>
                  <a:gd name="T34" fmla="*/ 257 w 288"/>
                  <a:gd name="T35" fmla="*/ 87 h 231"/>
                  <a:gd name="T36" fmla="*/ 252 w 288"/>
                  <a:gd name="T37" fmla="*/ 78 h 231"/>
                  <a:gd name="T38" fmla="*/ 253 w 288"/>
                  <a:gd name="T39" fmla="*/ 69 h 231"/>
                  <a:gd name="T40" fmla="*/ 267 w 288"/>
                  <a:gd name="T41" fmla="*/ 67 h 231"/>
                  <a:gd name="T42" fmla="*/ 274 w 288"/>
                  <a:gd name="T43" fmla="*/ 66 h 231"/>
                  <a:gd name="T44" fmla="*/ 272 w 288"/>
                  <a:gd name="T45" fmla="*/ 61 h 231"/>
                  <a:gd name="T46" fmla="*/ 270 w 288"/>
                  <a:gd name="T47" fmla="*/ 48 h 231"/>
                  <a:gd name="T48" fmla="*/ 268 w 288"/>
                  <a:gd name="T49" fmla="*/ 41 h 231"/>
                  <a:gd name="T50" fmla="*/ 243 w 288"/>
                  <a:gd name="T51" fmla="*/ 41 h 231"/>
                  <a:gd name="T52" fmla="*/ 230 w 288"/>
                  <a:gd name="T53" fmla="*/ 34 h 231"/>
                  <a:gd name="T54" fmla="*/ 223 w 288"/>
                  <a:gd name="T55" fmla="*/ 42 h 231"/>
                  <a:gd name="T56" fmla="*/ 215 w 288"/>
                  <a:gd name="T57" fmla="*/ 46 h 231"/>
                  <a:gd name="T58" fmla="*/ 205 w 288"/>
                  <a:gd name="T59" fmla="*/ 39 h 231"/>
                  <a:gd name="T60" fmla="*/ 193 w 288"/>
                  <a:gd name="T61" fmla="*/ 42 h 231"/>
                  <a:gd name="T62" fmla="*/ 182 w 288"/>
                  <a:gd name="T63" fmla="*/ 43 h 231"/>
                  <a:gd name="T64" fmla="*/ 168 w 288"/>
                  <a:gd name="T65" fmla="*/ 48 h 231"/>
                  <a:gd name="T66" fmla="*/ 165 w 288"/>
                  <a:gd name="T67" fmla="*/ 55 h 231"/>
                  <a:gd name="T68" fmla="*/ 160 w 288"/>
                  <a:gd name="T69" fmla="*/ 57 h 231"/>
                  <a:gd name="T70" fmla="*/ 157 w 288"/>
                  <a:gd name="T71" fmla="*/ 52 h 231"/>
                  <a:gd name="T72" fmla="*/ 151 w 288"/>
                  <a:gd name="T73" fmla="*/ 46 h 231"/>
                  <a:gd name="T74" fmla="*/ 127 w 288"/>
                  <a:gd name="T75" fmla="*/ 31 h 231"/>
                  <a:gd name="T76" fmla="*/ 122 w 288"/>
                  <a:gd name="T77" fmla="*/ 15 h 231"/>
                  <a:gd name="T78" fmla="*/ 105 w 288"/>
                  <a:gd name="T79" fmla="*/ 1 h 231"/>
                  <a:gd name="T80" fmla="*/ 92 w 288"/>
                  <a:gd name="T81" fmla="*/ 0 h 231"/>
                  <a:gd name="T82" fmla="*/ 82 w 288"/>
                  <a:gd name="T83" fmla="*/ 9 h 231"/>
                  <a:gd name="T84" fmla="*/ 67 w 288"/>
                  <a:gd name="T85" fmla="*/ 1 h 231"/>
                  <a:gd name="T86" fmla="*/ 51 w 288"/>
                  <a:gd name="T87" fmla="*/ 0 h 231"/>
                  <a:gd name="T88" fmla="*/ 38 w 288"/>
                  <a:gd name="T89" fmla="*/ 9 h 231"/>
                  <a:gd name="T90" fmla="*/ 33 w 288"/>
                  <a:gd name="T91" fmla="*/ 39 h 231"/>
                  <a:gd name="T92" fmla="*/ 38 w 288"/>
                  <a:gd name="T93" fmla="*/ 74 h 231"/>
                  <a:gd name="T94" fmla="*/ 22 w 288"/>
                  <a:gd name="T95" fmla="*/ 107 h 231"/>
                  <a:gd name="T96" fmla="*/ 18 w 288"/>
                  <a:gd name="T97" fmla="*/ 119 h 231"/>
                  <a:gd name="T98" fmla="*/ 30 w 288"/>
                  <a:gd name="T99" fmla="*/ 123 h 231"/>
                  <a:gd name="T100" fmla="*/ 11 w 288"/>
                  <a:gd name="T101" fmla="*/ 15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8" h="231">
                    <a:moveTo>
                      <a:pt x="8" y="163"/>
                    </a:moveTo>
                    <a:lnTo>
                      <a:pt x="2" y="174"/>
                    </a:lnTo>
                    <a:lnTo>
                      <a:pt x="1" y="181"/>
                    </a:lnTo>
                    <a:lnTo>
                      <a:pt x="0" y="196"/>
                    </a:lnTo>
                    <a:lnTo>
                      <a:pt x="14" y="200"/>
                    </a:lnTo>
                    <a:lnTo>
                      <a:pt x="22" y="194"/>
                    </a:lnTo>
                    <a:lnTo>
                      <a:pt x="33" y="195"/>
                    </a:lnTo>
                    <a:lnTo>
                      <a:pt x="51" y="204"/>
                    </a:lnTo>
                    <a:lnTo>
                      <a:pt x="73" y="204"/>
                    </a:lnTo>
                    <a:lnTo>
                      <a:pt x="85" y="204"/>
                    </a:lnTo>
                    <a:lnTo>
                      <a:pt x="95" y="210"/>
                    </a:lnTo>
                    <a:lnTo>
                      <a:pt x="100" y="220"/>
                    </a:lnTo>
                    <a:lnTo>
                      <a:pt x="110" y="229"/>
                    </a:lnTo>
                    <a:lnTo>
                      <a:pt x="116" y="231"/>
                    </a:lnTo>
                    <a:lnTo>
                      <a:pt x="132" y="230"/>
                    </a:lnTo>
                    <a:lnTo>
                      <a:pt x="146" y="228"/>
                    </a:lnTo>
                    <a:lnTo>
                      <a:pt x="157" y="224"/>
                    </a:lnTo>
                    <a:lnTo>
                      <a:pt x="158" y="211"/>
                    </a:lnTo>
                    <a:lnTo>
                      <a:pt x="160" y="197"/>
                    </a:lnTo>
                    <a:lnTo>
                      <a:pt x="175" y="182"/>
                    </a:lnTo>
                    <a:lnTo>
                      <a:pt x="181" y="177"/>
                    </a:lnTo>
                    <a:lnTo>
                      <a:pt x="196" y="172"/>
                    </a:lnTo>
                    <a:lnTo>
                      <a:pt x="201" y="173"/>
                    </a:lnTo>
                    <a:lnTo>
                      <a:pt x="254" y="156"/>
                    </a:lnTo>
                    <a:lnTo>
                      <a:pt x="262" y="155"/>
                    </a:lnTo>
                    <a:lnTo>
                      <a:pt x="282" y="154"/>
                    </a:lnTo>
                    <a:lnTo>
                      <a:pt x="288" y="151"/>
                    </a:lnTo>
                    <a:lnTo>
                      <a:pt x="288" y="148"/>
                    </a:lnTo>
                    <a:lnTo>
                      <a:pt x="286" y="144"/>
                    </a:lnTo>
                    <a:lnTo>
                      <a:pt x="274" y="137"/>
                    </a:lnTo>
                    <a:lnTo>
                      <a:pt x="278" y="122"/>
                    </a:lnTo>
                    <a:lnTo>
                      <a:pt x="266" y="112"/>
                    </a:lnTo>
                    <a:lnTo>
                      <a:pt x="265" y="108"/>
                    </a:lnTo>
                    <a:lnTo>
                      <a:pt x="264" y="104"/>
                    </a:lnTo>
                    <a:lnTo>
                      <a:pt x="258" y="92"/>
                    </a:lnTo>
                    <a:lnTo>
                      <a:pt x="257" y="87"/>
                    </a:lnTo>
                    <a:lnTo>
                      <a:pt x="253" y="83"/>
                    </a:lnTo>
                    <a:lnTo>
                      <a:pt x="252" y="78"/>
                    </a:lnTo>
                    <a:lnTo>
                      <a:pt x="252" y="74"/>
                    </a:lnTo>
                    <a:lnTo>
                      <a:pt x="253" y="69"/>
                    </a:lnTo>
                    <a:lnTo>
                      <a:pt x="260" y="66"/>
                    </a:lnTo>
                    <a:lnTo>
                      <a:pt x="267" y="67"/>
                    </a:lnTo>
                    <a:lnTo>
                      <a:pt x="270" y="69"/>
                    </a:lnTo>
                    <a:lnTo>
                      <a:pt x="274" y="66"/>
                    </a:lnTo>
                    <a:lnTo>
                      <a:pt x="272" y="64"/>
                    </a:lnTo>
                    <a:lnTo>
                      <a:pt x="272" y="61"/>
                    </a:lnTo>
                    <a:lnTo>
                      <a:pt x="270" y="59"/>
                    </a:lnTo>
                    <a:lnTo>
                      <a:pt x="270" y="48"/>
                    </a:lnTo>
                    <a:lnTo>
                      <a:pt x="268" y="46"/>
                    </a:lnTo>
                    <a:lnTo>
                      <a:pt x="268" y="41"/>
                    </a:lnTo>
                    <a:lnTo>
                      <a:pt x="258" y="40"/>
                    </a:lnTo>
                    <a:lnTo>
                      <a:pt x="243" y="41"/>
                    </a:lnTo>
                    <a:lnTo>
                      <a:pt x="237" y="35"/>
                    </a:lnTo>
                    <a:lnTo>
                      <a:pt x="230" y="34"/>
                    </a:lnTo>
                    <a:lnTo>
                      <a:pt x="225" y="37"/>
                    </a:lnTo>
                    <a:lnTo>
                      <a:pt x="223" y="42"/>
                    </a:lnTo>
                    <a:lnTo>
                      <a:pt x="220" y="48"/>
                    </a:lnTo>
                    <a:lnTo>
                      <a:pt x="215" y="46"/>
                    </a:lnTo>
                    <a:lnTo>
                      <a:pt x="210" y="42"/>
                    </a:lnTo>
                    <a:lnTo>
                      <a:pt x="205" y="39"/>
                    </a:lnTo>
                    <a:lnTo>
                      <a:pt x="198" y="39"/>
                    </a:lnTo>
                    <a:lnTo>
                      <a:pt x="193" y="42"/>
                    </a:lnTo>
                    <a:lnTo>
                      <a:pt x="191" y="43"/>
                    </a:lnTo>
                    <a:lnTo>
                      <a:pt x="182" y="43"/>
                    </a:lnTo>
                    <a:lnTo>
                      <a:pt x="175" y="47"/>
                    </a:lnTo>
                    <a:lnTo>
                      <a:pt x="168" y="48"/>
                    </a:lnTo>
                    <a:lnTo>
                      <a:pt x="165" y="51"/>
                    </a:lnTo>
                    <a:lnTo>
                      <a:pt x="165" y="55"/>
                    </a:lnTo>
                    <a:lnTo>
                      <a:pt x="163" y="56"/>
                    </a:lnTo>
                    <a:lnTo>
                      <a:pt x="160" y="57"/>
                    </a:lnTo>
                    <a:lnTo>
                      <a:pt x="159" y="55"/>
                    </a:lnTo>
                    <a:lnTo>
                      <a:pt x="157" y="52"/>
                    </a:lnTo>
                    <a:lnTo>
                      <a:pt x="156" y="51"/>
                    </a:lnTo>
                    <a:lnTo>
                      <a:pt x="151" y="46"/>
                    </a:lnTo>
                    <a:lnTo>
                      <a:pt x="139" y="40"/>
                    </a:lnTo>
                    <a:lnTo>
                      <a:pt x="127" y="31"/>
                    </a:lnTo>
                    <a:lnTo>
                      <a:pt x="124" y="24"/>
                    </a:lnTo>
                    <a:lnTo>
                      <a:pt x="122" y="15"/>
                    </a:lnTo>
                    <a:lnTo>
                      <a:pt x="113" y="11"/>
                    </a:lnTo>
                    <a:lnTo>
                      <a:pt x="105" y="1"/>
                    </a:lnTo>
                    <a:lnTo>
                      <a:pt x="96" y="0"/>
                    </a:lnTo>
                    <a:lnTo>
                      <a:pt x="92" y="0"/>
                    </a:lnTo>
                    <a:lnTo>
                      <a:pt x="86" y="7"/>
                    </a:lnTo>
                    <a:lnTo>
                      <a:pt x="82" y="9"/>
                    </a:lnTo>
                    <a:lnTo>
                      <a:pt x="74" y="8"/>
                    </a:lnTo>
                    <a:lnTo>
                      <a:pt x="67" y="1"/>
                    </a:lnTo>
                    <a:lnTo>
                      <a:pt x="60" y="0"/>
                    </a:lnTo>
                    <a:lnTo>
                      <a:pt x="51" y="0"/>
                    </a:lnTo>
                    <a:lnTo>
                      <a:pt x="44" y="4"/>
                    </a:lnTo>
                    <a:lnTo>
                      <a:pt x="38" y="9"/>
                    </a:lnTo>
                    <a:lnTo>
                      <a:pt x="32" y="17"/>
                    </a:lnTo>
                    <a:lnTo>
                      <a:pt x="33" y="39"/>
                    </a:lnTo>
                    <a:lnTo>
                      <a:pt x="33" y="61"/>
                    </a:lnTo>
                    <a:lnTo>
                      <a:pt x="38" y="74"/>
                    </a:lnTo>
                    <a:lnTo>
                      <a:pt x="31" y="96"/>
                    </a:lnTo>
                    <a:lnTo>
                      <a:pt x="22" y="107"/>
                    </a:lnTo>
                    <a:lnTo>
                      <a:pt x="14" y="114"/>
                    </a:lnTo>
                    <a:lnTo>
                      <a:pt x="18" y="119"/>
                    </a:lnTo>
                    <a:lnTo>
                      <a:pt x="28" y="119"/>
                    </a:lnTo>
                    <a:lnTo>
                      <a:pt x="30" y="123"/>
                    </a:lnTo>
                    <a:lnTo>
                      <a:pt x="29" y="132"/>
                    </a:lnTo>
                    <a:lnTo>
                      <a:pt x="11" y="158"/>
                    </a:lnTo>
                    <a:lnTo>
                      <a:pt x="8" y="16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9" name="Freeform 198">
                <a:extLst>
                  <a:ext uri="{FF2B5EF4-FFF2-40B4-BE49-F238E27FC236}">
                    <a16:creationId xmlns:a16="http://schemas.microsoft.com/office/drawing/2014/main" id="{E60C5B53-3B72-4A19-BACE-7F720BC0829C}"/>
                  </a:ext>
                </a:extLst>
              </p:cNvPr>
              <p:cNvSpPr>
                <a:spLocks/>
              </p:cNvSpPr>
              <p:nvPr/>
            </p:nvSpPr>
            <p:spPr bwMode="auto">
              <a:xfrm>
                <a:off x="2182813" y="2046288"/>
                <a:ext cx="415925" cy="374650"/>
              </a:xfrm>
              <a:custGeom>
                <a:avLst/>
                <a:gdLst>
                  <a:gd name="T0" fmla="*/ 32 w 219"/>
                  <a:gd name="T1" fmla="*/ 136 h 175"/>
                  <a:gd name="T2" fmla="*/ 17 w 219"/>
                  <a:gd name="T3" fmla="*/ 138 h 175"/>
                  <a:gd name="T4" fmla="*/ 16 w 219"/>
                  <a:gd name="T5" fmla="*/ 155 h 175"/>
                  <a:gd name="T6" fmla="*/ 0 w 219"/>
                  <a:gd name="T7" fmla="*/ 171 h 175"/>
                  <a:gd name="T8" fmla="*/ 42 w 219"/>
                  <a:gd name="T9" fmla="*/ 173 h 175"/>
                  <a:gd name="T10" fmla="*/ 74 w 219"/>
                  <a:gd name="T11" fmla="*/ 158 h 175"/>
                  <a:gd name="T12" fmla="*/ 111 w 219"/>
                  <a:gd name="T13" fmla="*/ 170 h 175"/>
                  <a:gd name="T14" fmla="*/ 135 w 219"/>
                  <a:gd name="T15" fmla="*/ 163 h 175"/>
                  <a:gd name="T16" fmla="*/ 177 w 219"/>
                  <a:gd name="T17" fmla="*/ 149 h 175"/>
                  <a:gd name="T18" fmla="*/ 186 w 219"/>
                  <a:gd name="T19" fmla="*/ 112 h 175"/>
                  <a:gd name="T20" fmla="*/ 206 w 219"/>
                  <a:gd name="T21" fmla="*/ 91 h 175"/>
                  <a:gd name="T22" fmla="*/ 204 w 219"/>
                  <a:gd name="T23" fmla="*/ 69 h 175"/>
                  <a:gd name="T24" fmla="*/ 192 w 219"/>
                  <a:gd name="T25" fmla="*/ 48 h 175"/>
                  <a:gd name="T26" fmla="*/ 217 w 219"/>
                  <a:gd name="T27" fmla="*/ 17 h 175"/>
                  <a:gd name="T28" fmla="*/ 206 w 219"/>
                  <a:gd name="T29" fmla="*/ 4 h 175"/>
                  <a:gd name="T30" fmla="*/ 189 w 219"/>
                  <a:gd name="T31" fmla="*/ 5 h 175"/>
                  <a:gd name="T32" fmla="*/ 176 w 219"/>
                  <a:gd name="T33" fmla="*/ 17 h 175"/>
                  <a:gd name="T34" fmla="*/ 164 w 219"/>
                  <a:gd name="T35" fmla="*/ 18 h 175"/>
                  <a:gd name="T36" fmla="*/ 156 w 219"/>
                  <a:gd name="T37" fmla="*/ 18 h 175"/>
                  <a:gd name="T38" fmla="*/ 111 w 219"/>
                  <a:gd name="T39" fmla="*/ 16 h 175"/>
                  <a:gd name="T40" fmla="*/ 83 w 219"/>
                  <a:gd name="T41" fmla="*/ 44 h 175"/>
                  <a:gd name="T42" fmla="*/ 52 w 219"/>
                  <a:gd name="T43" fmla="*/ 55 h 175"/>
                  <a:gd name="T44" fmla="*/ 35 w 219"/>
                  <a:gd name="T45" fmla="*/ 72 h 175"/>
                  <a:gd name="T46" fmla="*/ 33 w 219"/>
                  <a:gd name="T47" fmla="*/ 83 h 175"/>
                  <a:gd name="T48" fmla="*/ 29 w 219"/>
                  <a:gd name="T49" fmla="*/ 89 h 175"/>
                  <a:gd name="T50" fmla="*/ 27 w 219"/>
                  <a:gd name="T51" fmla="*/ 95 h 175"/>
                  <a:gd name="T52" fmla="*/ 22 w 219"/>
                  <a:gd name="T53" fmla="*/ 96 h 175"/>
                  <a:gd name="T54" fmla="*/ 17 w 219"/>
                  <a:gd name="T55" fmla="*/ 97 h 175"/>
                  <a:gd name="T56" fmla="*/ 14 w 219"/>
                  <a:gd name="T57" fmla="*/ 98 h 175"/>
                  <a:gd name="T58" fmla="*/ 11 w 219"/>
                  <a:gd name="T59" fmla="*/ 100 h 175"/>
                  <a:gd name="T60" fmla="*/ 8 w 219"/>
                  <a:gd name="T61" fmla="*/ 103 h 175"/>
                  <a:gd name="T62" fmla="*/ 9 w 219"/>
                  <a:gd name="T63" fmla="*/ 106 h 175"/>
                  <a:gd name="T64" fmla="*/ 7 w 219"/>
                  <a:gd name="T65" fmla="*/ 108 h 175"/>
                  <a:gd name="T66" fmla="*/ 6 w 219"/>
                  <a:gd name="T67" fmla="*/ 112 h 175"/>
                  <a:gd name="T68" fmla="*/ 9 w 219"/>
                  <a:gd name="T69" fmla="*/ 113 h 175"/>
                  <a:gd name="T70" fmla="*/ 22 w 219"/>
                  <a:gd name="T71" fmla="*/ 115 h 175"/>
                  <a:gd name="T72" fmla="*/ 57 w 219"/>
                  <a:gd name="T73" fmla="*/ 114 h 175"/>
                  <a:gd name="T74" fmla="*/ 79 w 219"/>
                  <a:gd name="T75" fmla="*/ 122 h 175"/>
                  <a:gd name="T76" fmla="*/ 106 w 219"/>
                  <a:gd name="T77" fmla="*/ 122 h 175"/>
                  <a:gd name="T78" fmla="*/ 118 w 219"/>
                  <a:gd name="T79" fmla="*/ 123 h 175"/>
                  <a:gd name="T80" fmla="*/ 117 w 219"/>
                  <a:gd name="T81" fmla="*/ 132 h 175"/>
                  <a:gd name="T82" fmla="*/ 103 w 219"/>
                  <a:gd name="T83" fmla="*/ 127 h 175"/>
                  <a:gd name="T84" fmla="*/ 73 w 219"/>
                  <a:gd name="T85" fmla="*/ 12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175">
                    <a:moveTo>
                      <a:pt x="66" y="132"/>
                    </a:moveTo>
                    <a:lnTo>
                      <a:pt x="40" y="136"/>
                    </a:lnTo>
                    <a:lnTo>
                      <a:pt x="32" y="136"/>
                    </a:lnTo>
                    <a:lnTo>
                      <a:pt x="30" y="140"/>
                    </a:lnTo>
                    <a:lnTo>
                      <a:pt x="19" y="140"/>
                    </a:lnTo>
                    <a:lnTo>
                      <a:pt x="17" y="138"/>
                    </a:lnTo>
                    <a:lnTo>
                      <a:pt x="14" y="138"/>
                    </a:lnTo>
                    <a:lnTo>
                      <a:pt x="14" y="148"/>
                    </a:lnTo>
                    <a:lnTo>
                      <a:pt x="16" y="155"/>
                    </a:lnTo>
                    <a:lnTo>
                      <a:pt x="13" y="160"/>
                    </a:lnTo>
                    <a:lnTo>
                      <a:pt x="0" y="170"/>
                    </a:lnTo>
                    <a:lnTo>
                      <a:pt x="0" y="171"/>
                    </a:lnTo>
                    <a:lnTo>
                      <a:pt x="17" y="171"/>
                    </a:lnTo>
                    <a:lnTo>
                      <a:pt x="21" y="173"/>
                    </a:lnTo>
                    <a:lnTo>
                      <a:pt x="42" y="173"/>
                    </a:lnTo>
                    <a:lnTo>
                      <a:pt x="58" y="165"/>
                    </a:lnTo>
                    <a:lnTo>
                      <a:pt x="67" y="158"/>
                    </a:lnTo>
                    <a:lnTo>
                      <a:pt x="74" y="158"/>
                    </a:lnTo>
                    <a:lnTo>
                      <a:pt x="95" y="167"/>
                    </a:lnTo>
                    <a:lnTo>
                      <a:pt x="100" y="167"/>
                    </a:lnTo>
                    <a:lnTo>
                      <a:pt x="111" y="170"/>
                    </a:lnTo>
                    <a:lnTo>
                      <a:pt x="119" y="175"/>
                    </a:lnTo>
                    <a:lnTo>
                      <a:pt x="122" y="170"/>
                    </a:lnTo>
                    <a:lnTo>
                      <a:pt x="135" y="163"/>
                    </a:lnTo>
                    <a:lnTo>
                      <a:pt x="151" y="159"/>
                    </a:lnTo>
                    <a:lnTo>
                      <a:pt x="167" y="157"/>
                    </a:lnTo>
                    <a:lnTo>
                      <a:pt x="177" y="149"/>
                    </a:lnTo>
                    <a:lnTo>
                      <a:pt x="191" y="124"/>
                    </a:lnTo>
                    <a:lnTo>
                      <a:pt x="191" y="118"/>
                    </a:lnTo>
                    <a:lnTo>
                      <a:pt x="186" y="112"/>
                    </a:lnTo>
                    <a:lnTo>
                      <a:pt x="186" y="104"/>
                    </a:lnTo>
                    <a:lnTo>
                      <a:pt x="201" y="93"/>
                    </a:lnTo>
                    <a:lnTo>
                      <a:pt x="206" y="91"/>
                    </a:lnTo>
                    <a:lnTo>
                      <a:pt x="206" y="88"/>
                    </a:lnTo>
                    <a:lnTo>
                      <a:pt x="204" y="86"/>
                    </a:lnTo>
                    <a:lnTo>
                      <a:pt x="204" y="69"/>
                    </a:lnTo>
                    <a:lnTo>
                      <a:pt x="194" y="62"/>
                    </a:lnTo>
                    <a:lnTo>
                      <a:pt x="192" y="56"/>
                    </a:lnTo>
                    <a:lnTo>
                      <a:pt x="192" y="48"/>
                    </a:lnTo>
                    <a:lnTo>
                      <a:pt x="197" y="38"/>
                    </a:lnTo>
                    <a:lnTo>
                      <a:pt x="204" y="29"/>
                    </a:lnTo>
                    <a:lnTo>
                      <a:pt x="217" y="17"/>
                    </a:lnTo>
                    <a:lnTo>
                      <a:pt x="219" y="11"/>
                    </a:lnTo>
                    <a:lnTo>
                      <a:pt x="213" y="4"/>
                    </a:lnTo>
                    <a:lnTo>
                      <a:pt x="206" y="4"/>
                    </a:lnTo>
                    <a:lnTo>
                      <a:pt x="199" y="0"/>
                    </a:lnTo>
                    <a:lnTo>
                      <a:pt x="195" y="5"/>
                    </a:lnTo>
                    <a:lnTo>
                      <a:pt x="189" y="5"/>
                    </a:lnTo>
                    <a:lnTo>
                      <a:pt x="187" y="13"/>
                    </a:lnTo>
                    <a:lnTo>
                      <a:pt x="182" y="13"/>
                    </a:lnTo>
                    <a:lnTo>
                      <a:pt x="176" y="17"/>
                    </a:lnTo>
                    <a:lnTo>
                      <a:pt x="171" y="20"/>
                    </a:lnTo>
                    <a:lnTo>
                      <a:pt x="167" y="20"/>
                    </a:lnTo>
                    <a:lnTo>
                      <a:pt x="164" y="18"/>
                    </a:lnTo>
                    <a:lnTo>
                      <a:pt x="160" y="18"/>
                    </a:lnTo>
                    <a:lnTo>
                      <a:pt x="158" y="20"/>
                    </a:lnTo>
                    <a:lnTo>
                      <a:pt x="156" y="18"/>
                    </a:lnTo>
                    <a:lnTo>
                      <a:pt x="131" y="18"/>
                    </a:lnTo>
                    <a:lnTo>
                      <a:pt x="124" y="15"/>
                    </a:lnTo>
                    <a:lnTo>
                      <a:pt x="111" y="16"/>
                    </a:lnTo>
                    <a:lnTo>
                      <a:pt x="111" y="30"/>
                    </a:lnTo>
                    <a:lnTo>
                      <a:pt x="104" y="37"/>
                    </a:lnTo>
                    <a:lnTo>
                      <a:pt x="83" y="44"/>
                    </a:lnTo>
                    <a:lnTo>
                      <a:pt x="72" y="49"/>
                    </a:lnTo>
                    <a:lnTo>
                      <a:pt x="62" y="55"/>
                    </a:lnTo>
                    <a:lnTo>
                      <a:pt x="52" y="55"/>
                    </a:lnTo>
                    <a:lnTo>
                      <a:pt x="44" y="50"/>
                    </a:lnTo>
                    <a:lnTo>
                      <a:pt x="42" y="63"/>
                    </a:lnTo>
                    <a:lnTo>
                      <a:pt x="35" y="72"/>
                    </a:lnTo>
                    <a:lnTo>
                      <a:pt x="37" y="76"/>
                    </a:lnTo>
                    <a:lnTo>
                      <a:pt x="34" y="79"/>
                    </a:lnTo>
                    <a:lnTo>
                      <a:pt x="33" y="83"/>
                    </a:lnTo>
                    <a:lnTo>
                      <a:pt x="35" y="84"/>
                    </a:lnTo>
                    <a:lnTo>
                      <a:pt x="30" y="86"/>
                    </a:lnTo>
                    <a:lnTo>
                      <a:pt x="29" y="89"/>
                    </a:lnTo>
                    <a:lnTo>
                      <a:pt x="28" y="91"/>
                    </a:lnTo>
                    <a:lnTo>
                      <a:pt x="26" y="93"/>
                    </a:lnTo>
                    <a:lnTo>
                      <a:pt x="27" y="95"/>
                    </a:lnTo>
                    <a:lnTo>
                      <a:pt x="25" y="95"/>
                    </a:lnTo>
                    <a:lnTo>
                      <a:pt x="24" y="95"/>
                    </a:lnTo>
                    <a:lnTo>
                      <a:pt x="22" y="96"/>
                    </a:lnTo>
                    <a:lnTo>
                      <a:pt x="21" y="97"/>
                    </a:lnTo>
                    <a:lnTo>
                      <a:pt x="19" y="97"/>
                    </a:lnTo>
                    <a:lnTo>
                      <a:pt x="17" y="97"/>
                    </a:lnTo>
                    <a:lnTo>
                      <a:pt x="16" y="97"/>
                    </a:lnTo>
                    <a:lnTo>
                      <a:pt x="15" y="97"/>
                    </a:lnTo>
                    <a:lnTo>
                      <a:pt x="14" y="98"/>
                    </a:lnTo>
                    <a:lnTo>
                      <a:pt x="13" y="98"/>
                    </a:lnTo>
                    <a:lnTo>
                      <a:pt x="12" y="98"/>
                    </a:lnTo>
                    <a:lnTo>
                      <a:pt x="11" y="100"/>
                    </a:lnTo>
                    <a:lnTo>
                      <a:pt x="11" y="101"/>
                    </a:lnTo>
                    <a:lnTo>
                      <a:pt x="9" y="102"/>
                    </a:lnTo>
                    <a:lnTo>
                      <a:pt x="8" y="103"/>
                    </a:lnTo>
                    <a:lnTo>
                      <a:pt x="7" y="103"/>
                    </a:lnTo>
                    <a:lnTo>
                      <a:pt x="8" y="105"/>
                    </a:lnTo>
                    <a:lnTo>
                      <a:pt x="9" y="106"/>
                    </a:lnTo>
                    <a:lnTo>
                      <a:pt x="9" y="107"/>
                    </a:lnTo>
                    <a:lnTo>
                      <a:pt x="8" y="108"/>
                    </a:lnTo>
                    <a:lnTo>
                      <a:pt x="7" y="108"/>
                    </a:lnTo>
                    <a:lnTo>
                      <a:pt x="6" y="109"/>
                    </a:lnTo>
                    <a:lnTo>
                      <a:pt x="6" y="112"/>
                    </a:lnTo>
                    <a:lnTo>
                      <a:pt x="6" y="112"/>
                    </a:lnTo>
                    <a:lnTo>
                      <a:pt x="6" y="115"/>
                    </a:lnTo>
                    <a:lnTo>
                      <a:pt x="9" y="115"/>
                    </a:lnTo>
                    <a:lnTo>
                      <a:pt x="9" y="113"/>
                    </a:lnTo>
                    <a:lnTo>
                      <a:pt x="14" y="113"/>
                    </a:lnTo>
                    <a:lnTo>
                      <a:pt x="17" y="112"/>
                    </a:lnTo>
                    <a:lnTo>
                      <a:pt x="22" y="115"/>
                    </a:lnTo>
                    <a:lnTo>
                      <a:pt x="33" y="114"/>
                    </a:lnTo>
                    <a:lnTo>
                      <a:pt x="44" y="111"/>
                    </a:lnTo>
                    <a:lnTo>
                      <a:pt x="57" y="114"/>
                    </a:lnTo>
                    <a:lnTo>
                      <a:pt x="66" y="114"/>
                    </a:lnTo>
                    <a:lnTo>
                      <a:pt x="75" y="118"/>
                    </a:lnTo>
                    <a:lnTo>
                      <a:pt x="79" y="122"/>
                    </a:lnTo>
                    <a:lnTo>
                      <a:pt x="89" y="123"/>
                    </a:lnTo>
                    <a:lnTo>
                      <a:pt x="93" y="122"/>
                    </a:lnTo>
                    <a:lnTo>
                      <a:pt x="106" y="122"/>
                    </a:lnTo>
                    <a:lnTo>
                      <a:pt x="111" y="120"/>
                    </a:lnTo>
                    <a:lnTo>
                      <a:pt x="117" y="120"/>
                    </a:lnTo>
                    <a:lnTo>
                      <a:pt x="118" y="123"/>
                    </a:lnTo>
                    <a:lnTo>
                      <a:pt x="118" y="127"/>
                    </a:lnTo>
                    <a:lnTo>
                      <a:pt x="117" y="129"/>
                    </a:lnTo>
                    <a:lnTo>
                      <a:pt x="117" y="132"/>
                    </a:lnTo>
                    <a:lnTo>
                      <a:pt x="109" y="132"/>
                    </a:lnTo>
                    <a:lnTo>
                      <a:pt x="105" y="130"/>
                    </a:lnTo>
                    <a:lnTo>
                      <a:pt x="103" y="127"/>
                    </a:lnTo>
                    <a:lnTo>
                      <a:pt x="82" y="127"/>
                    </a:lnTo>
                    <a:lnTo>
                      <a:pt x="79" y="129"/>
                    </a:lnTo>
                    <a:lnTo>
                      <a:pt x="73" y="129"/>
                    </a:lnTo>
                    <a:lnTo>
                      <a:pt x="72" y="131"/>
                    </a:lnTo>
                    <a:lnTo>
                      <a:pt x="66" y="13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0" name="Freeform 199">
                <a:extLst>
                  <a:ext uri="{FF2B5EF4-FFF2-40B4-BE49-F238E27FC236}">
                    <a16:creationId xmlns:a16="http://schemas.microsoft.com/office/drawing/2014/main" id="{EAE45F96-8A89-417A-B3A2-CE36281D6344}"/>
                  </a:ext>
                </a:extLst>
              </p:cNvPr>
              <p:cNvSpPr>
                <a:spLocks/>
              </p:cNvSpPr>
              <p:nvPr/>
            </p:nvSpPr>
            <p:spPr bwMode="auto">
              <a:xfrm>
                <a:off x="1022350" y="1790700"/>
                <a:ext cx="655638" cy="549275"/>
              </a:xfrm>
              <a:custGeom>
                <a:avLst/>
                <a:gdLst>
                  <a:gd name="T0" fmla="*/ 256 w 346"/>
                  <a:gd name="T1" fmla="*/ 153 h 257"/>
                  <a:gd name="T2" fmla="*/ 274 w 346"/>
                  <a:gd name="T3" fmla="*/ 161 h 257"/>
                  <a:gd name="T4" fmla="*/ 281 w 346"/>
                  <a:gd name="T5" fmla="*/ 164 h 257"/>
                  <a:gd name="T6" fmla="*/ 284 w 346"/>
                  <a:gd name="T7" fmla="*/ 158 h 257"/>
                  <a:gd name="T8" fmla="*/ 294 w 346"/>
                  <a:gd name="T9" fmla="*/ 148 h 257"/>
                  <a:gd name="T10" fmla="*/ 300 w 346"/>
                  <a:gd name="T11" fmla="*/ 145 h 257"/>
                  <a:gd name="T12" fmla="*/ 297 w 346"/>
                  <a:gd name="T13" fmla="*/ 133 h 257"/>
                  <a:gd name="T14" fmla="*/ 294 w 346"/>
                  <a:gd name="T15" fmla="*/ 113 h 257"/>
                  <a:gd name="T16" fmla="*/ 321 w 346"/>
                  <a:gd name="T17" fmla="*/ 64 h 257"/>
                  <a:gd name="T18" fmla="*/ 340 w 346"/>
                  <a:gd name="T19" fmla="*/ 40 h 257"/>
                  <a:gd name="T20" fmla="*/ 342 w 346"/>
                  <a:gd name="T21" fmla="*/ 28 h 257"/>
                  <a:gd name="T22" fmla="*/ 331 w 346"/>
                  <a:gd name="T23" fmla="*/ 13 h 257"/>
                  <a:gd name="T24" fmla="*/ 341 w 346"/>
                  <a:gd name="T25" fmla="*/ 0 h 257"/>
                  <a:gd name="T26" fmla="*/ 315 w 346"/>
                  <a:gd name="T27" fmla="*/ 4 h 257"/>
                  <a:gd name="T28" fmla="*/ 254 w 346"/>
                  <a:gd name="T29" fmla="*/ 22 h 257"/>
                  <a:gd name="T30" fmla="*/ 234 w 346"/>
                  <a:gd name="T31" fmla="*/ 26 h 257"/>
                  <a:gd name="T32" fmla="*/ 213 w 346"/>
                  <a:gd name="T33" fmla="*/ 46 h 257"/>
                  <a:gd name="T34" fmla="*/ 210 w 346"/>
                  <a:gd name="T35" fmla="*/ 73 h 257"/>
                  <a:gd name="T36" fmla="*/ 185 w 346"/>
                  <a:gd name="T37" fmla="*/ 79 h 257"/>
                  <a:gd name="T38" fmla="*/ 168 w 346"/>
                  <a:gd name="T39" fmla="*/ 79 h 257"/>
                  <a:gd name="T40" fmla="*/ 153 w 346"/>
                  <a:gd name="T41" fmla="*/ 69 h 257"/>
                  <a:gd name="T42" fmla="*/ 138 w 346"/>
                  <a:gd name="T43" fmla="*/ 53 h 257"/>
                  <a:gd name="T44" fmla="*/ 104 w 346"/>
                  <a:gd name="T45" fmla="*/ 53 h 257"/>
                  <a:gd name="T46" fmla="*/ 75 w 346"/>
                  <a:gd name="T47" fmla="*/ 43 h 257"/>
                  <a:gd name="T48" fmla="*/ 53 w 346"/>
                  <a:gd name="T49" fmla="*/ 45 h 257"/>
                  <a:gd name="T50" fmla="*/ 65 w 346"/>
                  <a:gd name="T51" fmla="*/ 65 h 257"/>
                  <a:gd name="T52" fmla="*/ 67 w 346"/>
                  <a:gd name="T53" fmla="*/ 76 h 257"/>
                  <a:gd name="T54" fmla="*/ 53 w 346"/>
                  <a:gd name="T55" fmla="*/ 98 h 257"/>
                  <a:gd name="T56" fmla="*/ 26 w 346"/>
                  <a:gd name="T57" fmla="*/ 115 h 257"/>
                  <a:gd name="T58" fmla="*/ 16 w 346"/>
                  <a:gd name="T59" fmla="*/ 114 h 257"/>
                  <a:gd name="T60" fmla="*/ 4 w 346"/>
                  <a:gd name="T61" fmla="*/ 116 h 257"/>
                  <a:gd name="T62" fmla="*/ 3 w 346"/>
                  <a:gd name="T63" fmla="*/ 128 h 257"/>
                  <a:gd name="T64" fmla="*/ 11 w 346"/>
                  <a:gd name="T65" fmla="*/ 133 h 257"/>
                  <a:gd name="T66" fmla="*/ 3 w 346"/>
                  <a:gd name="T67" fmla="*/ 180 h 257"/>
                  <a:gd name="T68" fmla="*/ 30 w 346"/>
                  <a:gd name="T69" fmla="*/ 204 h 257"/>
                  <a:gd name="T70" fmla="*/ 63 w 346"/>
                  <a:gd name="T71" fmla="*/ 208 h 257"/>
                  <a:gd name="T72" fmla="*/ 47 w 346"/>
                  <a:gd name="T73" fmla="*/ 237 h 257"/>
                  <a:gd name="T74" fmla="*/ 51 w 346"/>
                  <a:gd name="T75" fmla="*/ 254 h 257"/>
                  <a:gd name="T76" fmla="*/ 63 w 346"/>
                  <a:gd name="T77" fmla="*/ 253 h 257"/>
                  <a:gd name="T78" fmla="*/ 91 w 346"/>
                  <a:gd name="T79" fmla="*/ 247 h 257"/>
                  <a:gd name="T80" fmla="*/ 134 w 346"/>
                  <a:gd name="T81" fmla="*/ 218 h 257"/>
                  <a:gd name="T82" fmla="*/ 154 w 346"/>
                  <a:gd name="T83" fmla="*/ 197 h 257"/>
                  <a:gd name="T84" fmla="*/ 167 w 346"/>
                  <a:gd name="T85" fmla="*/ 187 h 257"/>
                  <a:gd name="T86" fmla="*/ 174 w 346"/>
                  <a:gd name="T87" fmla="*/ 168 h 257"/>
                  <a:gd name="T88" fmla="*/ 178 w 346"/>
                  <a:gd name="T89" fmla="*/ 161 h 257"/>
                  <a:gd name="T90" fmla="*/ 198 w 346"/>
                  <a:gd name="T91" fmla="*/ 153 h 257"/>
                  <a:gd name="T92" fmla="*/ 222 w 346"/>
                  <a:gd name="T93" fmla="*/ 149 h 257"/>
                  <a:gd name="T94" fmla="*/ 242 w 346"/>
                  <a:gd name="T95" fmla="*/ 148 h 257"/>
                  <a:gd name="T96" fmla="*/ 253 w 346"/>
                  <a:gd name="T97" fmla="*/ 15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6" h="257">
                    <a:moveTo>
                      <a:pt x="253" y="152"/>
                    </a:moveTo>
                    <a:lnTo>
                      <a:pt x="256" y="153"/>
                    </a:lnTo>
                    <a:lnTo>
                      <a:pt x="264" y="161"/>
                    </a:lnTo>
                    <a:lnTo>
                      <a:pt x="274" y="161"/>
                    </a:lnTo>
                    <a:lnTo>
                      <a:pt x="277" y="164"/>
                    </a:lnTo>
                    <a:lnTo>
                      <a:pt x="281" y="164"/>
                    </a:lnTo>
                    <a:lnTo>
                      <a:pt x="283" y="163"/>
                    </a:lnTo>
                    <a:lnTo>
                      <a:pt x="284" y="158"/>
                    </a:lnTo>
                    <a:lnTo>
                      <a:pt x="289" y="156"/>
                    </a:lnTo>
                    <a:lnTo>
                      <a:pt x="294" y="148"/>
                    </a:lnTo>
                    <a:lnTo>
                      <a:pt x="296" y="144"/>
                    </a:lnTo>
                    <a:lnTo>
                      <a:pt x="300" y="145"/>
                    </a:lnTo>
                    <a:lnTo>
                      <a:pt x="305" y="142"/>
                    </a:lnTo>
                    <a:lnTo>
                      <a:pt x="297" y="133"/>
                    </a:lnTo>
                    <a:lnTo>
                      <a:pt x="294" y="123"/>
                    </a:lnTo>
                    <a:lnTo>
                      <a:pt x="294" y="113"/>
                    </a:lnTo>
                    <a:lnTo>
                      <a:pt x="307" y="95"/>
                    </a:lnTo>
                    <a:lnTo>
                      <a:pt x="321" y="64"/>
                    </a:lnTo>
                    <a:lnTo>
                      <a:pt x="332" y="55"/>
                    </a:lnTo>
                    <a:lnTo>
                      <a:pt x="340" y="40"/>
                    </a:lnTo>
                    <a:lnTo>
                      <a:pt x="340" y="34"/>
                    </a:lnTo>
                    <a:lnTo>
                      <a:pt x="342" y="28"/>
                    </a:lnTo>
                    <a:lnTo>
                      <a:pt x="330" y="18"/>
                    </a:lnTo>
                    <a:lnTo>
                      <a:pt x="331" y="13"/>
                    </a:lnTo>
                    <a:lnTo>
                      <a:pt x="346" y="6"/>
                    </a:lnTo>
                    <a:lnTo>
                      <a:pt x="341" y="0"/>
                    </a:lnTo>
                    <a:lnTo>
                      <a:pt x="335" y="3"/>
                    </a:lnTo>
                    <a:lnTo>
                      <a:pt x="315" y="4"/>
                    </a:lnTo>
                    <a:lnTo>
                      <a:pt x="307" y="5"/>
                    </a:lnTo>
                    <a:lnTo>
                      <a:pt x="254" y="22"/>
                    </a:lnTo>
                    <a:lnTo>
                      <a:pt x="249" y="21"/>
                    </a:lnTo>
                    <a:lnTo>
                      <a:pt x="234" y="26"/>
                    </a:lnTo>
                    <a:lnTo>
                      <a:pt x="228" y="31"/>
                    </a:lnTo>
                    <a:lnTo>
                      <a:pt x="213" y="46"/>
                    </a:lnTo>
                    <a:lnTo>
                      <a:pt x="211" y="60"/>
                    </a:lnTo>
                    <a:lnTo>
                      <a:pt x="210" y="73"/>
                    </a:lnTo>
                    <a:lnTo>
                      <a:pt x="199" y="77"/>
                    </a:lnTo>
                    <a:lnTo>
                      <a:pt x="185" y="79"/>
                    </a:lnTo>
                    <a:lnTo>
                      <a:pt x="169" y="80"/>
                    </a:lnTo>
                    <a:lnTo>
                      <a:pt x="168" y="79"/>
                    </a:lnTo>
                    <a:lnTo>
                      <a:pt x="163" y="78"/>
                    </a:lnTo>
                    <a:lnTo>
                      <a:pt x="153" y="69"/>
                    </a:lnTo>
                    <a:lnTo>
                      <a:pt x="148" y="59"/>
                    </a:lnTo>
                    <a:lnTo>
                      <a:pt x="138" y="53"/>
                    </a:lnTo>
                    <a:lnTo>
                      <a:pt x="126" y="53"/>
                    </a:lnTo>
                    <a:lnTo>
                      <a:pt x="104" y="53"/>
                    </a:lnTo>
                    <a:lnTo>
                      <a:pt x="86" y="44"/>
                    </a:lnTo>
                    <a:lnTo>
                      <a:pt x="75" y="43"/>
                    </a:lnTo>
                    <a:lnTo>
                      <a:pt x="67" y="49"/>
                    </a:lnTo>
                    <a:lnTo>
                      <a:pt x="53" y="45"/>
                    </a:lnTo>
                    <a:lnTo>
                      <a:pt x="58" y="56"/>
                    </a:lnTo>
                    <a:lnTo>
                      <a:pt x="65" y="65"/>
                    </a:lnTo>
                    <a:lnTo>
                      <a:pt x="67" y="69"/>
                    </a:lnTo>
                    <a:lnTo>
                      <a:pt x="67" y="76"/>
                    </a:lnTo>
                    <a:lnTo>
                      <a:pt x="58" y="94"/>
                    </a:lnTo>
                    <a:lnTo>
                      <a:pt x="53" y="98"/>
                    </a:lnTo>
                    <a:lnTo>
                      <a:pt x="45" y="103"/>
                    </a:lnTo>
                    <a:lnTo>
                      <a:pt x="26" y="115"/>
                    </a:lnTo>
                    <a:lnTo>
                      <a:pt x="18" y="115"/>
                    </a:lnTo>
                    <a:lnTo>
                      <a:pt x="16" y="114"/>
                    </a:lnTo>
                    <a:lnTo>
                      <a:pt x="7" y="114"/>
                    </a:lnTo>
                    <a:lnTo>
                      <a:pt x="4" y="116"/>
                    </a:lnTo>
                    <a:lnTo>
                      <a:pt x="0" y="124"/>
                    </a:lnTo>
                    <a:lnTo>
                      <a:pt x="3" y="128"/>
                    </a:lnTo>
                    <a:lnTo>
                      <a:pt x="10" y="127"/>
                    </a:lnTo>
                    <a:lnTo>
                      <a:pt x="11" y="133"/>
                    </a:lnTo>
                    <a:lnTo>
                      <a:pt x="8" y="141"/>
                    </a:lnTo>
                    <a:lnTo>
                      <a:pt x="3" y="180"/>
                    </a:lnTo>
                    <a:lnTo>
                      <a:pt x="17" y="202"/>
                    </a:lnTo>
                    <a:lnTo>
                      <a:pt x="30" y="204"/>
                    </a:lnTo>
                    <a:lnTo>
                      <a:pt x="55" y="203"/>
                    </a:lnTo>
                    <a:lnTo>
                      <a:pt x="63" y="208"/>
                    </a:lnTo>
                    <a:lnTo>
                      <a:pt x="61" y="224"/>
                    </a:lnTo>
                    <a:lnTo>
                      <a:pt x="47" y="237"/>
                    </a:lnTo>
                    <a:lnTo>
                      <a:pt x="47" y="246"/>
                    </a:lnTo>
                    <a:lnTo>
                      <a:pt x="51" y="254"/>
                    </a:lnTo>
                    <a:lnTo>
                      <a:pt x="57" y="257"/>
                    </a:lnTo>
                    <a:lnTo>
                      <a:pt x="63" y="253"/>
                    </a:lnTo>
                    <a:lnTo>
                      <a:pt x="76" y="249"/>
                    </a:lnTo>
                    <a:lnTo>
                      <a:pt x="91" y="247"/>
                    </a:lnTo>
                    <a:lnTo>
                      <a:pt x="123" y="229"/>
                    </a:lnTo>
                    <a:lnTo>
                      <a:pt x="134" y="218"/>
                    </a:lnTo>
                    <a:lnTo>
                      <a:pt x="141" y="207"/>
                    </a:lnTo>
                    <a:lnTo>
                      <a:pt x="154" y="197"/>
                    </a:lnTo>
                    <a:lnTo>
                      <a:pt x="161" y="195"/>
                    </a:lnTo>
                    <a:lnTo>
                      <a:pt x="167" y="187"/>
                    </a:lnTo>
                    <a:lnTo>
                      <a:pt x="168" y="177"/>
                    </a:lnTo>
                    <a:lnTo>
                      <a:pt x="174" y="168"/>
                    </a:lnTo>
                    <a:lnTo>
                      <a:pt x="177" y="163"/>
                    </a:lnTo>
                    <a:lnTo>
                      <a:pt x="178" y="161"/>
                    </a:lnTo>
                    <a:lnTo>
                      <a:pt x="189" y="156"/>
                    </a:lnTo>
                    <a:lnTo>
                      <a:pt x="198" y="153"/>
                    </a:lnTo>
                    <a:lnTo>
                      <a:pt x="212" y="153"/>
                    </a:lnTo>
                    <a:lnTo>
                      <a:pt x="222" y="149"/>
                    </a:lnTo>
                    <a:lnTo>
                      <a:pt x="227" y="148"/>
                    </a:lnTo>
                    <a:lnTo>
                      <a:pt x="242" y="148"/>
                    </a:lnTo>
                    <a:lnTo>
                      <a:pt x="250" y="150"/>
                    </a:lnTo>
                    <a:lnTo>
                      <a:pt x="253" y="15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1" name="Freeform 200">
                <a:extLst>
                  <a:ext uri="{FF2B5EF4-FFF2-40B4-BE49-F238E27FC236}">
                    <a16:creationId xmlns:a16="http://schemas.microsoft.com/office/drawing/2014/main" id="{A7CFD0AB-2881-4EF8-B730-1F4E50BFD37F}"/>
                  </a:ext>
                </a:extLst>
              </p:cNvPr>
              <p:cNvSpPr>
                <a:spLocks/>
              </p:cNvSpPr>
              <p:nvPr/>
            </p:nvSpPr>
            <p:spPr bwMode="auto">
              <a:xfrm>
                <a:off x="7491413" y="3106738"/>
                <a:ext cx="731837" cy="681037"/>
              </a:xfrm>
              <a:custGeom>
                <a:avLst/>
                <a:gdLst>
                  <a:gd name="T0" fmla="*/ 53 w 387"/>
                  <a:gd name="T1" fmla="*/ 233 h 318"/>
                  <a:gd name="T2" fmla="*/ 45 w 387"/>
                  <a:gd name="T3" fmla="*/ 224 h 318"/>
                  <a:gd name="T4" fmla="*/ 41 w 387"/>
                  <a:gd name="T5" fmla="*/ 208 h 318"/>
                  <a:gd name="T6" fmla="*/ 38 w 387"/>
                  <a:gd name="T7" fmla="*/ 183 h 318"/>
                  <a:gd name="T8" fmla="*/ 35 w 387"/>
                  <a:gd name="T9" fmla="*/ 168 h 318"/>
                  <a:gd name="T10" fmla="*/ 22 w 387"/>
                  <a:gd name="T11" fmla="*/ 158 h 318"/>
                  <a:gd name="T12" fmla="*/ 0 w 387"/>
                  <a:gd name="T13" fmla="*/ 151 h 318"/>
                  <a:gd name="T14" fmla="*/ 8 w 387"/>
                  <a:gd name="T15" fmla="*/ 145 h 318"/>
                  <a:gd name="T16" fmla="*/ 24 w 387"/>
                  <a:gd name="T17" fmla="*/ 141 h 318"/>
                  <a:gd name="T18" fmla="*/ 48 w 387"/>
                  <a:gd name="T19" fmla="*/ 137 h 318"/>
                  <a:gd name="T20" fmla="*/ 71 w 387"/>
                  <a:gd name="T21" fmla="*/ 135 h 318"/>
                  <a:gd name="T22" fmla="*/ 93 w 387"/>
                  <a:gd name="T23" fmla="*/ 137 h 318"/>
                  <a:gd name="T24" fmla="*/ 113 w 387"/>
                  <a:gd name="T25" fmla="*/ 128 h 318"/>
                  <a:gd name="T26" fmla="*/ 116 w 387"/>
                  <a:gd name="T27" fmla="*/ 107 h 318"/>
                  <a:gd name="T28" fmla="*/ 127 w 387"/>
                  <a:gd name="T29" fmla="*/ 99 h 318"/>
                  <a:gd name="T30" fmla="*/ 119 w 387"/>
                  <a:gd name="T31" fmla="*/ 93 h 318"/>
                  <a:gd name="T32" fmla="*/ 111 w 387"/>
                  <a:gd name="T33" fmla="*/ 81 h 318"/>
                  <a:gd name="T34" fmla="*/ 142 w 387"/>
                  <a:gd name="T35" fmla="*/ 75 h 318"/>
                  <a:gd name="T36" fmla="*/ 148 w 387"/>
                  <a:gd name="T37" fmla="*/ 58 h 318"/>
                  <a:gd name="T38" fmla="*/ 160 w 387"/>
                  <a:gd name="T39" fmla="*/ 48 h 318"/>
                  <a:gd name="T40" fmla="*/ 186 w 387"/>
                  <a:gd name="T41" fmla="*/ 39 h 318"/>
                  <a:gd name="T42" fmla="*/ 212 w 387"/>
                  <a:gd name="T43" fmla="*/ 35 h 318"/>
                  <a:gd name="T44" fmla="*/ 237 w 387"/>
                  <a:gd name="T45" fmla="*/ 35 h 318"/>
                  <a:gd name="T46" fmla="*/ 266 w 387"/>
                  <a:gd name="T47" fmla="*/ 29 h 318"/>
                  <a:gd name="T48" fmla="*/ 305 w 387"/>
                  <a:gd name="T49" fmla="*/ 29 h 318"/>
                  <a:gd name="T50" fmla="*/ 320 w 387"/>
                  <a:gd name="T51" fmla="*/ 13 h 318"/>
                  <a:gd name="T52" fmla="*/ 329 w 387"/>
                  <a:gd name="T53" fmla="*/ 0 h 318"/>
                  <a:gd name="T54" fmla="*/ 344 w 387"/>
                  <a:gd name="T55" fmla="*/ 7 h 318"/>
                  <a:gd name="T56" fmla="*/ 387 w 387"/>
                  <a:gd name="T57" fmla="*/ 25 h 318"/>
                  <a:gd name="T58" fmla="*/ 384 w 387"/>
                  <a:gd name="T59" fmla="*/ 40 h 318"/>
                  <a:gd name="T60" fmla="*/ 373 w 387"/>
                  <a:gd name="T61" fmla="*/ 64 h 318"/>
                  <a:gd name="T62" fmla="*/ 347 w 387"/>
                  <a:gd name="T63" fmla="*/ 82 h 318"/>
                  <a:gd name="T64" fmla="*/ 331 w 387"/>
                  <a:gd name="T65" fmla="*/ 115 h 318"/>
                  <a:gd name="T66" fmla="*/ 302 w 387"/>
                  <a:gd name="T67" fmla="*/ 144 h 318"/>
                  <a:gd name="T68" fmla="*/ 299 w 387"/>
                  <a:gd name="T69" fmla="*/ 174 h 318"/>
                  <a:gd name="T70" fmla="*/ 297 w 387"/>
                  <a:gd name="T71" fmla="*/ 186 h 318"/>
                  <a:gd name="T72" fmla="*/ 301 w 387"/>
                  <a:gd name="T73" fmla="*/ 205 h 318"/>
                  <a:gd name="T74" fmla="*/ 306 w 387"/>
                  <a:gd name="T75" fmla="*/ 209 h 318"/>
                  <a:gd name="T76" fmla="*/ 310 w 387"/>
                  <a:gd name="T77" fmla="*/ 215 h 318"/>
                  <a:gd name="T78" fmla="*/ 292 w 387"/>
                  <a:gd name="T79" fmla="*/ 220 h 318"/>
                  <a:gd name="T80" fmla="*/ 292 w 387"/>
                  <a:gd name="T81" fmla="*/ 231 h 318"/>
                  <a:gd name="T82" fmla="*/ 309 w 387"/>
                  <a:gd name="T83" fmla="*/ 236 h 318"/>
                  <a:gd name="T84" fmla="*/ 313 w 387"/>
                  <a:gd name="T85" fmla="*/ 246 h 318"/>
                  <a:gd name="T86" fmla="*/ 307 w 387"/>
                  <a:gd name="T87" fmla="*/ 261 h 318"/>
                  <a:gd name="T88" fmla="*/ 316 w 387"/>
                  <a:gd name="T89" fmla="*/ 280 h 318"/>
                  <a:gd name="T90" fmla="*/ 311 w 387"/>
                  <a:gd name="T91" fmla="*/ 295 h 318"/>
                  <a:gd name="T92" fmla="*/ 306 w 387"/>
                  <a:gd name="T93" fmla="*/ 307 h 318"/>
                  <a:gd name="T94" fmla="*/ 297 w 387"/>
                  <a:gd name="T95" fmla="*/ 311 h 318"/>
                  <a:gd name="T96" fmla="*/ 288 w 387"/>
                  <a:gd name="T97" fmla="*/ 312 h 318"/>
                  <a:gd name="T98" fmla="*/ 269 w 387"/>
                  <a:gd name="T99" fmla="*/ 293 h 318"/>
                  <a:gd name="T100" fmla="*/ 252 w 387"/>
                  <a:gd name="T101" fmla="*/ 285 h 318"/>
                  <a:gd name="T102" fmla="*/ 203 w 387"/>
                  <a:gd name="T103" fmla="*/ 258 h 318"/>
                  <a:gd name="T104" fmla="*/ 185 w 387"/>
                  <a:gd name="T105" fmla="*/ 241 h 318"/>
                  <a:gd name="T106" fmla="*/ 156 w 387"/>
                  <a:gd name="T107" fmla="*/ 240 h 318"/>
                  <a:gd name="T108" fmla="*/ 133 w 387"/>
                  <a:gd name="T109" fmla="*/ 256 h 318"/>
                  <a:gd name="T110" fmla="*/ 122 w 387"/>
                  <a:gd name="T111" fmla="*/ 251 h 318"/>
                  <a:gd name="T112" fmla="*/ 114 w 387"/>
                  <a:gd name="T113" fmla="*/ 254 h 318"/>
                  <a:gd name="T114" fmla="*/ 90 w 387"/>
                  <a:gd name="T115" fmla="*/ 246 h 318"/>
                  <a:gd name="T116" fmla="*/ 77 w 387"/>
                  <a:gd name="T117" fmla="*/ 24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7" h="318">
                    <a:moveTo>
                      <a:pt x="77" y="244"/>
                    </a:moveTo>
                    <a:lnTo>
                      <a:pt x="53" y="233"/>
                    </a:lnTo>
                    <a:lnTo>
                      <a:pt x="49" y="230"/>
                    </a:lnTo>
                    <a:lnTo>
                      <a:pt x="45" y="224"/>
                    </a:lnTo>
                    <a:lnTo>
                      <a:pt x="45" y="213"/>
                    </a:lnTo>
                    <a:lnTo>
                      <a:pt x="41" y="208"/>
                    </a:lnTo>
                    <a:lnTo>
                      <a:pt x="38" y="194"/>
                    </a:lnTo>
                    <a:lnTo>
                      <a:pt x="38" y="183"/>
                    </a:lnTo>
                    <a:lnTo>
                      <a:pt x="35" y="176"/>
                    </a:lnTo>
                    <a:lnTo>
                      <a:pt x="35" y="168"/>
                    </a:lnTo>
                    <a:lnTo>
                      <a:pt x="30" y="161"/>
                    </a:lnTo>
                    <a:lnTo>
                      <a:pt x="22" y="158"/>
                    </a:lnTo>
                    <a:lnTo>
                      <a:pt x="12" y="158"/>
                    </a:lnTo>
                    <a:lnTo>
                      <a:pt x="0" y="151"/>
                    </a:lnTo>
                    <a:lnTo>
                      <a:pt x="3" y="147"/>
                    </a:lnTo>
                    <a:lnTo>
                      <a:pt x="8" y="145"/>
                    </a:lnTo>
                    <a:lnTo>
                      <a:pt x="16" y="145"/>
                    </a:lnTo>
                    <a:lnTo>
                      <a:pt x="24" y="141"/>
                    </a:lnTo>
                    <a:lnTo>
                      <a:pt x="34" y="141"/>
                    </a:lnTo>
                    <a:lnTo>
                      <a:pt x="48" y="137"/>
                    </a:lnTo>
                    <a:lnTo>
                      <a:pt x="56" y="135"/>
                    </a:lnTo>
                    <a:lnTo>
                      <a:pt x="71" y="135"/>
                    </a:lnTo>
                    <a:lnTo>
                      <a:pt x="77" y="137"/>
                    </a:lnTo>
                    <a:lnTo>
                      <a:pt x="93" y="137"/>
                    </a:lnTo>
                    <a:lnTo>
                      <a:pt x="103" y="134"/>
                    </a:lnTo>
                    <a:lnTo>
                      <a:pt x="113" y="128"/>
                    </a:lnTo>
                    <a:lnTo>
                      <a:pt x="113" y="114"/>
                    </a:lnTo>
                    <a:lnTo>
                      <a:pt x="116" y="107"/>
                    </a:lnTo>
                    <a:lnTo>
                      <a:pt x="122" y="101"/>
                    </a:lnTo>
                    <a:lnTo>
                      <a:pt x="127" y="99"/>
                    </a:lnTo>
                    <a:lnTo>
                      <a:pt x="127" y="95"/>
                    </a:lnTo>
                    <a:lnTo>
                      <a:pt x="119" y="93"/>
                    </a:lnTo>
                    <a:lnTo>
                      <a:pt x="111" y="90"/>
                    </a:lnTo>
                    <a:lnTo>
                      <a:pt x="111" y="81"/>
                    </a:lnTo>
                    <a:lnTo>
                      <a:pt x="120" y="75"/>
                    </a:lnTo>
                    <a:lnTo>
                      <a:pt x="142" y="75"/>
                    </a:lnTo>
                    <a:lnTo>
                      <a:pt x="148" y="71"/>
                    </a:lnTo>
                    <a:lnTo>
                      <a:pt x="148" y="58"/>
                    </a:lnTo>
                    <a:lnTo>
                      <a:pt x="152" y="52"/>
                    </a:lnTo>
                    <a:lnTo>
                      <a:pt x="160" y="48"/>
                    </a:lnTo>
                    <a:lnTo>
                      <a:pt x="174" y="46"/>
                    </a:lnTo>
                    <a:lnTo>
                      <a:pt x="186" y="39"/>
                    </a:lnTo>
                    <a:lnTo>
                      <a:pt x="198" y="35"/>
                    </a:lnTo>
                    <a:lnTo>
                      <a:pt x="212" y="35"/>
                    </a:lnTo>
                    <a:lnTo>
                      <a:pt x="223" y="35"/>
                    </a:lnTo>
                    <a:lnTo>
                      <a:pt x="237" y="35"/>
                    </a:lnTo>
                    <a:lnTo>
                      <a:pt x="249" y="34"/>
                    </a:lnTo>
                    <a:lnTo>
                      <a:pt x="266" y="29"/>
                    </a:lnTo>
                    <a:lnTo>
                      <a:pt x="278" y="29"/>
                    </a:lnTo>
                    <a:lnTo>
                      <a:pt x="305" y="29"/>
                    </a:lnTo>
                    <a:lnTo>
                      <a:pt x="316" y="22"/>
                    </a:lnTo>
                    <a:lnTo>
                      <a:pt x="320" y="13"/>
                    </a:lnTo>
                    <a:lnTo>
                      <a:pt x="320" y="0"/>
                    </a:lnTo>
                    <a:lnTo>
                      <a:pt x="329" y="0"/>
                    </a:lnTo>
                    <a:lnTo>
                      <a:pt x="339" y="7"/>
                    </a:lnTo>
                    <a:lnTo>
                      <a:pt x="344" y="7"/>
                    </a:lnTo>
                    <a:lnTo>
                      <a:pt x="362" y="12"/>
                    </a:lnTo>
                    <a:lnTo>
                      <a:pt x="387" y="25"/>
                    </a:lnTo>
                    <a:lnTo>
                      <a:pt x="387" y="31"/>
                    </a:lnTo>
                    <a:lnTo>
                      <a:pt x="384" y="40"/>
                    </a:lnTo>
                    <a:lnTo>
                      <a:pt x="373" y="56"/>
                    </a:lnTo>
                    <a:lnTo>
                      <a:pt x="373" y="64"/>
                    </a:lnTo>
                    <a:lnTo>
                      <a:pt x="364" y="73"/>
                    </a:lnTo>
                    <a:lnTo>
                      <a:pt x="347" y="82"/>
                    </a:lnTo>
                    <a:lnTo>
                      <a:pt x="340" y="97"/>
                    </a:lnTo>
                    <a:lnTo>
                      <a:pt x="331" y="115"/>
                    </a:lnTo>
                    <a:lnTo>
                      <a:pt x="322" y="130"/>
                    </a:lnTo>
                    <a:lnTo>
                      <a:pt x="302" y="144"/>
                    </a:lnTo>
                    <a:lnTo>
                      <a:pt x="297" y="157"/>
                    </a:lnTo>
                    <a:lnTo>
                      <a:pt x="299" y="174"/>
                    </a:lnTo>
                    <a:lnTo>
                      <a:pt x="297" y="177"/>
                    </a:lnTo>
                    <a:lnTo>
                      <a:pt x="297" y="186"/>
                    </a:lnTo>
                    <a:lnTo>
                      <a:pt x="301" y="195"/>
                    </a:lnTo>
                    <a:lnTo>
                      <a:pt x="301" y="205"/>
                    </a:lnTo>
                    <a:lnTo>
                      <a:pt x="301" y="209"/>
                    </a:lnTo>
                    <a:lnTo>
                      <a:pt x="306" y="209"/>
                    </a:lnTo>
                    <a:lnTo>
                      <a:pt x="310" y="212"/>
                    </a:lnTo>
                    <a:lnTo>
                      <a:pt x="310" y="215"/>
                    </a:lnTo>
                    <a:lnTo>
                      <a:pt x="297" y="218"/>
                    </a:lnTo>
                    <a:lnTo>
                      <a:pt x="292" y="220"/>
                    </a:lnTo>
                    <a:lnTo>
                      <a:pt x="292" y="224"/>
                    </a:lnTo>
                    <a:lnTo>
                      <a:pt x="292" y="231"/>
                    </a:lnTo>
                    <a:lnTo>
                      <a:pt x="297" y="236"/>
                    </a:lnTo>
                    <a:lnTo>
                      <a:pt x="309" y="236"/>
                    </a:lnTo>
                    <a:lnTo>
                      <a:pt x="313" y="240"/>
                    </a:lnTo>
                    <a:lnTo>
                      <a:pt x="313" y="246"/>
                    </a:lnTo>
                    <a:lnTo>
                      <a:pt x="310" y="255"/>
                    </a:lnTo>
                    <a:lnTo>
                      <a:pt x="307" y="261"/>
                    </a:lnTo>
                    <a:lnTo>
                      <a:pt x="307" y="267"/>
                    </a:lnTo>
                    <a:lnTo>
                      <a:pt x="316" y="280"/>
                    </a:lnTo>
                    <a:lnTo>
                      <a:pt x="316" y="284"/>
                    </a:lnTo>
                    <a:lnTo>
                      <a:pt x="311" y="295"/>
                    </a:lnTo>
                    <a:lnTo>
                      <a:pt x="314" y="300"/>
                    </a:lnTo>
                    <a:lnTo>
                      <a:pt x="306" y="307"/>
                    </a:lnTo>
                    <a:lnTo>
                      <a:pt x="301" y="307"/>
                    </a:lnTo>
                    <a:lnTo>
                      <a:pt x="297" y="311"/>
                    </a:lnTo>
                    <a:lnTo>
                      <a:pt x="294" y="318"/>
                    </a:lnTo>
                    <a:lnTo>
                      <a:pt x="288" y="312"/>
                    </a:lnTo>
                    <a:lnTo>
                      <a:pt x="288" y="307"/>
                    </a:lnTo>
                    <a:lnTo>
                      <a:pt x="269" y="293"/>
                    </a:lnTo>
                    <a:lnTo>
                      <a:pt x="257" y="285"/>
                    </a:lnTo>
                    <a:lnTo>
                      <a:pt x="252" y="285"/>
                    </a:lnTo>
                    <a:lnTo>
                      <a:pt x="217" y="266"/>
                    </a:lnTo>
                    <a:lnTo>
                      <a:pt x="203" y="258"/>
                    </a:lnTo>
                    <a:lnTo>
                      <a:pt x="197" y="253"/>
                    </a:lnTo>
                    <a:lnTo>
                      <a:pt x="185" y="241"/>
                    </a:lnTo>
                    <a:lnTo>
                      <a:pt x="170" y="237"/>
                    </a:lnTo>
                    <a:lnTo>
                      <a:pt x="156" y="240"/>
                    </a:lnTo>
                    <a:lnTo>
                      <a:pt x="142" y="246"/>
                    </a:lnTo>
                    <a:lnTo>
                      <a:pt x="133" y="256"/>
                    </a:lnTo>
                    <a:lnTo>
                      <a:pt x="128" y="259"/>
                    </a:lnTo>
                    <a:lnTo>
                      <a:pt x="122" y="251"/>
                    </a:lnTo>
                    <a:lnTo>
                      <a:pt x="118" y="251"/>
                    </a:lnTo>
                    <a:lnTo>
                      <a:pt x="114" y="254"/>
                    </a:lnTo>
                    <a:lnTo>
                      <a:pt x="107" y="254"/>
                    </a:lnTo>
                    <a:lnTo>
                      <a:pt x="90" y="246"/>
                    </a:lnTo>
                    <a:lnTo>
                      <a:pt x="84" y="243"/>
                    </a:lnTo>
                    <a:lnTo>
                      <a:pt x="77" y="24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2" name="Freeform 201" descr="Wide upward diagonal">
                <a:extLst>
                  <a:ext uri="{FF2B5EF4-FFF2-40B4-BE49-F238E27FC236}">
                    <a16:creationId xmlns:a16="http://schemas.microsoft.com/office/drawing/2014/main" id="{CEF98AF2-8E0F-4E47-96B9-F452007F98B6}"/>
                  </a:ext>
                </a:extLst>
              </p:cNvPr>
              <p:cNvSpPr>
                <a:spLocks/>
              </p:cNvSpPr>
              <p:nvPr/>
            </p:nvSpPr>
            <p:spPr bwMode="auto">
              <a:xfrm>
                <a:off x="6440488" y="3352800"/>
                <a:ext cx="995362" cy="741363"/>
              </a:xfrm>
              <a:custGeom>
                <a:avLst/>
                <a:gdLst>
                  <a:gd name="T0" fmla="*/ 294 w 526"/>
                  <a:gd name="T1" fmla="*/ 67 h 346"/>
                  <a:gd name="T2" fmla="*/ 313 w 526"/>
                  <a:gd name="T3" fmla="*/ 47 h 346"/>
                  <a:gd name="T4" fmla="*/ 316 w 526"/>
                  <a:gd name="T5" fmla="*/ 40 h 346"/>
                  <a:gd name="T6" fmla="*/ 344 w 526"/>
                  <a:gd name="T7" fmla="*/ 50 h 346"/>
                  <a:gd name="T8" fmla="*/ 371 w 526"/>
                  <a:gd name="T9" fmla="*/ 42 h 346"/>
                  <a:gd name="T10" fmla="*/ 396 w 526"/>
                  <a:gd name="T11" fmla="*/ 44 h 346"/>
                  <a:gd name="T12" fmla="*/ 425 w 526"/>
                  <a:gd name="T13" fmla="*/ 38 h 346"/>
                  <a:gd name="T14" fmla="*/ 446 w 526"/>
                  <a:gd name="T15" fmla="*/ 19 h 346"/>
                  <a:gd name="T16" fmla="*/ 473 w 526"/>
                  <a:gd name="T17" fmla="*/ 2 h 346"/>
                  <a:gd name="T18" fmla="*/ 495 w 526"/>
                  <a:gd name="T19" fmla="*/ 2 h 346"/>
                  <a:gd name="T20" fmla="*/ 511 w 526"/>
                  <a:gd name="T21" fmla="*/ 24 h 346"/>
                  <a:gd name="T22" fmla="*/ 526 w 526"/>
                  <a:gd name="T23" fmla="*/ 58 h 346"/>
                  <a:gd name="T24" fmla="*/ 510 w 526"/>
                  <a:gd name="T25" fmla="*/ 67 h 346"/>
                  <a:gd name="T26" fmla="*/ 490 w 526"/>
                  <a:gd name="T27" fmla="*/ 101 h 346"/>
                  <a:gd name="T28" fmla="*/ 491 w 526"/>
                  <a:gd name="T29" fmla="*/ 130 h 346"/>
                  <a:gd name="T30" fmla="*/ 507 w 526"/>
                  <a:gd name="T31" fmla="*/ 157 h 346"/>
                  <a:gd name="T32" fmla="*/ 482 w 526"/>
                  <a:gd name="T33" fmla="*/ 205 h 346"/>
                  <a:gd name="T34" fmla="*/ 454 w 526"/>
                  <a:gd name="T35" fmla="*/ 239 h 346"/>
                  <a:gd name="T36" fmla="*/ 476 w 526"/>
                  <a:gd name="T37" fmla="*/ 261 h 346"/>
                  <a:gd name="T38" fmla="*/ 454 w 526"/>
                  <a:gd name="T39" fmla="*/ 285 h 346"/>
                  <a:gd name="T40" fmla="*/ 404 w 526"/>
                  <a:gd name="T41" fmla="*/ 288 h 346"/>
                  <a:gd name="T42" fmla="*/ 377 w 526"/>
                  <a:gd name="T43" fmla="*/ 280 h 346"/>
                  <a:gd name="T44" fmla="*/ 375 w 526"/>
                  <a:gd name="T45" fmla="*/ 306 h 346"/>
                  <a:gd name="T46" fmla="*/ 336 w 526"/>
                  <a:gd name="T47" fmla="*/ 308 h 346"/>
                  <a:gd name="T48" fmla="*/ 304 w 526"/>
                  <a:gd name="T49" fmla="*/ 339 h 346"/>
                  <a:gd name="T50" fmla="*/ 253 w 526"/>
                  <a:gd name="T51" fmla="*/ 336 h 346"/>
                  <a:gd name="T52" fmla="*/ 191 w 526"/>
                  <a:gd name="T53" fmla="*/ 343 h 346"/>
                  <a:gd name="T54" fmla="*/ 181 w 526"/>
                  <a:gd name="T55" fmla="*/ 306 h 346"/>
                  <a:gd name="T56" fmla="*/ 183 w 526"/>
                  <a:gd name="T57" fmla="*/ 262 h 346"/>
                  <a:gd name="T58" fmla="*/ 141 w 526"/>
                  <a:gd name="T59" fmla="*/ 271 h 346"/>
                  <a:gd name="T60" fmla="*/ 83 w 526"/>
                  <a:gd name="T61" fmla="*/ 237 h 346"/>
                  <a:gd name="T62" fmla="*/ 16 w 526"/>
                  <a:gd name="T63" fmla="*/ 219 h 346"/>
                  <a:gd name="T64" fmla="*/ 33 w 526"/>
                  <a:gd name="T65" fmla="*/ 199 h 346"/>
                  <a:gd name="T66" fmla="*/ 33 w 526"/>
                  <a:gd name="T67" fmla="*/ 170 h 346"/>
                  <a:gd name="T68" fmla="*/ 4 w 526"/>
                  <a:gd name="T69" fmla="*/ 178 h 346"/>
                  <a:gd name="T70" fmla="*/ 10 w 526"/>
                  <a:gd name="T71" fmla="*/ 151 h 346"/>
                  <a:gd name="T72" fmla="*/ 42 w 526"/>
                  <a:gd name="T73" fmla="*/ 133 h 346"/>
                  <a:gd name="T74" fmla="*/ 62 w 526"/>
                  <a:gd name="T75" fmla="*/ 136 h 346"/>
                  <a:gd name="T76" fmla="*/ 105 w 526"/>
                  <a:gd name="T77" fmla="*/ 144 h 346"/>
                  <a:gd name="T78" fmla="*/ 166 w 526"/>
                  <a:gd name="T79" fmla="*/ 117 h 346"/>
                  <a:gd name="T80" fmla="*/ 179 w 526"/>
                  <a:gd name="T81" fmla="*/ 104 h 346"/>
                  <a:gd name="T82" fmla="*/ 185 w 526"/>
                  <a:gd name="T83" fmla="*/ 86 h 346"/>
                  <a:gd name="T84" fmla="*/ 204 w 526"/>
                  <a:gd name="T85" fmla="*/ 92 h 346"/>
                  <a:gd name="T86" fmla="*/ 281 w 526"/>
                  <a:gd name="T87" fmla="*/ 84 h 346"/>
                  <a:gd name="T88" fmla="*/ 297 w 526"/>
                  <a:gd name="T89" fmla="*/ 7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6" h="346">
                    <a:moveTo>
                      <a:pt x="297" y="78"/>
                    </a:moveTo>
                    <a:lnTo>
                      <a:pt x="294" y="72"/>
                    </a:lnTo>
                    <a:lnTo>
                      <a:pt x="294" y="67"/>
                    </a:lnTo>
                    <a:lnTo>
                      <a:pt x="297" y="62"/>
                    </a:lnTo>
                    <a:lnTo>
                      <a:pt x="313" y="53"/>
                    </a:lnTo>
                    <a:lnTo>
                      <a:pt x="313" y="47"/>
                    </a:lnTo>
                    <a:lnTo>
                      <a:pt x="310" y="45"/>
                    </a:lnTo>
                    <a:lnTo>
                      <a:pt x="310" y="40"/>
                    </a:lnTo>
                    <a:lnTo>
                      <a:pt x="316" y="40"/>
                    </a:lnTo>
                    <a:lnTo>
                      <a:pt x="325" y="45"/>
                    </a:lnTo>
                    <a:lnTo>
                      <a:pt x="333" y="50"/>
                    </a:lnTo>
                    <a:lnTo>
                      <a:pt x="344" y="50"/>
                    </a:lnTo>
                    <a:lnTo>
                      <a:pt x="354" y="50"/>
                    </a:lnTo>
                    <a:lnTo>
                      <a:pt x="366" y="42"/>
                    </a:lnTo>
                    <a:lnTo>
                      <a:pt x="371" y="42"/>
                    </a:lnTo>
                    <a:lnTo>
                      <a:pt x="376" y="50"/>
                    </a:lnTo>
                    <a:lnTo>
                      <a:pt x="381" y="50"/>
                    </a:lnTo>
                    <a:lnTo>
                      <a:pt x="396" y="44"/>
                    </a:lnTo>
                    <a:lnTo>
                      <a:pt x="401" y="41"/>
                    </a:lnTo>
                    <a:lnTo>
                      <a:pt x="411" y="38"/>
                    </a:lnTo>
                    <a:lnTo>
                      <a:pt x="425" y="38"/>
                    </a:lnTo>
                    <a:lnTo>
                      <a:pt x="433" y="33"/>
                    </a:lnTo>
                    <a:lnTo>
                      <a:pt x="437" y="26"/>
                    </a:lnTo>
                    <a:lnTo>
                      <a:pt x="446" y="19"/>
                    </a:lnTo>
                    <a:lnTo>
                      <a:pt x="455" y="9"/>
                    </a:lnTo>
                    <a:lnTo>
                      <a:pt x="462" y="5"/>
                    </a:lnTo>
                    <a:lnTo>
                      <a:pt x="473" y="2"/>
                    </a:lnTo>
                    <a:lnTo>
                      <a:pt x="478" y="0"/>
                    </a:lnTo>
                    <a:lnTo>
                      <a:pt x="492" y="0"/>
                    </a:lnTo>
                    <a:lnTo>
                      <a:pt x="495" y="2"/>
                    </a:lnTo>
                    <a:lnTo>
                      <a:pt x="503" y="6"/>
                    </a:lnTo>
                    <a:lnTo>
                      <a:pt x="509" y="15"/>
                    </a:lnTo>
                    <a:lnTo>
                      <a:pt x="511" y="24"/>
                    </a:lnTo>
                    <a:lnTo>
                      <a:pt x="514" y="36"/>
                    </a:lnTo>
                    <a:lnTo>
                      <a:pt x="522" y="44"/>
                    </a:lnTo>
                    <a:lnTo>
                      <a:pt x="526" y="58"/>
                    </a:lnTo>
                    <a:lnTo>
                      <a:pt x="526" y="64"/>
                    </a:lnTo>
                    <a:lnTo>
                      <a:pt x="521" y="67"/>
                    </a:lnTo>
                    <a:lnTo>
                      <a:pt x="510" y="67"/>
                    </a:lnTo>
                    <a:lnTo>
                      <a:pt x="510" y="76"/>
                    </a:lnTo>
                    <a:lnTo>
                      <a:pt x="497" y="88"/>
                    </a:lnTo>
                    <a:lnTo>
                      <a:pt x="490" y="101"/>
                    </a:lnTo>
                    <a:lnTo>
                      <a:pt x="487" y="112"/>
                    </a:lnTo>
                    <a:lnTo>
                      <a:pt x="487" y="122"/>
                    </a:lnTo>
                    <a:lnTo>
                      <a:pt x="491" y="130"/>
                    </a:lnTo>
                    <a:lnTo>
                      <a:pt x="499" y="143"/>
                    </a:lnTo>
                    <a:lnTo>
                      <a:pt x="507" y="152"/>
                    </a:lnTo>
                    <a:lnTo>
                      <a:pt x="507" y="157"/>
                    </a:lnTo>
                    <a:lnTo>
                      <a:pt x="500" y="167"/>
                    </a:lnTo>
                    <a:lnTo>
                      <a:pt x="498" y="173"/>
                    </a:lnTo>
                    <a:lnTo>
                      <a:pt x="482" y="205"/>
                    </a:lnTo>
                    <a:lnTo>
                      <a:pt x="473" y="221"/>
                    </a:lnTo>
                    <a:lnTo>
                      <a:pt x="461" y="230"/>
                    </a:lnTo>
                    <a:lnTo>
                      <a:pt x="454" y="239"/>
                    </a:lnTo>
                    <a:lnTo>
                      <a:pt x="454" y="251"/>
                    </a:lnTo>
                    <a:lnTo>
                      <a:pt x="463" y="256"/>
                    </a:lnTo>
                    <a:lnTo>
                      <a:pt x="476" y="261"/>
                    </a:lnTo>
                    <a:lnTo>
                      <a:pt x="476" y="267"/>
                    </a:lnTo>
                    <a:lnTo>
                      <a:pt x="467" y="275"/>
                    </a:lnTo>
                    <a:lnTo>
                      <a:pt x="454" y="285"/>
                    </a:lnTo>
                    <a:lnTo>
                      <a:pt x="435" y="292"/>
                    </a:lnTo>
                    <a:lnTo>
                      <a:pt x="416" y="292"/>
                    </a:lnTo>
                    <a:lnTo>
                      <a:pt x="404" y="288"/>
                    </a:lnTo>
                    <a:lnTo>
                      <a:pt x="388" y="278"/>
                    </a:lnTo>
                    <a:lnTo>
                      <a:pt x="380" y="274"/>
                    </a:lnTo>
                    <a:lnTo>
                      <a:pt x="377" y="280"/>
                    </a:lnTo>
                    <a:lnTo>
                      <a:pt x="377" y="288"/>
                    </a:lnTo>
                    <a:lnTo>
                      <a:pt x="380" y="299"/>
                    </a:lnTo>
                    <a:lnTo>
                      <a:pt x="375" y="306"/>
                    </a:lnTo>
                    <a:lnTo>
                      <a:pt x="362" y="312"/>
                    </a:lnTo>
                    <a:lnTo>
                      <a:pt x="347" y="312"/>
                    </a:lnTo>
                    <a:lnTo>
                      <a:pt x="336" y="308"/>
                    </a:lnTo>
                    <a:lnTo>
                      <a:pt x="330" y="311"/>
                    </a:lnTo>
                    <a:lnTo>
                      <a:pt x="313" y="333"/>
                    </a:lnTo>
                    <a:lnTo>
                      <a:pt x="304" y="339"/>
                    </a:lnTo>
                    <a:lnTo>
                      <a:pt x="293" y="341"/>
                    </a:lnTo>
                    <a:lnTo>
                      <a:pt x="282" y="341"/>
                    </a:lnTo>
                    <a:lnTo>
                      <a:pt x="253" y="336"/>
                    </a:lnTo>
                    <a:lnTo>
                      <a:pt x="239" y="346"/>
                    </a:lnTo>
                    <a:lnTo>
                      <a:pt x="215" y="346"/>
                    </a:lnTo>
                    <a:lnTo>
                      <a:pt x="191" y="343"/>
                    </a:lnTo>
                    <a:lnTo>
                      <a:pt x="185" y="335"/>
                    </a:lnTo>
                    <a:lnTo>
                      <a:pt x="181" y="326"/>
                    </a:lnTo>
                    <a:lnTo>
                      <a:pt x="181" y="306"/>
                    </a:lnTo>
                    <a:lnTo>
                      <a:pt x="185" y="275"/>
                    </a:lnTo>
                    <a:lnTo>
                      <a:pt x="184" y="267"/>
                    </a:lnTo>
                    <a:lnTo>
                      <a:pt x="183" y="262"/>
                    </a:lnTo>
                    <a:lnTo>
                      <a:pt x="175" y="256"/>
                    </a:lnTo>
                    <a:lnTo>
                      <a:pt x="169" y="256"/>
                    </a:lnTo>
                    <a:lnTo>
                      <a:pt x="141" y="271"/>
                    </a:lnTo>
                    <a:lnTo>
                      <a:pt x="133" y="271"/>
                    </a:lnTo>
                    <a:lnTo>
                      <a:pt x="114" y="261"/>
                    </a:lnTo>
                    <a:lnTo>
                      <a:pt x="83" y="237"/>
                    </a:lnTo>
                    <a:lnTo>
                      <a:pt x="38" y="226"/>
                    </a:lnTo>
                    <a:lnTo>
                      <a:pt x="5" y="223"/>
                    </a:lnTo>
                    <a:lnTo>
                      <a:pt x="16" y="219"/>
                    </a:lnTo>
                    <a:lnTo>
                      <a:pt x="28" y="209"/>
                    </a:lnTo>
                    <a:lnTo>
                      <a:pt x="28" y="204"/>
                    </a:lnTo>
                    <a:lnTo>
                      <a:pt x="33" y="199"/>
                    </a:lnTo>
                    <a:lnTo>
                      <a:pt x="40" y="186"/>
                    </a:lnTo>
                    <a:lnTo>
                      <a:pt x="40" y="176"/>
                    </a:lnTo>
                    <a:lnTo>
                      <a:pt x="33" y="170"/>
                    </a:lnTo>
                    <a:lnTo>
                      <a:pt x="26" y="170"/>
                    </a:lnTo>
                    <a:lnTo>
                      <a:pt x="15" y="175"/>
                    </a:lnTo>
                    <a:lnTo>
                      <a:pt x="4" y="178"/>
                    </a:lnTo>
                    <a:lnTo>
                      <a:pt x="0" y="170"/>
                    </a:lnTo>
                    <a:lnTo>
                      <a:pt x="8" y="162"/>
                    </a:lnTo>
                    <a:lnTo>
                      <a:pt x="10" y="151"/>
                    </a:lnTo>
                    <a:lnTo>
                      <a:pt x="10" y="142"/>
                    </a:lnTo>
                    <a:lnTo>
                      <a:pt x="25" y="142"/>
                    </a:lnTo>
                    <a:lnTo>
                      <a:pt x="42" y="133"/>
                    </a:lnTo>
                    <a:lnTo>
                      <a:pt x="51" y="133"/>
                    </a:lnTo>
                    <a:lnTo>
                      <a:pt x="55" y="136"/>
                    </a:lnTo>
                    <a:lnTo>
                      <a:pt x="62" y="136"/>
                    </a:lnTo>
                    <a:lnTo>
                      <a:pt x="79" y="138"/>
                    </a:lnTo>
                    <a:lnTo>
                      <a:pt x="92" y="144"/>
                    </a:lnTo>
                    <a:lnTo>
                      <a:pt x="105" y="144"/>
                    </a:lnTo>
                    <a:lnTo>
                      <a:pt x="117" y="139"/>
                    </a:lnTo>
                    <a:lnTo>
                      <a:pt x="130" y="128"/>
                    </a:lnTo>
                    <a:lnTo>
                      <a:pt x="166" y="117"/>
                    </a:lnTo>
                    <a:lnTo>
                      <a:pt x="175" y="115"/>
                    </a:lnTo>
                    <a:lnTo>
                      <a:pt x="179" y="112"/>
                    </a:lnTo>
                    <a:lnTo>
                      <a:pt x="179" y="104"/>
                    </a:lnTo>
                    <a:lnTo>
                      <a:pt x="177" y="101"/>
                    </a:lnTo>
                    <a:lnTo>
                      <a:pt x="177" y="91"/>
                    </a:lnTo>
                    <a:lnTo>
                      <a:pt x="185" y="86"/>
                    </a:lnTo>
                    <a:lnTo>
                      <a:pt x="192" y="86"/>
                    </a:lnTo>
                    <a:lnTo>
                      <a:pt x="201" y="92"/>
                    </a:lnTo>
                    <a:lnTo>
                      <a:pt x="204" y="92"/>
                    </a:lnTo>
                    <a:lnTo>
                      <a:pt x="208" y="90"/>
                    </a:lnTo>
                    <a:lnTo>
                      <a:pt x="265" y="86"/>
                    </a:lnTo>
                    <a:lnTo>
                      <a:pt x="281" y="84"/>
                    </a:lnTo>
                    <a:lnTo>
                      <a:pt x="294" y="84"/>
                    </a:lnTo>
                    <a:lnTo>
                      <a:pt x="297" y="80"/>
                    </a:lnTo>
                    <a:lnTo>
                      <a:pt x="297" y="7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3" name="Freeform 202">
                <a:extLst>
                  <a:ext uri="{FF2B5EF4-FFF2-40B4-BE49-F238E27FC236}">
                    <a16:creationId xmlns:a16="http://schemas.microsoft.com/office/drawing/2014/main" id="{EAAEDA14-DA60-495E-B8AA-B57569C54494}"/>
                  </a:ext>
                </a:extLst>
              </p:cNvPr>
              <p:cNvSpPr>
                <a:spLocks/>
              </p:cNvSpPr>
              <p:nvPr/>
            </p:nvSpPr>
            <p:spPr bwMode="auto">
              <a:xfrm>
                <a:off x="6102350" y="3113088"/>
                <a:ext cx="879475" cy="547687"/>
              </a:xfrm>
              <a:custGeom>
                <a:avLst/>
                <a:gdLst>
                  <a:gd name="T0" fmla="*/ 88 w 464"/>
                  <a:gd name="T1" fmla="*/ 90 h 256"/>
                  <a:gd name="T2" fmla="*/ 82 w 464"/>
                  <a:gd name="T3" fmla="*/ 71 h 256"/>
                  <a:gd name="T4" fmla="*/ 56 w 464"/>
                  <a:gd name="T5" fmla="*/ 76 h 256"/>
                  <a:gd name="T6" fmla="*/ 46 w 464"/>
                  <a:gd name="T7" fmla="*/ 94 h 256"/>
                  <a:gd name="T8" fmla="*/ 64 w 464"/>
                  <a:gd name="T9" fmla="*/ 124 h 256"/>
                  <a:gd name="T10" fmla="*/ 67 w 464"/>
                  <a:gd name="T11" fmla="*/ 139 h 256"/>
                  <a:gd name="T12" fmla="*/ 31 w 464"/>
                  <a:gd name="T13" fmla="*/ 140 h 256"/>
                  <a:gd name="T14" fmla="*/ 21 w 464"/>
                  <a:gd name="T15" fmla="*/ 160 h 256"/>
                  <a:gd name="T16" fmla="*/ 0 w 464"/>
                  <a:gd name="T17" fmla="*/ 182 h 256"/>
                  <a:gd name="T18" fmla="*/ 11 w 464"/>
                  <a:gd name="T19" fmla="*/ 214 h 256"/>
                  <a:gd name="T20" fmla="*/ 53 w 464"/>
                  <a:gd name="T21" fmla="*/ 221 h 256"/>
                  <a:gd name="T22" fmla="*/ 90 w 464"/>
                  <a:gd name="T23" fmla="*/ 234 h 256"/>
                  <a:gd name="T24" fmla="*/ 121 w 464"/>
                  <a:gd name="T25" fmla="*/ 234 h 256"/>
                  <a:gd name="T26" fmla="*/ 144 w 464"/>
                  <a:gd name="T27" fmla="*/ 251 h 256"/>
                  <a:gd name="T28" fmla="*/ 177 w 464"/>
                  <a:gd name="T29" fmla="*/ 245 h 256"/>
                  <a:gd name="T30" fmla="*/ 203 w 464"/>
                  <a:gd name="T31" fmla="*/ 254 h 256"/>
                  <a:gd name="T32" fmla="*/ 229 w 464"/>
                  <a:gd name="T33" fmla="*/ 245 h 256"/>
                  <a:gd name="T34" fmla="*/ 240 w 464"/>
                  <a:gd name="T35" fmla="*/ 248 h 256"/>
                  <a:gd name="T36" fmla="*/ 270 w 464"/>
                  <a:gd name="T37" fmla="*/ 256 h 256"/>
                  <a:gd name="T38" fmla="*/ 295 w 464"/>
                  <a:gd name="T39" fmla="*/ 251 h 256"/>
                  <a:gd name="T40" fmla="*/ 344 w 464"/>
                  <a:gd name="T41" fmla="*/ 229 h 256"/>
                  <a:gd name="T42" fmla="*/ 357 w 464"/>
                  <a:gd name="T43" fmla="*/ 224 h 256"/>
                  <a:gd name="T44" fmla="*/ 355 w 464"/>
                  <a:gd name="T45" fmla="*/ 213 h 256"/>
                  <a:gd name="T46" fmla="*/ 363 w 464"/>
                  <a:gd name="T47" fmla="*/ 198 h 256"/>
                  <a:gd name="T48" fmla="*/ 379 w 464"/>
                  <a:gd name="T49" fmla="*/ 204 h 256"/>
                  <a:gd name="T50" fmla="*/ 386 w 464"/>
                  <a:gd name="T51" fmla="*/ 202 h 256"/>
                  <a:gd name="T52" fmla="*/ 459 w 464"/>
                  <a:gd name="T53" fmla="*/ 196 h 256"/>
                  <a:gd name="T54" fmla="*/ 445 w 464"/>
                  <a:gd name="T55" fmla="*/ 188 h 256"/>
                  <a:gd name="T56" fmla="*/ 442 w 464"/>
                  <a:gd name="T57" fmla="*/ 173 h 256"/>
                  <a:gd name="T58" fmla="*/ 419 w 464"/>
                  <a:gd name="T59" fmla="*/ 162 h 256"/>
                  <a:gd name="T60" fmla="*/ 419 w 464"/>
                  <a:gd name="T61" fmla="*/ 148 h 256"/>
                  <a:gd name="T62" fmla="*/ 435 w 464"/>
                  <a:gd name="T63" fmla="*/ 137 h 256"/>
                  <a:gd name="T64" fmla="*/ 446 w 464"/>
                  <a:gd name="T65" fmla="*/ 121 h 256"/>
                  <a:gd name="T66" fmla="*/ 464 w 464"/>
                  <a:gd name="T67" fmla="*/ 106 h 256"/>
                  <a:gd name="T68" fmla="*/ 450 w 464"/>
                  <a:gd name="T69" fmla="*/ 97 h 256"/>
                  <a:gd name="T70" fmla="*/ 439 w 464"/>
                  <a:gd name="T71" fmla="*/ 90 h 256"/>
                  <a:gd name="T72" fmla="*/ 436 w 464"/>
                  <a:gd name="T73" fmla="*/ 86 h 256"/>
                  <a:gd name="T74" fmla="*/ 440 w 464"/>
                  <a:gd name="T75" fmla="*/ 77 h 256"/>
                  <a:gd name="T76" fmla="*/ 430 w 464"/>
                  <a:gd name="T77" fmla="*/ 55 h 256"/>
                  <a:gd name="T78" fmla="*/ 433 w 464"/>
                  <a:gd name="T79" fmla="*/ 41 h 256"/>
                  <a:gd name="T80" fmla="*/ 442 w 464"/>
                  <a:gd name="T81" fmla="*/ 12 h 256"/>
                  <a:gd name="T82" fmla="*/ 424 w 464"/>
                  <a:gd name="T83" fmla="*/ 0 h 256"/>
                  <a:gd name="T84" fmla="*/ 404 w 464"/>
                  <a:gd name="T85" fmla="*/ 12 h 256"/>
                  <a:gd name="T86" fmla="*/ 387 w 464"/>
                  <a:gd name="T87" fmla="*/ 32 h 256"/>
                  <a:gd name="T88" fmla="*/ 364 w 464"/>
                  <a:gd name="T89" fmla="*/ 36 h 256"/>
                  <a:gd name="T90" fmla="*/ 346 w 464"/>
                  <a:gd name="T91" fmla="*/ 28 h 256"/>
                  <a:gd name="T92" fmla="*/ 338 w 464"/>
                  <a:gd name="T93" fmla="*/ 40 h 256"/>
                  <a:gd name="T94" fmla="*/ 349 w 464"/>
                  <a:gd name="T95" fmla="*/ 56 h 256"/>
                  <a:gd name="T96" fmla="*/ 343 w 464"/>
                  <a:gd name="T97" fmla="*/ 88 h 256"/>
                  <a:gd name="T98" fmla="*/ 318 w 464"/>
                  <a:gd name="T99" fmla="*/ 99 h 256"/>
                  <a:gd name="T100" fmla="*/ 287 w 464"/>
                  <a:gd name="T101" fmla="*/ 106 h 256"/>
                  <a:gd name="T102" fmla="*/ 272 w 464"/>
                  <a:gd name="T103" fmla="*/ 115 h 256"/>
                  <a:gd name="T104" fmla="*/ 253 w 464"/>
                  <a:gd name="T105" fmla="*/ 128 h 256"/>
                  <a:gd name="T106" fmla="*/ 228 w 464"/>
                  <a:gd name="T107" fmla="*/ 118 h 256"/>
                  <a:gd name="T108" fmla="*/ 202 w 464"/>
                  <a:gd name="T109" fmla="*/ 107 h 256"/>
                  <a:gd name="T110" fmla="*/ 154 w 464"/>
                  <a:gd name="T111" fmla="*/ 102 h 256"/>
                  <a:gd name="T112" fmla="*/ 123 w 464"/>
                  <a:gd name="T113" fmla="*/ 103 h 256"/>
                  <a:gd name="T114" fmla="*/ 96 w 464"/>
                  <a:gd name="T115" fmla="*/ 109 h 256"/>
                  <a:gd name="T116" fmla="*/ 78 w 464"/>
                  <a:gd name="T117" fmla="*/ 10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4" h="256">
                    <a:moveTo>
                      <a:pt x="78" y="101"/>
                    </a:moveTo>
                    <a:lnTo>
                      <a:pt x="88" y="90"/>
                    </a:lnTo>
                    <a:lnTo>
                      <a:pt x="92" y="80"/>
                    </a:lnTo>
                    <a:lnTo>
                      <a:pt x="82" y="71"/>
                    </a:lnTo>
                    <a:lnTo>
                      <a:pt x="68" y="69"/>
                    </a:lnTo>
                    <a:lnTo>
                      <a:pt x="56" y="76"/>
                    </a:lnTo>
                    <a:lnTo>
                      <a:pt x="46" y="86"/>
                    </a:lnTo>
                    <a:lnTo>
                      <a:pt x="46" y="94"/>
                    </a:lnTo>
                    <a:lnTo>
                      <a:pt x="64" y="111"/>
                    </a:lnTo>
                    <a:lnTo>
                      <a:pt x="64" y="124"/>
                    </a:lnTo>
                    <a:lnTo>
                      <a:pt x="70" y="131"/>
                    </a:lnTo>
                    <a:lnTo>
                      <a:pt x="67" y="139"/>
                    </a:lnTo>
                    <a:lnTo>
                      <a:pt x="37" y="135"/>
                    </a:lnTo>
                    <a:lnTo>
                      <a:pt x="31" y="140"/>
                    </a:lnTo>
                    <a:lnTo>
                      <a:pt x="21" y="148"/>
                    </a:lnTo>
                    <a:lnTo>
                      <a:pt x="21" y="160"/>
                    </a:lnTo>
                    <a:lnTo>
                      <a:pt x="3" y="173"/>
                    </a:lnTo>
                    <a:lnTo>
                      <a:pt x="0" y="182"/>
                    </a:lnTo>
                    <a:lnTo>
                      <a:pt x="0" y="201"/>
                    </a:lnTo>
                    <a:lnTo>
                      <a:pt x="11" y="214"/>
                    </a:lnTo>
                    <a:lnTo>
                      <a:pt x="33" y="221"/>
                    </a:lnTo>
                    <a:lnTo>
                      <a:pt x="53" y="221"/>
                    </a:lnTo>
                    <a:lnTo>
                      <a:pt x="77" y="227"/>
                    </a:lnTo>
                    <a:lnTo>
                      <a:pt x="90" y="234"/>
                    </a:lnTo>
                    <a:lnTo>
                      <a:pt x="104" y="226"/>
                    </a:lnTo>
                    <a:lnTo>
                      <a:pt x="121" y="234"/>
                    </a:lnTo>
                    <a:lnTo>
                      <a:pt x="131" y="242"/>
                    </a:lnTo>
                    <a:lnTo>
                      <a:pt x="144" y="251"/>
                    </a:lnTo>
                    <a:lnTo>
                      <a:pt x="166" y="245"/>
                    </a:lnTo>
                    <a:lnTo>
                      <a:pt x="177" y="245"/>
                    </a:lnTo>
                    <a:lnTo>
                      <a:pt x="188" y="254"/>
                    </a:lnTo>
                    <a:lnTo>
                      <a:pt x="203" y="254"/>
                    </a:lnTo>
                    <a:lnTo>
                      <a:pt x="220" y="245"/>
                    </a:lnTo>
                    <a:lnTo>
                      <a:pt x="229" y="245"/>
                    </a:lnTo>
                    <a:lnTo>
                      <a:pt x="233" y="248"/>
                    </a:lnTo>
                    <a:lnTo>
                      <a:pt x="240" y="248"/>
                    </a:lnTo>
                    <a:lnTo>
                      <a:pt x="257" y="250"/>
                    </a:lnTo>
                    <a:lnTo>
                      <a:pt x="270" y="256"/>
                    </a:lnTo>
                    <a:lnTo>
                      <a:pt x="283" y="256"/>
                    </a:lnTo>
                    <a:lnTo>
                      <a:pt x="295" y="251"/>
                    </a:lnTo>
                    <a:lnTo>
                      <a:pt x="308" y="240"/>
                    </a:lnTo>
                    <a:lnTo>
                      <a:pt x="344" y="229"/>
                    </a:lnTo>
                    <a:lnTo>
                      <a:pt x="353" y="227"/>
                    </a:lnTo>
                    <a:lnTo>
                      <a:pt x="357" y="224"/>
                    </a:lnTo>
                    <a:lnTo>
                      <a:pt x="357" y="216"/>
                    </a:lnTo>
                    <a:lnTo>
                      <a:pt x="355" y="213"/>
                    </a:lnTo>
                    <a:lnTo>
                      <a:pt x="355" y="203"/>
                    </a:lnTo>
                    <a:lnTo>
                      <a:pt x="363" y="198"/>
                    </a:lnTo>
                    <a:lnTo>
                      <a:pt x="370" y="198"/>
                    </a:lnTo>
                    <a:lnTo>
                      <a:pt x="379" y="204"/>
                    </a:lnTo>
                    <a:lnTo>
                      <a:pt x="382" y="204"/>
                    </a:lnTo>
                    <a:lnTo>
                      <a:pt x="386" y="202"/>
                    </a:lnTo>
                    <a:lnTo>
                      <a:pt x="443" y="198"/>
                    </a:lnTo>
                    <a:lnTo>
                      <a:pt x="459" y="196"/>
                    </a:lnTo>
                    <a:lnTo>
                      <a:pt x="448" y="193"/>
                    </a:lnTo>
                    <a:lnTo>
                      <a:pt x="445" y="188"/>
                    </a:lnTo>
                    <a:lnTo>
                      <a:pt x="445" y="179"/>
                    </a:lnTo>
                    <a:lnTo>
                      <a:pt x="442" y="173"/>
                    </a:lnTo>
                    <a:lnTo>
                      <a:pt x="428" y="168"/>
                    </a:lnTo>
                    <a:lnTo>
                      <a:pt x="419" y="162"/>
                    </a:lnTo>
                    <a:lnTo>
                      <a:pt x="419" y="156"/>
                    </a:lnTo>
                    <a:lnTo>
                      <a:pt x="419" y="148"/>
                    </a:lnTo>
                    <a:lnTo>
                      <a:pt x="428" y="144"/>
                    </a:lnTo>
                    <a:lnTo>
                      <a:pt x="435" y="137"/>
                    </a:lnTo>
                    <a:lnTo>
                      <a:pt x="435" y="128"/>
                    </a:lnTo>
                    <a:lnTo>
                      <a:pt x="446" y="121"/>
                    </a:lnTo>
                    <a:lnTo>
                      <a:pt x="456" y="116"/>
                    </a:lnTo>
                    <a:lnTo>
                      <a:pt x="464" y="106"/>
                    </a:lnTo>
                    <a:lnTo>
                      <a:pt x="461" y="100"/>
                    </a:lnTo>
                    <a:lnTo>
                      <a:pt x="450" y="97"/>
                    </a:lnTo>
                    <a:lnTo>
                      <a:pt x="443" y="90"/>
                    </a:lnTo>
                    <a:lnTo>
                      <a:pt x="439" y="90"/>
                    </a:lnTo>
                    <a:lnTo>
                      <a:pt x="436" y="86"/>
                    </a:lnTo>
                    <a:lnTo>
                      <a:pt x="436" y="86"/>
                    </a:lnTo>
                    <a:lnTo>
                      <a:pt x="440" y="81"/>
                    </a:lnTo>
                    <a:lnTo>
                      <a:pt x="440" y="77"/>
                    </a:lnTo>
                    <a:lnTo>
                      <a:pt x="433" y="70"/>
                    </a:lnTo>
                    <a:lnTo>
                      <a:pt x="430" y="55"/>
                    </a:lnTo>
                    <a:lnTo>
                      <a:pt x="433" y="48"/>
                    </a:lnTo>
                    <a:lnTo>
                      <a:pt x="433" y="41"/>
                    </a:lnTo>
                    <a:lnTo>
                      <a:pt x="442" y="21"/>
                    </a:lnTo>
                    <a:lnTo>
                      <a:pt x="442" y="12"/>
                    </a:lnTo>
                    <a:lnTo>
                      <a:pt x="434" y="3"/>
                    </a:lnTo>
                    <a:lnTo>
                      <a:pt x="424" y="0"/>
                    </a:lnTo>
                    <a:lnTo>
                      <a:pt x="414" y="5"/>
                    </a:lnTo>
                    <a:lnTo>
                      <a:pt x="404" y="12"/>
                    </a:lnTo>
                    <a:lnTo>
                      <a:pt x="395" y="23"/>
                    </a:lnTo>
                    <a:lnTo>
                      <a:pt x="387" y="32"/>
                    </a:lnTo>
                    <a:lnTo>
                      <a:pt x="378" y="36"/>
                    </a:lnTo>
                    <a:lnTo>
                      <a:pt x="364" y="36"/>
                    </a:lnTo>
                    <a:lnTo>
                      <a:pt x="357" y="28"/>
                    </a:lnTo>
                    <a:lnTo>
                      <a:pt x="346" y="28"/>
                    </a:lnTo>
                    <a:lnTo>
                      <a:pt x="339" y="32"/>
                    </a:lnTo>
                    <a:lnTo>
                      <a:pt x="338" y="40"/>
                    </a:lnTo>
                    <a:lnTo>
                      <a:pt x="338" y="45"/>
                    </a:lnTo>
                    <a:lnTo>
                      <a:pt x="349" y="56"/>
                    </a:lnTo>
                    <a:lnTo>
                      <a:pt x="349" y="73"/>
                    </a:lnTo>
                    <a:lnTo>
                      <a:pt x="343" y="88"/>
                    </a:lnTo>
                    <a:lnTo>
                      <a:pt x="329" y="99"/>
                    </a:lnTo>
                    <a:lnTo>
                      <a:pt x="318" y="99"/>
                    </a:lnTo>
                    <a:lnTo>
                      <a:pt x="306" y="103"/>
                    </a:lnTo>
                    <a:lnTo>
                      <a:pt x="287" y="106"/>
                    </a:lnTo>
                    <a:lnTo>
                      <a:pt x="278" y="108"/>
                    </a:lnTo>
                    <a:lnTo>
                      <a:pt x="272" y="115"/>
                    </a:lnTo>
                    <a:lnTo>
                      <a:pt x="262" y="117"/>
                    </a:lnTo>
                    <a:lnTo>
                      <a:pt x="253" y="128"/>
                    </a:lnTo>
                    <a:lnTo>
                      <a:pt x="235" y="125"/>
                    </a:lnTo>
                    <a:lnTo>
                      <a:pt x="228" y="118"/>
                    </a:lnTo>
                    <a:lnTo>
                      <a:pt x="214" y="118"/>
                    </a:lnTo>
                    <a:lnTo>
                      <a:pt x="202" y="107"/>
                    </a:lnTo>
                    <a:lnTo>
                      <a:pt x="179" y="107"/>
                    </a:lnTo>
                    <a:lnTo>
                      <a:pt x="154" y="102"/>
                    </a:lnTo>
                    <a:lnTo>
                      <a:pt x="141" y="96"/>
                    </a:lnTo>
                    <a:lnTo>
                      <a:pt x="123" y="103"/>
                    </a:lnTo>
                    <a:lnTo>
                      <a:pt x="104" y="109"/>
                    </a:lnTo>
                    <a:lnTo>
                      <a:pt x="96" y="109"/>
                    </a:lnTo>
                    <a:lnTo>
                      <a:pt x="90" y="113"/>
                    </a:lnTo>
                    <a:lnTo>
                      <a:pt x="78" y="10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4" name="Freeform 203">
                <a:extLst>
                  <a:ext uri="{FF2B5EF4-FFF2-40B4-BE49-F238E27FC236}">
                    <a16:creationId xmlns:a16="http://schemas.microsoft.com/office/drawing/2014/main" id="{08408C63-2437-4C1C-802E-2EDC1BA3C6F0}"/>
                  </a:ext>
                </a:extLst>
              </p:cNvPr>
              <p:cNvSpPr>
                <a:spLocks/>
              </p:cNvSpPr>
              <p:nvPr/>
            </p:nvSpPr>
            <p:spPr bwMode="auto">
              <a:xfrm>
                <a:off x="8351838" y="3725863"/>
                <a:ext cx="715962" cy="487362"/>
              </a:xfrm>
              <a:custGeom>
                <a:avLst/>
                <a:gdLst>
                  <a:gd name="T0" fmla="*/ 166 w 378"/>
                  <a:gd name="T1" fmla="*/ 172 h 228"/>
                  <a:gd name="T2" fmla="*/ 139 w 378"/>
                  <a:gd name="T3" fmla="*/ 181 h 228"/>
                  <a:gd name="T4" fmla="*/ 118 w 378"/>
                  <a:gd name="T5" fmla="*/ 175 h 228"/>
                  <a:gd name="T6" fmla="*/ 91 w 378"/>
                  <a:gd name="T7" fmla="*/ 183 h 228"/>
                  <a:gd name="T8" fmla="*/ 80 w 378"/>
                  <a:gd name="T9" fmla="*/ 177 h 228"/>
                  <a:gd name="T10" fmla="*/ 67 w 378"/>
                  <a:gd name="T11" fmla="*/ 181 h 228"/>
                  <a:gd name="T12" fmla="*/ 43 w 378"/>
                  <a:gd name="T13" fmla="*/ 172 h 228"/>
                  <a:gd name="T14" fmla="*/ 21 w 378"/>
                  <a:gd name="T15" fmla="*/ 161 h 228"/>
                  <a:gd name="T16" fmla="*/ 3 w 378"/>
                  <a:gd name="T17" fmla="*/ 138 h 228"/>
                  <a:gd name="T18" fmla="*/ 2 w 378"/>
                  <a:gd name="T19" fmla="*/ 123 h 228"/>
                  <a:gd name="T20" fmla="*/ 11 w 378"/>
                  <a:gd name="T21" fmla="*/ 114 h 228"/>
                  <a:gd name="T22" fmla="*/ 6 w 378"/>
                  <a:gd name="T23" fmla="*/ 97 h 228"/>
                  <a:gd name="T24" fmla="*/ 38 w 378"/>
                  <a:gd name="T25" fmla="*/ 69 h 228"/>
                  <a:gd name="T26" fmla="*/ 77 w 378"/>
                  <a:gd name="T27" fmla="*/ 34 h 228"/>
                  <a:gd name="T28" fmla="*/ 150 w 378"/>
                  <a:gd name="T29" fmla="*/ 21 h 228"/>
                  <a:gd name="T30" fmla="*/ 172 w 378"/>
                  <a:gd name="T31" fmla="*/ 0 h 228"/>
                  <a:gd name="T32" fmla="*/ 187 w 378"/>
                  <a:gd name="T33" fmla="*/ 8 h 228"/>
                  <a:gd name="T34" fmla="*/ 182 w 378"/>
                  <a:gd name="T35" fmla="*/ 32 h 228"/>
                  <a:gd name="T36" fmla="*/ 194 w 378"/>
                  <a:gd name="T37" fmla="*/ 34 h 228"/>
                  <a:gd name="T38" fmla="*/ 215 w 378"/>
                  <a:gd name="T39" fmla="*/ 27 h 228"/>
                  <a:gd name="T40" fmla="*/ 245 w 378"/>
                  <a:gd name="T41" fmla="*/ 17 h 228"/>
                  <a:gd name="T42" fmla="*/ 268 w 378"/>
                  <a:gd name="T43" fmla="*/ 3 h 228"/>
                  <a:gd name="T44" fmla="*/ 279 w 378"/>
                  <a:gd name="T45" fmla="*/ 11 h 228"/>
                  <a:gd name="T46" fmla="*/ 302 w 378"/>
                  <a:gd name="T47" fmla="*/ 5 h 228"/>
                  <a:gd name="T48" fmla="*/ 315 w 378"/>
                  <a:gd name="T49" fmla="*/ 22 h 228"/>
                  <a:gd name="T50" fmla="*/ 307 w 378"/>
                  <a:gd name="T51" fmla="*/ 37 h 228"/>
                  <a:gd name="T52" fmla="*/ 307 w 378"/>
                  <a:gd name="T53" fmla="*/ 50 h 228"/>
                  <a:gd name="T54" fmla="*/ 322 w 378"/>
                  <a:gd name="T55" fmla="*/ 71 h 228"/>
                  <a:gd name="T56" fmla="*/ 317 w 378"/>
                  <a:gd name="T57" fmla="*/ 87 h 228"/>
                  <a:gd name="T58" fmla="*/ 338 w 378"/>
                  <a:gd name="T59" fmla="*/ 106 h 228"/>
                  <a:gd name="T60" fmla="*/ 367 w 378"/>
                  <a:gd name="T61" fmla="*/ 123 h 228"/>
                  <a:gd name="T62" fmla="*/ 377 w 378"/>
                  <a:gd name="T63" fmla="*/ 139 h 228"/>
                  <a:gd name="T64" fmla="*/ 370 w 378"/>
                  <a:gd name="T65" fmla="*/ 152 h 228"/>
                  <a:gd name="T66" fmla="*/ 373 w 378"/>
                  <a:gd name="T67" fmla="*/ 173 h 228"/>
                  <a:gd name="T68" fmla="*/ 348 w 378"/>
                  <a:gd name="T69" fmla="*/ 160 h 228"/>
                  <a:gd name="T70" fmla="*/ 314 w 378"/>
                  <a:gd name="T71" fmla="*/ 169 h 228"/>
                  <a:gd name="T72" fmla="*/ 283 w 378"/>
                  <a:gd name="T73" fmla="*/ 199 h 228"/>
                  <a:gd name="T74" fmla="*/ 268 w 378"/>
                  <a:gd name="T75" fmla="*/ 213 h 228"/>
                  <a:gd name="T76" fmla="*/ 258 w 378"/>
                  <a:gd name="T77" fmla="*/ 228 h 228"/>
                  <a:gd name="T78" fmla="*/ 248 w 378"/>
                  <a:gd name="T79" fmla="*/ 216 h 228"/>
                  <a:gd name="T80" fmla="*/ 235 w 378"/>
                  <a:gd name="T81" fmla="*/ 189 h 228"/>
                  <a:gd name="T82" fmla="*/ 251 w 378"/>
                  <a:gd name="T83" fmla="*/ 174 h 228"/>
                  <a:gd name="T84" fmla="*/ 245 w 378"/>
                  <a:gd name="T85" fmla="*/ 156 h 228"/>
                  <a:gd name="T86" fmla="*/ 219 w 378"/>
                  <a:gd name="T87" fmla="*/ 146 h 228"/>
                  <a:gd name="T88" fmla="*/ 199 w 378"/>
                  <a:gd name="T89" fmla="*/ 141 h 228"/>
                  <a:gd name="T90" fmla="*/ 180 w 378"/>
                  <a:gd name="T91" fmla="*/ 15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8" h="228">
                    <a:moveTo>
                      <a:pt x="175" y="156"/>
                    </a:moveTo>
                    <a:lnTo>
                      <a:pt x="166" y="172"/>
                    </a:lnTo>
                    <a:lnTo>
                      <a:pt x="148" y="181"/>
                    </a:lnTo>
                    <a:lnTo>
                      <a:pt x="139" y="181"/>
                    </a:lnTo>
                    <a:lnTo>
                      <a:pt x="123" y="175"/>
                    </a:lnTo>
                    <a:lnTo>
                      <a:pt x="118" y="175"/>
                    </a:lnTo>
                    <a:lnTo>
                      <a:pt x="101" y="183"/>
                    </a:lnTo>
                    <a:lnTo>
                      <a:pt x="91" y="183"/>
                    </a:lnTo>
                    <a:lnTo>
                      <a:pt x="89" y="179"/>
                    </a:lnTo>
                    <a:lnTo>
                      <a:pt x="80" y="177"/>
                    </a:lnTo>
                    <a:lnTo>
                      <a:pt x="75" y="181"/>
                    </a:lnTo>
                    <a:lnTo>
                      <a:pt x="67" y="181"/>
                    </a:lnTo>
                    <a:lnTo>
                      <a:pt x="55" y="176"/>
                    </a:lnTo>
                    <a:lnTo>
                      <a:pt x="43" y="172"/>
                    </a:lnTo>
                    <a:lnTo>
                      <a:pt x="34" y="165"/>
                    </a:lnTo>
                    <a:lnTo>
                      <a:pt x="21" y="161"/>
                    </a:lnTo>
                    <a:lnTo>
                      <a:pt x="13" y="152"/>
                    </a:lnTo>
                    <a:lnTo>
                      <a:pt x="3" y="138"/>
                    </a:lnTo>
                    <a:lnTo>
                      <a:pt x="0" y="130"/>
                    </a:lnTo>
                    <a:lnTo>
                      <a:pt x="2" y="123"/>
                    </a:lnTo>
                    <a:lnTo>
                      <a:pt x="11" y="118"/>
                    </a:lnTo>
                    <a:lnTo>
                      <a:pt x="11" y="114"/>
                    </a:lnTo>
                    <a:lnTo>
                      <a:pt x="6" y="102"/>
                    </a:lnTo>
                    <a:lnTo>
                      <a:pt x="6" y="97"/>
                    </a:lnTo>
                    <a:lnTo>
                      <a:pt x="27" y="75"/>
                    </a:lnTo>
                    <a:lnTo>
                      <a:pt x="38" y="69"/>
                    </a:lnTo>
                    <a:lnTo>
                      <a:pt x="39" y="49"/>
                    </a:lnTo>
                    <a:lnTo>
                      <a:pt x="77" y="34"/>
                    </a:lnTo>
                    <a:lnTo>
                      <a:pt x="119" y="34"/>
                    </a:lnTo>
                    <a:lnTo>
                      <a:pt x="150" y="21"/>
                    </a:lnTo>
                    <a:lnTo>
                      <a:pt x="163" y="12"/>
                    </a:lnTo>
                    <a:lnTo>
                      <a:pt x="172" y="0"/>
                    </a:lnTo>
                    <a:lnTo>
                      <a:pt x="179" y="0"/>
                    </a:lnTo>
                    <a:lnTo>
                      <a:pt x="187" y="8"/>
                    </a:lnTo>
                    <a:lnTo>
                      <a:pt x="190" y="14"/>
                    </a:lnTo>
                    <a:lnTo>
                      <a:pt x="182" y="32"/>
                    </a:lnTo>
                    <a:lnTo>
                      <a:pt x="182" y="37"/>
                    </a:lnTo>
                    <a:lnTo>
                      <a:pt x="194" y="34"/>
                    </a:lnTo>
                    <a:lnTo>
                      <a:pt x="203" y="27"/>
                    </a:lnTo>
                    <a:lnTo>
                      <a:pt x="215" y="27"/>
                    </a:lnTo>
                    <a:lnTo>
                      <a:pt x="234" y="23"/>
                    </a:lnTo>
                    <a:lnTo>
                      <a:pt x="245" y="17"/>
                    </a:lnTo>
                    <a:lnTo>
                      <a:pt x="261" y="0"/>
                    </a:lnTo>
                    <a:lnTo>
                      <a:pt x="268" y="3"/>
                    </a:lnTo>
                    <a:lnTo>
                      <a:pt x="274" y="11"/>
                    </a:lnTo>
                    <a:lnTo>
                      <a:pt x="279" y="11"/>
                    </a:lnTo>
                    <a:lnTo>
                      <a:pt x="291" y="5"/>
                    </a:lnTo>
                    <a:lnTo>
                      <a:pt x="302" y="5"/>
                    </a:lnTo>
                    <a:lnTo>
                      <a:pt x="310" y="12"/>
                    </a:lnTo>
                    <a:lnTo>
                      <a:pt x="315" y="22"/>
                    </a:lnTo>
                    <a:lnTo>
                      <a:pt x="315" y="27"/>
                    </a:lnTo>
                    <a:lnTo>
                      <a:pt x="307" y="37"/>
                    </a:lnTo>
                    <a:lnTo>
                      <a:pt x="311" y="43"/>
                    </a:lnTo>
                    <a:lnTo>
                      <a:pt x="307" y="50"/>
                    </a:lnTo>
                    <a:lnTo>
                      <a:pt x="322" y="66"/>
                    </a:lnTo>
                    <a:lnTo>
                      <a:pt x="322" y="71"/>
                    </a:lnTo>
                    <a:lnTo>
                      <a:pt x="317" y="79"/>
                    </a:lnTo>
                    <a:lnTo>
                      <a:pt x="317" y="87"/>
                    </a:lnTo>
                    <a:lnTo>
                      <a:pt x="327" y="98"/>
                    </a:lnTo>
                    <a:lnTo>
                      <a:pt x="338" y="106"/>
                    </a:lnTo>
                    <a:lnTo>
                      <a:pt x="351" y="110"/>
                    </a:lnTo>
                    <a:lnTo>
                      <a:pt x="367" y="123"/>
                    </a:lnTo>
                    <a:lnTo>
                      <a:pt x="377" y="131"/>
                    </a:lnTo>
                    <a:lnTo>
                      <a:pt x="377" y="139"/>
                    </a:lnTo>
                    <a:lnTo>
                      <a:pt x="370" y="148"/>
                    </a:lnTo>
                    <a:lnTo>
                      <a:pt x="370" y="152"/>
                    </a:lnTo>
                    <a:lnTo>
                      <a:pt x="378" y="169"/>
                    </a:lnTo>
                    <a:lnTo>
                      <a:pt x="373" y="173"/>
                    </a:lnTo>
                    <a:lnTo>
                      <a:pt x="366" y="171"/>
                    </a:lnTo>
                    <a:lnTo>
                      <a:pt x="348" y="160"/>
                    </a:lnTo>
                    <a:lnTo>
                      <a:pt x="324" y="160"/>
                    </a:lnTo>
                    <a:lnTo>
                      <a:pt x="314" y="169"/>
                    </a:lnTo>
                    <a:lnTo>
                      <a:pt x="301" y="186"/>
                    </a:lnTo>
                    <a:lnTo>
                      <a:pt x="283" y="199"/>
                    </a:lnTo>
                    <a:lnTo>
                      <a:pt x="268" y="203"/>
                    </a:lnTo>
                    <a:lnTo>
                      <a:pt x="268" y="213"/>
                    </a:lnTo>
                    <a:lnTo>
                      <a:pt x="264" y="222"/>
                    </a:lnTo>
                    <a:lnTo>
                      <a:pt x="258" y="228"/>
                    </a:lnTo>
                    <a:lnTo>
                      <a:pt x="252" y="224"/>
                    </a:lnTo>
                    <a:lnTo>
                      <a:pt x="248" y="216"/>
                    </a:lnTo>
                    <a:lnTo>
                      <a:pt x="235" y="202"/>
                    </a:lnTo>
                    <a:lnTo>
                      <a:pt x="235" y="189"/>
                    </a:lnTo>
                    <a:lnTo>
                      <a:pt x="246" y="179"/>
                    </a:lnTo>
                    <a:lnTo>
                      <a:pt x="251" y="174"/>
                    </a:lnTo>
                    <a:lnTo>
                      <a:pt x="251" y="168"/>
                    </a:lnTo>
                    <a:lnTo>
                      <a:pt x="245" y="156"/>
                    </a:lnTo>
                    <a:lnTo>
                      <a:pt x="229" y="150"/>
                    </a:lnTo>
                    <a:lnTo>
                      <a:pt x="219" y="146"/>
                    </a:lnTo>
                    <a:lnTo>
                      <a:pt x="205" y="141"/>
                    </a:lnTo>
                    <a:lnTo>
                      <a:pt x="199" y="141"/>
                    </a:lnTo>
                    <a:lnTo>
                      <a:pt x="188" y="144"/>
                    </a:lnTo>
                    <a:lnTo>
                      <a:pt x="180" y="150"/>
                    </a:lnTo>
                    <a:lnTo>
                      <a:pt x="175" y="15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5" name="Freeform 204">
                <a:extLst>
                  <a:ext uri="{FF2B5EF4-FFF2-40B4-BE49-F238E27FC236}">
                    <a16:creationId xmlns:a16="http://schemas.microsoft.com/office/drawing/2014/main" id="{FC73616F-BB4E-4CEB-AD95-04B25202539D}"/>
                  </a:ext>
                </a:extLst>
              </p:cNvPr>
              <p:cNvSpPr>
                <a:spLocks/>
              </p:cNvSpPr>
              <p:nvPr/>
            </p:nvSpPr>
            <p:spPr bwMode="auto">
              <a:xfrm>
                <a:off x="6802438" y="3929063"/>
                <a:ext cx="906462" cy="511175"/>
              </a:xfrm>
              <a:custGeom>
                <a:avLst/>
                <a:gdLst>
                  <a:gd name="T0" fmla="*/ 140 w 479"/>
                  <a:gd name="T1" fmla="*/ 211 h 239"/>
                  <a:gd name="T2" fmla="*/ 172 w 479"/>
                  <a:gd name="T3" fmla="*/ 200 h 239"/>
                  <a:gd name="T4" fmla="*/ 216 w 479"/>
                  <a:gd name="T5" fmla="*/ 176 h 239"/>
                  <a:gd name="T6" fmla="*/ 247 w 479"/>
                  <a:gd name="T7" fmla="*/ 170 h 239"/>
                  <a:gd name="T8" fmla="*/ 282 w 479"/>
                  <a:gd name="T9" fmla="*/ 170 h 239"/>
                  <a:gd name="T10" fmla="*/ 309 w 479"/>
                  <a:gd name="T11" fmla="*/ 170 h 239"/>
                  <a:gd name="T12" fmla="*/ 389 w 479"/>
                  <a:gd name="T13" fmla="*/ 172 h 239"/>
                  <a:gd name="T14" fmla="*/ 439 w 479"/>
                  <a:gd name="T15" fmla="*/ 133 h 239"/>
                  <a:gd name="T16" fmla="*/ 434 w 479"/>
                  <a:gd name="T17" fmla="*/ 121 h 239"/>
                  <a:gd name="T18" fmla="*/ 417 w 479"/>
                  <a:gd name="T19" fmla="*/ 129 h 239"/>
                  <a:gd name="T20" fmla="*/ 412 w 479"/>
                  <a:gd name="T21" fmla="*/ 120 h 239"/>
                  <a:gd name="T22" fmla="*/ 419 w 479"/>
                  <a:gd name="T23" fmla="*/ 74 h 239"/>
                  <a:gd name="T24" fmla="*/ 450 w 479"/>
                  <a:gd name="T25" fmla="*/ 64 h 239"/>
                  <a:gd name="T26" fmla="*/ 468 w 479"/>
                  <a:gd name="T27" fmla="*/ 54 h 239"/>
                  <a:gd name="T28" fmla="*/ 472 w 479"/>
                  <a:gd name="T29" fmla="*/ 36 h 239"/>
                  <a:gd name="T30" fmla="*/ 473 w 479"/>
                  <a:gd name="T31" fmla="*/ 17 h 239"/>
                  <a:gd name="T32" fmla="*/ 468 w 479"/>
                  <a:gd name="T33" fmla="*/ 0 h 239"/>
                  <a:gd name="T34" fmla="*/ 427 w 479"/>
                  <a:gd name="T35" fmla="*/ 22 h 239"/>
                  <a:gd name="T36" fmla="*/ 398 w 479"/>
                  <a:gd name="T37" fmla="*/ 43 h 239"/>
                  <a:gd name="T38" fmla="*/ 383 w 479"/>
                  <a:gd name="T39" fmla="*/ 55 h 239"/>
                  <a:gd name="T40" fmla="*/ 338 w 479"/>
                  <a:gd name="T41" fmla="*/ 58 h 239"/>
                  <a:gd name="T42" fmla="*/ 327 w 479"/>
                  <a:gd name="T43" fmla="*/ 61 h 239"/>
                  <a:gd name="T44" fmla="*/ 315 w 479"/>
                  <a:gd name="T45" fmla="*/ 58 h 239"/>
                  <a:gd name="T46" fmla="*/ 304 w 479"/>
                  <a:gd name="T47" fmla="*/ 61 h 239"/>
                  <a:gd name="T48" fmla="*/ 296 w 479"/>
                  <a:gd name="T49" fmla="*/ 41 h 239"/>
                  <a:gd name="T50" fmla="*/ 287 w 479"/>
                  <a:gd name="T51" fmla="*/ 21 h 239"/>
                  <a:gd name="T52" fmla="*/ 263 w 479"/>
                  <a:gd name="T53" fmla="*/ 16 h 239"/>
                  <a:gd name="T54" fmla="*/ 225 w 479"/>
                  <a:gd name="T55" fmla="*/ 23 h 239"/>
                  <a:gd name="T56" fmla="*/ 197 w 479"/>
                  <a:gd name="T57" fmla="*/ 9 h 239"/>
                  <a:gd name="T58" fmla="*/ 186 w 479"/>
                  <a:gd name="T59" fmla="*/ 11 h 239"/>
                  <a:gd name="T60" fmla="*/ 189 w 479"/>
                  <a:gd name="T61" fmla="*/ 30 h 239"/>
                  <a:gd name="T62" fmla="*/ 171 w 479"/>
                  <a:gd name="T63" fmla="*/ 43 h 239"/>
                  <a:gd name="T64" fmla="*/ 145 w 479"/>
                  <a:gd name="T65" fmla="*/ 39 h 239"/>
                  <a:gd name="T66" fmla="*/ 122 w 479"/>
                  <a:gd name="T67" fmla="*/ 64 h 239"/>
                  <a:gd name="T68" fmla="*/ 102 w 479"/>
                  <a:gd name="T69" fmla="*/ 72 h 239"/>
                  <a:gd name="T70" fmla="*/ 62 w 479"/>
                  <a:gd name="T71" fmla="*/ 67 h 239"/>
                  <a:gd name="T72" fmla="*/ 24 w 479"/>
                  <a:gd name="T73" fmla="*/ 77 h 239"/>
                  <a:gd name="T74" fmla="*/ 6 w 479"/>
                  <a:gd name="T75" fmla="*/ 82 h 239"/>
                  <a:gd name="T76" fmla="*/ 49 w 479"/>
                  <a:gd name="T77" fmla="*/ 152 h 239"/>
                  <a:gd name="T78" fmla="*/ 73 w 479"/>
                  <a:gd name="T79" fmla="*/ 201 h 239"/>
                  <a:gd name="T80" fmla="*/ 83 w 479"/>
                  <a:gd name="T81" fmla="*/ 2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9" h="239">
                    <a:moveTo>
                      <a:pt x="104" y="239"/>
                    </a:moveTo>
                    <a:lnTo>
                      <a:pt x="140" y="211"/>
                    </a:lnTo>
                    <a:lnTo>
                      <a:pt x="151" y="203"/>
                    </a:lnTo>
                    <a:lnTo>
                      <a:pt x="172" y="200"/>
                    </a:lnTo>
                    <a:lnTo>
                      <a:pt x="203" y="180"/>
                    </a:lnTo>
                    <a:lnTo>
                      <a:pt x="216" y="176"/>
                    </a:lnTo>
                    <a:lnTo>
                      <a:pt x="237" y="170"/>
                    </a:lnTo>
                    <a:lnTo>
                      <a:pt x="247" y="170"/>
                    </a:lnTo>
                    <a:lnTo>
                      <a:pt x="266" y="166"/>
                    </a:lnTo>
                    <a:lnTo>
                      <a:pt x="282" y="170"/>
                    </a:lnTo>
                    <a:lnTo>
                      <a:pt x="300" y="170"/>
                    </a:lnTo>
                    <a:lnTo>
                      <a:pt x="309" y="170"/>
                    </a:lnTo>
                    <a:lnTo>
                      <a:pt x="346" y="177"/>
                    </a:lnTo>
                    <a:lnTo>
                      <a:pt x="389" y="172"/>
                    </a:lnTo>
                    <a:lnTo>
                      <a:pt x="434" y="163"/>
                    </a:lnTo>
                    <a:lnTo>
                      <a:pt x="439" y="133"/>
                    </a:lnTo>
                    <a:lnTo>
                      <a:pt x="439" y="121"/>
                    </a:lnTo>
                    <a:lnTo>
                      <a:pt x="434" y="121"/>
                    </a:lnTo>
                    <a:lnTo>
                      <a:pt x="421" y="129"/>
                    </a:lnTo>
                    <a:lnTo>
                      <a:pt x="417" y="129"/>
                    </a:lnTo>
                    <a:lnTo>
                      <a:pt x="412" y="125"/>
                    </a:lnTo>
                    <a:lnTo>
                      <a:pt x="412" y="120"/>
                    </a:lnTo>
                    <a:lnTo>
                      <a:pt x="412" y="103"/>
                    </a:lnTo>
                    <a:lnTo>
                      <a:pt x="419" y="74"/>
                    </a:lnTo>
                    <a:lnTo>
                      <a:pt x="432" y="74"/>
                    </a:lnTo>
                    <a:lnTo>
                      <a:pt x="450" y="64"/>
                    </a:lnTo>
                    <a:lnTo>
                      <a:pt x="458" y="64"/>
                    </a:lnTo>
                    <a:lnTo>
                      <a:pt x="468" y="54"/>
                    </a:lnTo>
                    <a:lnTo>
                      <a:pt x="472" y="49"/>
                    </a:lnTo>
                    <a:lnTo>
                      <a:pt x="472" y="36"/>
                    </a:lnTo>
                    <a:lnTo>
                      <a:pt x="479" y="28"/>
                    </a:lnTo>
                    <a:lnTo>
                      <a:pt x="473" y="17"/>
                    </a:lnTo>
                    <a:lnTo>
                      <a:pt x="468" y="7"/>
                    </a:lnTo>
                    <a:lnTo>
                      <a:pt x="468" y="0"/>
                    </a:lnTo>
                    <a:lnTo>
                      <a:pt x="446" y="10"/>
                    </a:lnTo>
                    <a:lnTo>
                      <a:pt x="427" y="22"/>
                    </a:lnTo>
                    <a:lnTo>
                      <a:pt x="409" y="33"/>
                    </a:lnTo>
                    <a:lnTo>
                      <a:pt x="398" y="43"/>
                    </a:lnTo>
                    <a:lnTo>
                      <a:pt x="393" y="50"/>
                    </a:lnTo>
                    <a:lnTo>
                      <a:pt x="383" y="55"/>
                    </a:lnTo>
                    <a:lnTo>
                      <a:pt x="366" y="58"/>
                    </a:lnTo>
                    <a:lnTo>
                      <a:pt x="338" y="58"/>
                    </a:lnTo>
                    <a:lnTo>
                      <a:pt x="335" y="61"/>
                    </a:lnTo>
                    <a:lnTo>
                      <a:pt x="327" y="61"/>
                    </a:lnTo>
                    <a:lnTo>
                      <a:pt x="324" y="58"/>
                    </a:lnTo>
                    <a:lnTo>
                      <a:pt x="315" y="58"/>
                    </a:lnTo>
                    <a:lnTo>
                      <a:pt x="312" y="61"/>
                    </a:lnTo>
                    <a:lnTo>
                      <a:pt x="304" y="61"/>
                    </a:lnTo>
                    <a:lnTo>
                      <a:pt x="297" y="51"/>
                    </a:lnTo>
                    <a:lnTo>
                      <a:pt x="296" y="41"/>
                    </a:lnTo>
                    <a:lnTo>
                      <a:pt x="294" y="32"/>
                    </a:lnTo>
                    <a:lnTo>
                      <a:pt x="287" y="21"/>
                    </a:lnTo>
                    <a:lnTo>
                      <a:pt x="276" y="6"/>
                    </a:lnTo>
                    <a:lnTo>
                      <a:pt x="263" y="16"/>
                    </a:lnTo>
                    <a:lnTo>
                      <a:pt x="244" y="23"/>
                    </a:lnTo>
                    <a:lnTo>
                      <a:pt x="225" y="23"/>
                    </a:lnTo>
                    <a:lnTo>
                      <a:pt x="213" y="19"/>
                    </a:lnTo>
                    <a:lnTo>
                      <a:pt x="197" y="9"/>
                    </a:lnTo>
                    <a:lnTo>
                      <a:pt x="189" y="5"/>
                    </a:lnTo>
                    <a:lnTo>
                      <a:pt x="186" y="11"/>
                    </a:lnTo>
                    <a:lnTo>
                      <a:pt x="186" y="19"/>
                    </a:lnTo>
                    <a:lnTo>
                      <a:pt x="189" y="30"/>
                    </a:lnTo>
                    <a:lnTo>
                      <a:pt x="184" y="37"/>
                    </a:lnTo>
                    <a:lnTo>
                      <a:pt x="171" y="43"/>
                    </a:lnTo>
                    <a:lnTo>
                      <a:pt x="156" y="43"/>
                    </a:lnTo>
                    <a:lnTo>
                      <a:pt x="145" y="39"/>
                    </a:lnTo>
                    <a:lnTo>
                      <a:pt x="139" y="42"/>
                    </a:lnTo>
                    <a:lnTo>
                      <a:pt x="122" y="64"/>
                    </a:lnTo>
                    <a:lnTo>
                      <a:pt x="113" y="70"/>
                    </a:lnTo>
                    <a:lnTo>
                      <a:pt x="102" y="72"/>
                    </a:lnTo>
                    <a:lnTo>
                      <a:pt x="91" y="72"/>
                    </a:lnTo>
                    <a:lnTo>
                      <a:pt x="62" y="67"/>
                    </a:lnTo>
                    <a:lnTo>
                      <a:pt x="48" y="77"/>
                    </a:lnTo>
                    <a:lnTo>
                      <a:pt x="24" y="77"/>
                    </a:lnTo>
                    <a:lnTo>
                      <a:pt x="0" y="74"/>
                    </a:lnTo>
                    <a:lnTo>
                      <a:pt x="6" y="82"/>
                    </a:lnTo>
                    <a:lnTo>
                      <a:pt x="24" y="107"/>
                    </a:lnTo>
                    <a:lnTo>
                      <a:pt x="49" y="152"/>
                    </a:lnTo>
                    <a:lnTo>
                      <a:pt x="73" y="183"/>
                    </a:lnTo>
                    <a:lnTo>
                      <a:pt x="73" y="201"/>
                    </a:lnTo>
                    <a:lnTo>
                      <a:pt x="71" y="213"/>
                    </a:lnTo>
                    <a:lnTo>
                      <a:pt x="83" y="222"/>
                    </a:lnTo>
                    <a:lnTo>
                      <a:pt x="104" y="23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6" name="Freeform 205">
                <a:extLst>
                  <a:ext uri="{FF2B5EF4-FFF2-40B4-BE49-F238E27FC236}">
                    <a16:creationId xmlns:a16="http://schemas.microsoft.com/office/drawing/2014/main" id="{DB04E543-52CB-4486-A94A-B8B4D5E40CC9}"/>
                  </a:ext>
                </a:extLst>
              </p:cNvPr>
              <p:cNvSpPr>
                <a:spLocks/>
              </p:cNvSpPr>
              <p:nvPr/>
            </p:nvSpPr>
            <p:spPr bwMode="auto">
              <a:xfrm>
                <a:off x="7466013" y="3605213"/>
                <a:ext cx="714375" cy="360362"/>
              </a:xfrm>
              <a:custGeom>
                <a:avLst/>
                <a:gdLst>
                  <a:gd name="T0" fmla="*/ 87 w 377"/>
                  <a:gd name="T1" fmla="*/ 144 h 168"/>
                  <a:gd name="T2" fmla="*/ 76 w 377"/>
                  <a:gd name="T3" fmla="*/ 133 h 168"/>
                  <a:gd name="T4" fmla="*/ 81 w 377"/>
                  <a:gd name="T5" fmla="*/ 112 h 168"/>
                  <a:gd name="T6" fmla="*/ 67 w 377"/>
                  <a:gd name="T7" fmla="*/ 102 h 168"/>
                  <a:gd name="T8" fmla="*/ 32 w 377"/>
                  <a:gd name="T9" fmla="*/ 102 h 168"/>
                  <a:gd name="T10" fmla="*/ 0 w 377"/>
                  <a:gd name="T11" fmla="*/ 81 h 168"/>
                  <a:gd name="T12" fmla="*/ 8 w 377"/>
                  <a:gd name="T13" fmla="*/ 67 h 168"/>
                  <a:gd name="T14" fmla="*/ 21 w 377"/>
                  <a:gd name="T15" fmla="*/ 60 h 168"/>
                  <a:gd name="T16" fmla="*/ 37 w 377"/>
                  <a:gd name="T17" fmla="*/ 50 h 168"/>
                  <a:gd name="T18" fmla="*/ 50 w 377"/>
                  <a:gd name="T19" fmla="*/ 38 h 168"/>
                  <a:gd name="T20" fmla="*/ 58 w 377"/>
                  <a:gd name="T21" fmla="*/ 11 h 168"/>
                  <a:gd name="T22" fmla="*/ 66 w 377"/>
                  <a:gd name="T23" fmla="*/ 0 h 168"/>
                  <a:gd name="T24" fmla="*/ 97 w 377"/>
                  <a:gd name="T25" fmla="*/ 10 h 168"/>
                  <a:gd name="T26" fmla="*/ 120 w 377"/>
                  <a:gd name="T27" fmla="*/ 21 h 168"/>
                  <a:gd name="T28" fmla="*/ 131 w 377"/>
                  <a:gd name="T29" fmla="*/ 18 h 168"/>
                  <a:gd name="T30" fmla="*/ 141 w 377"/>
                  <a:gd name="T31" fmla="*/ 26 h 168"/>
                  <a:gd name="T32" fmla="*/ 155 w 377"/>
                  <a:gd name="T33" fmla="*/ 13 h 168"/>
                  <a:gd name="T34" fmla="*/ 183 w 377"/>
                  <a:gd name="T35" fmla="*/ 4 h 168"/>
                  <a:gd name="T36" fmla="*/ 210 w 377"/>
                  <a:gd name="T37" fmla="*/ 20 h 168"/>
                  <a:gd name="T38" fmla="*/ 230 w 377"/>
                  <a:gd name="T39" fmla="*/ 33 h 168"/>
                  <a:gd name="T40" fmla="*/ 270 w 377"/>
                  <a:gd name="T41" fmla="*/ 52 h 168"/>
                  <a:gd name="T42" fmla="*/ 301 w 377"/>
                  <a:gd name="T43" fmla="*/ 74 h 168"/>
                  <a:gd name="T44" fmla="*/ 307 w 377"/>
                  <a:gd name="T45" fmla="*/ 85 h 168"/>
                  <a:gd name="T46" fmla="*/ 314 w 377"/>
                  <a:gd name="T47" fmla="*/ 74 h 168"/>
                  <a:gd name="T48" fmla="*/ 327 w 377"/>
                  <a:gd name="T49" fmla="*/ 67 h 168"/>
                  <a:gd name="T50" fmla="*/ 341 w 377"/>
                  <a:gd name="T51" fmla="*/ 62 h 168"/>
                  <a:gd name="T52" fmla="*/ 358 w 377"/>
                  <a:gd name="T53" fmla="*/ 64 h 168"/>
                  <a:gd name="T54" fmla="*/ 370 w 377"/>
                  <a:gd name="T55" fmla="*/ 77 h 168"/>
                  <a:gd name="T56" fmla="*/ 372 w 377"/>
                  <a:gd name="T57" fmla="*/ 97 h 168"/>
                  <a:gd name="T58" fmla="*/ 370 w 377"/>
                  <a:gd name="T59" fmla="*/ 115 h 168"/>
                  <a:gd name="T60" fmla="*/ 357 w 377"/>
                  <a:gd name="T61" fmla="*/ 140 h 168"/>
                  <a:gd name="T62" fmla="*/ 326 w 377"/>
                  <a:gd name="T63" fmla="*/ 135 h 168"/>
                  <a:gd name="T64" fmla="*/ 310 w 377"/>
                  <a:gd name="T65" fmla="*/ 126 h 168"/>
                  <a:gd name="T66" fmla="*/ 293 w 377"/>
                  <a:gd name="T67" fmla="*/ 116 h 168"/>
                  <a:gd name="T68" fmla="*/ 270 w 377"/>
                  <a:gd name="T69" fmla="*/ 119 h 168"/>
                  <a:gd name="T70" fmla="*/ 244 w 377"/>
                  <a:gd name="T71" fmla="*/ 138 h 168"/>
                  <a:gd name="T72" fmla="*/ 212 w 377"/>
                  <a:gd name="T73" fmla="*/ 167 h 168"/>
                  <a:gd name="T74" fmla="*/ 177 w 377"/>
                  <a:gd name="T75" fmla="*/ 165 h 168"/>
                  <a:gd name="T76" fmla="*/ 149 w 377"/>
                  <a:gd name="T77" fmla="*/ 168 h 168"/>
                  <a:gd name="T78" fmla="*/ 125 w 377"/>
                  <a:gd name="T79" fmla="*/ 158 h 168"/>
                  <a:gd name="T80" fmla="*/ 117 w 377"/>
                  <a:gd name="T81" fmla="*/ 145 h 168"/>
                  <a:gd name="T82" fmla="*/ 104 w 377"/>
                  <a:gd name="T83" fmla="*/ 13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7" h="168">
                    <a:moveTo>
                      <a:pt x="104" y="137"/>
                    </a:moveTo>
                    <a:lnTo>
                      <a:pt x="87" y="144"/>
                    </a:lnTo>
                    <a:lnTo>
                      <a:pt x="81" y="144"/>
                    </a:lnTo>
                    <a:lnTo>
                      <a:pt x="76" y="133"/>
                    </a:lnTo>
                    <a:lnTo>
                      <a:pt x="76" y="125"/>
                    </a:lnTo>
                    <a:lnTo>
                      <a:pt x="81" y="112"/>
                    </a:lnTo>
                    <a:lnTo>
                      <a:pt x="78" y="105"/>
                    </a:lnTo>
                    <a:lnTo>
                      <a:pt x="67" y="102"/>
                    </a:lnTo>
                    <a:lnTo>
                      <a:pt x="52" y="102"/>
                    </a:lnTo>
                    <a:lnTo>
                      <a:pt x="32" y="102"/>
                    </a:lnTo>
                    <a:lnTo>
                      <a:pt x="10" y="90"/>
                    </a:lnTo>
                    <a:lnTo>
                      <a:pt x="0" y="81"/>
                    </a:lnTo>
                    <a:lnTo>
                      <a:pt x="0" y="75"/>
                    </a:lnTo>
                    <a:lnTo>
                      <a:pt x="8" y="67"/>
                    </a:lnTo>
                    <a:lnTo>
                      <a:pt x="17" y="64"/>
                    </a:lnTo>
                    <a:lnTo>
                      <a:pt x="21" y="60"/>
                    </a:lnTo>
                    <a:lnTo>
                      <a:pt x="21" y="52"/>
                    </a:lnTo>
                    <a:lnTo>
                      <a:pt x="37" y="50"/>
                    </a:lnTo>
                    <a:lnTo>
                      <a:pt x="45" y="47"/>
                    </a:lnTo>
                    <a:lnTo>
                      <a:pt x="50" y="38"/>
                    </a:lnTo>
                    <a:lnTo>
                      <a:pt x="58" y="26"/>
                    </a:lnTo>
                    <a:lnTo>
                      <a:pt x="58" y="11"/>
                    </a:lnTo>
                    <a:lnTo>
                      <a:pt x="60" y="5"/>
                    </a:lnTo>
                    <a:lnTo>
                      <a:pt x="66" y="0"/>
                    </a:lnTo>
                    <a:lnTo>
                      <a:pt x="90" y="11"/>
                    </a:lnTo>
                    <a:lnTo>
                      <a:pt x="97" y="10"/>
                    </a:lnTo>
                    <a:lnTo>
                      <a:pt x="103" y="13"/>
                    </a:lnTo>
                    <a:lnTo>
                      <a:pt x="120" y="21"/>
                    </a:lnTo>
                    <a:lnTo>
                      <a:pt x="127" y="21"/>
                    </a:lnTo>
                    <a:lnTo>
                      <a:pt x="131" y="18"/>
                    </a:lnTo>
                    <a:lnTo>
                      <a:pt x="135" y="18"/>
                    </a:lnTo>
                    <a:lnTo>
                      <a:pt x="141" y="26"/>
                    </a:lnTo>
                    <a:lnTo>
                      <a:pt x="146" y="23"/>
                    </a:lnTo>
                    <a:lnTo>
                      <a:pt x="155" y="13"/>
                    </a:lnTo>
                    <a:lnTo>
                      <a:pt x="169" y="7"/>
                    </a:lnTo>
                    <a:lnTo>
                      <a:pt x="183" y="4"/>
                    </a:lnTo>
                    <a:lnTo>
                      <a:pt x="198" y="8"/>
                    </a:lnTo>
                    <a:lnTo>
                      <a:pt x="210" y="20"/>
                    </a:lnTo>
                    <a:lnTo>
                      <a:pt x="216" y="25"/>
                    </a:lnTo>
                    <a:lnTo>
                      <a:pt x="230" y="33"/>
                    </a:lnTo>
                    <a:lnTo>
                      <a:pt x="265" y="52"/>
                    </a:lnTo>
                    <a:lnTo>
                      <a:pt x="270" y="52"/>
                    </a:lnTo>
                    <a:lnTo>
                      <a:pt x="282" y="60"/>
                    </a:lnTo>
                    <a:lnTo>
                      <a:pt x="301" y="74"/>
                    </a:lnTo>
                    <a:lnTo>
                      <a:pt x="301" y="79"/>
                    </a:lnTo>
                    <a:lnTo>
                      <a:pt x="307" y="85"/>
                    </a:lnTo>
                    <a:lnTo>
                      <a:pt x="310" y="78"/>
                    </a:lnTo>
                    <a:lnTo>
                      <a:pt x="314" y="74"/>
                    </a:lnTo>
                    <a:lnTo>
                      <a:pt x="319" y="74"/>
                    </a:lnTo>
                    <a:lnTo>
                      <a:pt x="327" y="67"/>
                    </a:lnTo>
                    <a:lnTo>
                      <a:pt x="333" y="62"/>
                    </a:lnTo>
                    <a:lnTo>
                      <a:pt x="341" y="62"/>
                    </a:lnTo>
                    <a:lnTo>
                      <a:pt x="345" y="64"/>
                    </a:lnTo>
                    <a:lnTo>
                      <a:pt x="358" y="64"/>
                    </a:lnTo>
                    <a:lnTo>
                      <a:pt x="363" y="72"/>
                    </a:lnTo>
                    <a:lnTo>
                      <a:pt x="370" y="77"/>
                    </a:lnTo>
                    <a:lnTo>
                      <a:pt x="367" y="85"/>
                    </a:lnTo>
                    <a:lnTo>
                      <a:pt x="372" y="97"/>
                    </a:lnTo>
                    <a:lnTo>
                      <a:pt x="377" y="104"/>
                    </a:lnTo>
                    <a:lnTo>
                      <a:pt x="370" y="115"/>
                    </a:lnTo>
                    <a:lnTo>
                      <a:pt x="365" y="128"/>
                    </a:lnTo>
                    <a:lnTo>
                      <a:pt x="357" y="140"/>
                    </a:lnTo>
                    <a:lnTo>
                      <a:pt x="341" y="135"/>
                    </a:lnTo>
                    <a:lnTo>
                      <a:pt x="326" y="135"/>
                    </a:lnTo>
                    <a:lnTo>
                      <a:pt x="319" y="133"/>
                    </a:lnTo>
                    <a:lnTo>
                      <a:pt x="310" y="126"/>
                    </a:lnTo>
                    <a:lnTo>
                      <a:pt x="303" y="120"/>
                    </a:lnTo>
                    <a:lnTo>
                      <a:pt x="293" y="116"/>
                    </a:lnTo>
                    <a:lnTo>
                      <a:pt x="285" y="116"/>
                    </a:lnTo>
                    <a:lnTo>
                      <a:pt x="270" y="119"/>
                    </a:lnTo>
                    <a:lnTo>
                      <a:pt x="252" y="129"/>
                    </a:lnTo>
                    <a:lnTo>
                      <a:pt x="244" y="138"/>
                    </a:lnTo>
                    <a:lnTo>
                      <a:pt x="227" y="162"/>
                    </a:lnTo>
                    <a:lnTo>
                      <a:pt x="212" y="167"/>
                    </a:lnTo>
                    <a:lnTo>
                      <a:pt x="185" y="167"/>
                    </a:lnTo>
                    <a:lnTo>
                      <a:pt x="177" y="165"/>
                    </a:lnTo>
                    <a:lnTo>
                      <a:pt x="166" y="165"/>
                    </a:lnTo>
                    <a:lnTo>
                      <a:pt x="149" y="168"/>
                    </a:lnTo>
                    <a:lnTo>
                      <a:pt x="135" y="168"/>
                    </a:lnTo>
                    <a:lnTo>
                      <a:pt x="125" y="158"/>
                    </a:lnTo>
                    <a:lnTo>
                      <a:pt x="117" y="151"/>
                    </a:lnTo>
                    <a:lnTo>
                      <a:pt x="117" y="145"/>
                    </a:lnTo>
                    <a:lnTo>
                      <a:pt x="113" y="139"/>
                    </a:lnTo>
                    <a:lnTo>
                      <a:pt x="104" y="13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7" name="Freeform 206" descr="Wide upward diagonal">
                <a:extLst>
                  <a:ext uri="{FF2B5EF4-FFF2-40B4-BE49-F238E27FC236}">
                    <a16:creationId xmlns:a16="http://schemas.microsoft.com/office/drawing/2014/main" id="{C40FDC35-AC23-45F2-94FF-D3D6D4319B55}"/>
                  </a:ext>
                </a:extLst>
              </p:cNvPr>
              <p:cNvSpPr>
                <a:spLocks/>
              </p:cNvSpPr>
              <p:nvPr/>
            </p:nvSpPr>
            <p:spPr bwMode="auto">
              <a:xfrm>
                <a:off x="5903913" y="3830638"/>
                <a:ext cx="1095375" cy="781050"/>
              </a:xfrm>
              <a:custGeom>
                <a:avLst/>
                <a:gdLst>
                  <a:gd name="T0" fmla="*/ 1 w 578"/>
                  <a:gd name="T1" fmla="*/ 247 h 365"/>
                  <a:gd name="T2" fmla="*/ 4 w 578"/>
                  <a:gd name="T3" fmla="*/ 234 h 365"/>
                  <a:gd name="T4" fmla="*/ 0 w 578"/>
                  <a:gd name="T5" fmla="*/ 224 h 365"/>
                  <a:gd name="T6" fmla="*/ 13 w 578"/>
                  <a:gd name="T7" fmla="*/ 205 h 365"/>
                  <a:gd name="T8" fmla="*/ 33 w 578"/>
                  <a:gd name="T9" fmla="*/ 175 h 365"/>
                  <a:gd name="T10" fmla="*/ 51 w 578"/>
                  <a:gd name="T11" fmla="*/ 166 h 365"/>
                  <a:gd name="T12" fmla="*/ 78 w 578"/>
                  <a:gd name="T13" fmla="*/ 168 h 365"/>
                  <a:gd name="T14" fmla="*/ 118 w 578"/>
                  <a:gd name="T15" fmla="*/ 150 h 365"/>
                  <a:gd name="T16" fmla="*/ 160 w 578"/>
                  <a:gd name="T17" fmla="*/ 149 h 365"/>
                  <a:gd name="T18" fmla="*/ 178 w 578"/>
                  <a:gd name="T19" fmla="*/ 121 h 365"/>
                  <a:gd name="T20" fmla="*/ 236 w 578"/>
                  <a:gd name="T21" fmla="*/ 111 h 365"/>
                  <a:gd name="T22" fmla="*/ 244 w 578"/>
                  <a:gd name="T23" fmla="*/ 86 h 365"/>
                  <a:gd name="T24" fmla="*/ 257 w 578"/>
                  <a:gd name="T25" fmla="*/ 68 h 365"/>
                  <a:gd name="T26" fmla="*/ 248 w 578"/>
                  <a:gd name="T27" fmla="*/ 58 h 365"/>
                  <a:gd name="T28" fmla="*/ 261 w 578"/>
                  <a:gd name="T29" fmla="*/ 48 h 365"/>
                  <a:gd name="T30" fmla="*/ 276 w 578"/>
                  <a:gd name="T31" fmla="*/ 19 h 365"/>
                  <a:gd name="T32" fmla="*/ 288 w 578"/>
                  <a:gd name="T33" fmla="*/ 0 h 365"/>
                  <a:gd name="T34" fmla="*/ 366 w 578"/>
                  <a:gd name="T35" fmla="*/ 14 h 365"/>
                  <a:gd name="T36" fmla="*/ 416 w 578"/>
                  <a:gd name="T37" fmla="*/ 48 h 365"/>
                  <a:gd name="T38" fmla="*/ 452 w 578"/>
                  <a:gd name="T39" fmla="*/ 33 h 365"/>
                  <a:gd name="T40" fmla="*/ 466 w 578"/>
                  <a:gd name="T41" fmla="*/ 39 h 365"/>
                  <a:gd name="T42" fmla="*/ 468 w 578"/>
                  <a:gd name="T43" fmla="*/ 52 h 365"/>
                  <a:gd name="T44" fmla="*/ 464 w 578"/>
                  <a:gd name="T45" fmla="*/ 103 h 365"/>
                  <a:gd name="T46" fmla="*/ 474 w 578"/>
                  <a:gd name="T47" fmla="*/ 120 h 365"/>
                  <a:gd name="T48" fmla="*/ 498 w 578"/>
                  <a:gd name="T49" fmla="*/ 153 h 365"/>
                  <a:gd name="T50" fmla="*/ 547 w 578"/>
                  <a:gd name="T51" fmla="*/ 229 h 365"/>
                  <a:gd name="T52" fmla="*/ 545 w 578"/>
                  <a:gd name="T53" fmla="*/ 259 h 365"/>
                  <a:gd name="T54" fmla="*/ 578 w 578"/>
                  <a:gd name="T55" fmla="*/ 285 h 365"/>
                  <a:gd name="T56" fmla="*/ 482 w 578"/>
                  <a:gd name="T57" fmla="*/ 332 h 365"/>
                  <a:gd name="T58" fmla="*/ 416 w 578"/>
                  <a:gd name="T59" fmla="*/ 351 h 365"/>
                  <a:gd name="T60" fmla="*/ 349 w 578"/>
                  <a:gd name="T61" fmla="*/ 365 h 365"/>
                  <a:gd name="T62" fmla="*/ 311 w 578"/>
                  <a:gd name="T63" fmla="*/ 361 h 365"/>
                  <a:gd name="T64" fmla="*/ 265 w 578"/>
                  <a:gd name="T65" fmla="*/ 362 h 365"/>
                  <a:gd name="T66" fmla="*/ 180 w 578"/>
                  <a:gd name="T67" fmla="*/ 327 h 365"/>
                  <a:gd name="T68" fmla="*/ 127 w 578"/>
                  <a:gd name="T69" fmla="*/ 311 h 365"/>
                  <a:gd name="T70" fmla="*/ 86 w 578"/>
                  <a:gd name="T71" fmla="*/ 309 h 365"/>
                  <a:gd name="T72" fmla="*/ 44 w 578"/>
                  <a:gd name="T73" fmla="*/ 304 h 365"/>
                  <a:gd name="T74" fmla="*/ 12 w 578"/>
                  <a:gd name="T75" fmla="*/ 275 h 365"/>
                  <a:gd name="T76" fmla="*/ 11 w 578"/>
                  <a:gd name="T77" fmla="*/ 264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8" h="365">
                    <a:moveTo>
                      <a:pt x="4" y="252"/>
                    </a:moveTo>
                    <a:lnTo>
                      <a:pt x="1" y="247"/>
                    </a:lnTo>
                    <a:lnTo>
                      <a:pt x="1" y="237"/>
                    </a:lnTo>
                    <a:lnTo>
                      <a:pt x="4" y="234"/>
                    </a:lnTo>
                    <a:lnTo>
                      <a:pt x="4" y="227"/>
                    </a:lnTo>
                    <a:lnTo>
                      <a:pt x="0" y="224"/>
                    </a:lnTo>
                    <a:lnTo>
                      <a:pt x="1" y="220"/>
                    </a:lnTo>
                    <a:lnTo>
                      <a:pt x="13" y="205"/>
                    </a:lnTo>
                    <a:lnTo>
                      <a:pt x="13" y="191"/>
                    </a:lnTo>
                    <a:lnTo>
                      <a:pt x="33" y="175"/>
                    </a:lnTo>
                    <a:lnTo>
                      <a:pt x="39" y="163"/>
                    </a:lnTo>
                    <a:lnTo>
                      <a:pt x="51" y="166"/>
                    </a:lnTo>
                    <a:lnTo>
                      <a:pt x="69" y="172"/>
                    </a:lnTo>
                    <a:lnTo>
                      <a:pt x="78" y="168"/>
                    </a:lnTo>
                    <a:lnTo>
                      <a:pt x="102" y="155"/>
                    </a:lnTo>
                    <a:lnTo>
                      <a:pt x="118" y="150"/>
                    </a:lnTo>
                    <a:lnTo>
                      <a:pt x="149" y="153"/>
                    </a:lnTo>
                    <a:lnTo>
                      <a:pt x="160" y="149"/>
                    </a:lnTo>
                    <a:lnTo>
                      <a:pt x="169" y="132"/>
                    </a:lnTo>
                    <a:lnTo>
                      <a:pt x="178" y="121"/>
                    </a:lnTo>
                    <a:lnTo>
                      <a:pt x="199" y="111"/>
                    </a:lnTo>
                    <a:lnTo>
                      <a:pt x="236" y="111"/>
                    </a:lnTo>
                    <a:lnTo>
                      <a:pt x="224" y="99"/>
                    </a:lnTo>
                    <a:lnTo>
                      <a:pt x="244" y="86"/>
                    </a:lnTo>
                    <a:lnTo>
                      <a:pt x="257" y="75"/>
                    </a:lnTo>
                    <a:lnTo>
                      <a:pt x="257" y="68"/>
                    </a:lnTo>
                    <a:lnTo>
                      <a:pt x="244" y="65"/>
                    </a:lnTo>
                    <a:lnTo>
                      <a:pt x="248" y="58"/>
                    </a:lnTo>
                    <a:lnTo>
                      <a:pt x="257" y="55"/>
                    </a:lnTo>
                    <a:lnTo>
                      <a:pt x="261" y="48"/>
                    </a:lnTo>
                    <a:lnTo>
                      <a:pt x="261" y="35"/>
                    </a:lnTo>
                    <a:lnTo>
                      <a:pt x="276" y="19"/>
                    </a:lnTo>
                    <a:lnTo>
                      <a:pt x="281" y="3"/>
                    </a:lnTo>
                    <a:lnTo>
                      <a:pt x="288" y="0"/>
                    </a:lnTo>
                    <a:lnTo>
                      <a:pt x="321" y="3"/>
                    </a:lnTo>
                    <a:lnTo>
                      <a:pt x="366" y="14"/>
                    </a:lnTo>
                    <a:lnTo>
                      <a:pt x="397" y="38"/>
                    </a:lnTo>
                    <a:lnTo>
                      <a:pt x="416" y="48"/>
                    </a:lnTo>
                    <a:lnTo>
                      <a:pt x="424" y="48"/>
                    </a:lnTo>
                    <a:lnTo>
                      <a:pt x="452" y="33"/>
                    </a:lnTo>
                    <a:lnTo>
                      <a:pt x="458" y="33"/>
                    </a:lnTo>
                    <a:lnTo>
                      <a:pt x="466" y="39"/>
                    </a:lnTo>
                    <a:lnTo>
                      <a:pt x="467" y="44"/>
                    </a:lnTo>
                    <a:lnTo>
                      <a:pt x="468" y="52"/>
                    </a:lnTo>
                    <a:lnTo>
                      <a:pt x="464" y="83"/>
                    </a:lnTo>
                    <a:lnTo>
                      <a:pt x="464" y="103"/>
                    </a:lnTo>
                    <a:lnTo>
                      <a:pt x="468" y="112"/>
                    </a:lnTo>
                    <a:lnTo>
                      <a:pt x="474" y="120"/>
                    </a:lnTo>
                    <a:lnTo>
                      <a:pt x="480" y="128"/>
                    </a:lnTo>
                    <a:lnTo>
                      <a:pt x="498" y="153"/>
                    </a:lnTo>
                    <a:lnTo>
                      <a:pt x="523" y="198"/>
                    </a:lnTo>
                    <a:lnTo>
                      <a:pt x="547" y="229"/>
                    </a:lnTo>
                    <a:lnTo>
                      <a:pt x="547" y="247"/>
                    </a:lnTo>
                    <a:lnTo>
                      <a:pt x="545" y="259"/>
                    </a:lnTo>
                    <a:lnTo>
                      <a:pt x="557" y="268"/>
                    </a:lnTo>
                    <a:lnTo>
                      <a:pt x="578" y="285"/>
                    </a:lnTo>
                    <a:lnTo>
                      <a:pt x="520" y="315"/>
                    </a:lnTo>
                    <a:lnTo>
                      <a:pt x="482" y="332"/>
                    </a:lnTo>
                    <a:lnTo>
                      <a:pt x="448" y="341"/>
                    </a:lnTo>
                    <a:lnTo>
                      <a:pt x="416" y="351"/>
                    </a:lnTo>
                    <a:lnTo>
                      <a:pt x="384" y="356"/>
                    </a:lnTo>
                    <a:lnTo>
                      <a:pt x="349" y="365"/>
                    </a:lnTo>
                    <a:lnTo>
                      <a:pt x="325" y="365"/>
                    </a:lnTo>
                    <a:lnTo>
                      <a:pt x="311" y="361"/>
                    </a:lnTo>
                    <a:lnTo>
                      <a:pt x="283" y="358"/>
                    </a:lnTo>
                    <a:lnTo>
                      <a:pt x="265" y="362"/>
                    </a:lnTo>
                    <a:lnTo>
                      <a:pt x="222" y="362"/>
                    </a:lnTo>
                    <a:lnTo>
                      <a:pt x="180" y="327"/>
                    </a:lnTo>
                    <a:lnTo>
                      <a:pt x="158" y="317"/>
                    </a:lnTo>
                    <a:lnTo>
                      <a:pt x="127" y="311"/>
                    </a:lnTo>
                    <a:lnTo>
                      <a:pt x="101" y="307"/>
                    </a:lnTo>
                    <a:lnTo>
                      <a:pt x="86" y="309"/>
                    </a:lnTo>
                    <a:lnTo>
                      <a:pt x="55" y="322"/>
                    </a:lnTo>
                    <a:lnTo>
                      <a:pt x="44" y="304"/>
                    </a:lnTo>
                    <a:lnTo>
                      <a:pt x="30" y="280"/>
                    </a:lnTo>
                    <a:lnTo>
                      <a:pt x="12" y="275"/>
                    </a:lnTo>
                    <a:lnTo>
                      <a:pt x="11" y="270"/>
                    </a:lnTo>
                    <a:lnTo>
                      <a:pt x="11" y="264"/>
                    </a:lnTo>
                    <a:lnTo>
                      <a:pt x="4" y="25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8" name="Freeform 207" descr="Wide upward diagonal">
                <a:extLst>
                  <a:ext uri="{FF2B5EF4-FFF2-40B4-BE49-F238E27FC236}">
                    <a16:creationId xmlns:a16="http://schemas.microsoft.com/office/drawing/2014/main" id="{8AD970DC-0BCB-4740-B678-9265554C4998}"/>
                  </a:ext>
                </a:extLst>
              </p:cNvPr>
              <p:cNvSpPr>
                <a:spLocks/>
              </p:cNvSpPr>
              <p:nvPr/>
            </p:nvSpPr>
            <p:spPr bwMode="auto">
              <a:xfrm>
                <a:off x="6778625" y="2909888"/>
                <a:ext cx="614363" cy="622300"/>
              </a:xfrm>
              <a:custGeom>
                <a:avLst/>
                <a:gdLst>
                  <a:gd name="T0" fmla="*/ 78 w 324"/>
                  <a:gd name="T1" fmla="*/ 232 h 291"/>
                  <a:gd name="T2" fmla="*/ 62 w 324"/>
                  <a:gd name="T3" fmla="*/ 251 h 291"/>
                  <a:gd name="T4" fmla="*/ 85 w 324"/>
                  <a:gd name="T5" fmla="*/ 268 h 291"/>
                  <a:gd name="T6" fmla="*/ 91 w 324"/>
                  <a:gd name="T7" fmla="*/ 288 h 291"/>
                  <a:gd name="T8" fmla="*/ 118 w 324"/>
                  <a:gd name="T9" fmla="*/ 287 h 291"/>
                  <a:gd name="T10" fmla="*/ 115 w 324"/>
                  <a:gd name="T11" fmla="*/ 274 h 291"/>
                  <a:gd name="T12" fmla="*/ 134 w 324"/>
                  <a:gd name="T13" fmla="*/ 254 h 291"/>
                  <a:gd name="T14" fmla="*/ 137 w 324"/>
                  <a:gd name="T15" fmla="*/ 247 h 291"/>
                  <a:gd name="T16" fmla="*/ 187 w 324"/>
                  <a:gd name="T17" fmla="*/ 249 h 291"/>
                  <a:gd name="T18" fmla="*/ 202 w 324"/>
                  <a:gd name="T19" fmla="*/ 257 h 291"/>
                  <a:gd name="T20" fmla="*/ 232 w 324"/>
                  <a:gd name="T21" fmla="*/ 245 h 291"/>
                  <a:gd name="T22" fmla="*/ 258 w 324"/>
                  <a:gd name="T23" fmla="*/ 233 h 291"/>
                  <a:gd name="T24" fmla="*/ 294 w 324"/>
                  <a:gd name="T25" fmla="*/ 209 h 291"/>
                  <a:gd name="T26" fmla="*/ 283 w 324"/>
                  <a:gd name="T27" fmla="*/ 180 h 291"/>
                  <a:gd name="T28" fmla="*/ 305 w 324"/>
                  <a:gd name="T29" fmla="*/ 130 h 291"/>
                  <a:gd name="T30" fmla="*/ 324 w 324"/>
                  <a:gd name="T31" fmla="*/ 115 h 291"/>
                  <a:gd name="T32" fmla="*/ 299 w 324"/>
                  <a:gd name="T33" fmla="*/ 101 h 291"/>
                  <a:gd name="T34" fmla="*/ 272 w 324"/>
                  <a:gd name="T35" fmla="*/ 71 h 291"/>
                  <a:gd name="T36" fmla="*/ 269 w 324"/>
                  <a:gd name="T37" fmla="*/ 47 h 291"/>
                  <a:gd name="T38" fmla="*/ 287 w 324"/>
                  <a:gd name="T39" fmla="*/ 32 h 291"/>
                  <a:gd name="T40" fmla="*/ 272 w 324"/>
                  <a:gd name="T41" fmla="*/ 32 h 291"/>
                  <a:gd name="T42" fmla="*/ 255 w 324"/>
                  <a:gd name="T43" fmla="*/ 16 h 291"/>
                  <a:gd name="T44" fmla="*/ 220 w 324"/>
                  <a:gd name="T45" fmla="*/ 16 h 291"/>
                  <a:gd name="T46" fmla="*/ 190 w 324"/>
                  <a:gd name="T47" fmla="*/ 21 h 291"/>
                  <a:gd name="T48" fmla="*/ 152 w 324"/>
                  <a:gd name="T49" fmla="*/ 23 h 291"/>
                  <a:gd name="T50" fmla="*/ 156 w 324"/>
                  <a:gd name="T51" fmla="*/ 0 h 291"/>
                  <a:gd name="T52" fmla="*/ 128 w 324"/>
                  <a:gd name="T53" fmla="*/ 4 h 291"/>
                  <a:gd name="T54" fmla="*/ 107 w 324"/>
                  <a:gd name="T55" fmla="*/ 4 h 291"/>
                  <a:gd name="T56" fmla="*/ 62 w 324"/>
                  <a:gd name="T57" fmla="*/ 35 h 291"/>
                  <a:gd name="T58" fmla="*/ 72 w 324"/>
                  <a:gd name="T59" fmla="*/ 42 h 291"/>
                  <a:gd name="T60" fmla="*/ 54 w 324"/>
                  <a:gd name="T61" fmla="*/ 56 h 291"/>
                  <a:gd name="T62" fmla="*/ 36 w 324"/>
                  <a:gd name="T63" fmla="*/ 71 h 291"/>
                  <a:gd name="T64" fmla="*/ 12 w 324"/>
                  <a:gd name="T65" fmla="*/ 66 h 291"/>
                  <a:gd name="T66" fmla="*/ 1 w 324"/>
                  <a:gd name="T67" fmla="*/ 89 h 291"/>
                  <a:gd name="T68" fmla="*/ 7 w 324"/>
                  <a:gd name="T69" fmla="*/ 114 h 291"/>
                  <a:gd name="T70" fmla="*/ 7 w 324"/>
                  <a:gd name="T71" fmla="*/ 131 h 291"/>
                  <a:gd name="T72" fmla="*/ 47 w 324"/>
                  <a:gd name="T73" fmla="*/ 107 h 291"/>
                  <a:gd name="T74" fmla="*/ 77 w 324"/>
                  <a:gd name="T75" fmla="*/ 98 h 291"/>
                  <a:gd name="T76" fmla="*/ 80 w 324"/>
                  <a:gd name="T77" fmla="*/ 126 h 291"/>
                  <a:gd name="T78" fmla="*/ 73 w 324"/>
                  <a:gd name="T79" fmla="*/ 150 h 291"/>
                  <a:gd name="T80" fmla="*/ 83 w 324"/>
                  <a:gd name="T81" fmla="*/ 176 h 291"/>
                  <a:gd name="T82" fmla="*/ 86 w 324"/>
                  <a:gd name="T83" fmla="*/ 185 h 291"/>
                  <a:gd name="T84" fmla="*/ 107 w 324"/>
                  <a:gd name="T85" fmla="*/ 20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4" h="291">
                    <a:moveTo>
                      <a:pt x="89" y="216"/>
                    </a:moveTo>
                    <a:lnTo>
                      <a:pt x="78" y="223"/>
                    </a:lnTo>
                    <a:lnTo>
                      <a:pt x="78" y="232"/>
                    </a:lnTo>
                    <a:lnTo>
                      <a:pt x="71" y="239"/>
                    </a:lnTo>
                    <a:lnTo>
                      <a:pt x="62" y="243"/>
                    </a:lnTo>
                    <a:lnTo>
                      <a:pt x="62" y="251"/>
                    </a:lnTo>
                    <a:lnTo>
                      <a:pt x="62" y="257"/>
                    </a:lnTo>
                    <a:lnTo>
                      <a:pt x="71" y="263"/>
                    </a:lnTo>
                    <a:lnTo>
                      <a:pt x="85" y="268"/>
                    </a:lnTo>
                    <a:lnTo>
                      <a:pt x="88" y="274"/>
                    </a:lnTo>
                    <a:lnTo>
                      <a:pt x="88" y="283"/>
                    </a:lnTo>
                    <a:lnTo>
                      <a:pt x="91" y="288"/>
                    </a:lnTo>
                    <a:lnTo>
                      <a:pt x="102" y="291"/>
                    </a:lnTo>
                    <a:lnTo>
                      <a:pt x="115" y="291"/>
                    </a:lnTo>
                    <a:lnTo>
                      <a:pt x="118" y="287"/>
                    </a:lnTo>
                    <a:lnTo>
                      <a:pt x="118" y="285"/>
                    </a:lnTo>
                    <a:lnTo>
                      <a:pt x="115" y="279"/>
                    </a:lnTo>
                    <a:lnTo>
                      <a:pt x="115" y="274"/>
                    </a:lnTo>
                    <a:lnTo>
                      <a:pt x="118" y="269"/>
                    </a:lnTo>
                    <a:lnTo>
                      <a:pt x="134" y="260"/>
                    </a:lnTo>
                    <a:lnTo>
                      <a:pt x="134" y="254"/>
                    </a:lnTo>
                    <a:lnTo>
                      <a:pt x="131" y="252"/>
                    </a:lnTo>
                    <a:lnTo>
                      <a:pt x="131" y="247"/>
                    </a:lnTo>
                    <a:lnTo>
                      <a:pt x="137" y="247"/>
                    </a:lnTo>
                    <a:lnTo>
                      <a:pt x="154" y="257"/>
                    </a:lnTo>
                    <a:lnTo>
                      <a:pt x="175" y="257"/>
                    </a:lnTo>
                    <a:lnTo>
                      <a:pt x="187" y="249"/>
                    </a:lnTo>
                    <a:lnTo>
                      <a:pt x="192" y="249"/>
                    </a:lnTo>
                    <a:lnTo>
                      <a:pt x="197" y="257"/>
                    </a:lnTo>
                    <a:lnTo>
                      <a:pt x="202" y="257"/>
                    </a:lnTo>
                    <a:lnTo>
                      <a:pt x="217" y="251"/>
                    </a:lnTo>
                    <a:lnTo>
                      <a:pt x="222" y="248"/>
                    </a:lnTo>
                    <a:lnTo>
                      <a:pt x="232" y="245"/>
                    </a:lnTo>
                    <a:lnTo>
                      <a:pt x="246" y="245"/>
                    </a:lnTo>
                    <a:lnTo>
                      <a:pt x="254" y="240"/>
                    </a:lnTo>
                    <a:lnTo>
                      <a:pt x="258" y="233"/>
                    </a:lnTo>
                    <a:lnTo>
                      <a:pt x="276" y="216"/>
                    </a:lnTo>
                    <a:lnTo>
                      <a:pt x="283" y="212"/>
                    </a:lnTo>
                    <a:lnTo>
                      <a:pt x="294" y="209"/>
                    </a:lnTo>
                    <a:lnTo>
                      <a:pt x="289" y="201"/>
                    </a:lnTo>
                    <a:lnTo>
                      <a:pt x="286" y="192"/>
                    </a:lnTo>
                    <a:lnTo>
                      <a:pt x="283" y="180"/>
                    </a:lnTo>
                    <a:lnTo>
                      <a:pt x="288" y="171"/>
                    </a:lnTo>
                    <a:lnTo>
                      <a:pt x="297" y="136"/>
                    </a:lnTo>
                    <a:lnTo>
                      <a:pt x="305" y="130"/>
                    </a:lnTo>
                    <a:lnTo>
                      <a:pt x="316" y="127"/>
                    </a:lnTo>
                    <a:lnTo>
                      <a:pt x="324" y="120"/>
                    </a:lnTo>
                    <a:lnTo>
                      <a:pt x="324" y="115"/>
                    </a:lnTo>
                    <a:lnTo>
                      <a:pt x="320" y="109"/>
                    </a:lnTo>
                    <a:lnTo>
                      <a:pt x="313" y="106"/>
                    </a:lnTo>
                    <a:lnTo>
                      <a:pt x="299" y="101"/>
                    </a:lnTo>
                    <a:lnTo>
                      <a:pt x="289" y="94"/>
                    </a:lnTo>
                    <a:lnTo>
                      <a:pt x="282" y="87"/>
                    </a:lnTo>
                    <a:lnTo>
                      <a:pt x="272" y="71"/>
                    </a:lnTo>
                    <a:lnTo>
                      <a:pt x="265" y="57"/>
                    </a:lnTo>
                    <a:lnTo>
                      <a:pt x="265" y="53"/>
                    </a:lnTo>
                    <a:lnTo>
                      <a:pt x="269" y="47"/>
                    </a:lnTo>
                    <a:lnTo>
                      <a:pt x="279" y="41"/>
                    </a:lnTo>
                    <a:lnTo>
                      <a:pt x="287" y="36"/>
                    </a:lnTo>
                    <a:lnTo>
                      <a:pt x="287" y="32"/>
                    </a:lnTo>
                    <a:lnTo>
                      <a:pt x="281" y="29"/>
                    </a:lnTo>
                    <a:lnTo>
                      <a:pt x="278" y="29"/>
                    </a:lnTo>
                    <a:lnTo>
                      <a:pt x="272" y="32"/>
                    </a:lnTo>
                    <a:lnTo>
                      <a:pt x="267" y="29"/>
                    </a:lnTo>
                    <a:lnTo>
                      <a:pt x="263" y="22"/>
                    </a:lnTo>
                    <a:lnTo>
                      <a:pt x="255" y="16"/>
                    </a:lnTo>
                    <a:lnTo>
                      <a:pt x="247" y="13"/>
                    </a:lnTo>
                    <a:lnTo>
                      <a:pt x="235" y="16"/>
                    </a:lnTo>
                    <a:lnTo>
                      <a:pt x="220" y="16"/>
                    </a:lnTo>
                    <a:lnTo>
                      <a:pt x="216" y="18"/>
                    </a:lnTo>
                    <a:lnTo>
                      <a:pt x="202" y="18"/>
                    </a:lnTo>
                    <a:lnTo>
                      <a:pt x="190" y="21"/>
                    </a:lnTo>
                    <a:lnTo>
                      <a:pt x="175" y="27"/>
                    </a:lnTo>
                    <a:lnTo>
                      <a:pt x="160" y="29"/>
                    </a:lnTo>
                    <a:lnTo>
                      <a:pt x="152" y="23"/>
                    </a:lnTo>
                    <a:lnTo>
                      <a:pt x="149" y="18"/>
                    </a:lnTo>
                    <a:lnTo>
                      <a:pt x="149" y="11"/>
                    </a:lnTo>
                    <a:lnTo>
                      <a:pt x="156" y="0"/>
                    </a:lnTo>
                    <a:lnTo>
                      <a:pt x="148" y="0"/>
                    </a:lnTo>
                    <a:lnTo>
                      <a:pt x="138" y="4"/>
                    </a:lnTo>
                    <a:lnTo>
                      <a:pt x="128" y="4"/>
                    </a:lnTo>
                    <a:lnTo>
                      <a:pt x="124" y="6"/>
                    </a:lnTo>
                    <a:lnTo>
                      <a:pt x="115" y="6"/>
                    </a:lnTo>
                    <a:lnTo>
                      <a:pt x="107" y="4"/>
                    </a:lnTo>
                    <a:lnTo>
                      <a:pt x="98" y="9"/>
                    </a:lnTo>
                    <a:lnTo>
                      <a:pt x="78" y="21"/>
                    </a:lnTo>
                    <a:lnTo>
                      <a:pt x="62" y="35"/>
                    </a:lnTo>
                    <a:lnTo>
                      <a:pt x="62" y="39"/>
                    </a:lnTo>
                    <a:lnTo>
                      <a:pt x="70" y="39"/>
                    </a:lnTo>
                    <a:lnTo>
                      <a:pt x="72" y="42"/>
                    </a:lnTo>
                    <a:lnTo>
                      <a:pt x="67" y="50"/>
                    </a:lnTo>
                    <a:lnTo>
                      <a:pt x="59" y="56"/>
                    </a:lnTo>
                    <a:lnTo>
                      <a:pt x="54" y="56"/>
                    </a:lnTo>
                    <a:lnTo>
                      <a:pt x="44" y="61"/>
                    </a:lnTo>
                    <a:lnTo>
                      <a:pt x="38" y="66"/>
                    </a:lnTo>
                    <a:lnTo>
                      <a:pt x="36" y="71"/>
                    </a:lnTo>
                    <a:lnTo>
                      <a:pt x="23" y="71"/>
                    </a:lnTo>
                    <a:lnTo>
                      <a:pt x="16" y="65"/>
                    </a:lnTo>
                    <a:lnTo>
                      <a:pt x="12" y="66"/>
                    </a:lnTo>
                    <a:lnTo>
                      <a:pt x="8" y="71"/>
                    </a:lnTo>
                    <a:lnTo>
                      <a:pt x="8" y="81"/>
                    </a:lnTo>
                    <a:lnTo>
                      <a:pt x="1" y="89"/>
                    </a:lnTo>
                    <a:lnTo>
                      <a:pt x="1" y="103"/>
                    </a:lnTo>
                    <a:lnTo>
                      <a:pt x="1" y="108"/>
                    </a:lnTo>
                    <a:lnTo>
                      <a:pt x="7" y="114"/>
                    </a:lnTo>
                    <a:lnTo>
                      <a:pt x="7" y="117"/>
                    </a:lnTo>
                    <a:lnTo>
                      <a:pt x="0" y="123"/>
                    </a:lnTo>
                    <a:lnTo>
                      <a:pt x="7" y="131"/>
                    </a:lnTo>
                    <a:lnTo>
                      <a:pt x="21" y="131"/>
                    </a:lnTo>
                    <a:lnTo>
                      <a:pt x="30" y="127"/>
                    </a:lnTo>
                    <a:lnTo>
                      <a:pt x="47" y="107"/>
                    </a:lnTo>
                    <a:lnTo>
                      <a:pt x="57" y="100"/>
                    </a:lnTo>
                    <a:lnTo>
                      <a:pt x="67" y="95"/>
                    </a:lnTo>
                    <a:lnTo>
                      <a:pt x="77" y="98"/>
                    </a:lnTo>
                    <a:lnTo>
                      <a:pt x="85" y="107"/>
                    </a:lnTo>
                    <a:lnTo>
                      <a:pt x="85" y="116"/>
                    </a:lnTo>
                    <a:lnTo>
                      <a:pt x="80" y="126"/>
                    </a:lnTo>
                    <a:lnTo>
                      <a:pt x="76" y="136"/>
                    </a:lnTo>
                    <a:lnTo>
                      <a:pt x="76" y="143"/>
                    </a:lnTo>
                    <a:lnTo>
                      <a:pt x="73" y="150"/>
                    </a:lnTo>
                    <a:lnTo>
                      <a:pt x="76" y="165"/>
                    </a:lnTo>
                    <a:lnTo>
                      <a:pt x="83" y="172"/>
                    </a:lnTo>
                    <a:lnTo>
                      <a:pt x="83" y="176"/>
                    </a:lnTo>
                    <a:lnTo>
                      <a:pt x="79" y="181"/>
                    </a:lnTo>
                    <a:lnTo>
                      <a:pt x="82" y="185"/>
                    </a:lnTo>
                    <a:lnTo>
                      <a:pt x="86" y="185"/>
                    </a:lnTo>
                    <a:lnTo>
                      <a:pt x="93" y="192"/>
                    </a:lnTo>
                    <a:lnTo>
                      <a:pt x="104" y="195"/>
                    </a:lnTo>
                    <a:lnTo>
                      <a:pt x="107" y="201"/>
                    </a:lnTo>
                    <a:lnTo>
                      <a:pt x="99" y="211"/>
                    </a:lnTo>
                    <a:lnTo>
                      <a:pt x="89" y="21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9" name="Freeform 208">
                <a:extLst>
                  <a:ext uri="{FF2B5EF4-FFF2-40B4-BE49-F238E27FC236}">
                    <a16:creationId xmlns:a16="http://schemas.microsoft.com/office/drawing/2014/main" id="{F1FE93F8-1537-4F67-8368-64EC6F6F55CF}"/>
                  </a:ext>
                </a:extLst>
              </p:cNvPr>
              <p:cNvSpPr>
                <a:spLocks/>
              </p:cNvSpPr>
              <p:nvPr/>
            </p:nvSpPr>
            <p:spPr bwMode="auto">
              <a:xfrm>
                <a:off x="7775575" y="2509838"/>
                <a:ext cx="971550" cy="658812"/>
              </a:xfrm>
              <a:custGeom>
                <a:avLst/>
                <a:gdLst>
                  <a:gd name="T0" fmla="*/ 102 w 513"/>
                  <a:gd name="T1" fmla="*/ 227 h 308"/>
                  <a:gd name="T2" fmla="*/ 107 w 513"/>
                  <a:gd name="T3" fmla="*/ 247 h 308"/>
                  <a:gd name="T4" fmla="*/ 112 w 513"/>
                  <a:gd name="T5" fmla="*/ 272 h 308"/>
                  <a:gd name="T6" fmla="*/ 122 w 513"/>
                  <a:gd name="T7" fmla="*/ 296 h 308"/>
                  <a:gd name="T8" fmla="*/ 128 w 513"/>
                  <a:gd name="T9" fmla="*/ 308 h 308"/>
                  <a:gd name="T10" fmla="*/ 166 w 513"/>
                  <a:gd name="T11" fmla="*/ 301 h 308"/>
                  <a:gd name="T12" fmla="*/ 170 w 513"/>
                  <a:gd name="T13" fmla="*/ 279 h 308"/>
                  <a:gd name="T14" fmla="*/ 189 w 513"/>
                  <a:gd name="T15" fmla="*/ 262 h 308"/>
                  <a:gd name="T16" fmla="*/ 222 w 513"/>
                  <a:gd name="T17" fmla="*/ 226 h 308"/>
                  <a:gd name="T18" fmla="*/ 225 w 513"/>
                  <a:gd name="T19" fmla="*/ 207 h 308"/>
                  <a:gd name="T20" fmla="*/ 212 w 513"/>
                  <a:gd name="T21" fmla="*/ 204 h 308"/>
                  <a:gd name="T22" fmla="*/ 211 w 513"/>
                  <a:gd name="T23" fmla="*/ 190 h 308"/>
                  <a:gd name="T24" fmla="*/ 227 w 513"/>
                  <a:gd name="T25" fmla="*/ 188 h 308"/>
                  <a:gd name="T26" fmla="*/ 256 w 513"/>
                  <a:gd name="T27" fmla="*/ 167 h 308"/>
                  <a:gd name="T28" fmla="*/ 281 w 513"/>
                  <a:gd name="T29" fmla="*/ 170 h 308"/>
                  <a:gd name="T30" fmla="*/ 315 w 513"/>
                  <a:gd name="T31" fmla="*/ 188 h 308"/>
                  <a:gd name="T32" fmla="*/ 328 w 513"/>
                  <a:gd name="T33" fmla="*/ 205 h 308"/>
                  <a:gd name="T34" fmla="*/ 344 w 513"/>
                  <a:gd name="T35" fmla="*/ 210 h 308"/>
                  <a:gd name="T36" fmla="*/ 355 w 513"/>
                  <a:gd name="T37" fmla="*/ 187 h 308"/>
                  <a:gd name="T38" fmla="*/ 367 w 513"/>
                  <a:gd name="T39" fmla="*/ 164 h 308"/>
                  <a:gd name="T40" fmla="*/ 382 w 513"/>
                  <a:gd name="T41" fmla="*/ 161 h 308"/>
                  <a:gd name="T42" fmla="*/ 408 w 513"/>
                  <a:gd name="T43" fmla="*/ 164 h 308"/>
                  <a:gd name="T44" fmla="*/ 422 w 513"/>
                  <a:gd name="T45" fmla="*/ 149 h 308"/>
                  <a:gd name="T46" fmla="*/ 451 w 513"/>
                  <a:gd name="T47" fmla="*/ 148 h 308"/>
                  <a:gd name="T48" fmla="*/ 475 w 513"/>
                  <a:gd name="T49" fmla="*/ 145 h 308"/>
                  <a:gd name="T50" fmla="*/ 505 w 513"/>
                  <a:gd name="T51" fmla="*/ 135 h 308"/>
                  <a:gd name="T52" fmla="*/ 506 w 513"/>
                  <a:gd name="T53" fmla="*/ 88 h 308"/>
                  <a:gd name="T54" fmla="*/ 513 w 513"/>
                  <a:gd name="T55" fmla="*/ 57 h 308"/>
                  <a:gd name="T56" fmla="*/ 486 w 513"/>
                  <a:gd name="T57" fmla="*/ 51 h 308"/>
                  <a:gd name="T58" fmla="*/ 401 w 513"/>
                  <a:gd name="T59" fmla="*/ 64 h 308"/>
                  <a:gd name="T60" fmla="*/ 380 w 513"/>
                  <a:gd name="T61" fmla="*/ 66 h 308"/>
                  <a:gd name="T62" fmla="*/ 357 w 513"/>
                  <a:gd name="T63" fmla="*/ 58 h 308"/>
                  <a:gd name="T64" fmla="*/ 311 w 513"/>
                  <a:gd name="T65" fmla="*/ 54 h 308"/>
                  <a:gd name="T66" fmla="*/ 291 w 513"/>
                  <a:gd name="T67" fmla="*/ 44 h 308"/>
                  <a:gd name="T68" fmla="*/ 281 w 513"/>
                  <a:gd name="T69" fmla="*/ 57 h 308"/>
                  <a:gd name="T70" fmla="*/ 260 w 513"/>
                  <a:gd name="T71" fmla="*/ 57 h 308"/>
                  <a:gd name="T72" fmla="*/ 258 w 513"/>
                  <a:gd name="T73" fmla="*/ 41 h 308"/>
                  <a:gd name="T74" fmla="*/ 254 w 513"/>
                  <a:gd name="T75" fmla="*/ 20 h 308"/>
                  <a:gd name="T76" fmla="*/ 240 w 513"/>
                  <a:gd name="T77" fmla="*/ 15 h 308"/>
                  <a:gd name="T78" fmla="*/ 198 w 513"/>
                  <a:gd name="T79" fmla="*/ 0 h 308"/>
                  <a:gd name="T80" fmla="*/ 185 w 513"/>
                  <a:gd name="T81" fmla="*/ 7 h 308"/>
                  <a:gd name="T82" fmla="*/ 166 w 513"/>
                  <a:gd name="T83" fmla="*/ 4 h 308"/>
                  <a:gd name="T84" fmla="*/ 130 w 513"/>
                  <a:gd name="T85" fmla="*/ 22 h 308"/>
                  <a:gd name="T86" fmla="*/ 100 w 513"/>
                  <a:gd name="T87" fmla="*/ 28 h 308"/>
                  <a:gd name="T88" fmla="*/ 60 w 513"/>
                  <a:gd name="T89" fmla="*/ 36 h 308"/>
                  <a:gd name="T90" fmla="*/ 36 w 513"/>
                  <a:gd name="T91" fmla="*/ 45 h 308"/>
                  <a:gd name="T92" fmla="*/ 11 w 513"/>
                  <a:gd name="T93" fmla="*/ 60 h 308"/>
                  <a:gd name="T94" fmla="*/ 0 w 513"/>
                  <a:gd name="T95" fmla="*/ 76 h 308"/>
                  <a:gd name="T96" fmla="*/ 25 w 513"/>
                  <a:gd name="T97" fmla="*/ 98 h 308"/>
                  <a:gd name="T98" fmla="*/ 55 w 513"/>
                  <a:gd name="T99" fmla="*/ 115 h 308"/>
                  <a:gd name="T100" fmla="*/ 60 w 513"/>
                  <a:gd name="T101" fmla="*/ 133 h 308"/>
                  <a:gd name="T102" fmla="*/ 35 w 513"/>
                  <a:gd name="T103" fmla="*/ 169 h 308"/>
                  <a:gd name="T104" fmla="*/ 61 w 513"/>
                  <a:gd name="T105" fmla="*/ 179 h 308"/>
                  <a:gd name="T106" fmla="*/ 70 w 513"/>
                  <a:gd name="T107" fmla="*/ 2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308">
                    <a:moveTo>
                      <a:pt x="91" y="217"/>
                    </a:moveTo>
                    <a:lnTo>
                      <a:pt x="102" y="227"/>
                    </a:lnTo>
                    <a:lnTo>
                      <a:pt x="107" y="238"/>
                    </a:lnTo>
                    <a:lnTo>
                      <a:pt x="107" y="247"/>
                    </a:lnTo>
                    <a:lnTo>
                      <a:pt x="110" y="262"/>
                    </a:lnTo>
                    <a:lnTo>
                      <a:pt x="112" y="272"/>
                    </a:lnTo>
                    <a:lnTo>
                      <a:pt x="116" y="290"/>
                    </a:lnTo>
                    <a:lnTo>
                      <a:pt x="122" y="296"/>
                    </a:lnTo>
                    <a:lnTo>
                      <a:pt x="128" y="304"/>
                    </a:lnTo>
                    <a:lnTo>
                      <a:pt x="128" y="308"/>
                    </a:lnTo>
                    <a:lnTo>
                      <a:pt x="155" y="308"/>
                    </a:lnTo>
                    <a:lnTo>
                      <a:pt x="166" y="301"/>
                    </a:lnTo>
                    <a:lnTo>
                      <a:pt x="170" y="292"/>
                    </a:lnTo>
                    <a:lnTo>
                      <a:pt x="170" y="279"/>
                    </a:lnTo>
                    <a:lnTo>
                      <a:pt x="179" y="279"/>
                    </a:lnTo>
                    <a:lnTo>
                      <a:pt x="189" y="262"/>
                    </a:lnTo>
                    <a:lnTo>
                      <a:pt x="210" y="243"/>
                    </a:lnTo>
                    <a:lnTo>
                      <a:pt x="222" y="226"/>
                    </a:lnTo>
                    <a:lnTo>
                      <a:pt x="225" y="215"/>
                    </a:lnTo>
                    <a:lnTo>
                      <a:pt x="225" y="207"/>
                    </a:lnTo>
                    <a:lnTo>
                      <a:pt x="218" y="204"/>
                    </a:lnTo>
                    <a:lnTo>
                      <a:pt x="212" y="204"/>
                    </a:lnTo>
                    <a:lnTo>
                      <a:pt x="207" y="198"/>
                    </a:lnTo>
                    <a:lnTo>
                      <a:pt x="211" y="190"/>
                    </a:lnTo>
                    <a:lnTo>
                      <a:pt x="219" y="188"/>
                    </a:lnTo>
                    <a:lnTo>
                      <a:pt x="227" y="188"/>
                    </a:lnTo>
                    <a:lnTo>
                      <a:pt x="243" y="180"/>
                    </a:lnTo>
                    <a:lnTo>
                      <a:pt x="256" y="167"/>
                    </a:lnTo>
                    <a:lnTo>
                      <a:pt x="272" y="167"/>
                    </a:lnTo>
                    <a:lnTo>
                      <a:pt x="281" y="170"/>
                    </a:lnTo>
                    <a:lnTo>
                      <a:pt x="305" y="188"/>
                    </a:lnTo>
                    <a:lnTo>
                      <a:pt x="315" y="188"/>
                    </a:lnTo>
                    <a:lnTo>
                      <a:pt x="322" y="192"/>
                    </a:lnTo>
                    <a:lnTo>
                      <a:pt x="328" y="205"/>
                    </a:lnTo>
                    <a:lnTo>
                      <a:pt x="334" y="210"/>
                    </a:lnTo>
                    <a:lnTo>
                      <a:pt x="344" y="210"/>
                    </a:lnTo>
                    <a:lnTo>
                      <a:pt x="351" y="203"/>
                    </a:lnTo>
                    <a:lnTo>
                      <a:pt x="355" y="187"/>
                    </a:lnTo>
                    <a:lnTo>
                      <a:pt x="359" y="173"/>
                    </a:lnTo>
                    <a:lnTo>
                      <a:pt x="367" y="164"/>
                    </a:lnTo>
                    <a:lnTo>
                      <a:pt x="374" y="161"/>
                    </a:lnTo>
                    <a:lnTo>
                      <a:pt x="382" y="161"/>
                    </a:lnTo>
                    <a:lnTo>
                      <a:pt x="391" y="164"/>
                    </a:lnTo>
                    <a:lnTo>
                      <a:pt x="408" y="164"/>
                    </a:lnTo>
                    <a:lnTo>
                      <a:pt x="422" y="157"/>
                    </a:lnTo>
                    <a:lnTo>
                      <a:pt x="422" y="149"/>
                    </a:lnTo>
                    <a:lnTo>
                      <a:pt x="438" y="144"/>
                    </a:lnTo>
                    <a:lnTo>
                      <a:pt x="451" y="148"/>
                    </a:lnTo>
                    <a:lnTo>
                      <a:pt x="462" y="142"/>
                    </a:lnTo>
                    <a:lnTo>
                      <a:pt x="475" y="145"/>
                    </a:lnTo>
                    <a:lnTo>
                      <a:pt x="490" y="145"/>
                    </a:lnTo>
                    <a:lnTo>
                      <a:pt x="505" y="135"/>
                    </a:lnTo>
                    <a:lnTo>
                      <a:pt x="509" y="112"/>
                    </a:lnTo>
                    <a:lnTo>
                      <a:pt x="506" y="88"/>
                    </a:lnTo>
                    <a:lnTo>
                      <a:pt x="513" y="79"/>
                    </a:lnTo>
                    <a:lnTo>
                      <a:pt x="513" y="57"/>
                    </a:lnTo>
                    <a:lnTo>
                      <a:pt x="501" y="51"/>
                    </a:lnTo>
                    <a:lnTo>
                      <a:pt x="486" y="51"/>
                    </a:lnTo>
                    <a:lnTo>
                      <a:pt x="461" y="64"/>
                    </a:lnTo>
                    <a:lnTo>
                      <a:pt x="401" y="64"/>
                    </a:lnTo>
                    <a:lnTo>
                      <a:pt x="394" y="66"/>
                    </a:lnTo>
                    <a:lnTo>
                      <a:pt x="380" y="66"/>
                    </a:lnTo>
                    <a:lnTo>
                      <a:pt x="369" y="63"/>
                    </a:lnTo>
                    <a:lnTo>
                      <a:pt x="357" y="58"/>
                    </a:lnTo>
                    <a:lnTo>
                      <a:pt x="332" y="58"/>
                    </a:lnTo>
                    <a:lnTo>
                      <a:pt x="311" y="54"/>
                    </a:lnTo>
                    <a:lnTo>
                      <a:pt x="301" y="51"/>
                    </a:lnTo>
                    <a:lnTo>
                      <a:pt x="291" y="44"/>
                    </a:lnTo>
                    <a:lnTo>
                      <a:pt x="285" y="44"/>
                    </a:lnTo>
                    <a:lnTo>
                      <a:pt x="281" y="57"/>
                    </a:lnTo>
                    <a:lnTo>
                      <a:pt x="274" y="57"/>
                    </a:lnTo>
                    <a:lnTo>
                      <a:pt x="260" y="57"/>
                    </a:lnTo>
                    <a:lnTo>
                      <a:pt x="255" y="55"/>
                    </a:lnTo>
                    <a:lnTo>
                      <a:pt x="258" y="41"/>
                    </a:lnTo>
                    <a:lnTo>
                      <a:pt x="261" y="30"/>
                    </a:lnTo>
                    <a:lnTo>
                      <a:pt x="254" y="20"/>
                    </a:lnTo>
                    <a:lnTo>
                      <a:pt x="249" y="15"/>
                    </a:lnTo>
                    <a:lnTo>
                      <a:pt x="240" y="15"/>
                    </a:lnTo>
                    <a:lnTo>
                      <a:pt x="223" y="5"/>
                    </a:lnTo>
                    <a:lnTo>
                      <a:pt x="198" y="0"/>
                    </a:lnTo>
                    <a:lnTo>
                      <a:pt x="194" y="0"/>
                    </a:lnTo>
                    <a:lnTo>
                      <a:pt x="185" y="7"/>
                    </a:lnTo>
                    <a:lnTo>
                      <a:pt x="179" y="7"/>
                    </a:lnTo>
                    <a:lnTo>
                      <a:pt x="166" y="4"/>
                    </a:lnTo>
                    <a:lnTo>
                      <a:pt x="147" y="16"/>
                    </a:lnTo>
                    <a:lnTo>
                      <a:pt x="130" y="22"/>
                    </a:lnTo>
                    <a:lnTo>
                      <a:pt x="111" y="24"/>
                    </a:lnTo>
                    <a:lnTo>
                      <a:pt x="100" y="28"/>
                    </a:lnTo>
                    <a:lnTo>
                      <a:pt x="91" y="34"/>
                    </a:lnTo>
                    <a:lnTo>
                      <a:pt x="60" y="36"/>
                    </a:lnTo>
                    <a:lnTo>
                      <a:pt x="53" y="41"/>
                    </a:lnTo>
                    <a:lnTo>
                      <a:pt x="36" y="45"/>
                    </a:lnTo>
                    <a:lnTo>
                      <a:pt x="25" y="50"/>
                    </a:lnTo>
                    <a:lnTo>
                      <a:pt x="11" y="60"/>
                    </a:lnTo>
                    <a:lnTo>
                      <a:pt x="0" y="70"/>
                    </a:lnTo>
                    <a:lnTo>
                      <a:pt x="0" y="76"/>
                    </a:lnTo>
                    <a:lnTo>
                      <a:pt x="8" y="84"/>
                    </a:lnTo>
                    <a:lnTo>
                      <a:pt x="25" y="98"/>
                    </a:lnTo>
                    <a:lnTo>
                      <a:pt x="47" y="111"/>
                    </a:lnTo>
                    <a:lnTo>
                      <a:pt x="55" y="115"/>
                    </a:lnTo>
                    <a:lnTo>
                      <a:pt x="60" y="125"/>
                    </a:lnTo>
                    <a:lnTo>
                      <a:pt x="60" y="133"/>
                    </a:lnTo>
                    <a:lnTo>
                      <a:pt x="44" y="161"/>
                    </a:lnTo>
                    <a:lnTo>
                      <a:pt x="35" y="169"/>
                    </a:lnTo>
                    <a:lnTo>
                      <a:pt x="55" y="174"/>
                    </a:lnTo>
                    <a:lnTo>
                      <a:pt x="61" y="179"/>
                    </a:lnTo>
                    <a:lnTo>
                      <a:pt x="65" y="190"/>
                    </a:lnTo>
                    <a:lnTo>
                      <a:pt x="70" y="200"/>
                    </a:lnTo>
                    <a:lnTo>
                      <a:pt x="91" y="21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0" name="Freeform 209">
                <a:extLst>
                  <a:ext uri="{FF2B5EF4-FFF2-40B4-BE49-F238E27FC236}">
                    <a16:creationId xmlns:a16="http://schemas.microsoft.com/office/drawing/2014/main" id="{DDBF3A5B-D941-4F79-9B95-BBB32D74D8F0}"/>
                  </a:ext>
                </a:extLst>
              </p:cNvPr>
              <p:cNvSpPr>
                <a:spLocks/>
              </p:cNvSpPr>
              <p:nvPr/>
            </p:nvSpPr>
            <p:spPr bwMode="auto">
              <a:xfrm>
                <a:off x="6053138" y="2620963"/>
                <a:ext cx="1071562" cy="644525"/>
              </a:xfrm>
              <a:custGeom>
                <a:avLst/>
                <a:gdLst>
                  <a:gd name="T0" fmla="*/ 85 w 566"/>
                  <a:gd name="T1" fmla="*/ 285 h 301"/>
                  <a:gd name="T2" fmla="*/ 39 w 566"/>
                  <a:gd name="T3" fmla="*/ 269 h 301"/>
                  <a:gd name="T4" fmla="*/ 12 w 566"/>
                  <a:gd name="T5" fmla="*/ 267 h 301"/>
                  <a:gd name="T6" fmla="*/ 12 w 566"/>
                  <a:gd name="T7" fmla="*/ 218 h 301"/>
                  <a:gd name="T8" fmla="*/ 26 w 566"/>
                  <a:gd name="T9" fmla="*/ 195 h 301"/>
                  <a:gd name="T10" fmla="*/ 4 w 566"/>
                  <a:gd name="T11" fmla="*/ 165 h 301"/>
                  <a:gd name="T12" fmla="*/ 1 w 566"/>
                  <a:gd name="T13" fmla="*/ 129 h 301"/>
                  <a:gd name="T14" fmla="*/ 27 w 566"/>
                  <a:gd name="T15" fmla="*/ 83 h 301"/>
                  <a:gd name="T16" fmla="*/ 7 w 566"/>
                  <a:gd name="T17" fmla="*/ 62 h 301"/>
                  <a:gd name="T18" fmla="*/ 17 w 566"/>
                  <a:gd name="T19" fmla="*/ 37 h 301"/>
                  <a:gd name="T20" fmla="*/ 55 w 566"/>
                  <a:gd name="T21" fmla="*/ 39 h 301"/>
                  <a:gd name="T22" fmla="*/ 92 w 566"/>
                  <a:gd name="T23" fmla="*/ 38 h 301"/>
                  <a:gd name="T24" fmla="*/ 117 w 566"/>
                  <a:gd name="T25" fmla="*/ 16 h 301"/>
                  <a:gd name="T26" fmla="*/ 137 w 566"/>
                  <a:gd name="T27" fmla="*/ 13 h 301"/>
                  <a:gd name="T28" fmla="*/ 178 w 566"/>
                  <a:gd name="T29" fmla="*/ 29 h 301"/>
                  <a:gd name="T30" fmla="*/ 217 w 566"/>
                  <a:gd name="T31" fmla="*/ 42 h 301"/>
                  <a:gd name="T32" fmla="*/ 248 w 566"/>
                  <a:gd name="T33" fmla="*/ 56 h 301"/>
                  <a:gd name="T34" fmla="*/ 272 w 566"/>
                  <a:gd name="T35" fmla="*/ 51 h 301"/>
                  <a:gd name="T36" fmla="*/ 283 w 566"/>
                  <a:gd name="T37" fmla="*/ 50 h 301"/>
                  <a:gd name="T38" fmla="*/ 306 w 566"/>
                  <a:gd name="T39" fmla="*/ 49 h 301"/>
                  <a:gd name="T40" fmla="*/ 343 w 566"/>
                  <a:gd name="T41" fmla="*/ 18 h 301"/>
                  <a:gd name="T42" fmla="*/ 372 w 566"/>
                  <a:gd name="T43" fmla="*/ 5 h 301"/>
                  <a:gd name="T44" fmla="*/ 398 w 566"/>
                  <a:gd name="T45" fmla="*/ 0 h 301"/>
                  <a:gd name="T46" fmla="*/ 449 w 566"/>
                  <a:gd name="T47" fmla="*/ 11 h 301"/>
                  <a:gd name="T48" fmla="*/ 452 w 566"/>
                  <a:gd name="T49" fmla="*/ 30 h 301"/>
                  <a:gd name="T50" fmla="*/ 505 w 566"/>
                  <a:gd name="T51" fmla="*/ 42 h 301"/>
                  <a:gd name="T52" fmla="*/ 523 w 566"/>
                  <a:gd name="T53" fmla="*/ 89 h 301"/>
                  <a:gd name="T54" fmla="*/ 542 w 566"/>
                  <a:gd name="T55" fmla="*/ 102 h 301"/>
                  <a:gd name="T56" fmla="*/ 553 w 566"/>
                  <a:gd name="T57" fmla="*/ 122 h 301"/>
                  <a:gd name="T58" fmla="*/ 566 w 566"/>
                  <a:gd name="T59" fmla="*/ 132 h 301"/>
                  <a:gd name="T60" fmla="*/ 531 w 566"/>
                  <a:gd name="T61" fmla="*/ 135 h 301"/>
                  <a:gd name="T62" fmla="*/ 507 w 566"/>
                  <a:gd name="T63" fmla="*/ 141 h 301"/>
                  <a:gd name="T64" fmla="*/ 479 w 566"/>
                  <a:gd name="T65" fmla="*/ 128 h 301"/>
                  <a:gd name="T66" fmla="*/ 450 w 566"/>
                  <a:gd name="T67" fmla="*/ 124 h 301"/>
                  <a:gd name="T68" fmla="*/ 385 w 566"/>
                  <a:gd name="T69" fmla="*/ 136 h 301"/>
                  <a:gd name="T70" fmla="*/ 352 w 566"/>
                  <a:gd name="T71" fmla="*/ 125 h 301"/>
                  <a:gd name="T72" fmla="*/ 341 w 566"/>
                  <a:gd name="T73" fmla="*/ 140 h 301"/>
                  <a:gd name="T74" fmla="*/ 317 w 566"/>
                  <a:gd name="T75" fmla="*/ 153 h 301"/>
                  <a:gd name="T76" fmla="*/ 296 w 566"/>
                  <a:gd name="T77" fmla="*/ 171 h 301"/>
                  <a:gd name="T78" fmla="*/ 284 w 566"/>
                  <a:gd name="T79" fmla="*/ 156 h 301"/>
                  <a:gd name="T80" fmla="*/ 250 w 566"/>
                  <a:gd name="T81" fmla="*/ 162 h 301"/>
                  <a:gd name="T82" fmla="*/ 206 w 566"/>
                  <a:gd name="T83" fmla="*/ 174 h 301"/>
                  <a:gd name="T84" fmla="*/ 159 w 566"/>
                  <a:gd name="T85" fmla="*/ 203 h 301"/>
                  <a:gd name="T86" fmla="*/ 147 w 566"/>
                  <a:gd name="T87" fmla="*/ 211 h 301"/>
                  <a:gd name="T88" fmla="*/ 133 w 566"/>
                  <a:gd name="T89" fmla="*/ 209 h 301"/>
                  <a:gd name="T90" fmla="*/ 118 w 566"/>
                  <a:gd name="T91" fmla="*/ 212 h 301"/>
                  <a:gd name="T92" fmla="*/ 116 w 566"/>
                  <a:gd name="T93" fmla="*/ 225 h 301"/>
                  <a:gd name="T94" fmla="*/ 140 w 566"/>
                  <a:gd name="T95" fmla="*/ 234 h 301"/>
                  <a:gd name="T96" fmla="*/ 128 w 566"/>
                  <a:gd name="T97" fmla="*/ 248 h 301"/>
                  <a:gd name="T98" fmla="*/ 110 w 566"/>
                  <a:gd name="T99" fmla="*/ 261 h 301"/>
                  <a:gd name="T100" fmla="*/ 108 w 566"/>
                  <a:gd name="T101"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301">
                    <a:moveTo>
                      <a:pt x="108" y="301"/>
                    </a:moveTo>
                    <a:lnTo>
                      <a:pt x="94" y="299"/>
                    </a:lnTo>
                    <a:lnTo>
                      <a:pt x="85" y="285"/>
                    </a:lnTo>
                    <a:lnTo>
                      <a:pt x="76" y="273"/>
                    </a:lnTo>
                    <a:lnTo>
                      <a:pt x="56" y="269"/>
                    </a:lnTo>
                    <a:lnTo>
                      <a:pt x="39" y="269"/>
                    </a:lnTo>
                    <a:lnTo>
                      <a:pt x="28" y="274"/>
                    </a:lnTo>
                    <a:lnTo>
                      <a:pt x="21" y="274"/>
                    </a:lnTo>
                    <a:lnTo>
                      <a:pt x="12" y="267"/>
                    </a:lnTo>
                    <a:lnTo>
                      <a:pt x="15" y="258"/>
                    </a:lnTo>
                    <a:lnTo>
                      <a:pt x="15" y="221"/>
                    </a:lnTo>
                    <a:lnTo>
                      <a:pt x="12" y="218"/>
                    </a:lnTo>
                    <a:lnTo>
                      <a:pt x="12" y="211"/>
                    </a:lnTo>
                    <a:lnTo>
                      <a:pt x="17" y="200"/>
                    </a:lnTo>
                    <a:lnTo>
                      <a:pt x="26" y="195"/>
                    </a:lnTo>
                    <a:lnTo>
                      <a:pt x="26" y="188"/>
                    </a:lnTo>
                    <a:lnTo>
                      <a:pt x="4" y="175"/>
                    </a:lnTo>
                    <a:lnTo>
                      <a:pt x="4" y="165"/>
                    </a:lnTo>
                    <a:lnTo>
                      <a:pt x="0" y="158"/>
                    </a:lnTo>
                    <a:lnTo>
                      <a:pt x="10" y="145"/>
                    </a:lnTo>
                    <a:lnTo>
                      <a:pt x="1" y="129"/>
                    </a:lnTo>
                    <a:lnTo>
                      <a:pt x="8" y="114"/>
                    </a:lnTo>
                    <a:lnTo>
                      <a:pt x="12" y="98"/>
                    </a:lnTo>
                    <a:lnTo>
                      <a:pt x="27" y="83"/>
                    </a:lnTo>
                    <a:lnTo>
                      <a:pt x="32" y="75"/>
                    </a:lnTo>
                    <a:lnTo>
                      <a:pt x="26" y="69"/>
                    </a:lnTo>
                    <a:lnTo>
                      <a:pt x="7" y="62"/>
                    </a:lnTo>
                    <a:lnTo>
                      <a:pt x="4" y="54"/>
                    </a:lnTo>
                    <a:lnTo>
                      <a:pt x="9" y="44"/>
                    </a:lnTo>
                    <a:lnTo>
                      <a:pt x="17" y="37"/>
                    </a:lnTo>
                    <a:lnTo>
                      <a:pt x="30" y="37"/>
                    </a:lnTo>
                    <a:lnTo>
                      <a:pt x="51" y="47"/>
                    </a:lnTo>
                    <a:lnTo>
                      <a:pt x="55" y="39"/>
                    </a:lnTo>
                    <a:lnTo>
                      <a:pt x="63" y="33"/>
                    </a:lnTo>
                    <a:lnTo>
                      <a:pt x="74" y="38"/>
                    </a:lnTo>
                    <a:lnTo>
                      <a:pt x="92" y="38"/>
                    </a:lnTo>
                    <a:lnTo>
                      <a:pt x="100" y="26"/>
                    </a:lnTo>
                    <a:lnTo>
                      <a:pt x="100" y="11"/>
                    </a:lnTo>
                    <a:lnTo>
                      <a:pt x="117" y="16"/>
                    </a:lnTo>
                    <a:lnTo>
                      <a:pt x="126" y="19"/>
                    </a:lnTo>
                    <a:lnTo>
                      <a:pt x="133" y="19"/>
                    </a:lnTo>
                    <a:lnTo>
                      <a:pt x="137" y="13"/>
                    </a:lnTo>
                    <a:lnTo>
                      <a:pt x="137" y="8"/>
                    </a:lnTo>
                    <a:lnTo>
                      <a:pt x="150" y="16"/>
                    </a:lnTo>
                    <a:lnTo>
                      <a:pt x="178" y="29"/>
                    </a:lnTo>
                    <a:lnTo>
                      <a:pt x="187" y="32"/>
                    </a:lnTo>
                    <a:lnTo>
                      <a:pt x="206" y="36"/>
                    </a:lnTo>
                    <a:lnTo>
                      <a:pt x="217" y="42"/>
                    </a:lnTo>
                    <a:lnTo>
                      <a:pt x="226" y="44"/>
                    </a:lnTo>
                    <a:lnTo>
                      <a:pt x="237" y="52"/>
                    </a:lnTo>
                    <a:lnTo>
                      <a:pt x="248" y="56"/>
                    </a:lnTo>
                    <a:lnTo>
                      <a:pt x="264" y="56"/>
                    </a:lnTo>
                    <a:lnTo>
                      <a:pt x="267" y="51"/>
                    </a:lnTo>
                    <a:lnTo>
                      <a:pt x="272" y="51"/>
                    </a:lnTo>
                    <a:lnTo>
                      <a:pt x="276" y="55"/>
                    </a:lnTo>
                    <a:lnTo>
                      <a:pt x="279" y="55"/>
                    </a:lnTo>
                    <a:lnTo>
                      <a:pt x="283" y="50"/>
                    </a:lnTo>
                    <a:lnTo>
                      <a:pt x="293" y="60"/>
                    </a:lnTo>
                    <a:lnTo>
                      <a:pt x="297" y="58"/>
                    </a:lnTo>
                    <a:lnTo>
                      <a:pt x="306" y="49"/>
                    </a:lnTo>
                    <a:lnTo>
                      <a:pt x="327" y="42"/>
                    </a:lnTo>
                    <a:lnTo>
                      <a:pt x="331" y="35"/>
                    </a:lnTo>
                    <a:lnTo>
                      <a:pt x="343" y="18"/>
                    </a:lnTo>
                    <a:lnTo>
                      <a:pt x="346" y="13"/>
                    </a:lnTo>
                    <a:lnTo>
                      <a:pt x="360" y="8"/>
                    </a:lnTo>
                    <a:lnTo>
                      <a:pt x="372" y="5"/>
                    </a:lnTo>
                    <a:lnTo>
                      <a:pt x="383" y="3"/>
                    </a:lnTo>
                    <a:lnTo>
                      <a:pt x="394" y="3"/>
                    </a:lnTo>
                    <a:lnTo>
                      <a:pt x="398" y="0"/>
                    </a:lnTo>
                    <a:lnTo>
                      <a:pt x="433" y="0"/>
                    </a:lnTo>
                    <a:lnTo>
                      <a:pt x="460" y="4"/>
                    </a:lnTo>
                    <a:lnTo>
                      <a:pt x="449" y="11"/>
                    </a:lnTo>
                    <a:lnTo>
                      <a:pt x="443" y="18"/>
                    </a:lnTo>
                    <a:lnTo>
                      <a:pt x="443" y="25"/>
                    </a:lnTo>
                    <a:lnTo>
                      <a:pt x="452" y="30"/>
                    </a:lnTo>
                    <a:lnTo>
                      <a:pt x="469" y="37"/>
                    </a:lnTo>
                    <a:lnTo>
                      <a:pt x="495" y="37"/>
                    </a:lnTo>
                    <a:lnTo>
                      <a:pt x="505" y="42"/>
                    </a:lnTo>
                    <a:lnTo>
                      <a:pt x="510" y="50"/>
                    </a:lnTo>
                    <a:lnTo>
                      <a:pt x="510" y="70"/>
                    </a:lnTo>
                    <a:lnTo>
                      <a:pt x="523" y="89"/>
                    </a:lnTo>
                    <a:lnTo>
                      <a:pt x="529" y="94"/>
                    </a:lnTo>
                    <a:lnTo>
                      <a:pt x="538" y="96"/>
                    </a:lnTo>
                    <a:lnTo>
                      <a:pt x="542" y="102"/>
                    </a:lnTo>
                    <a:lnTo>
                      <a:pt x="542" y="111"/>
                    </a:lnTo>
                    <a:lnTo>
                      <a:pt x="545" y="118"/>
                    </a:lnTo>
                    <a:lnTo>
                      <a:pt x="553" y="122"/>
                    </a:lnTo>
                    <a:lnTo>
                      <a:pt x="560" y="122"/>
                    </a:lnTo>
                    <a:lnTo>
                      <a:pt x="566" y="126"/>
                    </a:lnTo>
                    <a:lnTo>
                      <a:pt x="566" y="132"/>
                    </a:lnTo>
                    <a:lnTo>
                      <a:pt x="554" y="135"/>
                    </a:lnTo>
                    <a:lnTo>
                      <a:pt x="539" y="135"/>
                    </a:lnTo>
                    <a:lnTo>
                      <a:pt x="531" y="135"/>
                    </a:lnTo>
                    <a:lnTo>
                      <a:pt x="521" y="139"/>
                    </a:lnTo>
                    <a:lnTo>
                      <a:pt x="511" y="139"/>
                    </a:lnTo>
                    <a:lnTo>
                      <a:pt x="507" y="141"/>
                    </a:lnTo>
                    <a:lnTo>
                      <a:pt x="498" y="141"/>
                    </a:lnTo>
                    <a:lnTo>
                      <a:pt x="490" y="139"/>
                    </a:lnTo>
                    <a:lnTo>
                      <a:pt x="479" y="128"/>
                    </a:lnTo>
                    <a:lnTo>
                      <a:pt x="469" y="122"/>
                    </a:lnTo>
                    <a:lnTo>
                      <a:pt x="458" y="122"/>
                    </a:lnTo>
                    <a:lnTo>
                      <a:pt x="450" y="124"/>
                    </a:lnTo>
                    <a:lnTo>
                      <a:pt x="428" y="124"/>
                    </a:lnTo>
                    <a:lnTo>
                      <a:pt x="397" y="136"/>
                    </a:lnTo>
                    <a:lnTo>
                      <a:pt x="385" y="136"/>
                    </a:lnTo>
                    <a:lnTo>
                      <a:pt x="361" y="128"/>
                    </a:lnTo>
                    <a:lnTo>
                      <a:pt x="355" y="128"/>
                    </a:lnTo>
                    <a:lnTo>
                      <a:pt x="352" y="125"/>
                    </a:lnTo>
                    <a:lnTo>
                      <a:pt x="342" y="126"/>
                    </a:lnTo>
                    <a:lnTo>
                      <a:pt x="335" y="134"/>
                    </a:lnTo>
                    <a:lnTo>
                      <a:pt x="341" y="140"/>
                    </a:lnTo>
                    <a:lnTo>
                      <a:pt x="339" y="146"/>
                    </a:lnTo>
                    <a:lnTo>
                      <a:pt x="335" y="146"/>
                    </a:lnTo>
                    <a:lnTo>
                      <a:pt x="317" y="153"/>
                    </a:lnTo>
                    <a:lnTo>
                      <a:pt x="308" y="160"/>
                    </a:lnTo>
                    <a:lnTo>
                      <a:pt x="302" y="168"/>
                    </a:lnTo>
                    <a:lnTo>
                      <a:pt x="296" y="171"/>
                    </a:lnTo>
                    <a:lnTo>
                      <a:pt x="291" y="171"/>
                    </a:lnTo>
                    <a:lnTo>
                      <a:pt x="287" y="168"/>
                    </a:lnTo>
                    <a:lnTo>
                      <a:pt x="284" y="156"/>
                    </a:lnTo>
                    <a:lnTo>
                      <a:pt x="278" y="153"/>
                    </a:lnTo>
                    <a:lnTo>
                      <a:pt x="266" y="162"/>
                    </a:lnTo>
                    <a:lnTo>
                      <a:pt x="250" y="162"/>
                    </a:lnTo>
                    <a:lnTo>
                      <a:pt x="226" y="169"/>
                    </a:lnTo>
                    <a:lnTo>
                      <a:pt x="218" y="164"/>
                    </a:lnTo>
                    <a:lnTo>
                      <a:pt x="206" y="174"/>
                    </a:lnTo>
                    <a:lnTo>
                      <a:pt x="176" y="180"/>
                    </a:lnTo>
                    <a:lnTo>
                      <a:pt x="166" y="195"/>
                    </a:lnTo>
                    <a:lnTo>
                      <a:pt x="159" y="203"/>
                    </a:lnTo>
                    <a:lnTo>
                      <a:pt x="149" y="201"/>
                    </a:lnTo>
                    <a:lnTo>
                      <a:pt x="144" y="205"/>
                    </a:lnTo>
                    <a:lnTo>
                      <a:pt x="147" y="211"/>
                    </a:lnTo>
                    <a:lnTo>
                      <a:pt x="144" y="214"/>
                    </a:lnTo>
                    <a:lnTo>
                      <a:pt x="141" y="214"/>
                    </a:lnTo>
                    <a:lnTo>
                      <a:pt x="133" y="209"/>
                    </a:lnTo>
                    <a:lnTo>
                      <a:pt x="129" y="209"/>
                    </a:lnTo>
                    <a:lnTo>
                      <a:pt x="123" y="212"/>
                    </a:lnTo>
                    <a:lnTo>
                      <a:pt x="118" y="212"/>
                    </a:lnTo>
                    <a:lnTo>
                      <a:pt x="114" y="215"/>
                    </a:lnTo>
                    <a:lnTo>
                      <a:pt x="114" y="220"/>
                    </a:lnTo>
                    <a:lnTo>
                      <a:pt x="116" y="225"/>
                    </a:lnTo>
                    <a:lnTo>
                      <a:pt x="120" y="231"/>
                    </a:lnTo>
                    <a:lnTo>
                      <a:pt x="134" y="231"/>
                    </a:lnTo>
                    <a:lnTo>
                      <a:pt x="140" y="234"/>
                    </a:lnTo>
                    <a:lnTo>
                      <a:pt x="139" y="238"/>
                    </a:lnTo>
                    <a:lnTo>
                      <a:pt x="139" y="243"/>
                    </a:lnTo>
                    <a:lnTo>
                      <a:pt x="128" y="248"/>
                    </a:lnTo>
                    <a:lnTo>
                      <a:pt x="122" y="248"/>
                    </a:lnTo>
                    <a:lnTo>
                      <a:pt x="110" y="252"/>
                    </a:lnTo>
                    <a:lnTo>
                      <a:pt x="110" y="261"/>
                    </a:lnTo>
                    <a:lnTo>
                      <a:pt x="106" y="265"/>
                    </a:lnTo>
                    <a:lnTo>
                      <a:pt x="103" y="288"/>
                    </a:lnTo>
                    <a:lnTo>
                      <a:pt x="108" y="30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1" name="Freeform 210">
                <a:extLst>
                  <a:ext uri="{FF2B5EF4-FFF2-40B4-BE49-F238E27FC236}">
                    <a16:creationId xmlns:a16="http://schemas.microsoft.com/office/drawing/2014/main" id="{487F642A-37D1-4AE4-AD2D-515362D4724A}"/>
                  </a:ext>
                </a:extLst>
              </p:cNvPr>
              <p:cNvSpPr>
                <a:spLocks/>
              </p:cNvSpPr>
              <p:nvPr/>
            </p:nvSpPr>
            <p:spPr bwMode="auto">
              <a:xfrm>
                <a:off x="7280275" y="2871788"/>
                <a:ext cx="736600" cy="604837"/>
              </a:xfrm>
              <a:custGeom>
                <a:avLst/>
                <a:gdLst>
                  <a:gd name="T0" fmla="*/ 185 w 389"/>
                  <a:gd name="T1" fmla="*/ 88 h 283"/>
                  <a:gd name="T2" fmla="*/ 213 w 389"/>
                  <a:gd name="T3" fmla="*/ 82 h 283"/>
                  <a:gd name="T4" fmla="*/ 236 w 389"/>
                  <a:gd name="T5" fmla="*/ 76 h 283"/>
                  <a:gd name="T6" fmla="*/ 256 w 389"/>
                  <a:gd name="T7" fmla="*/ 52 h 283"/>
                  <a:gd name="T8" fmla="*/ 264 w 389"/>
                  <a:gd name="T9" fmla="*/ 23 h 283"/>
                  <a:gd name="T10" fmla="*/ 282 w 389"/>
                  <a:gd name="T11" fmla="*/ 3 h 283"/>
                  <a:gd name="T12" fmla="*/ 296 w 389"/>
                  <a:gd name="T13" fmla="*/ 0 h 283"/>
                  <a:gd name="T14" fmla="*/ 322 w 389"/>
                  <a:gd name="T15" fmla="*/ 10 h 283"/>
                  <a:gd name="T16" fmla="*/ 331 w 389"/>
                  <a:gd name="T17" fmla="*/ 31 h 283"/>
                  <a:gd name="T18" fmla="*/ 363 w 389"/>
                  <a:gd name="T19" fmla="*/ 58 h 283"/>
                  <a:gd name="T20" fmla="*/ 368 w 389"/>
                  <a:gd name="T21" fmla="*/ 78 h 283"/>
                  <a:gd name="T22" fmla="*/ 373 w 389"/>
                  <a:gd name="T23" fmla="*/ 103 h 283"/>
                  <a:gd name="T24" fmla="*/ 383 w 389"/>
                  <a:gd name="T25" fmla="*/ 127 h 283"/>
                  <a:gd name="T26" fmla="*/ 389 w 389"/>
                  <a:gd name="T27" fmla="*/ 139 h 283"/>
                  <a:gd name="T28" fmla="*/ 360 w 389"/>
                  <a:gd name="T29" fmla="*/ 144 h 283"/>
                  <a:gd name="T30" fmla="*/ 323 w 389"/>
                  <a:gd name="T31" fmla="*/ 145 h 283"/>
                  <a:gd name="T32" fmla="*/ 297 w 389"/>
                  <a:gd name="T33" fmla="*/ 149 h 283"/>
                  <a:gd name="T34" fmla="*/ 271 w 389"/>
                  <a:gd name="T35" fmla="*/ 158 h 283"/>
                  <a:gd name="T36" fmla="*/ 259 w 389"/>
                  <a:gd name="T37" fmla="*/ 168 h 283"/>
                  <a:gd name="T38" fmla="*/ 253 w 389"/>
                  <a:gd name="T39" fmla="*/ 185 h 283"/>
                  <a:gd name="T40" fmla="*/ 222 w 389"/>
                  <a:gd name="T41" fmla="*/ 191 h 283"/>
                  <a:gd name="T42" fmla="*/ 238 w 389"/>
                  <a:gd name="T43" fmla="*/ 205 h 283"/>
                  <a:gd name="T44" fmla="*/ 233 w 389"/>
                  <a:gd name="T45" fmla="*/ 211 h 283"/>
                  <a:gd name="T46" fmla="*/ 224 w 389"/>
                  <a:gd name="T47" fmla="*/ 224 h 283"/>
                  <a:gd name="T48" fmla="*/ 214 w 389"/>
                  <a:gd name="T49" fmla="*/ 244 h 283"/>
                  <a:gd name="T50" fmla="*/ 188 w 389"/>
                  <a:gd name="T51" fmla="*/ 247 h 283"/>
                  <a:gd name="T52" fmla="*/ 167 w 389"/>
                  <a:gd name="T53" fmla="*/ 245 h 283"/>
                  <a:gd name="T54" fmla="*/ 135 w 389"/>
                  <a:gd name="T55" fmla="*/ 251 h 283"/>
                  <a:gd name="T56" fmla="*/ 119 w 389"/>
                  <a:gd name="T57" fmla="*/ 255 h 283"/>
                  <a:gd name="T58" fmla="*/ 111 w 389"/>
                  <a:gd name="T59" fmla="*/ 261 h 283"/>
                  <a:gd name="T60" fmla="*/ 111 w 389"/>
                  <a:gd name="T61" fmla="*/ 269 h 283"/>
                  <a:gd name="T62" fmla="*/ 93 w 389"/>
                  <a:gd name="T63" fmla="*/ 279 h 283"/>
                  <a:gd name="T64" fmla="*/ 78 w 389"/>
                  <a:gd name="T65" fmla="*/ 269 h 283"/>
                  <a:gd name="T66" fmla="*/ 65 w 389"/>
                  <a:gd name="T67" fmla="*/ 240 h 283"/>
                  <a:gd name="T68" fmla="*/ 48 w 389"/>
                  <a:gd name="T69" fmla="*/ 225 h 283"/>
                  <a:gd name="T70" fmla="*/ 29 w 389"/>
                  <a:gd name="T71" fmla="*/ 227 h 283"/>
                  <a:gd name="T72" fmla="*/ 21 w 389"/>
                  <a:gd name="T73" fmla="*/ 210 h 283"/>
                  <a:gd name="T74" fmla="*/ 23 w 389"/>
                  <a:gd name="T75" fmla="*/ 189 h 283"/>
                  <a:gd name="T76" fmla="*/ 40 w 389"/>
                  <a:gd name="T77" fmla="*/ 148 h 283"/>
                  <a:gd name="T78" fmla="*/ 59 w 389"/>
                  <a:gd name="T79" fmla="*/ 138 h 283"/>
                  <a:gd name="T80" fmla="*/ 55 w 389"/>
                  <a:gd name="T81" fmla="*/ 127 h 283"/>
                  <a:gd name="T82" fmla="*/ 24 w 389"/>
                  <a:gd name="T83" fmla="*/ 112 h 283"/>
                  <a:gd name="T84" fmla="*/ 7 w 389"/>
                  <a:gd name="T85" fmla="*/ 89 h 283"/>
                  <a:gd name="T86" fmla="*/ 0 w 389"/>
                  <a:gd name="T87" fmla="*/ 71 h 283"/>
                  <a:gd name="T88" fmla="*/ 22 w 389"/>
                  <a:gd name="T89" fmla="*/ 54 h 283"/>
                  <a:gd name="T90" fmla="*/ 67 w 389"/>
                  <a:gd name="T91" fmla="*/ 50 h 283"/>
                  <a:gd name="T92" fmla="*/ 91 w 389"/>
                  <a:gd name="T93" fmla="*/ 57 h 283"/>
                  <a:gd name="T94" fmla="*/ 105 w 389"/>
                  <a:gd name="T95" fmla="*/ 74 h 283"/>
                  <a:gd name="T96" fmla="*/ 134 w 389"/>
                  <a:gd name="T97" fmla="*/ 103 h 283"/>
                  <a:gd name="T98" fmla="*/ 168 w 389"/>
                  <a:gd name="T99" fmla="*/ 9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9" h="283">
                    <a:moveTo>
                      <a:pt x="168" y="98"/>
                    </a:moveTo>
                    <a:lnTo>
                      <a:pt x="185" y="88"/>
                    </a:lnTo>
                    <a:lnTo>
                      <a:pt x="192" y="86"/>
                    </a:lnTo>
                    <a:lnTo>
                      <a:pt x="213" y="82"/>
                    </a:lnTo>
                    <a:lnTo>
                      <a:pt x="223" y="82"/>
                    </a:lnTo>
                    <a:lnTo>
                      <a:pt x="236" y="76"/>
                    </a:lnTo>
                    <a:lnTo>
                      <a:pt x="248" y="64"/>
                    </a:lnTo>
                    <a:lnTo>
                      <a:pt x="256" y="52"/>
                    </a:lnTo>
                    <a:lnTo>
                      <a:pt x="258" y="35"/>
                    </a:lnTo>
                    <a:lnTo>
                      <a:pt x="264" y="23"/>
                    </a:lnTo>
                    <a:lnTo>
                      <a:pt x="272" y="11"/>
                    </a:lnTo>
                    <a:lnTo>
                      <a:pt x="282" y="3"/>
                    </a:lnTo>
                    <a:lnTo>
                      <a:pt x="290" y="0"/>
                    </a:lnTo>
                    <a:lnTo>
                      <a:pt x="296" y="0"/>
                    </a:lnTo>
                    <a:lnTo>
                      <a:pt x="316" y="5"/>
                    </a:lnTo>
                    <a:lnTo>
                      <a:pt x="322" y="10"/>
                    </a:lnTo>
                    <a:lnTo>
                      <a:pt x="326" y="21"/>
                    </a:lnTo>
                    <a:lnTo>
                      <a:pt x="331" y="31"/>
                    </a:lnTo>
                    <a:lnTo>
                      <a:pt x="352" y="48"/>
                    </a:lnTo>
                    <a:lnTo>
                      <a:pt x="363" y="58"/>
                    </a:lnTo>
                    <a:lnTo>
                      <a:pt x="368" y="69"/>
                    </a:lnTo>
                    <a:lnTo>
                      <a:pt x="368" y="78"/>
                    </a:lnTo>
                    <a:lnTo>
                      <a:pt x="371" y="93"/>
                    </a:lnTo>
                    <a:lnTo>
                      <a:pt x="373" y="103"/>
                    </a:lnTo>
                    <a:lnTo>
                      <a:pt x="377" y="121"/>
                    </a:lnTo>
                    <a:lnTo>
                      <a:pt x="383" y="127"/>
                    </a:lnTo>
                    <a:lnTo>
                      <a:pt x="389" y="135"/>
                    </a:lnTo>
                    <a:lnTo>
                      <a:pt x="389" y="139"/>
                    </a:lnTo>
                    <a:lnTo>
                      <a:pt x="377" y="139"/>
                    </a:lnTo>
                    <a:lnTo>
                      <a:pt x="360" y="144"/>
                    </a:lnTo>
                    <a:lnTo>
                      <a:pt x="348" y="145"/>
                    </a:lnTo>
                    <a:lnTo>
                      <a:pt x="323" y="145"/>
                    </a:lnTo>
                    <a:lnTo>
                      <a:pt x="309" y="145"/>
                    </a:lnTo>
                    <a:lnTo>
                      <a:pt x="297" y="149"/>
                    </a:lnTo>
                    <a:lnTo>
                      <a:pt x="285" y="156"/>
                    </a:lnTo>
                    <a:lnTo>
                      <a:pt x="271" y="158"/>
                    </a:lnTo>
                    <a:lnTo>
                      <a:pt x="263" y="162"/>
                    </a:lnTo>
                    <a:lnTo>
                      <a:pt x="259" y="168"/>
                    </a:lnTo>
                    <a:lnTo>
                      <a:pt x="259" y="181"/>
                    </a:lnTo>
                    <a:lnTo>
                      <a:pt x="253" y="185"/>
                    </a:lnTo>
                    <a:lnTo>
                      <a:pt x="231" y="185"/>
                    </a:lnTo>
                    <a:lnTo>
                      <a:pt x="222" y="191"/>
                    </a:lnTo>
                    <a:lnTo>
                      <a:pt x="222" y="200"/>
                    </a:lnTo>
                    <a:lnTo>
                      <a:pt x="238" y="205"/>
                    </a:lnTo>
                    <a:lnTo>
                      <a:pt x="238" y="209"/>
                    </a:lnTo>
                    <a:lnTo>
                      <a:pt x="233" y="211"/>
                    </a:lnTo>
                    <a:lnTo>
                      <a:pt x="227" y="217"/>
                    </a:lnTo>
                    <a:lnTo>
                      <a:pt x="224" y="224"/>
                    </a:lnTo>
                    <a:lnTo>
                      <a:pt x="224" y="238"/>
                    </a:lnTo>
                    <a:lnTo>
                      <a:pt x="214" y="244"/>
                    </a:lnTo>
                    <a:lnTo>
                      <a:pt x="204" y="247"/>
                    </a:lnTo>
                    <a:lnTo>
                      <a:pt x="188" y="247"/>
                    </a:lnTo>
                    <a:lnTo>
                      <a:pt x="182" y="245"/>
                    </a:lnTo>
                    <a:lnTo>
                      <a:pt x="167" y="245"/>
                    </a:lnTo>
                    <a:lnTo>
                      <a:pt x="145" y="251"/>
                    </a:lnTo>
                    <a:lnTo>
                      <a:pt x="135" y="251"/>
                    </a:lnTo>
                    <a:lnTo>
                      <a:pt x="127" y="255"/>
                    </a:lnTo>
                    <a:lnTo>
                      <a:pt x="119" y="255"/>
                    </a:lnTo>
                    <a:lnTo>
                      <a:pt x="114" y="257"/>
                    </a:lnTo>
                    <a:lnTo>
                      <a:pt x="111" y="261"/>
                    </a:lnTo>
                    <a:lnTo>
                      <a:pt x="108" y="264"/>
                    </a:lnTo>
                    <a:lnTo>
                      <a:pt x="111" y="269"/>
                    </a:lnTo>
                    <a:lnTo>
                      <a:pt x="104" y="276"/>
                    </a:lnTo>
                    <a:lnTo>
                      <a:pt x="93" y="279"/>
                    </a:lnTo>
                    <a:lnTo>
                      <a:pt x="82" y="283"/>
                    </a:lnTo>
                    <a:lnTo>
                      <a:pt x="78" y="269"/>
                    </a:lnTo>
                    <a:lnTo>
                      <a:pt x="70" y="261"/>
                    </a:lnTo>
                    <a:lnTo>
                      <a:pt x="65" y="240"/>
                    </a:lnTo>
                    <a:lnTo>
                      <a:pt x="59" y="231"/>
                    </a:lnTo>
                    <a:lnTo>
                      <a:pt x="48" y="225"/>
                    </a:lnTo>
                    <a:lnTo>
                      <a:pt x="34" y="225"/>
                    </a:lnTo>
                    <a:lnTo>
                      <a:pt x="29" y="227"/>
                    </a:lnTo>
                    <a:lnTo>
                      <a:pt x="24" y="219"/>
                    </a:lnTo>
                    <a:lnTo>
                      <a:pt x="21" y="210"/>
                    </a:lnTo>
                    <a:lnTo>
                      <a:pt x="18" y="198"/>
                    </a:lnTo>
                    <a:lnTo>
                      <a:pt x="23" y="189"/>
                    </a:lnTo>
                    <a:lnTo>
                      <a:pt x="32" y="154"/>
                    </a:lnTo>
                    <a:lnTo>
                      <a:pt x="40" y="148"/>
                    </a:lnTo>
                    <a:lnTo>
                      <a:pt x="51" y="145"/>
                    </a:lnTo>
                    <a:lnTo>
                      <a:pt x="59" y="138"/>
                    </a:lnTo>
                    <a:lnTo>
                      <a:pt x="59" y="133"/>
                    </a:lnTo>
                    <a:lnTo>
                      <a:pt x="55" y="127"/>
                    </a:lnTo>
                    <a:lnTo>
                      <a:pt x="34" y="119"/>
                    </a:lnTo>
                    <a:lnTo>
                      <a:pt x="24" y="112"/>
                    </a:lnTo>
                    <a:lnTo>
                      <a:pt x="17" y="105"/>
                    </a:lnTo>
                    <a:lnTo>
                      <a:pt x="7" y="89"/>
                    </a:lnTo>
                    <a:lnTo>
                      <a:pt x="0" y="75"/>
                    </a:lnTo>
                    <a:lnTo>
                      <a:pt x="0" y="71"/>
                    </a:lnTo>
                    <a:lnTo>
                      <a:pt x="4" y="65"/>
                    </a:lnTo>
                    <a:lnTo>
                      <a:pt x="22" y="54"/>
                    </a:lnTo>
                    <a:lnTo>
                      <a:pt x="47" y="55"/>
                    </a:lnTo>
                    <a:lnTo>
                      <a:pt x="67" y="50"/>
                    </a:lnTo>
                    <a:lnTo>
                      <a:pt x="75" y="52"/>
                    </a:lnTo>
                    <a:lnTo>
                      <a:pt x="91" y="57"/>
                    </a:lnTo>
                    <a:lnTo>
                      <a:pt x="97" y="62"/>
                    </a:lnTo>
                    <a:lnTo>
                      <a:pt x="105" y="74"/>
                    </a:lnTo>
                    <a:lnTo>
                      <a:pt x="126" y="100"/>
                    </a:lnTo>
                    <a:lnTo>
                      <a:pt x="134" y="103"/>
                    </a:lnTo>
                    <a:lnTo>
                      <a:pt x="141" y="103"/>
                    </a:lnTo>
                    <a:lnTo>
                      <a:pt x="168" y="9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2" name="Freeform 211">
                <a:extLst>
                  <a:ext uri="{FF2B5EF4-FFF2-40B4-BE49-F238E27FC236}">
                    <a16:creationId xmlns:a16="http://schemas.microsoft.com/office/drawing/2014/main" id="{0116B9B6-4C6A-42E2-A3B0-7FE4E4F0368B}"/>
                  </a:ext>
                </a:extLst>
              </p:cNvPr>
              <p:cNvSpPr>
                <a:spLocks/>
              </p:cNvSpPr>
              <p:nvPr/>
            </p:nvSpPr>
            <p:spPr bwMode="auto">
              <a:xfrm>
                <a:off x="6248400" y="2881313"/>
                <a:ext cx="733425" cy="506412"/>
              </a:xfrm>
              <a:custGeom>
                <a:avLst/>
                <a:gdLst>
                  <a:gd name="T0" fmla="*/ 64 w 387"/>
                  <a:gd name="T1" fmla="*/ 204 h 236"/>
                  <a:gd name="T2" fmla="*/ 102 w 387"/>
                  <a:gd name="T3" fmla="*/ 215 h 236"/>
                  <a:gd name="T4" fmla="*/ 137 w 387"/>
                  <a:gd name="T5" fmla="*/ 226 h 236"/>
                  <a:gd name="T6" fmla="*/ 158 w 387"/>
                  <a:gd name="T7" fmla="*/ 233 h 236"/>
                  <a:gd name="T8" fmla="*/ 185 w 387"/>
                  <a:gd name="T9" fmla="*/ 225 h 236"/>
                  <a:gd name="T10" fmla="*/ 201 w 387"/>
                  <a:gd name="T11" fmla="*/ 216 h 236"/>
                  <a:gd name="T12" fmla="*/ 229 w 387"/>
                  <a:gd name="T13" fmla="*/ 211 h 236"/>
                  <a:gd name="T14" fmla="*/ 252 w 387"/>
                  <a:gd name="T15" fmla="*/ 207 h 236"/>
                  <a:gd name="T16" fmla="*/ 272 w 387"/>
                  <a:gd name="T17" fmla="*/ 181 h 236"/>
                  <a:gd name="T18" fmla="*/ 266 w 387"/>
                  <a:gd name="T19" fmla="*/ 158 h 236"/>
                  <a:gd name="T20" fmla="*/ 261 w 387"/>
                  <a:gd name="T21" fmla="*/ 148 h 236"/>
                  <a:gd name="T22" fmla="*/ 269 w 387"/>
                  <a:gd name="T23" fmla="*/ 136 h 236"/>
                  <a:gd name="T24" fmla="*/ 287 w 387"/>
                  <a:gd name="T25" fmla="*/ 130 h 236"/>
                  <a:gd name="T26" fmla="*/ 281 w 387"/>
                  <a:gd name="T27" fmla="*/ 121 h 236"/>
                  <a:gd name="T28" fmla="*/ 281 w 387"/>
                  <a:gd name="T29" fmla="*/ 102 h 236"/>
                  <a:gd name="T30" fmla="*/ 288 w 387"/>
                  <a:gd name="T31" fmla="*/ 84 h 236"/>
                  <a:gd name="T32" fmla="*/ 296 w 387"/>
                  <a:gd name="T33" fmla="*/ 78 h 236"/>
                  <a:gd name="T34" fmla="*/ 316 w 387"/>
                  <a:gd name="T35" fmla="*/ 84 h 236"/>
                  <a:gd name="T36" fmla="*/ 324 w 387"/>
                  <a:gd name="T37" fmla="*/ 74 h 236"/>
                  <a:gd name="T38" fmla="*/ 339 w 387"/>
                  <a:gd name="T39" fmla="*/ 69 h 236"/>
                  <a:gd name="T40" fmla="*/ 352 w 387"/>
                  <a:gd name="T41" fmla="*/ 55 h 236"/>
                  <a:gd name="T42" fmla="*/ 342 w 387"/>
                  <a:gd name="T43" fmla="*/ 52 h 236"/>
                  <a:gd name="T44" fmla="*/ 358 w 387"/>
                  <a:gd name="T45" fmla="*/ 34 h 236"/>
                  <a:gd name="T46" fmla="*/ 387 w 387"/>
                  <a:gd name="T47" fmla="*/ 17 h 236"/>
                  <a:gd name="T48" fmla="*/ 366 w 387"/>
                  <a:gd name="T49" fmla="*/ 0 h 236"/>
                  <a:gd name="T50" fmla="*/ 347 w 387"/>
                  <a:gd name="T51" fmla="*/ 2 h 236"/>
                  <a:gd name="T52" fmla="*/ 294 w 387"/>
                  <a:gd name="T53" fmla="*/ 14 h 236"/>
                  <a:gd name="T54" fmla="*/ 258 w 387"/>
                  <a:gd name="T55" fmla="*/ 6 h 236"/>
                  <a:gd name="T56" fmla="*/ 249 w 387"/>
                  <a:gd name="T57" fmla="*/ 3 h 236"/>
                  <a:gd name="T58" fmla="*/ 232 w 387"/>
                  <a:gd name="T59" fmla="*/ 12 h 236"/>
                  <a:gd name="T60" fmla="*/ 236 w 387"/>
                  <a:gd name="T61" fmla="*/ 24 h 236"/>
                  <a:gd name="T62" fmla="*/ 214 w 387"/>
                  <a:gd name="T63" fmla="*/ 31 h 236"/>
                  <a:gd name="T64" fmla="*/ 199 w 387"/>
                  <a:gd name="T65" fmla="*/ 46 h 236"/>
                  <a:gd name="T66" fmla="*/ 188 w 387"/>
                  <a:gd name="T67" fmla="*/ 49 h 236"/>
                  <a:gd name="T68" fmla="*/ 181 w 387"/>
                  <a:gd name="T69" fmla="*/ 34 h 236"/>
                  <a:gd name="T70" fmla="*/ 163 w 387"/>
                  <a:gd name="T71" fmla="*/ 40 h 236"/>
                  <a:gd name="T72" fmla="*/ 123 w 387"/>
                  <a:gd name="T73" fmla="*/ 47 h 236"/>
                  <a:gd name="T74" fmla="*/ 103 w 387"/>
                  <a:gd name="T75" fmla="*/ 52 h 236"/>
                  <a:gd name="T76" fmla="*/ 63 w 387"/>
                  <a:gd name="T77" fmla="*/ 73 h 236"/>
                  <a:gd name="T78" fmla="*/ 46 w 387"/>
                  <a:gd name="T79" fmla="*/ 79 h 236"/>
                  <a:gd name="T80" fmla="*/ 44 w 387"/>
                  <a:gd name="T81" fmla="*/ 89 h 236"/>
                  <a:gd name="T82" fmla="*/ 38 w 387"/>
                  <a:gd name="T83" fmla="*/ 92 h 236"/>
                  <a:gd name="T84" fmla="*/ 26 w 387"/>
                  <a:gd name="T85" fmla="*/ 87 h 236"/>
                  <a:gd name="T86" fmla="*/ 15 w 387"/>
                  <a:gd name="T87" fmla="*/ 90 h 236"/>
                  <a:gd name="T88" fmla="*/ 11 w 387"/>
                  <a:gd name="T89" fmla="*/ 98 h 236"/>
                  <a:gd name="T90" fmla="*/ 17 w 387"/>
                  <a:gd name="T91" fmla="*/ 109 h 236"/>
                  <a:gd name="T92" fmla="*/ 37 w 387"/>
                  <a:gd name="T93" fmla="*/ 112 h 236"/>
                  <a:gd name="T94" fmla="*/ 36 w 387"/>
                  <a:gd name="T95" fmla="*/ 121 h 236"/>
                  <a:gd name="T96" fmla="*/ 19 w 387"/>
                  <a:gd name="T97" fmla="*/ 126 h 236"/>
                  <a:gd name="T98" fmla="*/ 7 w 387"/>
                  <a:gd name="T99" fmla="*/ 139 h 236"/>
                  <a:gd name="T100" fmla="*/ 0 w 387"/>
                  <a:gd name="T101" fmla="*/ 166 h 236"/>
                  <a:gd name="T102" fmla="*/ 15 w 387"/>
                  <a:gd name="T103" fmla="*/ 188 h 236"/>
                  <a:gd name="T104" fmla="*/ 1 w 387"/>
                  <a:gd name="T105" fmla="*/ 209 h 236"/>
                  <a:gd name="T106" fmla="*/ 19 w 387"/>
                  <a:gd name="T107" fmla="*/ 217 h 236"/>
                  <a:gd name="T108" fmla="*/ 46 w 387"/>
                  <a:gd name="T109" fmla="*/ 21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7" h="236">
                    <a:moveTo>
                      <a:pt x="46" y="211"/>
                    </a:moveTo>
                    <a:lnTo>
                      <a:pt x="64" y="204"/>
                    </a:lnTo>
                    <a:lnTo>
                      <a:pt x="77" y="210"/>
                    </a:lnTo>
                    <a:lnTo>
                      <a:pt x="102" y="215"/>
                    </a:lnTo>
                    <a:lnTo>
                      <a:pt x="125" y="215"/>
                    </a:lnTo>
                    <a:lnTo>
                      <a:pt x="137" y="226"/>
                    </a:lnTo>
                    <a:lnTo>
                      <a:pt x="151" y="226"/>
                    </a:lnTo>
                    <a:lnTo>
                      <a:pt x="158" y="233"/>
                    </a:lnTo>
                    <a:lnTo>
                      <a:pt x="176" y="236"/>
                    </a:lnTo>
                    <a:lnTo>
                      <a:pt x="185" y="225"/>
                    </a:lnTo>
                    <a:lnTo>
                      <a:pt x="195" y="223"/>
                    </a:lnTo>
                    <a:lnTo>
                      <a:pt x="201" y="216"/>
                    </a:lnTo>
                    <a:lnTo>
                      <a:pt x="210" y="214"/>
                    </a:lnTo>
                    <a:lnTo>
                      <a:pt x="229" y="211"/>
                    </a:lnTo>
                    <a:lnTo>
                      <a:pt x="241" y="207"/>
                    </a:lnTo>
                    <a:lnTo>
                      <a:pt x="252" y="207"/>
                    </a:lnTo>
                    <a:lnTo>
                      <a:pt x="266" y="196"/>
                    </a:lnTo>
                    <a:lnTo>
                      <a:pt x="272" y="181"/>
                    </a:lnTo>
                    <a:lnTo>
                      <a:pt x="272" y="164"/>
                    </a:lnTo>
                    <a:lnTo>
                      <a:pt x="266" y="158"/>
                    </a:lnTo>
                    <a:lnTo>
                      <a:pt x="261" y="153"/>
                    </a:lnTo>
                    <a:lnTo>
                      <a:pt x="261" y="148"/>
                    </a:lnTo>
                    <a:lnTo>
                      <a:pt x="262" y="140"/>
                    </a:lnTo>
                    <a:lnTo>
                      <a:pt x="269" y="136"/>
                    </a:lnTo>
                    <a:lnTo>
                      <a:pt x="280" y="136"/>
                    </a:lnTo>
                    <a:lnTo>
                      <a:pt x="287" y="130"/>
                    </a:lnTo>
                    <a:lnTo>
                      <a:pt x="287" y="127"/>
                    </a:lnTo>
                    <a:lnTo>
                      <a:pt x="281" y="121"/>
                    </a:lnTo>
                    <a:lnTo>
                      <a:pt x="281" y="116"/>
                    </a:lnTo>
                    <a:lnTo>
                      <a:pt x="281" y="102"/>
                    </a:lnTo>
                    <a:lnTo>
                      <a:pt x="288" y="94"/>
                    </a:lnTo>
                    <a:lnTo>
                      <a:pt x="288" y="84"/>
                    </a:lnTo>
                    <a:lnTo>
                      <a:pt x="292" y="79"/>
                    </a:lnTo>
                    <a:lnTo>
                      <a:pt x="296" y="78"/>
                    </a:lnTo>
                    <a:lnTo>
                      <a:pt x="303" y="84"/>
                    </a:lnTo>
                    <a:lnTo>
                      <a:pt x="316" y="84"/>
                    </a:lnTo>
                    <a:lnTo>
                      <a:pt x="318" y="79"/>
                    </a:lnTo>
                    <a:lnTo>
                      <a:pt x="324" y="74"/>
                    </a:lnTo>
                    <a:lnTo>
                      <a:pt x="334" y="69"/>
                    </a:lnTo>
                    <a:lnTo>
                      <a:pt x="339" y="69"/>
                    </a:lnTo>
                    <a:lnTo>
                      <a:pt x="347" y="63"/>
                    </a:lnTo>
                    <a:lnTo>
                      <a:pt x="352" y="55"/>
                    </a:lnTo>
                    <a:lnTo>
                      <a:pt x="350" y="52"/>
                    </a:lnTo>
                    <a:lnTo>
                      <a:pt x="342" y="52"/>
                    </a:lnTo>
                    <a:lnTo>
                      <a:pt x="342" y="48"/>
                    </a:lnTo>
                    <a:lnTo>
                      <a:pt x="358" y="34"/>
                    </a:lnTo>
                    <a:lnTo>
                      <a:pt x="378" y="22"/>
                    </a:lnTo>
                    <a:lnTo>
                      <a:pt x="387" y="17"/>
                    </a:lnTo>
                    <a:lnTo>
                      <a:pt x="376" y="6"/>
                    </a:lnTo>
                    <a:lnTo>
                      <a:pt x="366" y="0"/>
                    </a:lnTo>
                    <a:lnTo>
                      <a:pt x="355" y="0"/>
                    </a:lnTo>
                    <a:lnTo>
                      <a:pt x="347" y="2"/>
                    </a:lnTo>
                    <a:lnTo>
                      <a:pt x="325" y="2"/>
                    </a:lnTo>
                    <a:lnTo>
                      <a:pt x="294" y="14"/>
                    </a:lnTo>
                    <a:lnTo>
                      <a:pt x="282" y="14"/>
                    </a:lnTo>
                    <a:lnTo>
                      <a:pt x="258" y="6"/>
                    </a:lnTo>
                    <a:lnTo>
                      <a:pt x="252" y="6"/>
                    </a:lnTo>
                    <a:lnTo>
                      <a:pt x="249" y="3"/>
                    </a:lnTo>
                    <a:lnTo>
                      <a:pt x="239" y="4"/>
                    </a:lnTo>
                    <a:lnTo>
                      <a:pt x="232" y="12"/>
                    </a:lnTo>
                    <a:lnTo>
                      <a:pt x="238" y="18"/>
                    </a:lnTo>
                    <a:lnTo>
                      <a:pt x="236" y="24"/>
                    </a:lnTo>
                    <a:lnTo>
                      <a:pt x="232" y="24"/>
                    </a:lnTo>
                    <a:lnTo>
                      <a:pt x="214" y="31"/>
                    </a:lnTo>
                    <a:lnTo>
                      <a:pt x="205" y="38"/>
                    </a:lnTo>
                    <a:lnTo>
                      <a:pt x="199" y="46"/>
                    </a:lnTo>
                    <a:lnTo>
                      <a:pt x="193" y="49"/>
                    </a:lnTo>
                    <a:lnTo>
                      <a:pt x="188" y="49"/>
                    </a:lnTo>
                    <a:lnTo>
                      <a:pt x="184" y="46"/>
                    </a:lnTo>
                    <a:lnTo>
                      <a:pt x="181" y="34"/>
                    </a:lnTo>
                    <a:lnTo>
                      <a:pt x="175" y="31"/>
                    </a:lnTo>
                    <a:lnTo>
                      <a:pt x="163" y="40"/>
                    </a:lnTo>
                    <a:lnTo>
                      <a:pt x="147" y="40"/>
                    </a:lnTo>
                    <a:lnTo>
                      <a:pt x="123" y="47"/>
                    </a:lnTo>
                    <a:lnTo>
                      <a:pt x="115" y="42"/>
                    </a:lnTo>
                    <a:lnTo>
                      <a:pt x="103" y="52"/>
                    </a:lnTo>
                    <a:lnTo>
                      <a:pt x="73" y="58"/>
                    </a:lnTo>
                    <a:lnTo>
                      <a:pt x="63" y="73"/>
                    </a:lnTo>
                    <a:lnTo>
                      <a:pt x="56" y="81"/>
                    </a:lnTo>
                    <a:lnTo>
                      <a:pt x="46" y="79"/>
                    </a:lnTo>
                    <a:lnTo>
                      <a:pt x="41" y="83"/>
                    </a:lnTo>
                    <a:lnTo>
                      <a:pt x="44" y="89"/>
                    </a:lnTo>
                    <a:lnTo>
                      <a:pt x="41" y="92"/>
                    </a:lnTo>
                    <a:lnTo>
                      <a:pt x="38" y="92"/>
                    </a:lnTo>
                    <a:lnTo>
                      <a:pt x="30" y="87"/>
                    </a:lnTo>
                    <a:lnTo>
                      <a:pt x="26" y="87"/>
                    </a:lnTo>
                    <a:lnTo>
                      <a:pt x="20" y="90"/>
                    </a:lnTo>
                    <a:lnTo>
                      <a:pt x="15" y="90"/>
                    </a:lnTo>
                    <a:lnTo>
                      <a:pt x="11" y="93"/>
                    </a:lnTo>
                    <a:lnTo>
                      <a:pt x="11" y="98"/>
                    </a:lnTo>
                    <a:lnTo>
                      <a:pt x="13" y="103"/>
                    </a:lnTo>
                    <a:lnTo>
                      <a:pt x="17" y="109"/>
                    </a:lnTo>
                    <a:lnTo>
                      <a:pt x="31" y="109"/>
                    </a:lnTo>
                    <a:lnTo>
                      <a:pt x="37" y="112"/>
                    </a:lnTo>
                    <a:lnTo>
                      <a:pt x="36" y="116"/>
                    </a:lnTo>
                    <a:lnTo>
                      <a:pt x="36" y="121"/>
                    </a:lnTo>
                    <a:lnTo>
                      <a:pt x="25" y="126"/>
                    </a:lnTo>
                    <a:lnTo>
                      <a:pt x="19" y="126"/>
                    </a:lnTo>
                    <a:lnTo>
                      <a:pt x="7" y="130"/>
                    </a:lnTo>
                    <a:lnTo>
                      <a:pt x="7" y="139"/>
                    </a:lnTo>
                    <a:lnTo>
                      <a:pt x="3" y="143"/>
                    </a:lnTo>
                    <a:lnTo>
                      <a:pt x="0" y="166"/>
                    </a:lnTo>
                    <a:lnTo>
                      <a:pt x="5" y="179"/>
                    </a:lnTo>
                    <a:lnTo>
                      <a:pt x="15" y="188"/>
                    </a:lnTo>
                    <a:lnTo>
                      <a:pt x="11" y="198"/>
                    </a:lnTo>
                    <a:lnTo>
                      <a:pt x="1" y="209"/>
                    </a:lnTo>
                    <a:lnTo>
                      <a:pt x="13" y="221"/>
                    </a:lnTo>
                    <a:lnTo>
                      <a:pt x="19" y="217"/>
                    </a:lnTo>
                    <a:lnTo>
                      <a:pt x="27" y="217"/>
                    </a:lnTo>
                    <a:lnTo>
                      <a:pt x="46" y="21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3" name="Freeform 212" descr="Wide upward diagonal">
                <a:extLst>
                  <a:ext uri="{FF2B5EF4-FFF2-40B4-BE49-F238E27FC236}">
                    <a16:creationId xmlns:a16="http://schemas.microsoft.com/office/drawing/2014/main" id="{5FDA45A7-204D-4D2B-9DFD-B98D4911CCE3}"/>
                  </a:ext>
                </a:extLst>
              </p:cNvPr>
              <p:cNvSpPr>
                <a:spLocks/>
              </p:cNvSpPr>
              <p:nvPr/>
            </p:nvSpPr>
            <p:spPr bwMode="auto">
              <a:xfrm>
                <a:off x="8043863" y="2846388"/>
                <a:ext cx="811212" cy="998537"/>
              </a:xfrm>
              <a:custGeom>
                <a:avLst/>
                <a:gdLst>
                  <a:gd name="T0" fmla="*/ 36 w 428"/>
                  <a:gd name="T1" fmla="*/ 417 h 467"/>
                  <a:gd name="T2" fmla="*/ 19 w 428"/>
                  <a:gd name="T3" fmla="*/ 417 h 467"/>
                  <a:gd name="T4" fmla="*/ 15 w 428"/>
                  <a:gd name="T5" fmla="*/ 389 h 467"/>
                  <a:gd name="T6" fmla="*/ 21 w 428"/>
                  <a:gd name="T7" fmla="*/ 368 h 467"/>
                  <a:gd name="T8" fmla="*/ 5 w 428"/>
                  <a:gd name="T9" fmla="*/ 358 h 467"/>
                  <a:gd name="T10" fmla="*/ 5 w 428"/>
                  <a:gd name="T11" fmla="*/ 340 h 467"/>
                  <a:gd name="T12" fmla="*/ 14 w 428"/>
                  <a:gd name="T13" fmla="*/ 331 h 467"/>
                  <a:gd name="T14" fmla="*/ 5 w 428"/>
                  <a:gd name="T15" fmla="*/ 308 h 467"/>
                  <a:gd name="T16" fmla="*/ 5 w 428"/>
                  <a:gd name="T17" fmla="*/ 279 h 467"/>
                  <a:gd name="T18" fmla="*/ 39 w 428"/>
                  <a:gd name="T19" fmla="*/ 237 h 467"/>
                  <a:gd name="T20" fmla="*/ 72 w 428"/>
                  <a:gd name="T21" fmla="*/ 195 h 467"/>
                  <a:gd name="T22" fmla="*/ 92 w 428"/>
                  <a:gd name="T23" fmla="*/ 162 h 467"/>
                  <a:gd name="T24" fmla="*/ 70 w 428"/>
                  <a:gd name="T25" fmla="*/ 134 h 467"/>
                  <a:gd name="T26" fmla="*/ 37 w 428"/>
                  <a:gd name="T27" fmla="*/ 122 h 467"/>
                  <a:gd name="T28" fmla="*/ 80 w 428"/>
                  <a:gd name="T29" fmla="*/ 69 h 467"/>
                  <a:gd name="T30" fmla="*/ 76 w 428"/>
                  <a:gd name="T31" fmla="*/ 47 h 467"/>
                  <a:gd name="T32" fmla="*/ 69 w 428"/>
                  <a:gd name="T33" fmla="*/ 33 h 467"/>
                  <a:gd name="T34" fmla="*/ 101 w 428"/>
                  <a:gd name="T35" fmla="*/ 23 h 467"/>
                  <a:gd name="T36" fmla="*/ 139 w 428"/>
                  <a:gd name="T37" fmla="*/ 13 h 467"/>
                  <a:gd name="T38" fmla="*/ 180 w 428"/>
                  <a:gd name="T39" fmla="*/ 35 h 467"/>
                  <a:gd name="T40" fmla="*/ 202 w 428"/>
                  <a:gd name="T41" fmla="*/ 53 h 467"/>
                  <a:gd name="T42" fmla="*/ 217 w 428"/>
                  <a:gd name="T43" fmla="*/ 16 h 467"/>
                  <a:gd name="T44" fmla="*/ 240 w 428"/>
                  <a:gd name="T45" fmla="*/ 4 h 467"/>
                  <a:gd name="T46" fmla="*/ 280 w 428"/>
                  <a:gd name="T47" fmla="*/ 0 h 467"/>
                  <a:gd name="T48" fmla="*/ 304 w 428"/>
                  <a:gd name="T49" fmla="*/ 48 h 467"/>
                  <a:gd name="T50" fmla="*/ 327 w 428"/>
                  <a:gd name="T51" fmla="*/ 77 h 467"/>
                  <a:gd name="T52" fmla="*/ 325 w 428"/>
                  <a:gd name="T53" fmla="*/ 95 h 467"/>
                  <a:gd name="T54" fmla="*/ 336 w 428"/>
                  <a:gd name="T55" fmla="*/ 120 h 467"/>
                  <a:gd name="T56" fmla="*/ 360 w 428"/>
                  <a:gd name="T57" fmla="*/ 146 h 467"/>
                  <a:gd name="T58" fmla="*/ 360 w 428"/>
                  <a:gd name="T59" fmla="*/ 186 h 467"/>
                  <a:gd name="T60" fmla="*/ 375 w 428"/>
                  <a:gd name="T61" fmla="*/ 243 h 467"/>
                  <a:gd name="T62" fmla="*/ 400 w 428"/>
                  <a:gd name="T63" fmla="*/ 265 h 467"/>
                  <a:gd name="T64" fmla="*/ 428 w 428"/>
                  <a:gd name="T65" fmla="*/ 270 h 467"/>
                  <a:gd name="T66" fmla="*/ 407 w 428"/>
                  <a:gd name="T67" fmla="*/ 308 h 467"/>
                  <a:gd name="T68" fmla="*/ 391 w 428"/>
                  <a:gd name="T69" fmla="*/ 348 h 467"/>
                  <a:gd name="T70" fmla="*/ 381 w 428"/>
                  <a:gd name="T71" fmla="*/ 397 h 467"/>
                  <a:gd name="T72" fmla="*/ 408 w 428"/>
                  <a:gd name="T73" fmla="*/ 428 h 467"/>
                  <a:gd name="T74" fmla="*/ 366 w 428"/>
                  <a:gd name="T75" fmla="*/ 438 h 467"/>
                  <a:gd name="T76" fmla="*/ 345 w 428"/>
                  <a:gd name="T77" fmla="*/ 443 h 467"/>
                  <a:gd name="T78" fmla="*/ 342 w 428"/>
                  <a:gd name="T79" fmla="*/ 411 h 467"/>
                  <a:gd name="T80" fmla="*/ 313 w 428"/>
                  <a:gd name="T81" fmla="*/ 432 h 467"/>
                  <a:gd name="T82" fmla="*/ 202 w 428"/>
                  <a:gd name="T83" fmla="*/ 460 h 467"/>
                  <a:gd name="T84" fmla="*/ 163 w 428"/>
                  <a:gd name="T85" fmla="*/ 467 h 467"/>
                  <a:gd name="T86" fmla="*/ 126 w 428"/>
                  <a:gd name="T87" fmla="*/ 455 h 467"/>
                  <a:gd name="T88" fmla="*/ 72 w 428"/>
                  <a:gd name="T89" fmla="*/ 459 h 467"/>
                  <a:gd name="T90" fmla="*/ 65 w 428"/>
                  <a:gd name="T91" fmla="*/ 4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467">
                    <a:moveTo>
                      <a:pt x="53" y="419"/>
                    </a:moveTo>
                    <a:lnTo>
                      <a:pt x="40" y="419"/>
                    </a:lnTo>
                    <a:lnTo>
                      <a:pt x="36" y="417"/>
                    </a:lnTo>
                    <a:lnTo>
                      <a:pt x="28" y="417"/>
                    </a:lnTo>
                    <a:lnTo>
                      <a:pt x="22" y="422"/>
                    </a:lnTo>
                    <a:lnTo>
                      <a:pt x="19" y="417"/>
                    </a:lnTo>
                    <a:lnTo>
                      <a:pt x="24" y="406"/>
                    </a:lnTo>
                    <a:lnTo>
                      <a:pt x="24" y="402"/>
                    </a:lnTo>
                    <a:lnTo>
                      <a:pt x="15" y="389"/>
                    </a:lnTo>
                    <a:lnTo>
                      <a:pt x="15" y="383"/>
                    </a:lnTo>
                    <a:lnTo>
                      <a:pt x="18" y="377"/>
                    </a:lnTo>
                    <a:lnTo>
                      <a:pt x="21" y="368"/>
                    </a:lnTo>
                    <a:lnTo>
                      <a:pt x="21" y="362"/>
                    </a:lnTo>
                    <a:lnTo>
                      <a:pt x="17" y="358"/>
                    </a:lnTo>
                    <a:lnTo>
                      <a:pt x="5" y="358"/>
                    </a:lnTo>
                    <a:lnTo>
                      <a:pt x="0" y="353"/>
                    </a:lnTo>
                    <a:lnTo>
                      <a:pt x="0" y="342"/>
                    </a:lnTo>
                    <a:lnTo>
                      <a:pt x="5" y="340"/>
                    </a:lnTo>
                    <a:lnTo>
                      <a:pt x="18" y="337"/>
                    </a:lnTo>
                    <a:lnTo>
                      <a:pt x="18" y="334"/>
                    </a:lnTo>
                    <a:lnTo>
                      <a:pt x="14" y="331"/>
                    </a:lnTo>
                    <a:lnTo>
                      <a:pt x="9" y="331"/>
                    </a:lnTo>
                    <a:lnTo>
                      <a:pt x="9" y="317"/>
                    </a:lnTo>
                    <a:lnTo>
                      <a:pt x="5" y="308"/>
                    </a:lnTo>
                    <a:lnTo>
                      <a:pt x="5" y="299"/>
                    </a:lnTo>
                    <a:lnTo>
                      <a:pt x="7" y="296"/>
                    </a:lnTo>
                    <a:lnTo>
                      <a:pt x="5" y="279"/>
                    </a:lnTo>
                    <a:lnTo>
                      <a:pt x="10" y="266"/>
                    </a:lnTo>
                    <a:lnTo>
                      <a:pt x="30" y="252"/>
                    </a:lnTo>
                    <a:lnTo>
                      <a:pt x="39" y="237"/>
                    </a:lnTo>
                    <a:lnTo>
                      <a:pt x="48" y="219"/>
                    </a:lnTo>
                    <a:lnTo>
                      <a:pt x="55" y="204"/>
                    </a:lnTo>
                    <a:lnTo>
                      <a:pt x="72" y="195"/>
                    </a:lnTo>
                    <a:lnTo>
                      <a:pt x="81" y="186"/>
                    </a:lnTo>
                    <a:lnTo>
                      <a:pt x="81" y="178"/>
                    </a:lnTo>
                    <a:lnTo>
                      <a:pt x="92" y="162"/>
                    </a:lnTo>
                    <a:lnTo>
                      <a:pt x="95" y="153"/>
                    </a:lnTo>
                    <a:lnTo>
                      <a:pt x="95" y="147"/>
                    </a:lnTo>
                    <a:lnTo>
                      <a:pt x="70" y="134"/>
                    </a:lnTo>
                    <a:lnTo>
                      <a:pt x="52" y="129"/>
                    </a:lnTo>
                    <a:lnTo>
                      <a:pt x="47" y="129"/>
                    </a:lnTo>
                    <a:lnTo>
                      <a:pt x="37" y="122"/>
                    </a:lnTo>
                    <a:lnTo>
                      <a:pt x="47" y="105"/>
                    </a:lnTo>
                    <a:lnTo>
                      <a:pt x="68" y="86"/>
                    </a:lnTo>
                    <a:lnTo>
                      <a:pt x="80" y="69"/>
                    </a:lnTo>
                    <a:lnTo>
                      <a:pt x="83" y="58"/>
                    </a:lnTo>
                    <a:lnTo>
                      <a:pt x="83" y="50"/>
                    </a:lnTo>
                    <a:lnTo>
                      <a:pt x="76" y="47"/>
                    </a:lnTo>
                    <a:lnTo>
                      <a:pt x="70" y="47"/>
                    </a:lnTo>
                    <a:lnTo>
                      <a:pt x="65" y="41"/>
                    </a:lnTo>
                    <a:lnTo>
                      <a:pt x="69" y="33"/>
                    </a:lnTo>
                    <a:lnTo>
                      <a:pt x="77" y="31"/>
                    </a:lnTo>
                    <a:lnTo>
                      <a:pt x="85" y="31"/>
                    </a:lnTo>
                    <a:lnTo>
                      <a:pt x="101" y="23"/>
                    </a:lnTo>
                    <a:lnTo>
                      <a:pt x="114" y="10"/>
                    </a:lnTo>
                    <a:lnTo>
                      <a:pt x="130" y="10"/>
                    </a:lnTo>
                    <a:lnTo>
                      <a:pt x="139" y="13"/>
                    </a:lnTo>
                    <a:lnTo>
                      <a:pt x="163" y="31"/>
                    </a:lnTo>
                    <a:lnTo>
                      <a:pt x="173" y="31"/>
                    </a:lnTo>
                    <a:lnTo>
                      <a:pt x="180" y="35"/>
                    </a:lnTo>
                    <a:lnTo>
                      <a:pt x="186" y="48"/>
                    </a:lnTo>
                    <a:lnTo>
                      <a:pt x="192" y="53"/>
                    </a:lnTo>
                    <a:lnTo>
                      <a:pt x="202" y="53"/>
                    </a:lnTo>
                    <a:lnTo>
                      <a:pt x="209" y="46"/>
                    </a:lnTo>
                    <a:lnTo>
                      <a:pt x="213" y="30"/>
                    </a:lnTo>
                    <a:lnTo>
                      <a:pt x="217" y="16"/>
                    </a:lnTo>
                    <a:lnTo>
                      <a:pt x="225" y="7"/>
                    </a:lnTo>
                    <a:lnTo>
                      <a:pt x="232" y="4"/>
                    </a:lnTo>
                    <a:lnTo>
                      <a:pt x="240" y="4"/>
                    </a:lnTo>
                    <a:lnTo>
                      <a:pt x="249" y="7"/>
                    </a:lnTo>
                    <a:lnTo>
                      <a:pt x="266" y="7"/>
                    </a:lnTo>
                    <a:lnTo>
                      <a:pt x="280" y="0"/>
                    </a:lnTo>
                    <a:lnTo>
                      <a:pt x="296" y="20"/>
                    </a:lnTo>
                    <a:lnTo>
                      <a:pt x="296" y="37"/>
                    </a:lnTo>
                    <a:lnTo>
                      <a:pt x="304" y="48"/>
                    </a:lnTo>
                    <a:lnTo>
                      <a:pt x="319" y="51"/>
                    </a:lnTo>
                    <a:lnTo>
                      <a:pt x="331" y="68"/>
                    </a:lnTo>
                    <a:lnTo>
                      <a:pt x="327" y="77"/>
                    </a:lnTo>
                    <a:lnTo>
                      <a:pt x="327" y="83"/>
                    </a:lnTo>
                    <a:lnTo>
                      <a:pt x="331" y="91"/>
                    </a:lnTo>
                    <a:lnTo>
                      <a:pt x="325" y="95"/>
                    </a:lnTo>
                    <a:lnTo>
                      <a:pt x="322" y="101"/>
                    </a:lnTo>
                    <a:lnTo>
                      <a:pt x="326" y="106"/>
                    </a:lnTo>
                    <a:lnTo>
                      <a:pt x="336" y="120"/>
                    </a:lnTo>
                    <a:lnTo>
                      <a:pt x="343" y="134"/>
                    </a:lnTo>
                    <a:lnTo>
                      <a:pt x="360" y="139"/>
                    </a:lnTo>
                    <a:lnTo>
                      <a:pt x="360" y="146"/>
                    </a:lnTo>
                    <a:lnTo>
                      <a:pt x="360" y="155"/>
                    </a:lnTo>
                    <a:lnTo>
                      <a:pt x="354" y="172"/>
                    </a:lnTo>
                    <a:lnTo>
                      <a:pt x="360" y="186"/>
                    </a:lnTo>
                    <a:lnTo>
                      <a:pt x="371" y="198"/>
                    </a:lnTo>
                    <a:lnTo>
                      <a:pt x="375" y="222"/>
                    </a:lnTo>
                    <a:lnTo>
                      <a:pt x="375" y="243"/>
                    </a:lnTo>
                    <a:lnTo>
                      <a:pt x="376" y="261"/>
                    </a:lnTo>
                    <a:lnTo>
                      <a:pt x="384" y="265"/>
                    </a:lnTo>
                    <a:lnTo>
                      <a:pt x="400" y="265"/>
                    </a:lnTo>
                    <a:lnTo>
                      <a:pt x="411" y="258"/>
                    </a:lnTo>
                    <a:lnTo>
                      <a:pt x="420" y="261"/>
                    </a:lnTo>
                    <a:lnTo>
                      <a:pt x="428" y="270"/>
                    </a:lnTo>
                    <a:lnTo>
                      <a:pt x="418" y="282"/>
                    </a:lnTo>
                    <a:lnTo>
                      <a:pt x="411" y="291"/>
                    </a:lnTo>
                    <a:lnTo>
                      <a:pt x="407" y="308"/>
                    </a:lnTo>
                    <a:lnTo>
                      <a:pt x="407" y="325"/>
                    </a:lnTo>
                    <a:lnTo>
                      <a:pt x="398" y="331"/>
                    </a:lnTo>
                    <a:lnTo>
                      <a:pt x="391" y="348"/>
                    </a:lnTo>
                    <a:lnTo>
                      <a:pt x="376" y="383"/>
                    </a:lnTo>
                    <a:lnTo>
                      <a:pt x="376" y="392"/>
                    </a:lnTo>
                    <a:lnTo>
                      <a:pt x="381" y="397"/>
                    </a:lnTo>
                    <a:lnTo>
                      <a:pt x="419" y="400"/>
                    </a:lnTo>
                    <a:lnTo>
                      <a:pt x="424" y="411"/>
                    </a:lnTo>
                    <a:lnTo>
                      <a:pt x="408" y="428"/>
                    </a:lnTo>
                    <a:lnTo>
                      <a:pt x="397" y="434"/>
                    </a:lnTo>
                    <a:lnTo>
                      <a:pt x="378" y="438"/>
                    </a:lnTo>
                    <a:lnTo>
                      <a:pt x="366" y="438"/>
                    </a:lnTo>
                    <a:lnTo>
                      <a:pt x="357" y="445"/>
                    </a:lnTo>
                    <a:lnTo>
                      <a:pt x="345" y="448"/>
                    </a:lnTo>
                    <a:lnTo>
                      <a:pt x="345" y="443"/>
                    </a:lnTo>
                    <a:lnTo>
                      <a:pt x="353" y="425"/>
                    </a:lnTo>
                    <a:lnTo>
                      <a:pt x="350" y="419"/>
                    </a:lnTo>
                    <a:lnTo>
                      <a:pt x="342" y="411"/>
                    </a:lnTo>
                    <a:lnTo>
                      <a:pt x="335" y="411"/>
                    </a:lnTo>
                    <a:lnTo>
                      <a:pt x="326" y="423"/>
                    </a:lnTo>
                    <a:lnTo>
                      <a:pt x="313" y="432"/>
                    </a:lnTo>
                    <a:lnTo>
                      <a:pt x="282" y="445"/>
                    </a:lnTo>
                    <a:lnTo>
                      <a:pt x="240" y="445"/>
                    </a:lnTo>
                    <a:lnTo>
                      <a:pt x="202" y="460"/>
                    </a:lnTo>
                    <a:lnTo>
                      <a:pt x="183" y="463"/>
                    </a:lnTo>
                    <a:lnTo>
                      <a:pt x="177" y="465"/>
                    </a:lnTo>
                    <a:lnTo>
                      <a:pt x="163" y="467"/>
                    </a:lnTo>
                    <a:lnTo>
                      <a:pt x="151" y="467"/>
                    </a:lnTo>
                    <a:lnTo>
                      <a:pt x="138" y="461"/>
                    </a:lnTo>
                    <a:lnTo>
                      <a:pt x="126" y="455"/>
                    </a:lnTo>
                    <a:lnTo>
                      <a:pt x="95" y="455"/>
                    </a:lnTo>
                    <a:lnTo>
                      <a:pt x="83" y="459"/>
                    </a:lnTo>
                    <a:lnTo>
                      <a:pt x="72" y="459"/>
                    </a:lnTo>
                    <a:lnTo>
                      <a:pt x="67" y="452"/>
                    </a:lnTo>
                    <a:lnTo>
                      <a:pt x="62" y="440"/>
                    </a:lnTo>
                    <a:lnTo>
                      <a:pt x="65" y="432"/>
                    </a:lnTo>
                    <a:lnTo>
                      <a:pt x="58" y="427"/>
                    </a:lnTo>
                    <a:lnTo>
                      <a:pt x="53" y="41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4" name="Freeform 213">
                <a:extLst>
                  <a:ext uri="{FF2B5EF4-FFF2-40B4-BE49-F238E27FC236}">
                    <a16:creationId xmlns:a16="http://schemas.microsoft.com/office/drawing/2014/main" id="{459CC738-52D6-4CAE-90C4-C4B37B903175}"/>
                  </a:ext>
                </a:extLst>
              </p:cNvPr>
              <p:cNvSpPr>
                <a:spLocks/>
              </p:cNvSpPr>
              <p:nvPr/>
            </p:nvSpPr>
            <p:spPr bwMode="auto">
              <a:xfrm>
                <a:off x="8180388" y="2424113"/>
                <a:ext cx="704850" cy="239712"/>
              </a:xfrm>
              <a:custGeom>
                <a:avLst/>
                <a:gdLst>
                  <a:gd name="T0" fmla="*/ 118 w 372"/>
                  <a:gd name="T1" fmla="*/ 98 h 112"/>
                  <a:gd name="T2" fmla="*/ 143 w 372"/>
                  <a:gd name="T3" fmla="*/ 98 h 112"/>
                  <a:gd name="T4" fmla="*/ 155 w 372"/>
                  <a:gd name="T5" fmla="*/ 103 h 112"/>
                  <a:gd name="T6" fmla="*/ 166 w 372"/>
                  <a:gd name="T7" fmla="*/ 106 h 112"/>
                  <a:gd name="T8" fmla="*/ 180 w 372"/>
                  <a:gd name="T9" fmla="*/ 106 h 112"/>
                  <a:gd name="T10" fmla="*/ 187 w 372"/>
                  <a:gd name="T11" fmla="*/ 104 h 112"/>
                  <a:gd name="T12" fmla="*/ 247 w 372"/>
                  <a:gd name="T13" fmla="*/ 104 h 112"/>
                  <a:gd name="T14" fmla="*/ 272 w 372"/>
                  <a:gd name="T15" fmla="*/ 91 h 112"/>
                  <a:gd name="T16" fmla="*/ 287 w 372"/>
                  <a:gd name="T17" fmla="*/ 91 h 112"/>
                  <a:gd name="T18" fmla="*/ 299 w 372"/>
                  <a:gd name="T19" fmla="*/ 97 h 112"/>
                  <a:gd name="T20" fmla="*/ 299 w 372"/>
                  <a:gd name="T21" fmla="*/ 92 h 112"/>
                  <a:gd name="T22" fmla="*/ 318 w 372"/>
                  <a:gd name="T23" fmla="*/ 80 h 112"/>
                  <a:gd name="T24" fmla="*/ 333 w 372"/>
                  <a:gd name="T25" fmla="*/ 86 h 112"/>
                  <a:gd name="T26" fmla="*/ 343 w 372"/>
                  <a:gd name="T27" fmla="*/ 98 h 112"/>
                  <a:gd name="T28" fmla="*/ 366 w 372"/>
                  <a:gd name="T29" fmla="*/ 112 h 112"/>
                  <a:gd name="T30" fmla="*/ 372 w 372"/>
                  <a:gd name="T31" fmla="*/ 112 h 112"/>
                  <a:gd name="T32" fmla="*/ 372 w 372"/>
                  <a:gd name="T33" fmla="*/ 100 h 112"/>
                  <a:gd name="T34" fmla="*/ 333 w 372"/>
                  <a:gd name="T35" fmla="*/ 69 h 112"/>
                  <a:gd name="T36" fmla="*/ 318 w 372"/>
                  <a:gd name="T37" fmla="*/ 66 h 112"/>
                  <a:gd name="T38" fmla="*/ 275 w 372"/>
                  <a:gd name="T39" fmla="*/ 24 h 112"/>
                  <a:gd name="T40" fmla="*/ 254 w 372"/>
                  <a:gd name="T41" fmla="*/ 14 h 112"/>
                  <a:gd name="T42" fmla="*/ 238 w 372"/>
                  <a:gd name="T43" fmla="*/ 9 h 112"/>
                  <a:gd name="T44" fmla="*/ 218 w 372"/>
                  <a:gd name="T45" fmla="*/ 9 h 112"/>
                  <a:gd name="T46" fmla="*/ 195 w 372"/>
                  <a:gd name="T47" fmla="*/ 18 h 112"/>
                  <a:gd name="T48" fmla="*/ 180 w 372"/>
                  <a:gd name="T49" fmla="*/ 18 h 112"/>
                  <a:gd name="T50" fmla="*/ 167 w 372"/>
                  <a:gd name="T51" fmla="*/ 22 h 112"/>
                  <a:gd name="T52" fmla="*/ 149 w 372"/>
                  <a:gd name="T53" fmla="*/ 25 h 112"/>
                  <a:gd name="T54" fmla="*/ 135 w 372"/>
                  <a:gd name="T55" fmla="*/ 22 h 112"/>
                  <a:gd name="T56" fmla="*/ 111 w 372"/>
                  <a:gd name="T57" fmla="*/ 13 h 112"/>
                  <a:gd name="T58" fmla="*/ 93 w 372"/>
                  <a:gd name="T59" fmla="*/ 13 h 112"/>
                  <a:gd name="T60" fmla="*/ 88 w 372"/>
                  <a:gd name="T61" fmla="*/ 8 h 112"/>
                  <a:gd name="T62" fmla="*/ 84 w 372"/>
                  <a:gd name="T63" fmla="*/ 0 h 112"/>
                  <a:gd name="T64" fmla="*/ 75 w 372"/>
                  <a:gd name="T65" fmla="*/ 4 h 112"/>
                  <a:gd name="T66" fmla="*/ 53 w 372"/>
                  <a:gd name="T67" fmla="*/ 8 h 112"/>
                  <a:gd name="T68" fmla="*/ 41 w 372"/>
                  <a:gd name="T69" fmla="*/ 12 h 112"/>
                  <a:gd name="T70" fmla="*/ 30 w 372"/>
                  <a:gd name="T71" fmla="*/ 10 h 112"/>
                  <a:gd name="T72" fmla="*/ 19 w 372"/>
                  <a:gd name="T73" fmla="*/ 10 h 112"/>
                  <a:gd name="T74" fmla="*/ 23 w 372"/>
                  <a:gd name="T75" fmla="*/ 20 h 112"/>
                  <a:gd name="T76" fmla="*/ 23 w 372"/>
                  <a:gd name="T77" fmla="*/ 26 h 112"/>
                  <a:gd name="T78" fmla="*/ 15 w 372"/>
                  <a:gd name="T79" fmla="*/ 31 h 112"/>
                  <a:gd name="T80" fmla="*/ 10 w 372"/>
                  <a:gd name="T81" fmla="*/ 31 h 112"/>
                  <a:gd name="T82" fmla="*/ 3 w 372"/>
                  <a:gd name="T83" fmla="*/ 28 h 112"/>
                  <a:gd name="T84" fmla="*/ 0 w 372"/>
                  <a:gd name="T85" fmla="*/ 32 h 112"/>
                  <a:gd name="T86" fmla="*/ 0 w 372"/>
                  <a:gd name="T87" fmla="*/ 39 h 112"/>
                  <a:gd name="T88" fmla="*/ 9 w 372"/>
                  <a:gd name="T89" fmla="*/ 45 h 112"/>
                  <a:gd name="T90" fmla="*/ 26 w 372"/>
                  <a:gd name="T91" fmla="*/ 55 h 112"/>
                  <a:gd name="T92" fmla="*/ 35 w 372"/>
                  <a:gd name="T93" fmla="*/ 55 h 112"/>
                  <a:gd name="T94" fmla="*/ 40 w 372"/>
                  <a:gd name="T95" fmla="*/ 60 h 112"/>
                  <a:gd name="T96" fmla="*/ 47 w 372"/>
                  <a:gd name="T97" fmla="*/ 70 h 112"/>
                  <a:gd name="T98" fmla="*/ 41 w 372"/>
                  <a:gd name="T99" fmla="*/ 95 h 112"/>
                  <a:gd name="T100" fmla="*/ 46 w 372"/>
                  <a:gd name="T101" fmla="*/ 97 h 112"/>
                  <a:gd name="T102" fmla="*/ 60 w 372"/>
                  <a:gd name="T103" fmla="*/ 97 h 112"/>
                  <a:gd name="T104" fmla="*/ 67 w 372"/>
                  <a:gd name="T105" fmla="*/ 97 h 112"/>
                  <a:gd name="T106" fmla="*/ 71 w 372"/>
                  <a:gd name="T107" fmla="*/ 84 h 112"/>
                  <a:gd name="T108" fmla="*/ 77 w 372"/>
                  <a:gd name="T109" fmla="*/ 84 h 112"/>
                  <a:gd name="T110" fmla="*/ 87 w 372"/>
                  <a:gd name="T111" fmla="*/ 91 h 112"/>
                  <a:gd name="T112" fmla="*/ 97 w 372"/>
                  <a:gd name="T113" fmla="*/ 94 h 112"/>
                  <a:gd name="T114" fmla="*/ 118 w 372"/>
                  <a:gd name="T115" fmla="*/ 9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112">
                    <a:moveTo>
                      <a:pt x="118" y="98"/>
                    </a:moveTo>
                    <a:lnTo>
                      <a:pt x="143" y="98"/>
                    </a:lnTo>
                    <a:lnTo>
                      <a:pt x="155" y="103"/>
                    </a:lnTo>
                    <a:lnTo>
                      <a:pt x="166" y="106"/>
                    </a:lnTo>
                    <a:lnTo>
                      <a:pt x="180" y="106"/>
                    </a:lnTo>
                    <a:lnTo>
                      <a:pt x="187" y="104"/>
                    </a:lnTo>
                    <a:lnTo>
                      <a:pt x="247" y="104"/>
                    </a:lnTo>
                    <a:lnTo>
                      <a:pt x="272" y="91"/>
                    </a:lnTo>
                    <a:lnTo>
                      <a:pt x="287" y="91"/>
                    </a:lnTo>
                    <a:lnTo>
                      <a:pt x="299" y="97"/>
                    </a:lnTo>
                    <a:lnTo>
                      <a:pt x="299" y="92"/>
                    </a:lnTo>
                    <a:lnTo>
                      <a:pt x="318" y="80"/>
                    </a:lnTo>
                    <a:lnTo>
                      <a:pt x="333" y="86"/>
                    </a:lnTo>
                    <a:lnTo>
                      <a:pt x="343" y="98"/>
                    </a:lnTo>
                    <a:lnTo>
                      <a:pt x="366" y="112"/>
                    </a:lnTo>
                    <a:lnTo>
                      <a:pt x="372" y="112"/>
                    </a:lnTo>
                    <a:lnTo>
                      <a:pt x="372" y="100"/>
                    </a:lnTo>
                    <a:lnTo>
                      <a:pt x="333" y="69"/>
                    </a:lnTo>
                    <a:lnTo>
                      <a:pt x="318" y="66"/>
                    </a:lnTo>
                    <a:lnTo>
                      <a:pt x="275" y="24"/>
                    </a:lnTo>
                    <a:lnTo>
                      <a:pt x="254" y="14"/>
                    </a:lnTo>
                    <a:lnTo>
                      <a:pt x="238" y="9"/>
                    </a:lnTo>
                    <a:lnTo>
                      <a:pt x="218" y="9"/>
                    </a:lnTo>
                    <a:lnTo>
                      <a:pt x="195" y="18"/>
                    </a:lnTo>
                    <a:lnTo>
                      <a:pt x="180" y="18"/>
                    </a:lnTo>
                    <a:lnTo>
                      <a:pt x="167" y="22"/>
                    </a:lnTo>
                    <a:lnTo>
                      <a:pt x="149" y="25"/>
                    </a:lnTo>
                    <a:lnTo>
                      <a:pt x="135" y="22"/>
                    </a:lnTo>
                    <a:lnTo>
                      <a:pt x="111" y="13"/>
                    </a:lnTo>
                    <a:lnTo>
                      <a:pt x="93" y="13"/>
                    </a:lnTo>
                    <a:lnTo>
                      <a:pt x="88" y="8"/>
                    </a:lnTo>
                    <a:lnTo>
                      <a:pt x="84" y="0"/>
                    </a:lnTo>
                    <a:lnTo>
                      <a:pt x="75" y="4"/>
                    </a:lnTo>
                    <a:lnTo>
                      <a:pt x="53" y="8"/>
                    </a:lnTo>
                    <a:lnTo>
                      <a:pt x="41" y="12"/>
                    </a:lnTo>
                    <a:lnTo>
                      <a:pt x="30" y="10"/>
                    </a:lnTo>
                    <a:lnTo>
                      <a:pt x="19" y="10"/>
                    </a:lnTo>
                    <a:lnTo>
                      <a:pt x="23" y="20"/>
                    </a:lnTo>
                    <a:lnTo>
                      <a:pt x="23" y="26"/>
                    </a:lnTo>
                    <a:lnTo>
                      <a:pt x="15" y="31"/>
                    </a:lnTo>
                    <a:lnTo>
                      <a:pt x="10" y="31"/>
                    </a:lnTo>
                    <a:lnTo>
                      <a:pt x="3" y="28"/>
                    </a:lnTo>
                    <a:lnTo>
                      <a:pt x="0" y="32"/>
                    </a:lnTo>
                    <a:lnTo>
                      <a:pt x="0" y="39"/>
                    </a:lnTo>
                    <a:lnTo>
                      <a:pt x="9" y="45"/>
                    </a:lnTo>
                    <a:lnTo>
                      <a:pt x="26" y="55"/>
                    </a:lnTo>
                    <a:lnTo>
                      <a:pt x="35" y="55"/>
                    </a:lnTo>
                    <a:lnTo>
                      <a:pt x="40" y="60"/>
                    </a:lnTo>
                    <a:lnTo>
                      <a:pt x="47" y="70"/>
                    </a:lnTo>
                    <a:lnTo>
                      <a:pt x="41" y="95"/>
                    </a:lnTo>
                    <a:lnTo>
                      <a:pt x="46" y="97"/>
                    </a:lnTo>
                    <a:lnTo>
                      <a:pt x="60" y="97"/>
                    </a:lnTo>
                    <a:lnTo>
                      <a:pt x="67" y="97"/>
                    </a:lnTo>
                    <a:lnTo>
                      <a:pt x="71" y="84"/>
                    </a:lnTo>
                    <a:lnTo>
                      <a:pt x="77" y="84"/>
                    </a:lnTo>
                    <a:lnTo>
                      <a:pt x="87" y="91"/>
                    </a:lnTo>
                    <a:lnTo>
                      <a:pt x="97" y="94"/>
                    </a:lnTo>
                    <a:lnTo>
                      <a:pt x="118" y="9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5" name="Freeform 214">
                <a:extLst>
                  <a:ext uri="{FF2B5EF4-FFF2-40B4-BE49-F238E27FC236}">
                    <a16:creationId xmlns:a16="http://schemas.microsoft.com/office/drawing/2014/main" id="{9DF35AF0-1310-419C-94E3-48FBEAECD515}"/>
                  </a:ext>
                </a:extLst>
              </p:cNvPr>
              <p:cNvSpPr>
                <a:spLocks/>
              </p:cNvSpPr>
              <p:nvPr/>
            </p:nvSpPr>
            <p:spPr bwMode="auto">
              <a:xfrm>
                <a:off x="6613525" y="2322513"/>
                <a:ext cx="471488" cy="373062"/>
              </a:xfrm>
              <a:custGeom>
                <a:avLst/>
                <a:gdLst>
                  <a:gd name="T0" fmla="*/ 87 w 249"/>
                  <a:gd name="T1" fmla="*/ 142 h 174"/>
                  <a:gd name="T2" fmla="*/ 102 w 249"/>
                  <a:gd name="T3" fmla="*/ 139 h 174"/>
                  <a:gd name="T4" fmla="*/ 164 w 249"/>
                  <a:gd name="T5" fmla="*/ 143 h 174"/>
                  <a:gd name="T6" fmla="*/ 182 w 249"/>
                  <a:gd name="T7" fmla="*/ 145 h 174"/>
                  <a:gd name="T8" fmla="*/ 214 w 249"/>
                  <a:gd name="T9" fmla="*/ 122 h 174"/>
                  <a:gd name="T10" fmla="*/ 229 w 249"/>
                  <a:gd name="T11" fmla="*/ 114 h 174"/>
                  <a:gd name="T12" fmla="*/ 249 w 249"/>
                  <a:gd name="T13" fmla="*/ 82 h 174"/>
                  <a:gd name="T14" fmla="*/ 242 w 249"/>
                  <a:gd name="T15" fmla="*/ 80 h 174"/>
                  <a:gd name="T16" fmla="*/ 231 w 249"/>
                  <a:gd name="T17" fmla="*/ 87 h 174"/>
                  <a:gd name="T18" fmla="*/ 213 w 249"/>
                  <a:gd name="T19" fmla="*/ 79 h 174"/>
                  <a:gd name="T20" fmla="*/ 202 w 249"/>
                  <a:gd name="T21" fmla="*/ 81 h 174"/>
                  <a:gd name="T22" fmla="*/ 189 w 249"/>
                  <a:gd name="T23" fmla="*/ 63 h 174"/>
                  <a:gd name="T24" fmla="*/ 196 w 249"/>
                  <a:gd name="T25" fmla="*/ 52 h 174"/>
                  <a:gd name="T26" fmla="*/ 209 w 249"/>
                  <a:gd name="T27" fmla="*/ 46 h 174"/>
                  <a:gd name="T28" fmla="*/ 194 w 249"/>
                  <a:gd name="T29" fmla="*/ 33 h 174"/>
                  <a:gd name="T30" fmla="*/ 207 w 249"/>
                  <a:gd name="T31" fmla="*/ 6 h 174"/>
                  <a:gd name="T32" fmla="*/ 192 w 249"/>
                  <a:gd name="T33" fmla="*/ 7 h 174"/>
                  <a:gd name="T34" fmla="*/ 169 w 249"/>
                  <a:gd name="T35" fmla="*/ 4 h 174"/>
                  <a:gd name="T36" fmla="*/ 131 w 249"/>
                  <a:gd name="T37" fmla="*/ 8 h 174"/>
                  <a:gd name="T38" fmla="*/ 93 w 249"/>
                  <a:gd name="T39" fmla="*/ 0 h 174"/>
                  <a:gd name="T40" fmla="*/ 88 w 249"/>
                  <a:gd name="T41" fmla="*/ 10 h 174"/>
                  <a:gd name="T42" fmla="*/ 91 w 249"/>
                  <a:gd name="T43" fmla="*/ 20 h 174"/>
                  <a:gd name="T44" fmla="*/ 56 w 249"/>
                  <a:gd name="T45" fmla="*/ 20 h 174"/>
                  <a:gd name="T46" fmla="*/ 51 w 249"/>
                  <a:gd name="T47" fmla="*/ 35 h 174"/>
                  <a:gd name="T48" fmla="*/ 36 w 249"/>
                  <a:gd name="T49" fmla="*/ 46 h 174"/>
                  <a:gd name="T50" fmla="*/ 33 w 249"/>
                  <a:gd name="T51" fmla="*/ 67 h 174"/>
                  <a:gd name="T52" fmla="*/ 32 w 249"/>
                  <a:gd name="T53" fmla="*/ 75 h 174"/>
                  <a:gd name="T54" fmla="*/ 43 w 249"/>
                  <a:gd name="T55" fmla="*/ 87 h 174"/>
                  <a:gd name="T56" fmla="*/ 40 w 249"/>
                  <a:gd name="T57" fmla="*/ 100 h 174"/>
                  <a:gd name="T58" fmla="*/ 6 w 249"/>
                  <a:gd name="T59" fmla="*/ 125 h 174"/>
                  <a:gd name="T60" fmla="*/ 4 w 249"/>
                  <a:gd name="T61" fmla="*/ 158 h 174"/>
                  <a:gd name="T62" fmla="*/ 28 w 249"/>
                  <a:gd name="T63" fmla="*/ 168 h 174"/>
                  <a:gd name="T64" fmla="*/ 47 w 249"/>
                  <a:gd name="T65" fmla="*/ 157 h 174"/>
                  <a:gd name="T66" fmla="*/ 64 w 249"/>
                  <a:gd name="T67" fmla="*/ 14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174">
                    <a:moveTo>
                      <a:pt x="76" y="144"/>
                    </a:moveTo>
                    <a:lnTo>
                      <a:pt x="87" y="142"/>
                    </a:lnTo>
                    <a:lnTo>
                      <a:pt x="98" y="142"/>
                    </a:lnTo>
                    <a:lnTo>
                      <a:pt x="102" y="139"/>
                    </a:lnTo>
                    <a:lnTo>
                      <a:pt x="137" y="139"/>
                    </a:lnTo>
                    <a:lnTo>
                      <a:pt x="164" y="143"/>
                    </a:lnTo>
                    <a:lnTo>
                      <a:pt x="172" y="145"/>
                    </a:lnTo>
                    <a:lnTo>
                      <a:pt x="182" y="145"/>
                    </a:lnTo>
                    <a:lnTo>
                      <a:pt x="191" y="141"/>
                    </a:lnTo>
                    <a:lnTo>
                      <a:pt x="214" y="122"/>
                    </a:lnTo>
                    <a:lnTo>
                      <a:pt x="222" y="119"/>
                    </a:lnTo>
                    <a:lnTo>
                      <a:pt x="229" y="114"/>
                    </a:lnTo>
                    <a:lnTo>
                      <a:pt x="249" y="90"/>
                    </a:lnTo>
                    <a:lnTo>
                      <a:pt x="249" y="82"/>
                    </a:lnTo>
                    <a:lnTo>
                      <a:pt x="245" y="80"/>
                    </a:lnTo>
                    <a:lnTo>
                      <a:pt x="242" y="80"/>
                    </a:lnTo>
                    <a:lnTo>
                      <a:pt x="235" y="87"/>
                    </a:lnTo>
                    <a:lnTo>
                      <a:pt x="231" y="87"/>
                    </a:lnTo>
                    <a:lnTo>
                      <a:pt x="219" y="79"/>
                    </a:lnTo>
                    <a:lnTo>
                      <a:pt x="213" y="79"/>
                    </a:lnTo>
                    <a:lnTo>
                      <a:pt x="205" y="79"/>
                    </a:lnTo>
                    <a:lnTo>
                      <a:pt x="202" y="81"/>
                    </a:lnTo>
                    <a:lnTo>
                      <a:pt x="193" y="71"/>
                    </a:lnTo>
                    <a:lnTo>
                      <a:pt x="189" y="63"/>
                    </a:lnTo>
                    <a:lnTo>
                      <a:pt x="189" y="58"/>
                    </a:lnTo>
                    <a:lnTo>
                      <a:pt x="196" y="52"/>
                    </a:lnTo>
                    <a:lnTo>
                      <a:pt x="209" y="49"/>
                    </a:lnTo>
                    <a:lnTo>
                      <a:pt x="209" y="46"/>
                    </a:lnTo>
                    <a:lnTo>
                      <a:pt x="196" y="37"/>
                    </a:lnTo>
                    <a:lnTo>
                      <a:pt x="194" y="33"/>
                    </a:lnTo>
                    <a:lnTo>
                      <a:pt x="198" y="22"/>
                    </a:lnTo>
                    <a:lnTo>
                      <a:pt x="207" y="6"/>
                    </a:lnTo>
                    <a:lnTo>
                      <a:pt x="211" y="1"/>
                    </a:lnTo>
                    <a:lnTo>
                      <a:pt x="192" y="7"/>
                    </a:lnTo>
                    <a:lnTo>
                      <a:pt x="178" y="7"/>
                    </a:lnTo>
                    <a:lnTo>
                      <a:pt x="169" y="4"/>
                    </a:lnTo>
                    <a:lnTo>
                      <a:pt x="158" y="7"/>
                    </a:lnTo>
                    <a:lnTo>
                      <a:pt x="131" y="8"/>
                    </a:lnTo>
                    <a:lnTo>
                      <a:pt x="120" y="8"/>
                    </a:lnTo>
                    <a:lnTo>
                      <a:pt x="93" y="0"/>
                    </a:lnTo>
                    <a:lnTo>
                      <a:pt x="88" y="5"/>
                    </a:lnTo>
                    <a:lnTo>
                      <a:pt x="88" y="10"/>
                    </a:lnTo>
                    <a:lnTo>
                      <a:pt x="95" y="15"/>
                    </a:lnTo>
                    <a:lnTo>
                      <a:pt x="91" y="20"/>
                    </a:lnTo>
                    <a:lnTo>
                      <a:pt x="71" y="16"/>
                    </a:lnTo>
                    <a:lnTo>
                      <a:pt x="56" y="20"/>
                    </a:lnTo>
                    <a:lnTo>
                      <a:pt x="51" y="26"/>
                    </a:lnTo>
                    <a:lnTo>
                      <a:pt x="51" y="35"/>
                    </a:lnTo>
                    <a:lnTo>
                      <a:pt x="41" y="38"/>
                    </a:lnTo>
                    <a:lnTo>
                      <a:pt x="36" y="46"/>
                    </a:lnTo>
                    <a:lnTo>
                      <a:pt x="35" y="62"/>
                    </a:lnTo>
                    <a:lnTo>
                      <a:pt x="33" y="67"/>
                    </a:lnTo>
                    <a:lnTo>
                      <a:pt x="32" y="72"/>
                    </a:lnTo>
                    <a:lnTo>
                      <a:pt x="32" y="75"/>
                    </a:lnTo>
                    <a:lnTo>
                      <a:pt x="37" y="79"/>
                    </a:lnTo>
                    <a:lnTo>
                      <a:pt x="43" y="87"/>
                    </a:lnTo>
                    <a:lnTo>
                      <a:pt x="43" y="93"/>
                    </a:lnTo>
                    <a:lnTo>
                      <a:pt x="40" y="100"/>
                    </a:lnTo>
                    <a:lnTo>
                      <a:pt x="28" y="111"/>
                    </a:lnTo>
                    <a:lnTo>
                      <a:pt x="6" y="125"/>
                    </a:lnTo>
                    <a:lnTo>
                      <a:pt x="0" y="136"/>
                    </a:lnTo>
                    <a:lnTo>
                      <a:pt x="4" y="158"/>
                    </a:lnTo>
                    <a:lnTo>
                      <a:pt x="18" y="161"/>
                    </a:lnTo>
                    <a:lnTo>
                      <a:pt x="28" y="168"/>
                    </a:lnTo>
                    <a:lnTo>
                      <a:pt x="35" y="174"/>
                    </a:lnTo>
                    <a:lnTo>
                      <a:pt x="47" y="157"/>
                    </a:lnTo>
                    <a:lnTo>
                      <a:pt x="50" y="152"/>
                    </a:lnTo>
                    <a:lnTo>
                      <a:pt x="64" y="147"/>
                    </a:lnTo>
                    <a:lnTo>
                      <a:pt x="76" y="14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6" name="Freeform 215" descr="Wide upward diagonal">
                <a:extLst>
                  <a:ext uri="{FF2B5EF4-FFF2-40B4-BE49-F238E27FC236}">
                    <a16:creationId xmlns:a16="http://schemas.microsoft.com/office/drawing/2014/main" id="{B5759F89-92D4-4213-B46F-ED82AE880297}"/>
                  </a:ext>
                </a:extLst>
              </p:cNvPr>
              <p:cNvSpPr>
                <a:spLocks/>
              </p:cNvSpPr>
              <p:nvPr/>
            </p:nvSpPr>
            <p:spPr bwMode="auto">
              <a:xfrm>
                <a:off x="6878638" y="1843088"/>
                <a:ext cx="460375" cy="495300"/>
              </a:xfrm>
              <a:custGeom>
                <a:avLst/>
                <a:gdLst>
                  <a:gd name="T0" fmla="*/ 235 w 243"/>
                  <a:gd name="T1" fmla="*/ 64 h 231"/>
                  <a:gd name="T2" fmla="*/ 243 w 243"/>
                  <a:gd name="T3" fmla="*/ 52 h 231"/>
                  <a:gd name="T4" fmla="*/ 232 w 243"/>
                  <a:gd name="T5" fmla="*/ 43 h 231"/>
                  <a:gd name="T6" fmla="*/ 214 w 243"/>
                  <a:gd name="T7" fmla="*/ 29 h 231"/>
                  <a:gd name="T8" fmla="*/ 211 w 243"/>
                  <a:gd name="T9" fmla="*/ 17 h 231"/>
                  <a:gd name="T10" fmla="*/ 198 w 243"/>
                  <a:gd name="T11" fmla="*/ 0 h 231"/>
                  <a:gd name="T12" fmla="*/ 184 w 243"/>
                  <a:gd name="T13" fmla="*/ 7 h 231"/>
                  <a:gd name="T14" fmla="*/ 171 w 243"/>
                  <a:gd name="T15" fmla="*/ 17 h 231"/>
                  <a:gd name="T16" fmla="*/ 150 w 243"/>
                  <a:gd name="T17" fmla="*/ 33 h 231"/>
                  <a:gd name="T18" fmla="*/ 131 w 243"/>
                  <a:gd name="T19" fmla="*/ 42 h 231"/>
                  <a:gd name="T20" fmla="*/ 104 w 243"/>
                  <a:gd name="T21" fmla="*/ 48 h 231"/>
                  <a:gd name="T22" fmla="*/ 92 w 243"/>
                  <a:gd name="T23" fmla="*/ 59 h 231"/>
                  <a:gd name="T24" fmla="*/ 77 w 243"/>
                  <a:gd name="T25" fmla="*/ 74 h 231"/>
                  <a:gd name="T26" fmla="*/ 60 w 243"/>
                  <a:gd name="T27" fmla="*/ 82 h 231"/>
                  <a:gd name="T28" fmla="*/ 44 w 243"/>
                  <a:gd name="T29" fmla="*/ 90 h 231"/>
                  <a:gd name="T30" fmla="*/ 32 w 243"/>
                  <a:gd name="T31" fmla="*/ 87 h 231"/>
                  <a:gd name="T32" fmla="*/ 15 w 243"/>
                  <a:gd name="T33" fmla="*/ 94 h 231"/>
                  <a:gd name="T34" fmla="*/ 0 w 243"/>
                  <a:gd name="T35" fmla="*/ 108 h 231"/>
                  <a:gd name="T36" fmla="*/ 26 w 243"/>
                  <a:gd name="T37" fmla="*/ 134 h 231"/>
                  <a:gd name="T38" fmla="*/ 33 w 243"/>
                  <a:gd name="T39" fmla="*/ 159 h 231"/>
                  <a:gd name="T40" fmla="*/ 40 w 243"/>
                  <a:gd name="T41" fmla="*/ 186 h 231"/>
                  <a:gd name="T42" fmla="*/ 31 w 243"/>
                  <a:gd name="T43" fmla="*/ 204 h 231"/>
                  <a:gd name="T44" fmla="*/ 38 w 243"/>
                  <a:gd name="T45" fmla="*/ 219 h 231"/>
                  <a:gd name="T46" fmla="*/ 52 w 243"/>
                  <a:gd name="T47" fmla="*/ 231 h 231"/>
                  <a:gd name="T48" fmla="*/ 86 w 243"/>
                  <a:gd name="T49" fmla="*/ 212 h 231"/>
                  <a:gd name="T50" fmla="*/ 107 w 243"/>
                  <a:gd name="T51" fmla="*/ 199 h 231"/>
                  <a:gd name="T52" fmla="*/ 120 w 243"/>
                  <a:gd name="T53" fmla="*/ 192 h 231"/>
                  <a:gd name="T54" fmla="*/ 123 w 243"/>
                  <a:gd name="T55" fmla="*/ 178 h 231"/>
                  <a:gd name="T56" fmla="*/ 138 w 243"/>
                  <a:gd name="T57" fmla="*/ 167 h 231"/>
                  <a:gd name="T58" fmla="*/ 167 w 243"/>
                  <a:gd name="T59" fmla="*/ 160 h 231"/>
                  <a:gd name="T60" fmla="*/ 181 w 243"/>
                  <a:gd name="T61" fmla="*/ 139 h 231"/>
                  <a:gd name="T62" fmla="*/ 186 w 243"/>
                  <a:gd name="T63" fmla="*/ 127 h 231"/>
                  <a:gd name="T64" fmla="*/ 202 w 243"/>
                  <a:gd name="T65" fmla="*/ 101 h 231"/>
                  <a:gd name="T66" fmla="*/ 227 w 243"/>
                  <a:gd name="T67" fmla="*/ 7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31">
                    <a:moveTo>
                      <a:pt x="227" y="74"/>
                    </a:moveTo>
                    <a:lnTo>
                      <a:pt x="235" y="64"/>
                    </a:lnTo>
                    <a:lnTo>
                      <a:pt x="243" y="56"/>
                    </a:lnTo>
                    <a:lnTo>
                      <a:pt x="243" y="52"/>
                    </a:lnTo>
                    <a:lnTo>
                      <a:pt x="241" y="48"/>
                    </a:lnTo>
                    <a:lnTo>
                      <a:pt x="232" y="43"/>
                    </a:lnTo>
                    <a:lnTo>
                      <a:pt x="221" y="38"/>
                    </a:lnTo>
                    <a:lnTo>
                      <a:pt x="214" y="29"/>
                    </a:lnTo>
                    <a:lnTo>
                      <a:pt x="211" y="24"/>
                    </a:lnTo>
                    <a:lnTo>
                      <a:pt x="211" y="17"/>
                    </a:lnTo>
                    <a:lnTo>
                      <a:pt x="207" y="9"/>
                    </a:lnTo>
                    <a:lnTo>
                      <a:pt x="198" y="0"/>
                    </a:lnTo>
                    <a:lnTo>
                      <a:pt x="189" y="7"/>
                    </a:lnTo>
                    <a:lnTo>
                      <a:pt x="184" y="7"/>
                    </a:lnTo>
                    <a:lnTo>
                      <a:pt x="175" y="11"/>
                    </a:lnTo>
                    <a:lnTo>
                      <a:pt x="171" y="17"/>
                    </a:lnTo>
                    <a:lnTo>
                      <a:pt x="167" y="26"/>
                    </a:lnTo>
                    <a:lnTo>
                      <a:pt x="150" y="33"/>
                    </a:lnTo>
                    <a:lnTo>
                      <a:pt x="138" y="37"/>
                    </a:lnTo>
                    <a:lnTo>
                      <a:pt x="131" y="42"/>
                    </a:lnTo>
                    <a:lnTo>
                      <a:pt x="113" y="42"/>
                    </a:lnTo>
                    <a:lnTo>
                      <a:pt x="104" y="48"/>
                    </a:lnTo>
                    <a:lnTo>
                      <a:pt x="96" y="52"/>
                    </a:lnTo>
                    <a:lnTo>
                      <a:pt x="92" y="59"/>
                    </a:lnTo>
                    <a:lnTo>
                      <a:pt x="89" y="70"/>
                    </a:lnTo>
                    <a:lnTo>
                      <a:pt x="77" y="74"/>
                    </a:lnTo>
                    <a:lnTo>
                      <a:pt x="70" y="77"/>
                    </a:lnTo>
                    <a:lnTo>
                      <a:pt x="60" y="82"/>
                    </a:lnTo>
                    <a:lnTo>
                      <a:pt x="58" y="82"/>
                    </a:lnTo>
                    <a:lnTo>
                      <a:pt x="44" y="90"/>
                    </a:lnTo>
                    <a:lnTo>
                      <a:pt x="38" y="90"/>
                    </a:lnTo>
                    <a:lnTo>
                      <a:pt x="32" y="87"/>
                    </a:lnTo>
                    <a:lnTo>
                      <a:pt x="25" y="87"/>
                    </a:lnTo>
                    <a:lnTo>
                      <a:pt x="15" y="94"/>
                    </a:lnTo>
                    <a:lnTo>
                      <a:pt x="9" y="100"/>
                    </a:lnTo>
                    <a:lnTo>
                      <a:pt x="0" y="108"/>
                    </a:lnTo>
                    <a:lnTo>
                      <a:pt x="10" y="118"/>
                    </a:lnTo>
                    <a:lnTo>
                      <a:pt x="26" y="134"/>
                    </a:lnTo>
                    <a:lnTo>
                      <a:pt x="26" y="142"/>
                    </a:lnTo>
                    <a:lnTo>
                      <a:pt x="33" y="159"/>
                    </a:lnTo>
                    <a:lnTo>
                      <a:pt x="40" y="175"/>
                    </a:lnTo>
                    <a:lnTo>
                      <a:pt x="40" y="186"/>
                    </a:lnTo>
                    <a:lnTo>
                      <a:pt x="37" y="191"/>
                    </a:lnTo>
                    <a:lnTo>
                      <a:pt x="31" y="204"/>
                    </a:lnTo>
                    <a:lnTo>
                      <a:pt x="31" y="209"/>
                    </a:lnTo>
                    <a:lnTo>
                      <a:pt x="38" y="219"/>
                    </a:lnTo>
                    <a:lnTo>
                      <a:pt x="38" y="231"/>
                    </a:lnTo>
                    <a:lnTo>
                      <a:pt x="52" y="231"/>
                    </a:lnTo>
                    <a:lnTo>
                      <a:pt x="71" y="225"/>
                    </a:lnTo>
                    <a:lnTo>
                      <a:pt x="86" y="212"/>
                    </a:lnTo>
                    <a:lnTo>
                      <a:pt x="102" y="205"/>
                    </a:lnTo>
                    <a:lnTo>
                      <a:pt x="107" y="199"/>
                    </a:lnTo>
                    <a:lnTo>
                      <a:pt x="116" y="197"/>
                    </a:lnTo>
                    <a:lnTo>
                      <a:pt x="120" y="192"/>
                    </a:lnTo>
                    <a:lnTo>
                      <a:pt x="120" y="184"/>
                    </a:lnTo>
                    <a:lnTo>
                      <a:pt x="123" y="178"/>
                    </a:lnTo>
                    <a:lnTo>
                      <a:pt x="130" y="172"/>
                    </a:lnTo>
                    <a:lnTo>
                      <a:pt x="138" y="167"/>
                    </a:lnTo>
                    <a:lnTo>
                      <a:pt x="150" y="163"/>
                    </a:lnTo>
                    <a:lnTo>
                      <a:pt x="167" y="160"/>
                    </a:lnTo>
                    <a:lnTo>
                      <a:pt x="175" y="152"/>
                    </a:lnTo>
                    <a:lnTo>
                      <a:pt x="181" y="139"/>
                    </a:lnTo>
                    <a:lnTo>
                      <a:pt x="186" y="134"/>
                    </a:lnTo>
                    <a:lnTo>
                      <a:pt x="186" y="127"/>
                    </a:lnTo>
                    <a:lnTo>
                      <a:pt x="189" y="117"/>
                    </a:lnTo>
                    <a:lnTo>
                      <a:pt x="202" y="101"/>
                    </a:lnTo>
                    <a:lnTo>
                      <a:pt x="228" y="74"/>
                    </a:lnTo>
                    <a:lnTo>
                      <a:pt x="227" y="73"/>
                    </a:lnTo>
                    <a:lnTo>
                      <a:pt x="227" y="7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7" name="Freeform 216" descr="Wide upward diagonal">
                <a:extLst>
                  <a:ext uri="{FF2B5EF4-FFF2-40B4-BE49-F238E27FC236}">
                    <a16:creationId xmlns:a16="http://schemas.microsoft.com/office/drawing/2014/main" id="{EFC351E0-D3D0-4D2A-8FF4-9D79EFFF152E}"/>
                  </a:ext>
                </a:extLst>
              </p:cNvPr>
              <p:cNvSpPr>
                <a:spLocks/>
              </p:cNvSpPr>
              <p:nvPr/>
            </p:nvSpPr>
            <p:spPr bwMode="auto">
              <a:xfrm>
                <a:off x="6892925" y="2025650"/>
                <a:ext cx="995363" cy="1066800"/>
              </a:xfrm>
              <a:custGeom>
                <a:avLst/>
                <a:gdLst>
                  <a:gd name="T0" fmla="*/ 99 w 526"/>
                  <a:gd name="T1" fmla="*/ 380 h 498"/>
                  <a:gd name="T2" fmla="*/ 110 w 526"/>
                  <a:gd name="T3" fmla="*/ 400 h 498"/>
                  <a:gd name="T4" fmla="*/ 123 w 526"/>
                  <a:gd name="T5" fmla="*/ 410 h 498"/>
                  <a:gd name="T6" fmla="*/ 89 w 526"/>
                  <a:gd name="T7" fmla="*/ 424 h 498"/>
                  <a:gd name="T8" fmla="*/ 100 w 526"/>
                  <a:gd name="T9" fmla="*/ 442 h 498"/>
                  <a:gd name="T10" fmla="*/ 142 w 526"/>
                  <a:gd name="T11" fmla="*/ 431 h 498"/>
                  <a:gd name="T12" fmla="*/ 175 w 526"/>
                  <a:gd name="T13" fmla="*/ 429 h 498"/>
                  <a:gd name="T14" fmla="*/ 203 w 526"/>
                  <a:gd name="T15" fmla="*/ 435 h 498"/>
                  <a:gd name="T16" fmla="*/ 218 w 526"/>
                  <a:gd name="T17" fmla="*/ 442 h 498"/>
                  <a:gd name="T18" fmla="*/ 227 w 526"/>
                  <a:gd name="T19" fmla="*/ 449 h 498"/>
                  <a:gd name="T20" fmla="*/ 296 w 526"/>
                  <a:gd name="T21" fmla="*/ 452 h 498"/>
                  <a:gd name="T22" fmla="*/ 331 w 526"/>
                  <a:gd name="T23" fmla="*/ 495 h 498"/>
                  <a:gd name="T24" fmla="*/ 373 w 526"/>
                  <a:gd name="T25" fmla="*/ 493 h 498"/>
                  <a:gd name="T26" fmla="*/ 428 w 526"/>
                  <a:gd name="T27" fmla="*/ 477 h 498"/>
                  <a:gd name="T28" fmla="*/ 461 w 526"/>
                  <a:gd name="T29" fmla="*/ 447 h 498"/>
                  <a:gd name="T30" fmla="*/ 477 w 526"/>
                  <a:gd name="T31" fmla="*/ 406 h 498"/>
                  <a:gd name="T32" fmla="*/ 501 w 526"/>
                  <a:gd name="T33" fmla="*/ 395 h 498"/>
                  <a:gd name="T34" fmla="*/ 526 w 526"/>
                  <a:gd name="T35" fmla="*/ 351 h 498"/>
                  <a:gd name="T36" fmla="*/ 491 w 526"/>
                  <a:gd name="T37" fmla="*/ 324 h 498"/>
                  <a:gd name="T38" fmla="*/ 466 w 526"/>
                  <a:gd name="T39" fmla="*/ 296 h 498"/>
                  <a:gd name="T40" fmla="*/ 502 w 526"/>
                  <a:gd name="T41" fmla="*/ 271 h 498"/>
                  <a:gd name="T42" fmla="*/ 524 w 526"/>
                  <a:gd name="T43" fmla="*/ 256 h 498"/>
                  <a:gd name="T44" fmla="*/ 498 w 526"/>
                  <a:gd name="T45" fmla="*/ 232 h 498"/>
                  <a:gd name="T46" fmla="*/ 473 w 526"/>
                  <a:gd name="T47" fmla="*/ 210 h 498"/>
                  <a:gd name="T48" fmla="*/ 434 w 526"/>
                  <a:gd name="T49" fmla="*/ 201 h 498"/>
                  <a:gd name="T50" fmla="*/ 414 w 526"/>
                  <a:gd name="T51" fmla="*/ 180 h 498"/>
                  <a:gd name="T52" fmla="*/ 438 w 526"/>
                  <a:gd name="T53" fmla="*/ 166 h 498"/>
                  <a:gd name="T54" fmla="*/ 486 w 526"/>
                  <a:gd name="T55" fmla="*/ 145 h 498"/>
                  <a:gd name="T56" fmla="*/ 498 w 526"/>
                  <a:gd name="T57" fmla="*/ 107 h 498"/>
                  <a:gd name="T58" fmla="*/ 503 w 526"/>
                  <a:gd name="T59" fmla="*/ 55 h 498"/>
                  <a:gd name="T60" fmla="*/ 466 w 526"/>
                  <a:gd name="T61" fmla="*/ 32 h 498"/>
                  <a:gd name="T62" fmla="*/ 431 w 526"/>
                  <a:gd name="T63" fmla="*/ 6 h 498"/>
                  <a:gd name="T64" fmla="*/ 363 w 526"/>
                  <a:gd name="T65" fmla="*/ 0 h 498"/>
                  <a:gd name="T66" fmla="*/ 339 w 526"/>
                  <a:gd name="T67" fmla="*/ 23 h 498"/>
                  <a:gd name="T68" fmla="*/ 343 w 526"/>
                  <a:gd name="T69" fmla="*/ 54 h 498"/>
                  <a:gd name="T70" fmla="*/ 321 w 526"/>
                  <a:gd name="T71" fmla="*/ 84 h 498"/>
                  <a:gd name="T72" fmla="*/ 284 w 526"/>
                  <a:gd name="T73" fmla="*/ 80 h 498"/>
                  <a:gd name="T74" fmla="*/ 255 w 526"/>
                  <a:gd name="T75" fmla="*/ 102 h 498"/>
                  <a:gd name="T76" fmla="*/ 231 w 526"/>
                  <a:gd name="T77" fmla="*/ 117 h 498"/>
                  <a:gd name="T78" fmla="*/ 226 w 526"/>
                  <a:gd name="T79" fmla="*/ 85 h 498"/>
                  <a:gd name="T80" fmla="*/ 208 w 526"/>
                  <a:gd name="T81" fmla="*/ 65 h 498"/>
                  <a:gd name="T82" fmla="*/ 174 w 526"/>
                  <a:gd name="T83" fmla="*/ 54 h 498"/>
                  <a:gd name="T84" fmla="*/ 143 w 526"/>
                  <a:gd name="T85" fmla="*/ 78 h 498"/>
                  <a:gd name="T86" fmla="*/ 116 w 526"/>
                  <a:gd name="T87" fmla="*/ 93 h 498"/>
                  <a:gd name="T88" fmla="*/ 109 w 526"/>
                  <a:gd name="T89" fmla="*/ 112 h 498"/>
                  <a:gd name="T90" fmla="*/ 79 w 526"/>
                  <a:gd name="T91" fmla="*/ 127 h 498"/>
                  <a:gd name="T92" fmla="*/ 47 w 526"/>
                  <a:gd name="T93" fmla="*/ 172 h 498"/>
                  <a:gd name="T94" fmla="*/ 62 w 526"/>
                  <a:gd name="T95" fmla="*/ 188 h 498"/>
                  <a:gd name="T96" fmla="*/ 42 w 526"/>
                  <a:gd name="T97" fmla="*/ 202 h 498"/>
                  <a:gd name="T98" fmla="*/ 58 w 526"/>
                  <a:gd name="T99" fmla="*/ 218 h 498"/>
                  <a:gd name="T100" fmla="*/ 84 w 526"/>
                  <a:gd name="T101" fmla="*/ 226 h 498"/>
                  <a:gd name="T102" fmla="*/ 98 w 526"/>
                  <a:gd name="T103" fmla="*/ 219 h 498"/>
                  <a:gd name="T104" fmla="*/ 82 w 526"/>
                  <a:gd name="T105" fmla="*/ 253 h 498"/>
                  <a:gd name="T106" fmla="*/ 44 w 526"/>
                  <a:gd name="T107" fmla="*/ 280 h 498"/>
                  <a:gd name="T108" fmla="*/ 17 w 526"/>
                  <a:gd name="T109" fmla="*/ 282 h 498"/>
                  <a:gd name="T110" fmla="*/ 0 w 526"/>
                  <a:gd name="T111" fmla="*/ 303 h 498"/>
                  <a:gd name="T112" fmla="*/ 52 w 526"/>
                  <a:gd name="T113" fmla="*/ 315 h 498"/>
                  <a:gd name="T114" fmla="*/ 67 w 526"/>
                  <a:gd name="T115" fmla="*/ 34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6" h="498">
                    <a:moveTo>
                      <a:pt x="86" y="372"/>
                    </a:moveTo>
                    <a:lnTo>
                      <a:pt x="95" y="374"/>
                    </a:lnTo>
                    <a:lnTo>
                      <a:pt x="99" y="380"/>
                    </a:lnTo>
                    <a:lnTo>
                      <a:pt x="99" y="389"/>
                    </a:lnTo>
                    <a:lnTo>
                      <a:pt x="102" y="396"/>
                    </a:lnTo>
                    <a:lnTo>
                      <a:pt x="110" y="400"/>
                    </a:lnTo>
                    <a:lnTo>
                      <a:pt x="117" y="400"/>
                    </a:lnTo>
                    <a:lnTo>
                      <a:pt x="123" y="404"/>
                    </a:lnTo>
                    <a:lnTo>
                      <a:pt x="123" y="410"/>
                    </a:lnTo>
                    <a:lnTo>
                      <a:pt x="111" y="413"/>
                    </a:lnTo>
                    <a:lnTo>
                      <a:pt x="96" y="413"/>
                    </a:lnTo>
                    <a:lnTo>
                      <a:pt x="89" y="424"/>
                    </a:lnTo>
                    <a:lnTo>
                      <a:pt x="89" y="431"/>
                    </a:lnTo>
                    <a:lnTo>
                      <a:pt x="92" y="436"/>
                    </a:lnTo>
                    <a:lnTo>
                      <a:pt x="100" y="442"/>
                    </a:lnTo>
                    <a:lnTo>
                      <a:pt x="115" y="440"/>
                    </a:lnTo>
                    <a:lnTo>
                      <a:pt x="130" y="434"/>
                    </a:lnTo>
                    <a:lnTo>
                      <a:pt x="142" y="431"/>
                    </a:lnTo>
                    <a:lnTo>
                      <a:pt x="156" y="431"/>
                    </a:lnTo>
                    <a:lnTo>
                      <a:pt x="160" y="429"/>
                    </a:lnTo>
                    <a:lnTo>
                      <a:pt x="175" y="429"/>
                    </a:lnTo>
                    <a:lnTo>
                      <a:pt x="187" y="426"/>
                    </a:lnTo>
                    <a:lnTo>
                      <a:pt x="195" y="429"/>
                    </a:lnTo>
                    <a:lnTo>
                      <a:pt x="203" y="435"/>
                    </a:lnTo>
                    <a:lnTo>
                      <a:pt x="207" y="442"/>
                    </a:lnTo>
                    <a:lnTo>
                      <a:pt x="212" y="445"/>
                    </a:lnTo>
                    <a:lnTo>
                      <a:pt x="218" y="442"/>
                    </a:lnTo>
                    <a:lnTo>
                      <a:pt x="221" y="442"/>
                    </a:lnTo>
                    <a:lnTo>
                      <a:pt x="227" y="445"/>
                    </a:lnTo>
                    <a:lnTo>
                      <a:pt x="227" y="449"/>
                    </a:lnTo>
                    <a:lnTo>
                      <a:pt x="252" y="450"/>
                    </a:lnTo>
                    <a:lnTo>
                      <a:pt x="272" y="445"/>
                    </a:lnTo>
                    <a:lnTo>
                      <a:pt x="296" y="452"/>
                    </a:lnTo>
                    <a:lnTo>
                      <a:pt x="302" y="457"/>
                    </a:lnTo>
                    <a:lnTo>
                      <a:pt x="310" y="469"/>
                    </a:lnTo>
                    <a:lnTo>
                      <a:pt x="331" y="495"/>
                    </a:lnTo>
                    <a:lnTo>
                      <a:pt x="339" y="498"/>
                    </a:lnTo>
                    <a:lnTo>
                      <a:pt x="346" y="498"/>
                    </a:lnTo>
                    <a:lnTo>
                      <a:pt x="373" y="493"/>
                    </a:lnTo>
                    <a:lnTo>
                      <a:pt x="390" y="483"/>
                    </a:lnTo>
                    <a:lnTo>
                      <a:pt x="418" y="477"/>
                    </a:lnTo>
                    <a:lnTo>
                      <a:pt x="428" y="477"/>
                    </a:lnTo>
                    <a:lnTo>
                      <a:pt x="441" y="471"/>
                    </a:lnTo>
                    <a:lnTo>
                      <a:pt x="453" y="459"/>
                    </a:lnTo>
                    <a:lnTo>
                      <a:pt x="461" y="447"/>
                    </a:lnTo>
                    <a:lnTo>
                      <a:pt x="463" y="430"/>
                    </a:lnTo>
                    <a:lnTo>
                      <a:pt x="469" y="418"/>
                    </a:lnTo>
                    <a:lnTo>
                      <a:pt x="477" y="406"/>
                    </a:lnTo>
                    <a:lnTo>
                      <a:pt x="487" y="398"/>
                    </a:lnTo>
                    <a:lnTo>
                      <a:pt x="495" y="395"/>
                    </a:lnTo>
                    <a:lnTo>
                      <a:pt x="501" y="395"/>
                    </a:lnTo>
                    <a:lnTo>
                      <a:pt x="510" y="387"/>
                    </a:lnTo>
                    <a:lnTo>
                      <a:pt x="526" y="359"/>
                    </a:lnTo>
                    <a:lnTo>
                      <a:pt x="526" y="351"/>
                    </a:lnTo>
                    <a:lnTo>
                      <a:pt x="521" y="341"/>
                    </a:lnTo>
                    <a:lnTo>
                      <a:pt x="513" y="337"/>
                    </a:lnTo>
                    <a:lnTo>
                      <a:pt x="491" y="324"/>
                    </a:lnTo>
                    <a:lnTo>
                      <a:pt x="474" y="310"/>
                    </a:lnTo>
                    <a:lnTo>
                      <a:pt x="466" y="302"/>
                    </a:lnTo>
                    <a:lnTo>
                      <a:pt x="466" y="296"/>
                    </a:lnTo>
                    <a:lnTo>
                      <a:pt x="477" y="286"/>
                    </a:lnTo>
                    <a:lnTo>
                      <a:pt x="491" y="276"/>
                    </a:lnTo>
                    <a:lnTo>
                      <a:pt x="502" y="271"/>
                    </a:lnTo>
                    <a:lnTo>
                      <a:pt x="519" y="267"/>
                    </a:lnTo>
                    <a:lnTo>
                      <a:pt x="526" y="262"/>
                    </a:lnTo>
                    <a:lnTo>
                      <a:pt x="524" y="256"/>
                    </a:lnTo>
                    <a:lnTo>
                      <a:pt x="520" y="249"/>
                    </a:lnTo>
                    <a:lnTo>
                      <a:pt x="513" y="242"/>
                    </a:lnTo>
                    <a:lnTo>
                      <a:pt x="498" y="232"/>
                    </a:lnTo>
                    <a:lnTo>
                      <a:pt x="488" y="228"/>
                    </a:lnTo>
                    <a:lnTo>
                      <a:pt x="477" y="214"/>
                    </a:lnTo>
                    <a:lnTo>
                      <a:pt x="473" y="210"/>
                    </a:lnTo>
                    <a:lnTo>
                      <a:pt x="461" y="204"/>
                    </a:lnTo>
                    <a:lnTo>
                      <a:pt x="450" y="201"/>
                    </a:lnTo>
                    <a:lnTo>
                      <a:pt x="434" y="201"/>
                    </a:lnTo>
                    <a:lnTo>
                      <a:pt x="424" y="192"/>
                    </a:lnTo>
                    <a:lnTo>
                      <a:pt x="418" y="186"/>
                    </a:lnTo>
                    <a:lnTo>
                      <a:pt x="414" y="180"/>
                    </a:lnTo>
                    <a:lnTo>
                      <a:pt x="413" y="172"/>
                    </a:lnTo>
                    <a:lnTo>
                      <a:pt x="416" y="169"/>
                    </a:lnTo>
                    <a:lnTo>
                      <a:pt x="438" y="166"/>
                    </a:lnTo>
                    <a:lnTo>
                      <a:pt x="457" y="162"/>
                    </a:lnTo>
                    <a:lnTo>
                      <a:pt x="473" y="155"/>
                    </a:lnTo>
                    <a:lnTo>
                      <a:pt x="486" y="145"/>
                    </a:lnTo>
                    <a:lnTo>
                      <a:pt x="505" y="126"/>
                    </a:lnTo>
                    <a:lnTo>
                      <a:pt x="502" y="114"/>
                    </a:lnTo>
                    <a:lnTo>
                      <a:pt x="498" y="107"/>
                    </a:lnTo>
                    <a:lnTo>
                      <a:pt x="498" y="101"/>
                    </a:lnTo>
                    <a:lnTo>
                      <a:pt x="503" y="67"/>
                    </a:lnTo>
                    <a:lnTo>
                      <a:pt x="503" y="55"/>
                    </a:lnTo>
                    <a:lnTo>
                      <a:pt x="498" y="45"/>
                    </a:lnTo>
                    <a:lnTo>
                      <a:pt x="483" y="37"/>
                    </a:lnTo>
                    <a:lnTo>
                      <a:pt x="466" y="32"/>
                    </a:lnTo>
                    <a:lnTo>
                      <a:pt x="459" y="26"/>
                    </a:lnTo>
                    <a:lnTo>
                      <a:pt x="441" y="11"/>
                    </a:lnTo>
                    <a:lnTo>
                      <a:pt x="431" y="6"/>
                    </a:lnTo>
                    <a:lnTo>
                      <a:pt x="401" y="6"/>
                    </a:lnTo>
                    <a:lnTo>
                      <a:pt x="378" y="0"/>
                    </a:lnTo>
                    <a:lnTo>
                      <a:pt x="363" y="0"/>
                    </a:lnTo>
                    <a:lnTo>
                      <a:pt x="352" y="5"/>
                    </a:lnTo>
                    <a:lnTo>
                      <a:pt x="346" y="10"/>
                    </a:lnTo>
                    <a:lnTo>
                      <a:pt x="339" y="23"/>
                    </a:lnTo>
                    <a:lnTo>
                      <a:pt x="339" y="32"/>
                    </a:lnTo>
                    <a:lnTo>
                      <a:pt x="343" y="44"/>
                    </a:lnTo>
                    <a:lnTo>
                      <a:pt x="343" y="54"/>
                    </a:lnTo>
                    <a:lnTo>
                      <a:pt x="338" y="70"/>
                    </a:lnTo>
                    <a:lnTo>
                      <a:pt x="331" y="79"/>
                    </a:lnTo>
                    <a:lnTo>
                      <a:pt x="321" y="84"/>
                    </a:lnTo>
                    <a:lnTo>
                      <a:pt x="313" y="86"/>
                    </a:lnTo>
                    <a:lnTo>
                      <a:pt x="303" y="86"/>
                    </a:lnTo>
                    <a:lnTo>
                      <a:pt x="284" y="80"/>
                    </a:lnTo>
                    <a:lnTo>
                      <a:pt x="280" y="80"/>
                    </a:lnTo>
                    <a:lnTo>
                      <a:pt x="270" y="87"/>
                    </a:lnTo>
                    <a:lnTo>
                      <a:pt x="255" y="102"/>
                    </a:lnTo>
                    <a:lnTo>
                      <a:pt x="244" y="113"/>
                    </a:lnTo>
                    <a:lnTo>
                      <a:pt x="239" y="118"/>
                    </a:lnTo>
                    <a:lnTo>
                      <a:pt x="231" y="117"/>
                    </a:lnTo>
                    <a:lnTo>
                      <a:pt x="223" y="102"/>
                    </a:lnTo>
                    <a:lnTo>
                      <a:pt x="223" y="89"/>
                    </a:lnTo>
                    <a:lnTo>
                      <a:pt x="226" y="85"/>
                    </a:lnTo>
                    <a:lnTo>
                      <a:pt x="226" y="76"/>
                    </a:lnTo>
                    <a:lnTo>
                      <a:pt x="222" y="70"/>
                    </a:lnTo>
                    <a:lnTo>
                      <a:pt x="208" y="65"/>
                    </a:lnTo>
                    <a:lnTo>
                      <a:pt x="190" y="59"/>
                    </a:lnTo>
                    <a:lnTo>
                      <a:pt x="179" y="49"/>
                    </a:lnTo>
                    <a:lnTo>
                      <a:pt x="174" y="54"/>
                    </a:lnTo>
                    <a:lnTo>
                      <a:pt x="168" y="67"/>
                    </a:lnTo>
                    <a:lnTo>
                      <a:pt x="160" y="75"/>
                    </a:lnTo>
                    <a:lnTo>
                      <a:pt x="143" y="78"/>
                    </a:lnTo>
                    <a:lnTo>
                      <a:pt x="131" y="82"/>
                    </a:lnTo>
                    <a:lnTo>
                      <a:pt x="123" y="87"/>
                    </a:lnTo>
                    <a:lnTo>
                      <a:pt x="116" y="93"/>
                    </a:lnTo>
                    <a:lnTo>
                      <a:pt x="113" y="99"/>
                    </a:lnTo>
                    <a:lnTo>
                      <a:pt x="113" y="107"/>
                    </a:lnTo>
                    <a:lnTo>
                      <a:pt x="109" y="112"/>
                    </a:lnTo>
                    <a:lnTo>
                      <a:pt x="100" y="114"/>
                    </a:lnTo>
                    <a:lnTo>
                      <a:pt x="95" y="120"/>
                    </a:lnTo>
                    <a:lnTo>
                      <a:pt x="79" y="127"/>
                    </a:lnTo>
                    <a:lnTo>
                      <a:pt x="64" y="140"/>
                    </a:lnTo>
                    <a:lnTo>
                      <a:pt x="51" y="161"/>
                    </a:lnTo>
                    <a:lnTo>
                      <a:pt x="47" y="172"/>
                    </a:lnTo>
                    <a:lnTo>
                      <a:pt x="49" y="176"/>
                    </a:lnTo>
                    <a:lnTo>
                      <a:pt x="62" y="185"/>
                    </a:lnTo>
                    <a:lnTo>
                      <a:pt x="62" y="188"/>
                    </a:lnTo>
                    <a:lnTo>
                      <a:pt x="49" y="191"/>
                    </a:lnTo>
                    <a:lnTo>
                      <a:pt x="42" y="197"/>
                    </a:lnTo>
                    <a:lnTo>
                      <a:pt x="42" y="202"/>
                    </a:lnTo>
                    <a:lnTo>
                      <a:pt x="46" y="210"/>
                    </a:lnTo>
                    <a:lnTo>
                      <a:pt x="55" y="220"/>
                    </a:lnTo>
                    <a:lnTo>
                      <a:pt x="58" y="218"/>
                    </a:lnTo>
                    <a:lnTo>
                      <a:pt x="66" y="218"/>
                    </a:lnTo>
                    <a:lnTo>
                      <a:pt x="72" y="218"/>
                    </a:lnTo>
                    <a:lnTo>
                      <a:pt x="84" y="226"/>
                    </a:lnTo>
                    <a:lnTo>
                      <a:pt x="88" y="226"/>
                    </a:lnTo>
                    <a:lnTo>
                      <a:pt x="95" y="219"/>
                    </a:lnTo>
                    <a:lnTo>
                      <a:pt x="98" y="219"/>
                    </a:lnTo>
                    <a:lnTo>
                      <a:pt x="102" y="221"/>
                    </a:lnTo>
                    <a:lnTo>
                      <a:pt x="102" y="229"/>
                    </a:lnTo>
                    <a:lnTo>
                      <a:pt x="82" y="253"/>
                    </a:lnTo>
                    <a:lnTo>
                      <a:pt x="75" y="258"/>
                    </a:lnTo>
                    <a:lnTo>
                      <a:pt x="67" y="261"/>
                    </a:lnTo>
                    <a:lnTo>
                      <a:pt x="44" y="280"/>
                    </a:lnTo>
                    <a:lnTo>
                      <a:pt x="35" y="284"/>
                    </a:lnTo>
                    <a:lnTo>
                      <a:pt x="25" y="284"/>
                    </a:lnTo>
                    <a:lnTo>
                      <a:pt x="17" y="282"/>
                    </a:lnTo>
                    <a:lnTo>
                      <a:pt x="6" y="289"/>
                    </a:lnTo>
                    <a:lnTo>
                      <a:pt x="0" y="296"/>
                    </a:lnTo>
                    <a:lnTo>
                      <a:pt x="0" y="303"/>
                    </a:lnTo>
                    <a:lnTo>
                      <a:pt x="9" y="308"/>
                    </a:lnTo>
                    <a:lnTo>
                      <a:pt x="26" y="315"/>
                    </a:lnTo>
                    <a:lnTo>
                      <a:pt x="52" y="315"/>
                    </a:lnTo>
                    <a:lnTo>
                      <a:pt x="62" y="320"/>
                    </a:lnTo>
                    <a:lnTo>
                      <a:pt x="67" y="328"/>
                    </a:lnTo>
                    <a:lnTo>
                      <a:pt x="67" y="348"/>
                    </a:lnTo>
                    <a:lnTo>
                      <a:pt x="80" y="367"/>
                    </a:lnTo>
                    <a:lnTo>
                      <a:pt x="86" y="37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8" name="Freeform 217">
                <a:extLst>
                  <a:ext uri="{FF2B5EF4-FFF2-40B4-BE49-F238E27FC236}">
                    <a16:creationId xmlns:a16="http://schemas.microsoft.com/office/drawing/2014/main" id="{CB9434A3-D0B3-49A8-9DCC-A2B43EA79118}"/>
                  </a:ext>
                </a:extLst>
              </p:cNvPr>
              <p:cNvSpPr>
                <a:spLocks/>
              </p:cNvSpPr>
              <p:nvPr/>
            </p:nvSpPr>
            <p:spPr bwMode="auto">
              <a:xfrm>
                <a:off x="7231063" y="1701800"/>
                <a:ext cx="588962" cy="576263"/>
              </a:xfrm>
              <a:custGeom>
                <a:avLst/>
                <a:gdLst>
                  <a:gd name="T0" fmla="*/ 57 w 311"/>
                  <a:gd name="T1" fmla="*/ 122 h 269"/>
                  <a:gd name="T2" fmla="*/ 42 w 311"/>
                  <a:gd name="T3" fmla="*/ 140 h 269"/>
                  <a:gd name="T4" fmla="*/ 3 w 311"/>
                  <a:gd name="T5" fmla="*/ 183 h 269"/>
                  <a:gd name="T6" fmla="*/ 0 w 311"/>
                  <a:gd name="T7" fmla="*/ 200 h 269"/>
                  <a:gd name="T8" fmla="*/ 29 w 311"/>
                  <a:gd name="T9" fmla="*/ 216 h 269"/>
                  <a:gd name="T10" fmla="*/ 47 w 311"/>
                  <a:gd name="T11" fmla="*/ 227 h 269"/>
                  <a:gd name="T12" fmla="*/ 44 w 311"/>
                  <a:gd name="T13" fmla="*/ 240 h 269"/>
                  <a:gd name="T14" fmla="*/ 52 w 311"/>
                  <a:gd name="T15" fmla="*/ 268 h 269"/>
                  <a:gd name="T16" fmla="*/ 76 w 311"/>
                  <a:gd name="T17" fmla="*/ 253 h 269"/>
                  <a:gd name="T18" fmla="*/ 101 w 311"/>
                  <a:gd name="T19" fmla="*/ 231 h 269"/>
                  <a:gd name="T20" fmla="*/ 124 w 311"/>
                  <a:gd name="T21" fmla="*/ 237 h 269"/>
                  <a:gd name="T22" fmla="*/ 142 w 311"/>
                  <a:gd name="T23" fmla="*/ 235 h 269"/>
                  <a:gd name="T24" fmla="*/ 159 w 311"/>
                  <a:gd name="T25" fmla="*/ 221 h 269"/>
                  <a:gd name="T26" fmla="*/ 164 w 311"/>
                  <a:gd name="T27" fmla="*/ 195 h 269"/>
                  <a:gd name="T28" fmla="*/ 160 w 311"/>
                  <a:gd name="T29" fmla="*/ 174 h 269"/>
                  <a:gd name="T30" fmla="*/ 173 w 311"/>
                  <a:gd name="T31" fmla="*/ 156 h 269"/>
                  <a:gd name="T32" fmla="*/ 199 w 311"/>
                  <a:gd name="T33" fmla="*/ 151 h 269"/>
                  <a:gd name="T34" fmla="*/ 252 w 311"/>
                  <a:gd name="T35" fmla="*/ 157 h 269"/>
                  <a:gd name="T36" fmla="*/ 270 w 311"/>
                  <a:gd name="T37" fmla="*/ 118 h 269"/>
                  <a:gd name="T38" fmla="*/ 288 w 311"/>
                  <a:gd name="T39" fmla="*/ 86 h 269"/>
                  <a:gd name="T40" fmla="*/ 311 w 311"/>
                  <a:gd name="T41" fmla="*/ 61 h 269"/>
                  <a:gd name="T42" fmla="*/ 303 w 311"/>
                  <a:gd name="T43" fmla="*/ 33 h 269"/>
                  <a:gd name="T44" fmla="*/ 286 w 311"/>
                  <a:gd name="T45" fmla="*/ 12 h 269"/>
                  <a:gd name="T46" fmla="*/ 233 w 311"/>
                  <a:gd name="T47" fmla="*/ 5 h 269"/>
                  <a:gd name="T48" fmla="*/ 187 w 311"/>
                  <a:gd name="T49" fmla="*/ 2 h 269"/>
                  <a:gd name="T50" fmla="*/ 159 w 311"/>
                  <a:gd name="T51" fmla="*/ 0 h 269"/>
                  <a:gd name="T52" fmla="*/ 137 w 311"/>
                  <a:gd name="T53" fmla="*/ 24 h 269"/>
                  <a:gd name="T54" fmla="*/ 97 w 311"/>
                  <a:gd name="T55" fmla="*/ 14 h 269"/>
                  <a:gd name="T56" fmla="*/ 69 w 311"/>
                  <a:gd name="T57" fmla="*/ 5 h 269"/>
                  <a:gd name="T58" fmla="*/ 56 w 311"/>
                  <a:gd name="T59" fmla="*/ 22 h 269"/>
                  <a:gd name="T60" fmla="*/ 44 w 311"/>
                  <a:gd name="T61" fmla="*/ 43 h 269"/>
                  <a:gd name="T62" fmla="*/ 30 w 311"/>
                  <a:gd name="T63" fmla="*/ 48 h 269"/>
                  <a:gd name="T64" fmla="*/ 18 w 311"/>
                  <a:gd name="T65" fmla="*/ 56 h 269"/>
                  <a:gd name="T66" fmla="*/ 21 w 311"/>
                  <a:gd name="T67" fmla="*/ 75 h 269"/>
                  <a:gd name="T68" fmla="*/ 25 w 311"/>
                  <a:gd name="T69" fmla="*/ 90 h 269"/>
                  <a:gd name="T70" fmla="*/ 46 w 311"/>
                  <a:gd name="T71" fmla="*/ 109 h 269"/>
                  <a:gd name="T72" fmla="*/ 57 w 311"/>
                  <a:gd name="T73" fmla="*/ 11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 h="269">
                    <a:moveTo>
                      <a:pt x="57" y="118"/>
                    </a:moveTo>
                    <a:lnTo>
                      <a:pt x="57" y="122"/>
                    </a:lnTo>
                    <a:lnTo>
                      <a:pt x="49" y="130"/>
                    </a:lnTo>
                    <a:lnTo>
                      <a:pt x="42" y="140"/>
                    </a:lnTo>
                    <a:lnTo>
                      <a:pt x="16" y="167"/>
                    </a:lnTo>
                    <a:lnTo>
                      <a:pt x="3" y="183"/>
                    </a:lnTo>
                    <a:lnTo>
                      <a:pt x="0" y="193"/>
                    </a:lnTo>
                    <a:lnTo>
                      <a:pt x="0" y="200"/>
                    </a:lnTo>
                    <a:lnTo>
                      <a:pt x="11" y="210"/>
                    </a:lnTo>
                    <a:lnTo>
                      <a:pt x="29" y="216"/>
                    </a:lnTo>
                    <a:lnTo>
                      <a:pt x="43" y="221"/>
                    </a:lnTo>
                    <a:lnTo>
                      <a:pt x="47" y="227"/>
                    </a:lnTo>
                    <a:lnTo>
                      <a:pt x="47" y="236"/>
                    </a:lnTo>
                    <a:lnTo>
                      <a:pt x="44" y="240"/>
                    </a:lnTo>
                    <a:lnTo>
                      <a:pt x="44" y="253"/>
                    </a:lnTo>
                    <a:lnTo>
                      <a:pt x="52" y="268"/>
                    </a:lnTo>
                    <a:lnTo>
                      <a:pt x="60" y="269"/>
                    </a:lnTo>
                    <a:lnTo>
                      <a:pt x="76" y="253"/>
                    </a:lnTo>
                    <a:lnTo>
                      <a:pt x="91" y="238"/>
                    </a:lnTo>
                    <a:lnTo>
                      <a:pt x="101" y="231"/>
                    </a:lnTo>
                    <a:lnTo>
                      <a:pt x="105" y="231"/>
                    </a:lnTo>
                    <a:lnTo>
                      <a:pt x="124" y="237"/>
                    </a:lnTo>
                    <a:lnTo>
                      <a:pt x="134" y="237"/>
                    </a:lnTo>
                    <a:lnTo>
                      <a:pt x="142" y="235"/>
                    </a:lnTo>
                    <a:lnTo>
                      <a:pt x="152" y="230"/>
                    </a:lnTo>
                    <a:lnTo>
                      <a:pt x="159" y="221"/>
                    </a:lnTo>
                    <a:lnTo>
                      <a:pt x="164" y="205"/>
                    </a:lnTo>
                    <a:lnTo>
                      <a:pt x="164" y="195"/>
                    </a:lnTo>
                    <a:lnTo>
                      <a:pt x="160" y="183"/>
                    </a:lnTo>
                    <a:lnTo>
                      <a:pt x="160" y="174"/>
                    </a:lnTo>
                    <a:lnTo>
                      <a:pt x="167" y="161"/>
                    </a:lnTo>
                    <a:lnTo>
                      <a:pt x="173" y="156"/>
                    </a:lnTo>
                    <a:lnTo>
                      <a:pt x="184" y="151"/>
                    </a:lnTo>
                    <a:lnTo>
                      <a:pt x="199" y="151"/>
                    </a:lnTo>
                    <a:lnTo>
                      <a:pt x="222" y="157"/>
                    </a:lnTo>
                    <a:lnTo>
                      <a:pt x="252" y="157"/>
                    </a:lnTo>
                    <a:lnTo>
                      <a:pt x="264" y="131"/>
                    </a:lnTo>
                    <a:lnTo>
                      <a:pt x="270" y="118"/>
                    </a:lnTo>
                    <a:lnTo>
                      <a:pt x="278" y="100"/>
                    </a:lnTo>
                    <a:lnTo>
                      <a:pt x="288" y="86"/>
                    </a:lnTo>
                    <a:lnTo>
                      <a:pt x="291" y="77"/>
                    </a:lnTo>
                    <a:lnTo>
                      <a:pt x="311" y="61"/>
                    </a:lnTo>
                    <a:lnTo>
                      <a:pt x="311" y="44"/>
                    </a:lnTo>
                    <a:lnTo>
                      <a:pt x="303" y="33"/>
                    </a:lnTo>
                    <a:lnTo>
                      <a:pt x="291" y="21"/>
                    </a:lnTo>
                    <a:lnTo>
                      <a:pt x="286" y="12"/>
                    </a:lnTo>
                    <a:lnTo>
                      <a:pt x="275" y="12"/>
                    </a:lnTo>
                    <a:lnTo>
                      <a:pt x="233" y="5"/>
                    </a:lnTo>
                    <a:lnTo>
                      <a:pt x="206" y="1"/>
                    </a:lnTo>
                    <a:lnTo>
                      <a:pt x="187" y="2"/>
                    </a:lnTo>
                    <a:lnTo>
                      <a:pt x="177" y="4"/>
                    </a:lnTo>
                    <a:lnTo>
                      <a:pt x="159" y="0"/>
                    </a:lnTo>
                    <a:lnTo>
                      <a:pt x="146" y="14"/>
                    </a:lnTo>
                    <a:lnTo>
                      <a:pt x="137" y="24"/>
                    </a:lnTo>
                    <a:lnTo>
                      <a:pt x="118" y="24"/>
                    </a:lnTo>
                    <a:lnTo>
                      <a:pt x="97" y="14"/>
                    </a:lnTo>
                    <a:lnTo>
                      <a:pt x="91" y="13"/>
                    </a:lnTo>
                    <a:lnTo>
                      <a:pt x="69" y="5"/>
                    </a:lnTo>
                    <a:lnTo>
                      <a:pt x="65" y="18"/>
                    </a:lnTo>
                    <a:lnTo>
                      <a:pt x="56" y="22"/>
                    </a:lnTo>
                    <a:lnTo>
                      <a:pt x="50" y="29"/>
                    </a:lnTo>
                    <a:lnTo>
                      <a:pt x="44" y="43"/>
                    </a:lnTo>
                    <a:lnTo>
                      <a:pt x="39" y="48"/>
                    </a:lnTo>
                    <a:lnTo>
                      <a:pt x="30" y="48"/>
                    </a:lnTo>
                    <a:lnTo>
                      <a:pt x="24" y="51"/>
                    </a:lnTo>
                    <a:lnTo>
                      <a:pt x="18" y="56"/>
                    </a:lnTo>
                    <a:lnTo>
                      <a:pt x="12" y="66"/>
                    </a:lnTo>
                    <a:lnTo>
                      <a:pt x="21" y="75"/>
                    </a:lnTo>
                    <a:lnTo>
                      <a:pt x="25" y="83"/>
                    </a:lnTo>
                    <a:lnTo>
                      <a:pt x="25" y="90"/>
                    </a:lnTo>
                    <a:lnTo>
                      <a:pt x="35" y="104"/>
                    </a:lnTo>
                    <a:lnTo>
                      <a:pt x="46" y="109"/>
                    </a:lnTo>
                    <a:lnTo>
                      <a:pt x="55" y="114"/>
                    </a:lnTo>
                    <a:lnTo>
                      <a:pt x="57" y="11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9" name="Freeform 218" descr="Wide upward diagonal">
                <a:extLst>
                  <a:ext uri="{FF2B5EF4-FFF2-40B4-BE49-F238E27FC236}">
                    <a16:creationId xmlns:a16="http://schemas.microsoft.com/office/drawing/2014/main" id="{620E2F65-88D8-436E-9ED8-143B119DA600}"/>
                  </a:ext>
                </a:extLst>
              </p:cNvPr>
              <p:cNvSpPr>
                <a:spLocks/>
              </p:cNvSpPr>
              <p:nvPr/>
            </p:nvSpPr>
            <p:spPr bwMode="auto">
              <a:xfrm>
                <a:off x="6227763" y="2217738"/>
                <a:ext cx="566737" cy="531812"/>
              </a:xfrm>
              <a:custGeom>
                <a:avLst/>
                <a:gdLst>
                  <a:gd name="T0" fmla="*/ 91 w 299"/>
                  <a:gd name="T1" fmla="*/ 5 h 248"/>
                  <a:gd name="T2" fmla="*/ 72 w 299"/>
                  <a:gd name="T3" fmla="*/ 4 h 248"/>
                  <a:gd name="T4" fmla="*/ 54 w 299"/>
                  <a:gd name="T5" fmla="*/ 16 h 248"/>
                  <a:gd name="T6" fmla="*/ 39 w 299"/>
                  <a:gd name="T7" fmla="*/ 14 h 248"/>
                  <a:gd name="T8" fmla="*/ 31 w 299"/>
                  <a:gd name="T9" fmla="*/ 37 h 248"/>
                  <a:gd name="T10" fmla="*/ 17 w 299"/>
                  <a:gd name="T11" fmla="*/ 45 h 248"/>
                  <a:gd name="T12" fmla="*/ 0 w 299"/>
                  <a:gd name="T13" fmla="*/ 81 h 248"/>
                  <a:gd name="T14" fmla="*/ 39 w 299"/>
                  <a:gd name="T15" fmla="*/ 94 h 248"/>
                  <a:gd name="T16" fmla="*/ 64 w 299"/>
                  <a:gd name="T17" fmla="*/ 123 h 248"/>
                  <a:gd name="T18" fmla="*/ 38 w 299"/>
                  <a:gd name="T19" fmla="*/ 135 h 248"/>
                  <a:gd name="T20" fmla="*/ 29 w 299"/>
                  <a:gd name="T21" fmla="*/ 164 h 248"/>
                  <a:gd name="T22" fmla="*/ 45 w 299"/>
                  <a:gd name="T23" fmla="*/ 196 h 248"/>
                  <a:gd name="T24" fmla="*/ 86 w 299"/>
                  <a:gd name="T25" fmla="*/ 217 h 248"/>
                  <a:gd name="T26" fmla="*/ 114 w 299"/>
                  <a:gd name="T27" fmla="*/ 224 h 248"/>
                  <a:gd name="T28" fmla="*/ 134 w 299"/>
                  <a:gd name="T29" fmla="*/ 232 h 248"/>
                  <a:gd name="T30" fmla="*/ 156 w 299"/>
                  <a:gd name="T31" fmla="*/ 244 h 248"/>
                  <a:gd name="T32" fmla="*/ 175 w 299"/>
                  <a:gd name="T33" fmla="*/ 239 h 248"/>
                  <a:gd name="T34" fmla="*/ 184 w 299"/>
                  <a:gd name="T35" fmla="*/ 243 h 248"/>
                  <a:gd name="T36" fmla="*/ 191 w 299"/>
                  <a:gd name="T37" fmla="*/ 238 h 248"/>
                  <a:gd name="T38" fmla="*/ 205 w 299"/>
                  <a:gd name="T39" fmla="*/ 246 h 248"/>
                  <a:gd name="T40" fmla="*/ 235 w 299"/>
                  <a:gd name="T41" fmla="*/ 230 h 248"/>
                  <a:gd name="T42" fmla="*/ 232 w 299"/>
                  <a:gd name="T43" fmla="*/ 217 h 248"/>
                  <a:gd name="T44" fmla="*/ 208 w 299"/>
                  <a:gd name="T45" fmla="*/ 207 h 248"/>
                  <a:gd name="T46" fmla="*/ 210 w 299"/>
                  <a:gd name="T47" fmla="*/ 174 h 248"/>
                  <a:gd name="T48" fmla="*/ 244 w 299"/>
                  <a:gd name="T49" fmla="*/ 149 h 248"/>
                  <a:gd name="T50" fmla="*/ 247 w 299"/>
                  <a:gd name="T51" fmla="*/ 136 h 248"/>
                  <a:gd name="T52" fmla="*/ 236 w 299"/>
                  <a:gd name="T53" fmla="*/ 124 h 248"/>
                  <a:gd name="T54" fmla="*/ 237 w 299"/>
                  <a:gd name="T55" fmla="*/ 116 h 248"/>
                  <a:gd name="T56" fmla="*/ 240 w 299"/>
                  <a:gd name="T57" fmla="*/ 95 h 248"/>
                  <a:gd name="T58" fmla="*/ 255 w 299"/>
                  <a:gd name="T59" fmla="*/ 84 h 248"/>
                  <a:gd name="T60" fmla="*/ 260 w 299"/>
                  <a:gd name="T61" fmla="*/ 69 h 248"/>
                  <a:gd name="T62" fmla="*/ 295 w 299"/>
                  <a:gd name="T63" fmla="*/ 69 h 248"/>
                  <a:gd name="T64" fmla="*/ 292 w 299"/>
                  <a:gd name="T65" fmla="*/ 59 h 248"/>
                  <a:gd name="T66" fmla="*/ 297 w 299"/>
                  <a:gd name="T67" fmla="*/ 49 h 248"/>
                  <a:gd name="T68" fmla="*/ 279 w 299"/>
                  <a:gd name="T69" fmla="*/ 26 h 248"/>
                  <a:gd name="T70" fmla="*/ 266 w 299"/>
                  <a:gd name="T71" fmla="*/ 29 h 248"/>
                  <a:gd name="T72" fmla="*/ 272 w 299"/>
                  <a:gd name="T73" fmla="*/ 43 h 248"/>
                  <a:gd name="T74" fmla="*/ 256 w 299"/>
                  <a:gd name="T75" fmla="*/ 48 h 248"/>
                  <a:gd name="T76" fmla="*/ 243 w 299"/>
                  <a:gd name="T77" fmla="*/ 38 h 248"/>
                  <a:gd name="T78" fmla="*/ 235 w 299"/>
                  <a:gd name="T79" fmla="*/ 31 h 248"/>
                  <a:gd name="T80" fmla="*/ 238 w 299"/>
                  <a:gd name="T81" fmla="*/ 20 h 248"/>
                  <a:gd name="T82" fmla="*/ 229 w 299"/>
                  <a:gd name="T83" fmla="*/ 11 h 248"/>
                  <a:gd name="T84" fmla="*/ 221 w 299"/>
                  <a:gd name="T85" fmla="*/ 14 h 248"/>
                  <a:gd name="T86" fmla="*/ 215 w 299"/>
                  <a:gd name="T87" fmla="*/ 46 h 248"/>
                  <a:gd name="T88" fmla="*/ 191 w 299"/>
                  <a:gd name="T89" fmla="*/ 57 h 248"/>
                  <a:gd name="T90" fmla="*/ 171 w 299"/>
                  <a:gd name="T91" fmla="*/ 43 h 248"/>
                  <a:gd name="T92" fmla="*/ 157 w 299"/>
                  <a:gd name="T93" fmla="*/ 40 h 248"/>
                  <a:gd name="T94" fmla="*/ 131 w 299"/>
                  <a:gd name="T95" fmla="*/ 28 h 248"/>
                  <a:gd name="T96" fmla="*/ 105 w 299"/>
                  <a:gd name="T97" fmla="*/ 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 h="248">
                    <a:moveTo>
                      <a:pt x="105" y="12"/>
                    </a:moveTo>
                    <a:lnTo>
                      <a:pt x="91" y="5"/>
                    </a:lnTo>
                    <a:lnTo>
                      <a:pt x="83" y="0"/>
                    </a:lnTo>
                    <a:lnTo>
                      <a:pt x="72" y="4"/>
                    </a:lnTo>
                    <a:lnTo>
                      <a:pt x="59" y="13"/>
                    </a:lnTo>
                    <a:lnTo>
                      <a:pt x="54" y="16"/>
                    </a:lnTo>
                    <a:lnTo>
                      <a:pt x="49" y="11"/>
                    </a:lnTo>
                    <a:lnTo>
                      <a:pt x="39" y="14"/>
                    </a:lnTo>
                    <a:lnTo>
                      <a:pt x="48" y="21"/>
                    </a:lnTo>
                    <a:lnTo>
                      <a:pt x="31" y="37"/>
                    </a:lnTo>
                    <a:lnTo>
                      <a:pt x="22" y="45"/>
                    </a:lnTo>
                    <a:lnTo>
                      <a:pt x="17" y="45"/>
                    </a:lnTo>
                    <a:lnTo>
                      <a:pt x="1" y="67"/>
                    </a:lnTo>
                    <a:lnTo>
                      <a:pt x="0" y="81"/>
                    </a:lnTo>
                    <a:lnTo>
                      <a:pt x="8" y="87"/>
                    </a:lnTo>
                    <a:lnTo>
                      <a:pt x="39" y="94"/>
                    </a:lnTo>
                    <a:lnTo>
                      <a:pt x="68" y="118"/>
                    </a:lnTo>
                    <a:lnTo>
                      <a:pt x="64" y="123"/>
                    </a:lnTo>
                    <a:lnTo>
                      <a:pt x="52" y="127"/>
                    </a:lnTo>
                    <a:lnTo>
                      <a:pt x="38" y="135"/>
                    </a:lnTo>
                    <a:lnTo>
                      <a:pt x="29" y="154"/>
                    </a:lnTo>
                    <a:lnTo>
                      <a:pt x="29" y="164"/>
                    </a:lnTo>
                    <a:lnTo>
                      <a:pt x="29" y="182"/>
                    </a:lnTo>
                    <a:lnTo>
                      <a:pt x="45" y="196"/>
                    </a:lnTo>
                    <a:lnTo>
                      <a:pt x="58" y="204"/>
                    </a:lnTo>
                    <a:lnTo>
                      <a:pt x="86" y="217"/>
                    </a:lnTo>
                    <a:lnTo>
                      <a:pt x="95" y="220"/>
                    </a:lnTo>
                    <a:lnTo>
                      <a:pt x="114" y="224"/>
                    </a:lnTo>
                    <a:lnTo>
                      <a:pt x="125" y="230"/>
                    </a:lnTo>
                    <a:lnTo>
                      <a:pt x="134" y="232"/>
                    </a:lnTo>
                    <a:lnTo>
                      <a:pt x="145" y="240"/>
                    </a:lnTo>
                    <a:lnTo>
                      <a:pt x="156" y="244"/>
                    </a:lnTo>
                    <a:lnTo>
                      <a:pt x="172" y="244"/>
                    </a:lnTo>
                    <a:lnTo>
                      <a:pt x="175" y="239"/>
                    </a:lnTo>
                    <a:lnTo>
                      <a:pt x="180" y="239"/>
                    </a:lnTo>
                    <a:lnTo>
                      <a:pt x="184" y="243"/>
                    </a:lnTo>
                    <a:lnTo>
                      <a:pt x="187" y="243"/>
                    </a:lnTo>
                    <a:lnTo>
                      <a:pt x="191" y="238"/>
                    </a:lnTo>
                    <a:lnTo>
                      <a:pt x="201" y="248"/>
                    </a:lnTo>
                    <a:lnTo>
                      <a:pt x="205" y="246"/>
                    </a:lnTo>
                    <a:lnTo>
                      <a:pt x="214" y="237"/>
                    </a:lnTo>
                    <a:lnTo>
                      <a:pt x="235" y="230"/>
                    </a:lnTo>
                    <a:lnTo>
                      <a:pt x="239" y="223"/>
                    </a:lnTo>
                    <a:lnTo>
                      <a:pt x="232" y="217"/>
                    </a:lnTo>
                    <a:lnTo>
                      <a:pt x="222" y="210"/>
                    </a:lnTo>
                    <a:lnTo>
                      <a:pt x="208" y="207"/>
                    </a:lnTo>
                    <a:lnTo>
                      <a:pt x="204" y="185"/>
                    </a:lnTo>
                    <a:lnTo>
                      <a:pt x="210" y="174"/>
                    </a:lnTo>
                    <a:lnTo>
                      <a:pt x="232" y="160"/>
                    </a:lnTo>
                    <a:lnTo>
                      <a:pt x="244" y="149"/>
                    </a:lnTo>
                    <a:lnTo>
                      <a:pt x="247" y="142"/>
                    </a:lnTo>
                    <a:lnTo>
                      <a:pt x="247" y="136"/>
                    </a:lnTo>
                    <a:lnTo>
                      <a:pt x="241" y="128"/>
                    </a:lnTo>
                    <a:lnTo>
                      <a:pt x="236" y="124"/>
                    </a:lnTo>
                    <a:lnTo>
                      <a:pt x="236" y="121"/>
                    </a:lnTo>
                    <a:lnTo>
                      <a:pt x="237" y="116"/>
                    </a:lnTo>
                    <a:lnTo>
                      <a:pt x="239" y="111"/>
                    </a:lnTo>
                    <a:lnTo>
                      <a:pt x="240" y="95"/>
                    </a:lnTo>
                    <a:lnTo>
                      <a:pt x="245" y="87"/>
                    </a:lnTo>
                    <a:lnTo>
                      <a:pt x="255" y="84"/>
                    </a:lnTo>
                    <a:lnTo>
                      <a:pt x="255" y="75"/>
                    </a:lnTo>
                    <a:lnTo>
                      <a:pt x="260" y="69"/>
                    </a:lnTo>
                    <a:lnTo>
                      <a:pt x="275" y="65"/>
                    </a:lnTo>
                    <a:lnTo>
                      <a:pt x="295" y="69"/>
                    </a:lnTo>
                    <a:lnTo>
                      <a:pt x="299" y="64"/>
                    </a:lnTo>
                    <a:lnTo>
                      <a:pt x="292" y="59"/>
                    </a:lnTo>
                    <a:lnTo>
                      <a:pt x="292" y="54"/>
                    </a:lnTo>
                    <a:lnTo>
                      <a:pt x="297" y="49"/>
                    </a:lnTo>
                    <a:lnTo>
                      <a:pt x="285" y="39"/>
                    </a:lnTo>
                    <a:lnTo>
                      <a:pt x="279" y="26"/>
                    </a:lnTo>
                    <a:lnTo>
                      <a:pt x="272" y="26"/>
                    </a:lnTo>
                    <a:lnTo>
                      <a:pt x="266" y="29"/>
                    </a:lnTo>
                    <a:lnTo>
                      <a:pt x="266" y="34"/>
                    </a:lnTo>
                    <a:lnTo>
                      <a:pt x="272" y="43"/>
                    </a:lnTo>
                    <a:lnTo>
                      <a:pt x="269" y="48"/>
                    </a:lnTo>
                    <a:lnTo>
                      <a:pt x="256" y="48"/>
                    </a:lnTo>
                    <a:lnTo>
                      <a:pt x="251" y="38"/>
                    </a:lnTo>
                    <a:lnTo>
                      <a:pt x="243" y="38"/>
                    </a:lnTo>
                    <a:lnTo>
                      <a:pt x="235" y="38"/>
                    </a:lnTo>
                    <a:lnTo>
                      <a:pt x="235" y="31"/>
                    </a:lnTo>
                    <a:lnTo>
                      <a:pt x="235" y="23"/>
                    </a:lnTo>
                    <a:lnTo>
                      <a:pt x="238" y="20"/>
                    </a:lnTo>
                    <a:lnTo>
                      <a:pt x="235" y="14"/>
                    </a:lnTo>
                    <a:lnTo>
                      <a:pt x="229" y="11"/>
                    </a:lnTo>
                    <a:lnTo>
                      <a:pt x="224" y="11"/>
                    </a:lnTo>
                    <a:lnTo>
                      <a:pt x="221" y="14"/>
                    </a:lnTo>
                    <a:lnTo>
                      <a:pt x="221" y="35"/>
                    </a:lnTo>
                    <a:lnTo>
                      <a:pt x="215" y="46"/>
                    </a:lnTo>
                    <a:lnTo>
                      <a:pt x="202" y="57"/>
                    </a:lnTo>
                    <a:lnTo>
                      <a:pt x="191" y="57"/>
                    </a:lnTo>
                    <a:lnTo>
                      <a:pt x="180" y="47"/>
                    </a:lnTo>
                    <a:lnTo>
                      <a:pt x="171" y="43"/>
                    </a:lnTo>
                    <a:lnTo>
                      <a:pt x="168" y="40"/>
                    </a:lnTo>
                    <a:lnTo>
                      <a:pt x="157" y="40"/>
                    </a:lnTo>
                    <a:lnTo>
                      <a:pt x="146" y="33"/>
                    </a:lnTo>
                    <a:lnTo>
                      <a:pt x="131" y="28"/>
                    </a:lnTo>
                    <a:lnTo>
                      <a:pt x="114" y="18"/>
                    </a:lnTo>
                    <a:lnTo>
                      <a:pt x="105" y="1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0" name="Freeform 219">
                <a:extLst>
                  <a:ext uri="{FF2B5EF4-FFF2-40B4-BE49-F238E27FC236}">
                    <a16:creationId xmlns:a16="http://schemas.microsoft.com/office/drawing/2014/main" id="{1E5577BA-9AA8-40BF-9A27-CAEFCA9BB2FE}"/>
                  </a:ext>
                </a:extLst>
              </p:cNvPr>
              <p:cNvSpPr>
                <a:spLocks/>
              </p:cNvSpPr>
              <p:nvPr/>
            </p:nvSpPr>
            <p:spPr bwMode="auto">
              <a:xfrm>
                <a:off x="7673975" y="1941513"/>
                <a:ext cx="682625" cy="644525"/>
              </a:xfrm>
              <a:custGeom>
                <a:avLst/>
                <a:gdLst>
                  <a:gd name="T0" fmla="*/ 318 w 360"/>
                  <a:gd name="T1" fmla="*/ 1 h 301"/>
                  <a:gd name="T2" fmla="*/ 293 w 360"/>
                  <a:gd name="T3" fmla="*/ 11 h 301"/>
                  <a:gd name="T4" fmla="*/ 265 w 360"/>
                  <a:gd name="T5" fmla="*/ 21 h 301"/>
                  <a:gd name="T6" fmla="*/ 245 w 360"/>
                  <a:gd name="T7" fmla="*/ 17 h 301"/>
                  <a:gd name="T8" fmla="*/ 197 w 360"/>
                  <a:gd name="T9" fmla="*/ 25 h 301"/>
                  <a:gd name="T10" fmla="*/ 163 w 360"/>
                  <a:gd name="T11" fmla="*/ 38 h 301"/>
                  <a:gd name="T12" fmla="*/ 161 w 360"/>
                  <a:gd name="T13" fmla="*/ 66 h 301"/>
                  <a:gd name="T14" fmla="*/ 153 w 360"/>
                  <a:gd name="T15" fmla="*/ 99 h 301"/>
                  <a:gd name="T16" fmla="*/ 90 w 360"/>
                  <a:gd name="T17" fmla="*/ 106 h 301"/>
                  <a:gd name="T18" fmla="*/ 85 w 360"/>
                  <a:gd name="T19" fmla="*/ 146 h 301"/>
                  <a:gd name="T20" fmla="*/ 92 w 360"/>
                  <a:gd name="T21" fmla="*/ 165 h 301"/>
                  <a:gd name="T22" fmla="*/ 60 w 360"/>
                  <a:gd name="T23" fmla="*/ 194 h 301"/>
                  <a:gd name="T24" fmla="*/ 25 w 360"/>
                  <a:gd name="T25" fmla="*/ 205 h 301"/>
                  <a:gd name="T26" fmla="*/ 0 w 360"/>
                  <a:gd name="T27" fmla="*/ 211 h 301"/>
                  <a:gd name="T28" fmla="*/ 5 w 360"/>
                  <a:gd name="T29" fmla="*/ 225 h 301"/>
                  <a:gd name="T30" fmla="*/ 37 w 360"/>
                  <a:gd name="T31" fmla="*/ 240 h 301"/>
                  <a:gd name="T32" fmla="*/ 60 w 360"/>
                  <a:gd name="T33" fmla="*/ 249 h 301"/>
                  <a:gd name="T34" fmla="*/ 75 w 360"/>
                  <a:gd name="T35" fmla="*/ 267 h 301"/>
                  <a:gd name="T36" fmla="*/ 100 w 360"/>
                  <a:gd name="T37" fmla="*/ 281 h 301"/>
                  <a:gd name="T38" fmla="*/ 111 w 360"/>
                  <a:gd name="T39" fmla="*/ 295 h 301"/>
                  <a:gd name="T40" fmla="*/ 144 w 360"/>
                  <a:gd name="T41" fmla="*/ 299 h 301"/>
                  <a:gd name="T42" fmla="*/ 164 w 360"/>
                  <a:gd name="T43" fmla="*/ 289 h 301"/>
                  <a:gd name="T44" fmla="*/ 200 w 360"/>
                  <a:gd name="T45" fmla="*/ 281 h 301"/>
                  <a:gd name="T46" fmla="*/ 232 w 360"/>
                  <a:gd name="T47" fmla="*/ 272 h 301"/>
                  <a:gd name="T48" fmla="*/ 247 w 360"/>
                  <a:gd name="T49" fmla="*/ 265 h 301"/>
                  <a:gd name="T50" fmla="*/ 276 w 360"/>
                  <a:gd name="T51" fmla="*/ 270 h 301"/>
                  <a:gd name="T52" fmla="*/ 267 w 360"/>
                  <a:gd name="T53" fmla="*/ 257 h 301"/>
                  <a:gd name="T54" fmla="*/ 277 w 360"/>
                  <a:gd name="T55" fmla="*/ 256 h 301"/>
                  <a:gd name="T56" fmla="*/ 290 w 360"/>
                  <a:gd name="T57" fmla="*/ 251 h 301"/>
                  <a:gd name="T58" fmla="*/ 286 w 360"/>
                  <a:gd name="T59" fmla="*/ 235 h 301"/>
                  <a:gd name="T60" fmla="*/ 308 w 360"/>
                  <a:gd name="T61" fmla="*/ 237 h 301"/>
                  <a:gd name="T62" fmla="*/ 342 w 360"/>
                  <a:gd name="T63" fmla="*/ 229 h 301"/>
                  <a:gd name="T64" fmla="*/ 351 w 360"/>
                  <a:gd name="T65" fmla="*/ 219 h 301"/>
                  <a:gd name="T66" fmla="*/ 360 w 360"/>
                  <a:gd name="T67" fmla="*/ 216 h 301"/>
                  <a:gd name="T68" fmla="*/ 352 w 360"/>
                  <a:gd name="T69" fmla="*/ 205 h 301"/>
                  <a:gd name="T70" fmla="*/ 355 w 360"/>
                  <a:gd name="T71" fmla="*/ 197 h 301"/>
                  <a:gd name="T72" fmla="*/ 333 w 360"/>
                  <a:gd name="T73" fmla="*/ 175 h 301"/>
                  <a:gd name="T74" fmla="*/ 333 w 360"/>
                  <a:gd name="T75" fmla="*/ 150 h 301"/>
                  <a:gd name="T76" fmla="*/ 313 w 360"/>
                  <a:gd name="T77" fmla="*/ 136 h 301"/>
                  <a:gd name="T78" fmla="*/ 325 w 360"/>
                  <a:gd name="T79" fmla="*/ 126 h 301"/>
                  <a:gd name="T80" fmla="*/ 342 w 360"/>
                  <a:gd name="T81" fmla="*/ 103 h 301"/>
                  <a:gd name="T82" fmla="*/ 351 w 360"/>
                  <a:gd name="T83" fmla="*/ 82 h 301"/>
                  <a:gd name="T84" fmla="*/ 351 w 360"/>
                  <a:gd name="T85" fmla="*/ 58 h 301"/>
                  <a:gd name="T86" fmla="*/ 337 w 360"/>
                  <a:gd name="T87" fmla="*/ 33 h 301"/>
                  <a:gd name="T88" fmla="*/ 327 w 360"/>
                  <a:gd name="T89"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0" h="301">
                    <a:moveTo>
                      <a:pt x="327" y="7"/>
                    </a:moveTo>
                    <a:lnTo>
                      <a:pt x="318" y="1"/>
                    </a:lnTo>
                    <a:lnTo>
                      <a:pt x="310" y="0"/>
                    </a:lnTo>
                    <a:lnTo>
                      <a:pt x="293" y="11"/>
                    </a:lnTo>
                    <a:lnTo>
                      <a:pt x="275" y="21"/>
                    </a:lnTo>
                    <a:lnTo>
                      <a:pt x="265" y="21"/>
                    </a:lnTo>
                    <a:lnTo>
                      <a:pt x="250" y="17"/>
                    </a:lnTo>
                    <a:lnTo>
                      <a:pt x="245" y="17"/>
                    </a:lnTo>
                    <a:lnTo>
                      <a:pt x="207" y="25"/>
                    </a:lnTo>
                    <a:lnTo>
                      <a:pt x="197" y="25"/>
                    </a:lnTo>
                    <a:lnTo>
                      <a:pt x="177" y="30"/>
                    </a:lnTo>
                    <a:lnTo>
                      <a:pt x="163" y="38"/>
                    </a:lnTo>
                    <a:lnTo>
                      <a:pt x="161" y="47"/>
                    </a:lnTo>
                    <a:lnTo>
                      <a:pt x="161" y="66"/>
                    </a:lnTo>
                    <a:lnTo>
                      <a:pt x="154" y="84"/>
                    </a:lnTo>
                    <a:lnTo>
                      <a:pt x="153" y="99"/>
                    </a:lnTo>
                    <a:lnTo>
                      <a:pt x="131" y="102"/>
                    </a:lnTo>
                    <a:lnTo>
                      <a:pt x="90" y="106"/>
                    </a:lnTo>
                    <a:lnTo>
                      <a:pt x="85" y="140"/>
                    </a:lnTo>
                    <a:lnTo>
                      <a:pt x="85" y="146"/>
                    </a:lnTo>
                    <a:lnTo>
                      <a:pt x="89" y="153"/>
                    </a:lnTo>
                    <a:lnTo>
                      <a:pt x="92" y="165"/>
                    </a:lnTo>
                    <a:lnTo>
                      <a:pt x="73" y="184"/>
                    </a:lnTo>
                    <a:lnTo>
                      <a:pt x="60" y="194"/>
                    </a:lnTo>
                    <a:lnTo>
                      <a:pt x="44" y="201"/>
                    </a:lnTo>
                    <a:lnTo>
                      <a:pt x="25" y="205"/>
                    </a:lnTo>
                    <a:lnTo>
                      <a:pt x="3" y="208"/>
                    </a:lnTo>
                    <a:lnTo>
                      <a:pt x="0" y="211"/>
                    </a:lnTo>
                    <a:lnTo>
                      <a:pt x="1" y="219"/>
                    </a:lnTo>
                    <a:lnTo>
                      <a:pt x="5" y="225"/>
                    </a:lnTo>
                    <a:lnTo>
                      <a:pt x="21" y="240"/>
                    </a:lnTo>
                    <a:lnTo>
                      <a:pt x="37" y="240"/>
                    </a:lnTo>
                    <a:lnTo>
                      <a:pt x="48" y="243"/>
                    </a:lnTo>
                    <a:lnTo>
                      <a:pt x="60" y="249"/>
                    </a:lnTo>
                    <a:lnTo>
                      <a:pt x="64" y="253"/>
                    </a:lnTo>
                    <a:lnTo>
                      <a:pt x="75" y="267"/>
                    </a:lnTo>
                    <a:lnTo>
                      <a:pt x="85" y="271"/>
                    </a:lnTo>
                    <a:lnTo>
                      <a:pt x="100" y="281"/>
                    </a:lnTo>
                    <a:lnTo>
                      <a:pt x="107" y="288"/>
                    </a:lnTo>
                    <a:lnTo>
                      <a:pt x="111" y="295"/>
                    </a:lnTo>
                    <a:lnTo>
                      <a:pt x="113" y="301"/>
                    </a:lnTo>
                    <a:lnTo>
                      <a:pt x="144" y="299"/>
                    </a:lnTo>
                    <a:lnTo>
                      <a:pt x="153" y="293"/>
                    </a:lnTo>
                    <a:lnTo>
                      <a:pt x="164" y="289"/>
                    </a:lnTo>
                    <a:lnTo>
                      <a:pt x="183" y="287"/>
                    </a:lnTo>
                    <a:lnTo>
                      <a:pt x="200" y="281"/>
                    </a:lnTo>
                    <a:lnTo>
                      <a:pt x="219" y="269"/>
                    </a:lnTo>
                    <a:lnTo>
                      <a:pt x="232" y="272"/>
                    </a:lnTo>
                    <a:lnTo>
                      <a:pt x="238" y="272"/>
                    </a:lnTo>
                    <a:lnTo>
                      <a:pt x="247" y="265"/>
                    </a:lnTo>
                    <a:lnTo>
                      <a:pt x="251" y="265"/>
                    </a:lnTo>
                    <a:lnTo>
                      <a:pt x="276" y="270"/>
                    </a:lnTo>
                    <a:lnTo>
                      <a:pt x="267" y="264"/>
                    </a:lnTo>
                    <a:lnTo>
                      <a:pt x="267" y="257"/>
                    </a:lnTo>
                    <a:lnTo>
                      <a:pt x="270" y="253"/>
                    </a:lnTo>
                    <a:lnTo>
                      <a:pt x="277" y="256"/>
                    </a:lnTo>
                    <a:lnTo>
                      <a:pt x="282" y="256"/>
                    </a:lnTo>
                    <a:lnTo>
                      <a:pt x="290" y="251"/>
                    </a:lnTo>
                    <a:lnTo>
                      <a:pt x="290" y="245"/>
                    </a:lnTo>
                    <a:lnTo>
                      <a:pt x="286" y="235"/>
                    </a:lnTo>
                    <a:lnTo>
                      <a:pt x="297" y="235"/>
                    </a:lnTo>
                    <a:lnTo>
                      <a:pt x="308" y="237"/>
                    </a:lnTo>
                    <a:lnTo>
                      <a:pt x="320" y="233"/>
                    </a:lnTo>
                    <a:lnTo>
                      <a:pt x="342" y="229"/>
                    </a:lnTo>
                    <a:lnTo>
                      <a:pt x="351" y="225"/>
                    </a:lnTo>
                    <a:lnTo>
                      <a:pt x="351" y="219"/>
                    </a:lnTo>
                    <a:lnTo>
                      <a:pt x="355" y="216"/>
                    </a:lnTo>
                    <a:lnTo>
                      <a:pt x="360" y="216"/>
                    </a:lnTo>
                    <a:lnTo>
                      <a:pt x="360" y="210"/>
                    </a:lnTo>
                    <a:lnTo>
                      <a:pt x="352" y="205"/>
                    </a:lnTo>
                    <a:lnTo>
                      <a:pt x="352" y="201"/>
                    </a:lnTo>
                    <a:lnTo>
                      <a:pt x="355" y="197"/>
                    </a:lnTo>
                    <a:lnTo>
                      <a:pt x="349" y="190"/>
                    </a:lnTo>
                    <a:lnTo>
                      <a:pt x="333" y="175"/>
                    </a:lnTo>
                    <a:lnTo>
                      <a:pt x="333" y="168"/>
                    </a:lnTo>
                    <a:lnTo>
                      <a:pt x="333" y="150"/>
                    </a:lnTo>
                    <a:lnTo>
                      <a:pt x="323" y="143"/>
                    </a:lnTo>
                    <a:lnTo>
                      <a:pt x="313" y="136"/>
                    </a:lnTo>
                    <a:lnTo>
                      <a:pt x="317" y="132"/>
                    </a:lnTo>
                    <a:lnTo>
                      <a:pt x="325" y="126"/>
                    </a:lnTo>
                    <a:lnTo>
                      <a:pt x="329" y="126"/>
                    </a:lnTo>
                    <a:lnTo>
                      <a:pt x="342" y="103"/>
                    </a:lnTo>
                    <a:lnTo>
                      <a:pt x="342" y="87"/>
                    </a:lnTo>
                    <a:lnTo>
                      <a:pt x="351" y="82"/>
                    </a:lnTo>
                    <a:lnTo>
                      <a:pt x="354" y="73"/>
                    </a:lnTo>
                    <a:lnTo>
                      <a:pt x="351" y="58"/>
                    </a:lnTo>
                    <a:lnTo>
                      <a:pt x="351" y="52"/>
                    </a:lnTo>
                    <a:lnTo>
                      <a:pt x="337" y="33"/>
                    </a:lnTo>
                    <a:lnTo>
                      <a:pt x="334" y="18"/>
                    </a:lnTo>
                    <a:lnTo>
                      <a:pt x="327" y="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1" name="Freeform 220">
                <a:extLst>
                  <a:ext uri="{FF2B5EF4-FFF2-40B4-BE49-F238E27FC236}">
                    <a16:creationId xmlns:a16="http://schemas.microsoft.com/office/drawing/2014/main" id="{61CE52E7-72E5-480B-BCEC-E32D2F8A3BE0}"/>
                  </a:ext>
                </a:extLst>
              </p:cNvPr>
              <p:cNvSpPr>
                <a:spLocks/>
              </p:cNvSpPr>
              <p:nvPr/>
            </p:nvSpPr>
            <p:spPr bwMode="auto">
              <a:xfrm>
                <a:off x="6361113" y="2025650"/>
                <a:ext cx="593725" cy="314325"/>
              </a:xfrm>
              <a:custGeom>
                <a:avLst/>
                <a:gdLst>
                  <a:gd name="T0" fmla="*/ 168 w 314"/>
                  <a:gd name="T1" fmla="*/ 110 h 147"/>
                  <a:gd name="T2" fmla="*/ 165 w 314"/>
                  <a:gd name="T3" fmla="*/ 128 h 147"/>
                  <a:gd name="T4" fmla="*/ 186 w 314"/>
                  <a:gd name="T5" fmla="*/ 138 h 147"/>
                  <a:gd name="T6" fmla="*/ 202 w 314"/>
                  <a:gd name="T7" fmla="*/ 133 h 147"/>
                  <a:gd name="T8" fmla="*/ 196 w 314"/>
                  <a:gd name="T9" fmla="*/ 119 h 147"/>
                  <a:gd name="T10" fmla="*/ 209 w 314"/>
                  <a:gd name="T11" fmla="*/ 116 h 147"/>
                  <a:gd name="T12" fmla="*/ 227 w 314"/>
                  <a:gd name="T13" fmla="*/ 139 h 147"/>
                  <a:gd name="T14" fmla="*/ 265 w 314"/>
                  <a:gd name="T15" fmla="*/ 147 h 147"/>
                  <a:gd name="T16" fmla="*/ 303 w 314"/>
                  <a:gd name="T17" fmla="*/ 143 h 147"/>
                  <a:gd name="T18" fmla="*/ 312 w 314"/>
                  <a:gd name="T19" fmla="*/ 134 h 147"/>
                  <a:gd name="T20" fmla="*/ 305 w 314"/>
                  <a:gd name="T21" fmla="*/ 119 h 147"/>
                  <a:gd name="T22" fmla="*/ 314 w 314"/>
                  <a:gd name="T23" fmla="*/ 101 h 147"/>
                  <a:gd name="T24" fmla="*/ 307 w 314"/>
                  <a:gd name="T25" fmla="*/ 74 h 147"/>
                  <a:gd name="T26" fmla="*/ 300 w 314"/>
                  <a:gd name="T27" fmla="*/ 49 h 147"/>
                  <a:gd name="T28" fmla="*/ 274 w 314"/>
                  <a:gd name="T29" fmla="*/ 23 h 147"/>
                  <a:gd name="T30" fmla="*/ 261 w 314"/>
                  <a:gd name="T31" fmla="*/ 27 h 147"/>
                  <a:gd name="T32" fmla="*/ 246 w 314"/>
                  <a:gd name="T33" fmla="*/ 37 h 147"/>
                  <a:gd name="T34" fmla="*/ 233 w 314"/>
                  <a:gd name="T35" fmla="*/ 42 h 147"/>
                  <a:gd name="T36" fmla="*/ 215 w 314"/>
                  <a:gd name="T37" fmla="*/ 40 h 147"/>
                  <a:gd name="T38" fmla="*/ 207 w 314"/>
                  <a:gd name="T39" fmla="*/ 30 h 147"/>
                  <a:gd name="T40" fmla="*/ 184 w 314"/>
                  <a:gd name="T41" fmla="*/ 30 h 147"/>
                  <a:gd name="T42" fmla="*/ 163 w 314"/>
                  <a:gd name="T43" fmla="*/ 34 h 147"/>
                  <a:gd name="T44" fmla="*/ 155 w 314"/>
                  <a:gd name="T45" fmla="*/ 26 h 147"/>
                  <a:gd name="T46" fmla="*/ 137 w 314"/>
                  <a:gd name="T47" fmla="*/ 24 h 147"/>
                  <a:gd name="T48" fmla="*/ 125 w 314"/>
                  <a:gd name="T49" fmla="*/ 20 h 147"/>
                  <a:gd name="T50" fmla="*/ 103 w 314"/>
                  <a:gd name="T51" fmla="*/ 26 h 147"/>
                  <a:gd name="T52" fmla="*/ 92 w 314"/>
                  <a:gd name="T53" fmla="*/ 15 h 147"/>
                  <a:gd name="T54" fmla="*/ 73 w 314"/>
                  <a:gd name="T55" fmla="*/ 0 h 147"/>
                  <a:gd name="T56" fmla="*/ 51 w 314"/>
                  <a:gd name="T57" fmla="*/ 4 h 147"/>
                  <a:gd name="T58" fmla="*/ 31 w 314"/>
                  <a:gd name="T59" fmla="*/ 21 h 147"/>
                  <a:gd name="T60" fmla="*/ 11 w 314"/>
                  <a:gd name="T61" fmla="*/ 16 h 147"/>
                  <a:gd name="T62" fmla="*/ 0 w 314"/>
                  <a:gd name="T63" fmla="*/ 31 h 147"/>
                  <a:gd name="T64" fmla="*/ 0 w 314"/>
                  <a:gd name="T65" fmla="*/ 65 h 147"/>
                  <a:gd name="T66" fmla="*/ 13 w 314"/>
                  <a:gd name="T67" fmla="*/ 83 h 147"/>
                  <a:gd name="T68" fmla="*/ 21 w 314"/>
                  <a:gd name="T69" fmla="*/ 95 h 147"/>
                  <a:gd name="T70" fmla="*/ 44 w 314"/>
                  <a:gd name="T71" fmla="*/ 108 h 147"/>
                  <a:gd name="T72" fmla="*/ 76 w 314"/>
                  <a:gd name="T73" fmla="*/ 123 h 147"/>
                  <a:gd name="T74" fmla="*/ 98 w 314"/>
                  <a:gd name="T75" fmla="*/ 130 h 147"/>
                  <a:gd name="T76" fmla="*/ 110 w 314"/>
                  <a:gd name="T77" fmla="*/ 137 h 147"/>
                  <a:gd name="T78" fmla="*/ 132 w 314"/>
                  <a:gd name="T79" fmla="*/ 147 h 147"/>
                  <a:gd name="T80" fmla="*/ 151 w 314"/>
                  <a:gd name="T81" fmla="*/ 125 h 147"/>
                  <a:gd name="T82" fmla="*/ 154 w 314"/>
                  <a:gd name="T83" fmla="*/ 101 h 147"/>
                  <a:gd name="T84" fmla="*/ 165 w 314"/>
                  <a:gd name="T85" fmla="*/ 10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47">
                    <a:moveTo>
                      <a:pt x="165" y="104"/>
                    </a:moveTo>
                    <a:lnTo>
                      <a:pt x="168" y="110"/>
                    </a:lnTo>
                    <a:lnTo>
                      <a:pt x="165" y="113"/>
                    </a:lnTo>
                    <a:lnTo>
                      <a:pt x="165" y="128"/>
                    </a:lnTo>
                    <a:lnTo>
                      <a:pt x="181" y="128"/>
                    </a:lnTo>
                    <a:lnTo>
                      <a:pt x="186" y="138"/>
                    </a:lnTo>
                    <a:lnTo>
                      <a:pt x="199" y="138"/>
                    </a:lnTo>
                    <a:lnTo>
                      <a:pt x="202" y="133"/>
                    </a:lnTo>
                    <a:lnTo>
                      <a:pt x="196" y="124"/>
                    </a:lnTo>
                    <a:lnTo>
                      <a:pt x="196" y="119"/>
                    </a:lnTo>
                    <a:lnTo>
                      <a:pt x="202" y="116"/>
                    </a:lnTo>
                    <a:lnTo>
                      <a:pt x="209" y="116"/>
                    </a:lnTo>
                    <a:lnTo>
                      <a:pt x="215" y="129"/>
                    </a:lnTo>
                    <a:lnTo>
                      <a:pt x="227" y="139"/>
                    </a:lnTo>
                    <a:lnTo>
                      <a:pt x="254" y="147"/>
                    </a:lnTo>
                    <a:lnTo>
                      <a:pt x="265" y="147"/>
                    </a:lnTo>
                    <a:lnTo>
                      <a:pt x="292" y="146"/>
                    </a:lnTo>
                    <a:lnTo>
                      <a:pt x="303" y="143"/>
                    </a:lnTo>
                    <a:lnTo>
                      <a:pt x="312" y="146"/>
                    </a:lnTo>
                    <a:lnTo>
                      <a:pt x="312" y="134"/>
                    </a:lnTo>
                    <a:lnTo>
                      <a:pt x="305" y="124"/>
                    </a:lnTo>
                    <a:lnTo>
                      <a:pt x="305" y="119"/>
                    </a:lnTo>
                    <a:lnTo>
                      <a:pt x="311" y="106"/>
                    </a:lnTo>
                    <a:lnTo>
                      <a:pt x="314" y="101"/>
                    </a:lnTo>
                    <a:lnTo>
                      <a:pt x="314" y="90"/>
                    </a:lnTo>
                    <a:lnTo>
                      <a:pt x="307" y="74"/>
                    </a:lnTo>
                    <a:lnTo>
                      <a:pt x="300" y="57"/>
                    </a:lnTo>
                    <a:lnTo>
                      <a:pt x="300" y="49"/>
                    </a:lnTo>
                    <a:lnTo>
                      <a:pt x="284" y="33"/>
                    </a:lnTo>
                    <a:lnTo>
                      <a:pt x="274" y="23"/>
                    </a:lnTo>
                    <a:lnTo>
                      <a:pt x="266" y="27"/>
                    </a:lnTo>
                    <a:lnTo>
                      <a:pt x="261" y="27"/>
                    </a:lnTo>
                    <a:lnTo>
                      <a:pt x="253" y="34"/>
                    </a:lnTo>
                    <a:lnTo>
                      <a:pt x="246" y="37"/>
                    </a:lnTo>
                    <a:lnTo>
                      <a:pt x="242" y="37"/>
                    </a:lnTo>
                    <a:lnTo>
                      <a:pt x="233" y="42"/>
                    </a:lnTo>
                    <a:lnTo>
                      <a:pt x="226" y="42"/>
                    </a:lnTo>
                    <a:lnTo>
                      <a:pt x="215" y="40"/>
                    </a:lnTo>
                    <a:lnTo>
                      <a:pt x="211" y="35"/>
                    </a:lnTo>
                    <a:lnTo>
                      <a:pt x="207" y="30"/>
                    </a:lnTo>
                    <a:lnTo>
                      <a:pt x="202" y="30"/>
                    </a:lnTo>
                    <a:lnTo>
                      <a:pt x="184" y="30"/>
                    </a:lnTo>
                    <a:lnTo>
                      <a:pt x="179" y="31"/>
                    </a:lnTo>
                    <a:lnTo>
                      <a:pt x="163" y="34"/>
                    </a:lnTo>
                    <a:lnTo>
                      <a:pt x="159" y="31"/>
                    </a:lnTo>
                    <a:lnTo>
                      <a:pt x="155" y="26"/>
                    </a:lnTo>
                    <a:lnTo>
                      <a:pt x="146" y="24"/>
                    </a:lnTo>
                    <a:lnTo>
                      <a:pt x="137" y="24"/>
                    </a:lnTo>
                    <a:lnTo>
                      <a:pt x="129" y="20"/>
                    </a:lnTo>
                    <a:lnTo>
                      <a:pt x="125" y="20"/>
                    </a:lnTo>
                    <a:lnTo>
                      <a:pt x="110" y="26"/>
                    </a:lnTo>
                    <a:lnTo>
                      <a:pt x="103" y="26"/>
                    </a:lnTo>
                    <a:lnTo>
                      <a:pt x="95" y="22"/>
                    </a:lnTo>
                    <a:lnTo>
                      <a:pt x="92" y="15"/>
                    </a:lnTo>
                    <a:lnTo>
                      <a:pt x="84" y="5"/>
                    </a:lnTo>
                    <a:lnTo>
                      <a:pt x="73" y="0"/>
                    </a:lnTo>
                    <a:lnTo>
                      <a:pt x="62" y="0"/>
                    </a:lnTo>
                    <a:lnTo>
                      <a:pt x="51" y="4"/>
                    </a:lnTo>
                    <a:lnTo>
                      <a:pt x="39" y="12"/>
                    </a:lnTo>
                    <a:lnTo>
                      <a:pt x="31" y="21"/>
                    </a:lnTo>
                    <a:lnTo>
                      <a:pt x="25" y="21"/>
                    </a:lnTo>
                    <a:lnTo>
                      <a:pt x="11" y="16"/>
                    </a:lnTo>
                    <a:lnTo>
                      <a:pt x="5" y="24"/>
                    </a:lnTo>
                    <a:lnTo>
                      <a:pt x="0" y="31"/>
                    </a:lnTo>
                    <a:lnTo>
                      <a:pt x="0" y="59"/>
                    </a:lnTo>
                    <a:lnTo>
                      <a:pt x="0" y="65"/>
                    </a:lnTo>
                    <a:lnTo>
                      <a:pt x="2" y="74"/>
                    </a:lnTo>
                    <a:lnTo>
                      <a:pt x="13" y="83"/>
                    </a:lnTo>
                    <a:lnTo>
                      <a:pt x="13" y="90"/>
                    </a:lnTo>
                    <a:lnTo>
                      <a:pt x="21" y="95"/>
                    </a:lnTo>
                    <a:lnTo>
                      <a:pt x="35" y="102"/>
                    </a:lnTo>
                    <a:lnTo>
                      <a:pt x="44" y="108"/>
                    </a:lnTo>
                    <a:lnTo>
                      <a:pt x="61" y="118"/>
                    </a:lnTo>
                    <a:lnTo>
                      <a:pt x="76" y="123"/>
                    </a:lnTo>
                    <a:lnTo>
                      <a:pt x="87" y="130"/>
                    </a:lnTo>
                    <a:lnTo>
                      <a:pt x="98" y="130"/>
                    </a:lnTo>
                    <a:lnTo>
                      <a:pt x="101" y="133"/>
                    </a:lnTo>
                    <a:lnTo>
                      <a:pt x="110" y="137"/>
                    </a:lnTo>
                    <a:lnTo>
                      <a:pt x="121" y="147"/>
                    </a:lnTo>
                    <a:lnTo>
                      <a:pt x="132" y="147"/>
                    </a:lnTo>
                    <a:lnTo>
                      <a:pt x="145" y="136"/>
                    </a:lnTo>
                    <a:lnTo>
                      <a:pt x="151" y="125"/>
                    </a:lnTo>
                    <a:lnTo>
                      <a:pt x="151" y="104"/>
                    </a:lnTo>
                    <a:lnTo>
                      <a:pt x="154" y="101"/>
                    </a:lnTo>
                    <a:lnTo>
                      <a:pt x="159" y="101"/>
                    </a:lnTo>
                    <a:lnTo>
                      <a:pt x="165" y="10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2" name="Freeform 221">
                <a:extLst>
                  <a:ext uri="{FF2B5EF4-FFF2-40B4-BE49-F238E27FC236}">
                    <a16:creationId xmlns:a16="http://schemas.microsoft.com/office/drawing/2014/main" id="{E1C5A4E1-29C3-47B9-B4EE-ECE4CE0D8773}"/>
                  </a:ext>
                </a:extLst>
              </p:cNvPr>
              <p:cNvSpPr>
                <a:spLocks/>
              </p:cNvSpPr>
              <p:nvPr/>
            </p:nvSpPr>
            <p:spPr bwMode="auto">
              <a:xfrm>
                <a:off x="7708900" y="1627188"/>
                <a:ext cx="552450" cy="541337"/>
              </a:xfrm>
              <a:custGeom>
                <a:avLst/>
                <a:gdLst>
                  <a:gd name="T0" fmla="*/ 12 w 292"/>
                  <a:gd name="T1" fmla="*/ 166 h 253"/>
                  <a:gd name="T2" fmla="*/ 0 w 292"/>
                  <a:gd name="T3" fmla="*/ 192 h 253"/>
                  <a:gd name="T4" fmla="*/ 10 w 292"/>
                  <a:gd name="T5" fmla="*/ 197 h 253"/>
                  <a:gd name="T6" fmla="*/ 28 w 292"/>
                  <a:gd name="T7" fmla="*/ 212 h 253"/>
                  <a:gd name="T8" fmla="*/ 35 w 292"/>
                  <a:gd name="T9" fmla="*/ 218 h 253"/>
                  <a:gd name="T10" fmla="*/ 52 w 292"/>
                  <a:gd name="T11" fmla="*/ 223 h 253"/>
                  <a:gd name="T12" fmla="*/ 67 w 292"/>
                  <a:gd name="T13" fmla="*/ 231 h 253"/>
                  <a:gd name="T14" fmla="*/ 72 w 292"/>
                  <a:gd name="T15" fmla="*/ 241 h 253"/>
                  <a:gd name="T16" fmla="*/ 72 w 292"/>
                  <a:gd name="T17" fmla="*/ 253 h 253"/>
                  <a:gd name="T18" fmla="*/ 113 w 292"/>
                  <a:gd name="T19" fmla="*/ 249 h 253"/>
                  <a:gd name="T20" fmla="*/ 135 w 292"/>
                  <a:gd name="T21" fmla="*/ 246 h 253"/>
                  <a:gd name="T22" fmla="*/ 136 w 292"/>
                  <a:gd name="T23" fmla="*/ 231 h 253"/>
                  <a:gd name="T24" fmla="*/ 143 w 292"/>
                  <a:gd name="T25" fmla="*/ 213 h 253"/>
                  <a:gd name="T26" fmla="*/ 143 w 292"/>
                  <a:gd name="T27" fmla="*/ 194 h 253"/>
                  <a:gd name="T28" fmla="*/ 145 w 292"/>
                  <a:gd name="T29" fmla="*/ 185 h 253"/>
                  <a:gd name="T30" fmla="*/ 159 w 292"/>
                  <a:gd name="T31" fmla="*/ 177 h 253"/>
                  <a:gd name="T32" fmla="*/ 179 w 292"/>
                  <a:gd name="T33" fmla="*/ 172 h 253"/>
                  <a:gd name="T34" fmla="*/ 189 w 292"/>
                  <a:gd name="T35" fmla="*/ 172 h 253"/>
                  <a:gd name="T36" fmla="*/ 227 w 292"/>
                  <a:gd name="T37" fmla="*/ 164 h 253"/>
                  <a:gd name="T38" fmla="*/ 232 w 292"/>
                  <a:gd name="T39" fmla="*/ 164 h 253"/>
                  <a:gd name="T40" fmla="*/ 247 w 292"/>
                  <a:gd name="T41" fmla="*/ 168 h 253"/>
                  <a:gd name="T42" fmla="*/ 257 w 292"/>
                  <a:gd name="T43" fmla="*/ 168 h 253"/>
                  <a:gd name="T44" fmla="*/ 275 w 292"/>
                  <a:gd name="T45" fmla="*/ 158 h 253"/>
                  <a:gd name="T46" fmla="*/ 292 w 292"/>
                  <a:gd name="T47" fmla="*/ 147 h 253"/>
                  <a:gd name="T48" fmla="*/ 267 w 292"/>
                  <a:gd name="T49" fmla="*/ 133 h 253"/>
                  <a:gd name="T50" fmla="*/ 260 w 292"/>
                  <a:gd name="T51" fmla="*/ 125 h 253"/>
                  <a:gd name="T52" fmla="*/ 260 w 292"/>
                  <a:gd name="T53" fmla="*/ 109 h 253"/>
                  <a:gd name="T54" fmla="*/ 254 w 292"/>
                  <a:gd name="T55" fmla="*/ 98 h 253"/>
                  <a:gd name="T56" fmla="*/ 243 w 292"/>
                  <a:gd name="T57" fmla="*/ 91 h 253"/>
                  <a:gd name="T58" fmla="*/ 221 w 292"/>
                  <a:gd name="T59" fmla="*/ 91 h 253"/>
                  <a:gd name="T60" fmla="*/ 213 w 292"/>
                  <a:gd name="T61" fmla="*/ 95 h 253"/>
                  <a:gd name="T62" fmla="*/ 210 w 292"/>
                  <a:gd name="T63" fmla="*/ 100 h 253"/>
                  <a:gd name="T64" fmla="*/ 204 w 292"/>
                  <a:gd name="T65" fmla="*/ 100 h 253"/>
                  <a:gd name="T66" fmla="*/ 195 w 292"/>
                  <a:gd name="T67" fmla="*/ 84 h 253"/>
                  <a:gd name="T68" fmla="*/ 187 w 292"/>
                  <a:gd name="T69" fmla="*/ 81 h 253"/>
                  <a:gd name="T70" fmla="*/ 196 w 292"/>
                  <a:gd name="T71" fmla="*/ 70 h 253"/>
                  <a:gd name="T72" fmla="*/ 156 w 292"/>
                  <a:gd name="T73" fmla="*/ 52 h 253"/>
                  <a:gd name="T74" fmla="*/ 153 w 292"/>
                  <a:gd name="T75" fmla="*/ 49 h 253"/>
                  <a:gd name="T76" fmla="*/ 120 w 292"/>
                  <a:gd name="T77" fmla="*/ 24 h 253"/>
                  <a:gd name="T78" fmla="*/ 114 w 292"/>
                  <a:gd name="T79" fmla="*/ 22 h 253"/>
                  <a:gd name="T80" fmla="*/ 103 w 292"/>
                  <a:gd name="T81" fmla="*/ 22 h 253"/>
                  <a:gd name="T82" fmla="*/ 96 w 292"/>
                  <a:gd name="T83" fmla="*/ 22 h 253"/>
                  <a:gd name="T84" fmla="*/ 96 w 292"/>
                  <a:gd name="T85" fmla="*/ 16 h 253"/>
                  <a:gd name="T86" fmla="*/ 103 w 292"/>
                  <a:gd name="T87" fmla="*/ 8 h 253"/>
                  <a:gd name="T88" fmla="*/ 103 w 292"/>
                  <a:gd name="T89" fmla="*/ 0 h 253"/>
                  <a:gd name="T90" fmla="*/ 67 w 292"/>
                  <a:gd name="T91" fmla="*/ 0 h 253"/>
                  <a:gd name="T92" fmla="*/ 53 w 292"/>
                  <a:gd name="T93" fmla="*/ 4 h 253"/>
                  <a:gd name="T94" fmla="*/ 46 w 292"/>
                  <a:gd name="T95" fmla="*/ 12 h 253"/>
                  <a:gd name="T96" fmla="*/ 46 w 292"/>
                  <a:gd name="T97" fmla="*/ 23 h 253"/>
                  <a:gd name="T98" fmla="*/ 35 w 292"/>
                  <a:gd name="T99" fmla="*/ 33 h 253"/>
                  <a:gd name="T100" fmla="*/ 35 w 292"/>
                  <a:gd name="T101" fmla="*/ 39 h 253"/>
                  <a:gd name="T102" fmla="*/ 38 w 292"/>
                  <a:gd name="T103" fmla="*/ 41 h 253"/>
                  <a:gd name="T104" fmla="*/ 34 w 292"/>
                  <a:gd name="T105" fmla="*/ 47 h 253"/>
                  <a:gd name="T106" fmla="*/ 39 w 292"/>
                  <a:gd name="T107" fmla="*/ 56 h 253"/>
                  <a:gd name="T108" fmla="*/ 51 w 292"/>
                  <a:gd name="T109" fmla="*/ 68 h 253"/>
                  <a:gd name="T110" fmla="*/ 59 w 292"/>
                  <a:gd name="T111" fmla="*/ 79 h 253"/>
                  <a:gd name="T112" fmla="*/ 59 w 292"/>
                  <a:gd name="T113" fmla="*/ 96 h 253"/>
                  <a:gd name="T114" fmla="*/ 39 w 292"/>
                  <a:gd name="T115" fmla="*/ 112 h 253"/>
                  <a:gd name="T116" fmla="*/ 36 w 292"/>
                  <a:gd name="T117" fmla="*/ 121 h 253"/>
                  <a:gd name="T118" fmla="*/ 26 w 292"/>
                  <a:gd name="T119" fmla="*/ 135 h 253"/>
                  <a:gd name="T120" fmla="*/ 18 w 292"/>
                  <a:gd name="T121" fmla="*/ 153 h 253"/>
                  <a:gd name="T122" fmla="*/ 12 w 292"/>
                  <a:gd name="T123" fmla="*/ 16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2" h="253">
                    <a:moveTo>
                      <a:pt x="12" y="166"/>
                    </a:moveTo>
                    <a:lnTo>
                      <a:pt x="0" y="192"/>
                    </a:lnTo>
                    <a:lnTo>
                      <a:pt x="10" y="197"/>
                    </a:lnTo>
                    <a:lnTo>
                      <a:pt x="28" y="212"/>
                    </a:lnTo>
                    <a:lnTo>
                      <a:pt x="35" y="218"/>
                    </a:lnTo>
                    <a:lnTo>
                      <a:pt x="52" y="223"/>
                    </a:lnTo>
                    <a:lnTo>
                      <a:pt x="67" y="231"/>
                    </a:lnTo>
                    <a:lnTo>
                      <a:pt x="72" y="241"/>
                    </a:lnTo>
                    <a:lnTo>
                      <a:pt x="72" y="253"/>
                    </a:lnTo>
                    <a:lnTo>
                      <a:pt x="113" y="249"/>
                    </a:lnTo>
                    <a:lnTo>
                      <a:pt x="135" y="246"/>
                    </a:lnTo>
                    <a:lnTo>
                      <a:pt x="136" y="231"/>
                    </a:lnTo>
                    <a:lnTo>
                      <a:pt x="143" y="213"/>
                    </a:lnTo>
                    <a:lnTo>
                      <a:pt x="143" y="194"/>
                    </a:lnTo>
                    <a:lnTo>
                      <a:pt x="145" y="185"/>
                    </a:lnTo>
                    <a:lnTo>
                      <a:pt x="159" y="177"/>
                    </a:lnTo>
                    <a:lnTo>
                      <a:pt x="179" y="172"/>
                    </a:lnTo>
                    <a:lnTo>
                      <a:pt x="189" y="172"/>
                    </a:lnTo>
                    <a:lnTo>
                      <a:pt x="227" y="164"/>
                    </a:lnTo>
                    <a:lnTo>
                      <a:pt x="232" y="164"/>
                    </a:lnTo>
                    <a:lnTo>
                      <a:pt x="247" y="168"/>
                    </a:lnTo>
                    <a:lnTo>
                      <a:pt x="257" y="168"/>
                    </a:lnTo>
                    <a:lnTo>
                      <a:pt x="275" y="158"/>
                    </a:lnTo>
                    <a:lnTo>
                      <a:pt x="292" y="147"/>
                    </a:lnTo>
                    <a:lnTo>
                      <a:pt x="267" y="133"/>
                    </a:lnTo>
                    <a:lnTo>
                      <a:pt x="260" y="125"/>
                    </a:lnTo>
                    <a:lnTo>
                      <a:pt x="260" y="109"/>
                    </a:lnTo>
                    <a:lnTo>
                      <a:pt x="254" y="98"/>
                    </a:lnTo>
                    <a:lnTo>
                      <a:pt x="243" y="91"/>
                    </a:lnTo>
                    <a:lnTo>
                      <a:pt x="221" y="91"/>
                    </a:lnTo>
                    <a:lnTo>
                      <a:pt x="213" y="95"/>
                    </a:lnTo>
                    <a:lnTo>
                      <a:pt x="210" y="100"/>
                    </a:lnTo>
                    <a:lnTo>
                      <a:pt x="204" y="100"/>
                    </a:lnTo>
                    <a:lnTo>
                      <a:pt x="195" y="84"/>
                    </a:lnTo>
                    <a:lnTo>
                      <a:pt x="187" y="81"/>
                    </a:lnTo>
                    <a:lnTo>
                      <a:pt x="196" y="70"/>
                    </a:lnTo>
                    <a:lnTo>
                      <a:pt x="156" y="52"/>
                    </a:lnTo>
                    <a:lnTo>
                      <a:pt x="153" y="49"/>
                    </a:lnTo>
                    <a:lnTo>
                      <a:pt x="120" y="24"/>
                    </a:lnTo>
                    <a:lnTo>
                      <a:pt x="114" y="22"/>
                    </a:lnTo>
                    <a:lnTo>
                      <a:pt x="103" y="22"/>
                    </a:lnTo>
                    <a:lnTo>
                      <a:pt x="96" y="22"/>
                    </a:lnTo>
                    <a:lnTo>
                      <a:pt x="96" y="16"/>
                    </a:lnTo>
                    <a:lnTo>
                      <a:pt x="103" y="8"/>
                    </a:lnTo>
                    <a:lnTo>
                      <a:pt x="103" y="0"/>
                    </a:lnTo>
                    <a:lnTo>
                      <a:pt x="67" y="0"/>
                    </a:lnTo>
                    <a:lnTo>
                      <a:pt x="53" y="4"/>
                    </a:lnTo>
                    <a:lnTo>
                      <a:pt x="46" y="12"/>
                    </a:lnTo>
                    <a:lnTo>
                      <a:pt x="46" y="23"/>
                    </a:lnTo>
                    <a:lnTo>
                      <a:pt x="35" y="33"/>
                    </a:lnTo>
                    <a:lnTo>
                      <a:pt x="35" y="39"/>
                    </a:lnTo>
                    <a:lnTo>
                      <a:pt x="38" y="41"/>
                    </a:lnTo>
                    <a:lnTo>
                      <a:pt x="34" y="47"/>
                    </a:lnTo>
                    <a:lnTo>
                      <a:pt x="39" y="56"/>
                    </a:lnTo>
                    <a:lnTo>
                      <a:pt x="51" y="68"/>
                    </a:lnTo>
                    <a:lnTo>
                      <a:pt x="59" y="79"/>
                    </a:lnTo>
                    <a:lnTo>
                      <a:pt x="59" y="96"/>
                    </a:lnTo>
                    <a:lnTo>
                      <a:pt x="39" y="112"/>
                    </a:lnTo>
                    <a:lnTo>
                      <a:pt x="36" y="121"/>
                    </a:lnTo>
                    <a:lnTo>
                      <a:pt x="26" y="135"/>
                    </a:lnTo>
                    <a:lnTo>
                      <a:pt x="18" y="153"/>
                    </a:lnTo>
                    <a:lnTo>
                      <a:pt x="12" y="16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3" name="Freeform 222">
                <a:extLst>
                  <a:ext uri="{FF2B5EF4-FFF2-40B4-BE49-F238E27FC236}">
                    <a16:creationId xmlns:a16="http://schemas.microsoft.com/office/drawing/2014/main" id="{60E216C2-4D26-45F2-A77F-6A6C1DDD4E56}"/>
                  </a:ext>
                </a:extLst>
              </p:cNvPr>
              <p:cNvSpPr>
                <a:spLocks/>
              </p:cNvSpPr>
              <p:nvPr/>
            </p:nvSpPr>
            <p:spPr bwMode="auto">
              <a:xfrm>
                <a:off x="3811588" y="3319463"/>
                <a:ext cx="546100" cy="631825"/>
              </a:xfrm>
              <a:custGeom>
                <a:avLst/>
                <a:gdLst>
                  <a:gd name="T0" fmla="*/ 252 w 288"/>
                  <a:gd name="T1" fmla="*/ 116 h 295"/>
                  <a:gd name="T2" fmla="*/ 276 w 288"/>
                  <a:gd name="T3" fmla="*/ 126 h 295"/>
                  <a:gd name="T4" fmla="*/ 288 w 288"/>
                  <a:gd name="T5" fmla="*/ 139 h 295"/>
                  <a:gd name="T6" fmla="*/ 288 w 288"/>
                  <a:gd name="T7" fmla="*/ 149 h 295"/>
                  <a:gd name="T8" fmla="*/ 282 w 288"/>
                  <a:gd name="T9" fmla="*/ 156 h 295"/>
                  <a:gd name="T10" fmla="*/ 282 w 288"/>
                  <a:gd name="T11" fmla="*/ 162 h 295"/>
                  <a:gd name="T12" fmla="*/ 278 w 288"/>
                  <a:gd name="T13" fmla="*/ 170 h 295"/>
                  <a:gd name="T14" fmla="*/ 274 w 288"/>
                  <a:gd name="T15" fmla="*/ 174 h 295"/>
                  <a:gd name="T16" fmla="*/ 278 w 288"/>
                  <a:gd name="T17" fmla="*/ 186 h 295"/>
                  <a:gd name="T18" fmla="*/ 288 w 288"/>
                  <a:gd name="T19" fmla="*/ 202 h 295"/>
                  <a:gd name="T20" fmla="*/ 288 w 288"/>
                  <a:gd name="T21" fmla="*/ 212 h 295"/>
                  <a:gd name="T22" fmla="*/ 281 w 288"/>
                  <a:gd name="T23" fmla="*/ 220 h 295"/>
                  <a:gd name="T24" fmla="*/ 256 w 288"/>
                  <a:gd name="T25" fmla="*/ 232 h 295"/>
                  <a:gd name="T26" fmla="*/ 244 w 288"/>
                  <a:gd name="T27" fmla="*/ 242 h 295"/>
                  <a:gd name="T28" fmla="*/ 226 w 288"/>
                  <a:gd name="T29" fmla="*/ 251 h 295"/>
                  <a:gd name="T30" fmla="*/ 194 w 288"/>
                  <a:gd name="T31" fmla="*/ 273 h 295"/>
                  <a:gd name="T32" fmla="*/ 194 w 288"/>
                  <a:gd name="T33" fmla="*/ 280 h 295"/>
                  <a:gd name="T34" fmla="*/ 130 w 288"/>
                  <a:gd name="T35" fmla="*/ 283 h 295"/>
                  <a:gd name="T36" fmla="*/ 84 w 288"/>
                  <a:gd name="T37" fmla="*/ 292 h 295"/>
                  <a:gd name="T38" fmla="*/ 71 w 288"/>
                  <a:gd name="T39" fmla="*/ 295 h 295"/>
                  <a:gd name="T40" fmla="*/ 53 w 288"/>
                  <a:gd name="T41" fmla="*/ 295 h 295"/>
                  <a:gd name="T42" fmla="*/ 47 w 288"/>
                  <a:gd name="T43" fmla="*/ 291 h 295"/>
                  <a:gd name="T44" fmla="*/ 40 w 288"/>
                  <a:gd name="T45" fmla="*/ 287 h 295"/>
                  <a:gd name="T46" fmla="*/ 26 w 288"/>
                  <a:gd name="T47" fmla="*/ 263 h 295"/>
                  <a:gd name="T48" fmla="*/ 13 w 288"/>
                  <a:gd name="T49" fmla="*/ 248 h 295"/>
                  <a:gd name="T50" fmla="*/ 2 w 288"/>
                  <a:gd name="T51" fmla="*/ 225 h 295"/>
                  <a:gd name="T52" fmla="*/ 0 w 288"/>
                  <a:gd name="T53" fmla="*/ 208 h 295"/>
                  <a:gd name="T54" fmla="*/ 0 w 288"/>
                  <a:gd name="T55" fmla="*/ 199 h 295"/>
                  <a:gd name="T56" fmla="*/ 7 w 288"/>
                  <a:gd name="T57" fmla="*/ 180 h 295"/>
                  <a:gd name="T58" fmla="*/ 11 w 288"/>
                  <a:gd name="T59" fmla="*/ 168 h 295"/>
                  <a:gd name="T60" fmla="*/ 25 w 288"/>
                  <a:gd name="T61" fmla="*/ 154 h 295"/>
                  <a:gd name="T62" fmla="*/ 33 w 288"/>
                  <a:gd name="T63" fmla="*/ 133 h 295"/>
                  <a:gd name="T64" fmla="*/ 58 w 288"/>
                  <a:gd name="T65" fmla="*/ 119 h 295"/>
                  <a:gd name="T66" fmla="*/ 74 w 288"/>
                  <a:gd name="T67" fmla="*/ 110 h 295"/>
                  <a:gd name="T68" fmla="*/ 93 w 288"/>
                  <a:gd name="T69" fmla="*/ 106 h 295"/>
                  <a:gd name="T70" fmla="*/ 117 w 288"/>
                  <a:gd name="T71" fmla="*/ 99 h 295"/>
                  <a:gd name="T72" fmla="*/ 121 w 288"/>
                  <a:gd name="T73" fmla="*/ 91 h 295"/>
                  <a:gd name="T74" fmla="*/ 132 w 288"/>
                  <a:gd name="T75" fmla="*/ 71 h 295"/>
                  <a:gd name="T76" fmla="*/ 132 w 288"/>
                  <a:gd name="T77" fmla="*/ 62 h 295"/>
                  <a:gd name="T78" fmla="*/ 137 w 288"/>
                  <a:gd name="T79" fmla="*/ 56 h 295"/>
                  <a:gd name="T80" fmla="*/ 137 w 288"/>
                  <a:gd name="T81" fmla="*/ 46 h 295"/>
                  <a:gd name="T82" fmla="*/ 127 w 288"/>
                  <a:gd name="T83" fmla="*/ 37 h 295"/>
                  <a:gd name="T84" fmla="*/ 121 w 288"/>
                  <a:gd name="T85" fmla="*/ 32 h 295"/>
                  <a:gd name="T86" fmla="*/ 121 w 288"/>
                  <a:gd name="T87" fmla="*/ 27 h 295"/>
                  <a:gd name="T88" fmla="*/ 155 w 288"/>
                  <a:gd name="T89" fmla="*/ 0 h 295"/>
                  <a:gd name="T90" fmla="*/ 163 w 288"/>
                  <a:gd name="T91" fmla="*/ 2 h 295"/>
                  <a:gd name="T92" fmla="*/ 175 w 288"/>
                  <a:gd name="T93" fmla="*/ 2 h 295"/>
                  <a:gd name="T94" fmla="*/ 180 w 288"/>
                  <a:gd name="T95" fmla="*/ 10 h 295"/>
                  <a:gd name="T96" fmla="*/ 183 w 288"/>
                  <a:gd name="T97" fmla="*/ 17 h 295"/>
                  <a:gd name="T98" fmla="*/ 199 w 288"/>
                  <a:gd name="T99" fmla="*/ 26 h 295"/>
                  <a:gd name="T100" fmla="*/ 203 w 288"/>
                  <a:gd name="T101" fmla="*/ 37 h 295"/>
                  <a:gd name="T102" fmla="*/ 222 w 288"/>
                  <a:gd name="T103" fmla="*/ 62 h 295"/>
                  <a:gd name="T104" fmla="*/ 226 w 288"/>
                  <a:gd name="T105" fmla="*/ 67 h 295"/>
                  <a:gd name="T106" fmla="*/ 246 w 288"/>
                  <a:gd name="T107" fmla="*/ 73 h 295"/>
                  <a:gd name="T108" fmla="*/ 246 w 288"/>
                  <a:gd name="T109" fmla="*/ 86 h 295"/>
                  <a:gd name="T110" fmla="*/ 242 w 288"/>
                  <a:gd name="T111" fmla="*/ 94 h 295"/>
                  <a:gd name="T112" fmla="*/ 242 w 288"/>
                  <a:gd name="T113" fmla="*/ 107 h 295"/>
                  <a:gd name="T114" fmla="*/ 252 w 288"/>
                  <a:gd name="T115" fmla="*/ 11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8" h="295">
                    <a:moveTo>
                      <a:pt x="252" y="116"/>
                    </a:moveTo>
                    <a:lnTo>
                      <a:pt x="276" y="126"/>
                    </a:lnTo>
                    <a:lnTo>
                      <a:pt x="288" y="139"/>
                    </a:lnTo>
                    <a:lnTo>
                      <a:pt x="288" y="149"/>
                    </a:lnTo>
                    <a:lnTo>
                      <a:pt x="282" y="156"/>
                    </a:lnTo>
                    <a:lnTo>
                      <a:pt x="282" y="162"/>
                    </a:lnTo>
                    <a:lnTo>
                      <a:pt x="278" y="170"/>
                    </a:lnTo>
                    <a:lnTo>
                      <a:pt x="274" y="174"/>
                    </a:lnTo>
                    <a:lnTo>
                      <a:pt x="278" y="186"/>
                    </a:lnTo>
                    <a:lnTo>
                      <a:pt x="288" y="202"/>
                    </a:lnTo>
                    <a:lnTo>
                      <a:pt x="288" y="212"/>
                    </a:lnTo>
                    <a:lnTo>
                      <a:pt x="281" y="220"/>
                    </a:lnTo>
                    <a:lnTo>
                      <a:pt x="256" y="232"/>
                    </a:lnTo>
                    <a:lnTo>
                      <a:pt x="244" y="242"/>
                    </a:lnTo>
                    <a:lnTo>
                      <a:pt x="226" y="251"/>
                    </a:lnTo>
                    <a:lnTo>
                      <a:pt x="194" y="273"/>
                    </a:lnTo>
                    <a:lnTo>
                      <a:pt x="194" y="280"/>
                    </a:lnTo>
                    <a:lnTo>
                      <a:pt x="130" y="283"/>
                    </a:lnTo>
                    <a:lnTo>
                      <a:pt x="84" y="292"/>
                    </a:lnTo>
                    <a:lnTo>
                      <a:pt x="71" y="295"/>
                    </a:lnTo>
                    <a:lnTo>
                      <a:pt x="53" y="295"/>
                    </a:lnTo>
                    <a:lnTo>
                      <a:pt x="47" y="291"/>
                    </a:lnTo>
                    <a:lnTo>
                      <a:pt x="40" y="287"/>
                    </a:lnTo>
                    <a:lnTo>
                      <a:pt x="26" y="263"/>
                    </a:lnTo>
                    <a:lnTo>
                      <a:pt x="13" y="248"/>
                    </a:lnTo>
                    <a:lnTo>
                      <a:pt x="2" y="225"/>
                    </a:lnTo>
                    <a:lnTo>
                      <a:pt x="0" y="208"/>
                    </a:lnTo>
                    <a:lnTo>
                      <a:pt x="0" y="199"/>
                    </a:lnTo>
                    <a:lnTo>
                      <a:pt x="7" y="180"/>
                    </a:lnTo>
                    <a:lnTo>
                      <a:pt x="11" y="168"/>
                    </a:lnTo>
                    <a:lnTo>
                      <a:pt x="25" y="154"/>
                    </a:lnTo>
                    <a:lnTo>
                      <a:pt x="33" y="133"/>
                    </a:lnTo>
                    <a:lnTo>
                      <a:pt x="58" y="119"/>
                    </a:lnTo>
                    <a:lnTo>
                      <a:pt x="74" y="110"/>
                    </a:lnTo>
                    <a:lnTo>
                      <a:pt x="93" y="106"/>
                    </a:lnTo>
                    <a:lnTo>
                      <a:pt x="117" y="99"/>
                    </a:lnTo>
                    <a:lnTo>
                      <a:pt x="121" y="91"/>
                    </a:lnTo>
                    <a:lnTo>
                      <a:pt x="132" y="71"/>
                    </a:lnTo>
                    <a:lnTo>
                      <a:pt x="132" y="62"/>
                    </a:lnTo>
                    <a:lnTo>
                      <a:pt x="137" y="56"/>
                    </a:lnTo>
                    <a:lnTo>
                      <a:pt x="137" y="46"/>
                    </a:lnTo>
                    <a:lnTo>
                      <a:pt x="127" y="37"/>
                    </a:lnTo>
                    <a:lnTo>
                      <a:pt x="121" y="32"/>
                    </a:lnTo>
                    <a:lnTo>
                      <a:pt x="121" y="27"/>
                    </a:lnTo>
                    <a:lnTo>
                      <a:pt x="155" y="0"/>
                    </a:lnTo>
                    <a:lnTo>
                      <a:pt x="163" y="2"/>
                    </a:lnTo>
                    <a:lnTo>
                      <a:pt x="175" y="2"/>
                    </a:lnTo>
                    <a:lnTo>
                      <a:pt x="180" y="10"/>
                    </a:lnTo>
                    <a:lnTo>
                      <a:pt x="183" y="17"/>
                    </a:lnTo>
                    <a:lnTo>
                      <a:pt x="199" y="26"/>
                    </a:lnTo>
                    <a:lnTo>
                      <a:pt x="203" y="37"/>
                    </a:lnTo>
                    <a:lnTo>
                      <a:pt x="222" y="62"/>
                    </a:lnTo>
                    <a:lnTo>
                      <a:pt x="226" y="67"/>
                    </a:lnTo>
                    <a:lnTo>
                      <a:pt x="246" y="73"/>
                    </a:lnTo>
                    <a:lnTo>
                      <a:pt x="246" y="86"/>
                    </a:lnTo>
                    <a:lnTo>
                      <a:pt x="242" y="94"/>
                    </a:lnTo>
                    <a:lnTo>
                      <a:pt x="242" y="107"/>
                    </a:lnTo>
                    <a:lnTo>
                      <a:pt x="252" y="11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4" name="Freeform 223">
                <a:extLst>
                  <a:ext uri="{FF2B5EF4-FFF2-40B4-BE49-F238E27FC236}">
                    <a16:creationId xmlns:a16="http://schemas.microsoft.com/office/drawing/2014/main" id="{BDC47500-1E2C-4AD9-8202-906C6F0F7F19}"/>
                  </a:ext>
                </a:extLst>
              </p:cNvPr>
              <p:cNvSpPr>
                <a:spLocks/>
              </p:cNvSpPr>
              <p:nvPr/>
            </p:nvSpPr>
            <p:spPr bwMode="auto">
              <a:xfrm>
                <a:off x="5614988" y="3186113"/>
                <a:ext cx="844550" cy="742950"/>
              </a:xfrm>
              <a:custGeom>
                <a:avLst/>
                <a:gdLst>
                  <a:gd name="T0" fmla="*/ 279 w 446"/>
                  <a:gd name="T1" fmla="*/ 114 h 347"/>
                  <a:gd name="T2" fmla="*/ 261 w 446"/>
                  <a:gd name="T3" fmla="*/ 139 h 347"/>
                  <a:gd name="T4" fmla="*/ 258 w 446"/>
                  <a:gd name="T5" fmla="*/ 167 h 347"/>
                  <a:gd name="T6" fmla="*/ 291 w 446"/>
                  <a:gd name="T7" fmla="*/ 187 h 347"/>
                  <a:gd name="T8" fmla="*/ 335 w 446"/>
                  <a:gd name="T9" fmla="*/ 193 h 347"/>
                  <a:gd name="T10" fmla="*/ 362 w 446"/>
                  <a:gd name="T11" fmla="*/ 192 h 347"/>
                  <a:gd name="T12" fmla="*/ 389 w 446"/>
                  <a:gd name="T13" fmla="*/ 208 h 347"/>
                  <a:gd name="T14" fmla="*/ 424 w 446"/>
                  <a:gd name="T15" fmla="*/ 211 h 347"/>
                  <a:gd name="T16" fmla="*/ 446 w 446"/>
                  <a:gd name="T17" fmla="*/ 220 h 347"/>
                  <a:gd name="T18" fmla="*/ 444 w 446"/>
                  <a:gd name="T19" fmla="*/ 240 h 347"/>
                  <a:gd name="T20" fmla="*/ 440 w 446"/>
                  <a:gd name="T21" fmla="*/ 256 h 347"/>
                  <a:gd name="T22" fmla="*/ 425 w 446"/>
                  <a:gd name="T23" fmla="*/ 279 h 347"/>
                  <a:gd name="T24" fmla="*/ 389 w 446"/>
                  <a:gd name="T25" fmla="*/ 297 h 347"/>
                  <a:gd name="T26" fmla="*/ 368 w 446"/>
                  <a:gd name="T27" fmla="*/ 303 h 347"/>
                  <a:gd name="T28" fmla="*/ 353 w 446"/>
                  <a:gd name="T29" fmla="*/ 287 h 347"/>
                  <a:gd name="T30" fmla="*/ 310 w 446"/>
                  <a:gd name="T31" fmla="*/ 274 h 347"/>
                  <a:gd name="T32" fmla="*/ 271 w 446"/>
                  <a:gd name="T33" fmla="*/ 256 h 347"/>
                  <a:gd name="T34" fmla="*/ 227 w 446"/>
                  <a:gd name="T35" fmla="*/ 278 h 347"/>
                  <a:gd name="T36" fmla="*/ 202 w 446"/>
                  <a:gd name="T37" fmla="*/ 286 h 347"/>
                  <a:gd name="T38" fmla="*/ 217 w 446"/>
                  <a:gd name="T39" fmla="*/ 309 h 347"/>
                  <a:gd name="T40" fmla="*/ 208 w 446"/>
                  <a:gd name="T41" fmla="*/ 326 h 347"/>
                  <a:gd name="T42" fmla="*/ 145 w 446"/>
                  <a:gd name="T43" fmla="*/ 347 h 347"/>
                  <a:gd name="T44" fmla="*/ 124 w 446"/>
                  <a:gd name="T45" fmla="*/ 347 h 347"/>
                  <a:gd name="T46" fmla="*/ 100 w 446"/>
                  <a:gd name="T47" fmla="*/ 340 h 347"/>
                  <a:gd name="T48" fmla="*/ 89 w 446"/>
                  <a:gd name="T49" fmla="*/ 309 h 347"/>
                  <a:gd name="T50" fmla="*/ 124 w 446"/>
                  <a:gd name="T51" fmla="*/ 278 h 347"/>
                  <a:gd name="T52" fmla="*/ 118 w 446"/>
                  <a:gd name="T53" fmla="*/ 250 h 347"/>
                  <a:gd name="T54" fmla="*/ 67 w 446"/>
                  <a:gd name="T55" fmla="*/ 218 h 347"/>
                  <a:gd name="T56" fmla="*/ 10 w 446"/>
                  <a:gd name="T57" fmla="*/ 198 h 347"/>
                  <a:gd name="T58" fmla="*/ 0 w 446"/>
                  <a:gd name="T59" fmla="*/ 189 h 347"/>
                  <a:gd name="T60" fmla="*/ 19 w 446"/>
                  <a:gd name="T61" fmla="*/ 163 h 347"/>
                  <a:gd name="T62" fmla="*/ 31 w 446"/>
                  <a:gd name="T63" fmla="*/ 138 h 347"/>
                  <a:gd name="T64" fmla="*/ 65 w 446"/>
                  <a:gd name="T65" fmla="*/ 121 h 347"/>
                  <a:gd name="T66" fmla="*/ 68 w 446"/>
                  <a:gd name="T67" fmla="*/ 102 h 347"/>
                  <a:gd name="T68" fmla="*/ 53 w 446"/>
                  <a:gd name="T69" fmla="*/ 85 h 347"/>
                  <a:gd name="T70" fmla="*/ 53 w 446"/>
                  <a:gd name="T71" fmla="*/ 57 h 347"/>
                  <a:gd name="T72" fmla="*/ 48 w 446"/>
                  <a:gd name="T73" fmla="*/ 46 h 347"/>
                  <a:gd name="T74" fmla="*/ 74 w 446"/>
                  <a:gd name="T75" fmla="*/ 45 h 347"/>
                  <a:gd name="T76" fmla="*/ 99 w 446"/>
                  <a:gd name="T77" fmla="*/ 50 h 347"/>
                  <a:gd name="T78" fmla="*/ 110 w 446"/>
                  <a:gd name="T79" fmla="*/ 57 h 347"/>
                  <a:gd name="T80" fmla="*/ 116 w 446"/>
                  <a:gd name="T81" fmla="*/ 34 h 347"/>
                  <a:gd name="T82" fmla="*/ 153 w 446"/>
                  <a:gd name="T83" fmla="*/ 25 h 347"/>
                  <a:gd name="T84" fmla="*/ 175 w 446"/>
                  <a:gd name="T85" fmla="*/ 20 h 347"/>
                  <a:gd name="T86" fmla="*/ 213 w 446"/>
                  <a:gd name="T87" fmla="*/ 15 h 347"/>
                  <a:gd name="T88" fmla="*/ 238 w 446"/>
                  <a:gd name="T89" fmla="*/ 0 h 347"/>
                  <a:gd name="T90" fmla="*/ 253 w 446"/>
                  <a:gd name="T91" fmla="*/ 10 h 347"/>
                  <a:gd name="T92" fmla="*/ 271 w 446"/>
                  <a:gd name="T93" fmla="*/ 5 h 347"/>
                  <a:gd name="T94" fmla="*/ 308 w 446"/>
                  <a:gd name="T95" fmla="*/ 9 h 347"/>
                  <a:gd name="T96" fmla="*/ 326 w 446"/>
                  <a:gd name="T97" fmla="*/ 35 h 347"/>
                  <a:gd name="T98" fmla="*/ 304 w 446"/>
                  <a:gd name="T99" fmla="*/ 52 h 347"/>
                  <a:gd name="T100" fmla="*/ 322 w 446"/>
                  <a:gd name="T101" fmla="*/ 77 h 347"/>
                  <a:gd name="T102" fmla="*/ 328 w 446"/>
                  <a:gd name="T103" fmla="*/ 97 h 347"/>
                  <a:gd name="T104" fmla="*/ 295 w 446"/>
                  <a:gd name="T105" fmla="*/ 10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6" h="347">
                    <a:moveTo>
                      <a:pt x="289" y="106"/>
                    </a:moveTo>
                    <a:lnTo>
                      <a:pt x="279" y="114"/>
                    </a:lnTo>
                    <a:lnTo>
                      <a:pt x="279" y="126"/>
                    </a:lnTo>
                    <a:lnTo>
                      <a:pt x="261" y="139"/>
                    </a:lnTo>
                    <a:lnTo>
                      <a:pt x="258" y="148"/>
                    </a:lnTo>
                    <a:lnTo>
                      <a:pt x="258" y="167"/>
                    </a:lnTo>
                    <a:lnTo>
                      <a:pt x="269" y="180"/>
                    </a:lnTo>
                    <a:lnTo>
                      <a:pt x="291" y="187"/>
                    </a:lnTo>
                    <a:lnTo>
                      <a:pt x="311" y="187"/>
                    </a:lnTo>
                    <a:lnTo>
                      <a:pt x="335" y="193"/>
                    </a:lnTo>
                    <a:lnTo>
                      <a:pt x="348" y="200"/>
                    </a:lnTo>
                    <a:lnTo>
                      <a:pt x="362" y="192"/>
                    </a:lnTo>
                    <a:lnTo>
                      <a:pt x="379" y="200"/>
                    </a:lnTo>
                    <a:lnTo>
                      <a:pt x="389" y="208"/>
                    </a:lnTo>
                    <a:lnTo>
                      <a:pt x="402" y="217"/>
                    </a:lnTo>
                    <a:lnTo>
                      <a:pt x="424" y="211"/>
                    </a:lnTo>
                    <a:lnTo>
                      <a:pt x="435" y="211"/>
                    </a:lnTo>
                    <a:lnTo>
                      <a:pt x="446" y="220"/>
                    </a:lnTo>
                    <a:lnTo>
                      <a:pt x="446" y="229"/>
                    </a:lnTo>
                    <a:lnTo>
                      <a:pt x="444" y="240"/>
                    </a:lnTo>
                    <a:lnTo>
                      <a:pt x="436" y="248"/>
                    </a:lnTo>
                    <a:lnTo>
                      <a:pt x="440" y="256"/>
                    </a:lnTo>
                    <a:lnTo>
                      <a:pt x="430" y="267"/>
                    </a:lnTo>
                    <a:lnTo>
                      <a:pt x="425" y="279"/>
                    </a:lnTo>
                    <a:lnTo>
                      <a:pt x="416" y="286"/>
                    </a:lnTo>
                    <a:lnTo>
                      <a:pt x="389" y="297"/>
                    </a:lnTo>
                    <a:lnTo>
                      <a:pt x="373" y="307"/>
                    </a:lnTo>
                    <a:lnTo>
                      <a:pt x="368" y="303"/>
                    </a:lnTo>
                    <a:lnTo>
                      <a:pt x="359" y="294"/>
                    </a:lnTo>
                    <a:lnTo>
                      <a:pt x="353" y="287"/>
                    </a:lnTo>
                    <a:lnTo>
                      <a:pt x="341" y="284"/>
                    </a:lnTo>
                    <a:lnTo>
                      <a:pt x="310" y="274"/>
                    </a:lnTo>
                    <a:lnTo>
                      <a:pt x="293" y="266"/>
                    </a:lnTo>
                    <a:lnTo>
                      <a:pt x="271" y="256"/>
                    </a:lnTo>
                    <a:lnTo>
                      <a:pt x="257" y="256"/>
                    </a:lnTo>
                    <a:lnTo>
                      <a:pt x="227" y="278"/>
                    </a:lnTo>
                    <a:lnTo>
                      <a:pt x="212" y="283"/>
                    </a:lnTo>
                    <a:lnTo>
                      <a:pt x="202" y="286"/>
                    </a:lnTo>
                    <a:lnTo>
                      <a:pt x="202" y="292"/>
                    </a:lnTo>
                    <a:lnTo>
                      <a:pt x="217" y="309"/>
                    </a:lnTo>
                    <a:lnTo>
                      <a:pt x="217" y="316"/>
                    </a:lnTo>
                    <a:lnTo>
                      <a:pt x="208" y="326"/>
                    </a:lnTo>
                    <a:lnTo>
                      <a:pt x="179" y="337"/>
                    </a:lnTo>
                    <a:lnTo>
                      <a:pt x="145" y="347"/>
                    </a:lnTo>
                    <a:lnTo>
                      <a:pt x="133" y="347"/>
                    </a:lnTo>
                    <a:lnTo>
                      <a:pt x="124" y="347"/>
                    </a:lnTo>
                    <a:lnTo>
                      <a:pt x="111" y="340"/>
                    </a:lnTo>
                    <a:lnTo>
                      <a:pt x="100" y="340"/>
                    </a:lnTo>
                    <a:lnTo>
                      <a:pt x="89" y="322"/>
                    </a:lnTo>
                    <a:lnTo>
                      <a:pt x="89" y="309"/>
                    </a:lnTo>
                    <a:lnTo>
                      <a:pt x="101" y="299"/>
                    </a:lnTo>
                    <a:lnTo>
                      <a:pt x="124" y="278"/>
                    </a:lnTo>
                    <a:lnTo>
                      <a:pt x="124" y="265"/>
                    </a:lnTo>
                    <a:lnTo>
                      <a:pt x="118" y="250"/>
                    </a:lnTo>
                    <a:lnTo>
                      <a:pt x="95" y="224"/>
                    </a:lnTo>
                    <a:lnTo>
                      <a:pt x="67" y="218"/>
                    </a:lnTo>
                    <a:lnTo>
                      <a:pt x="30" y="198"/>
                    </a:lnTo>
                    <a:lnTo>
                      <a:pt x="10" y="198"/>
                    </a:lnTo>
                    <a:lnTo>
                      <a:pt x="0" y="193"/>
                    </a:lnTo>
                    <a:lnTo>
                      <a:pt x="0" y="189"/>
                    </a:lnTo>
                    <a:lnTo>
                      <a:pt x="19" y="169"/>
                    </a:lnTo>
                    <a:lnTo>
                      <a:pt x="19" y="163"/>
                    </a:lnTo>
                    <a:lnTo>
                      <a:pt x="27" y="153"/>
                    </a:lnTo>
                    <a:lnTo>
                      <a:pt x="31" y="138"/>
                    </a:lnTo>
                    <a:lnTo>
                      <a:pt x="44" y="127"/>
                    </a:lnTo>
                    <a:lnTo>
                      <a:pt x="65" y="121"/>
                    </a:lnTo>
                    <a:lnTo>
                      <a:pt x="73" y="110"/>
                    </a:lnTo>
                    <a:lnTo>
                      <a:pt x="68" y="102"/>
                    </a:lnTo>
                    <a:lnTo>
                      <a:pt x="53" y="90"/>
                    </a:lnTo>
                    <a:lnTo>
                      <a:pt x="53" y="85"/>
                    </a:lnTo>
                    <a:lnTo>
                      <a:pt x="57" y="64"/>
                    </a:lnTo>
                    <a:lnTo>
                      <a:pt x="53" y="57"/>
                    </a:lnTo>
                    <a:lnTo>
                      <a:pt x="48" y="52"/>
                    </a:lnTo>
                    <a:lnTo>
                      <a:pt x="48" y="46"/>
                    </a:lnTo>
                    <a:lnTo>
                      <a:pt x="56" y="42"/>
                    </a:lnTo>
                    <a:lnTo>
                      <a:pt x="74" y="45"/>
                    </a:lnTo>
                    <a:lnTo>
                      <a:pt x="87" y="43"/>
                    </a:lnTo>
                    <a:lnTo>
                      <a:pt x="99" y="50"/>
                    </a:lnTo>
                    <a:lnTo>
                      <a:pt x="103" y="57"/>
                    </a:lnTo>
                    <a:lnTo>
                      <a:pt x="110" y="57"/>
                    </a:lnTo>
                    <a:lnTo>
                      <a:pt x="116" y="51"/>
                    </a:lnTo>
                    <a:lnTo>
                      <a:pt x="116" y="34"/>
                    </a:lnTo>
                    <a:lnTo>
                      <a:pt x="123" y="25"/>
                    </a:lnTo>
                    <a:lnTo>
                      <a:pt x="153" y="25"/>
                    </a:lnTo>
                    <a:lnTo>
                      <a:pt x="161" y="20"/>
                    </a:lnTo>
                    <a:lnTo>
                      <a:pt x="175" y="20"/>
                    </a:lnTo>
                    <a:lnTo>
                      <a:pt x="201" y="20"/>
                    </a:lnTo>
                    <a:lnTo>
                      <a:pt x="213" y="15"/>
                    </a:lnTo>
                    <a:lnTo>
                      <a:pt x="232" y="0"/>
                    </a:lnTo>
                    <a:lnTo>
                      <a:pt x="238" y="0"/>
                    </a:lnTo>
                    <a:lnTo>
                      <a:pt x="244" y="3"/>
                    </a:lnTo>
                    <a:lnTo>
                      <a:pt x="253" y="10"/>
                    </a:lnTo>
                    <a:lnTo>
                      <a:pt x="260" y="10"/>
                    </a:lnTo>
                    <a:lnTo>
                      <a:pt x="271" y="5"/>
                    </a:lnTo>
                    <a:lnTo>
                      <a:pt x="288" y="5"/>
                    </a:lnTo>
                    <a:lnTo>
                      <a:pt x="308" y="9"/>
                    </a:lnTo>
                    <a:lnTo>
                      <a:pt x="317" y="21"/>
                    </a:lnTo>
                    <a:lnTo>
                      <a:pt x="326" y="35"/>
                    </a:lnTo>
                    <a:lnTo>
                      <a:pt x="314" y="42"/>
                    </a:lnTo>
                    <a:lnTo>
                      <a:pt x="304" y="52"/>
                    </a:lnTo>
                    <a:lnTo>
                      <a:pt x="304" y="60"/>
                    </a:lnTo>
                    <a:lnTo>
                      <a:pt x="322" y="77"/>
                    </a:lnTo>
                    <a:lnTo>
                      <a:pt x="322" y="90"/>
                    </a:lnTo>
                    <a:lnTo>
                      <a:pt x="328" y="97"/>
                    </a:lnTo>
                    <a:lnTo>
                      <a:pt x="325" y="105"/>
                    </a:lnTo>
                    <a:lnTo>
                      <a:pt x="295" y="101"/>
                    </a:lnTo>
                    <a:lnTo>
                      <a:pt x="289" y="10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5" name="Freeform 224">
                <a:extLst>
                  <a:ext uri="{FF2B5EF4-FFF2-40B4-BE49-F238E27FC236}">
                    <a16:creationId xmlns:a16="http://schemas.microsoft.com/office/drawing/2014/main" id="{C4F92D67-F3E6-4458-8EC3-6BE571806087}"/>
                  </a:ext>
                </a:extLst>
              </p:cNvPr>
              <p:cNvSpPr>
                <a:spLocks/>
              </p:cNvSpPr>
              <p:nvPr/>
            </p:nvSpPr>
            <p:spPr bwMode="auto">
              <a:xfrm>
                <a:off x="5713413" y="3716338"/>
                <a:ext cx="801687" cy="482600"/>
              </a:xfrm>
              <a:custGeom>
                <a:avLst/>
                <a:gdLst>
                  <a:gd name="T0" fmla="*/ 59 w 424"/>
                  <a:gd name="T1" fmla="*/ 92 h 225"/>
                  <a:gd name="T2" fmla="*/ 81 w 424"/>
                  <a:gd name="T3" fmla="*/ 99 h 225"/>
                  <a:gd name="T4" fmla="*/ 127 w 424"/>
                  <a:gd name="T5" fmla="*/ 89 h 225"/>
                  <a:gd name="T6" fmla="*/ 165 w 424"/>
                  <a:gd name="T7" fmla="*/ 68 h 225"/>
                  <a:gd name="T8" fmla="*/ 150 w 424"/>
                  <a:gd name="T9" fmla="*/ 44 h 225"/>
                  <a:gd name="T10" fmla="*/ 160 w 424"/>
                  <a:gd name="T11" fmla="*/ 35 h 225"/>
                  <a:gd name="T12" fmla="*/ 205 w 424"/>
                  <a:gd name="T13" fmla="*/ 8 h 225"/>
                  <a:gd name="T14" fmla="*/ 241 w 424"/>
                  <a:gd name="T15" fmla="*/ 18 h 225"/>
                  <a:gd name="T16" fmla="*/ 289 w 424"/>
                  <a:gd name="T17" fmla="*/ 36 h 225"/>
                  <a:gd name="T18" fmla="*/ 307 w 424"/>
                  <a:gd name="T19" fmla="*/ 46 h 225"/>
                  <a:gd name="T20" fmla="*/ 321 w 424"/>
                  <a:gd name="T21" fmla="*/ 59 h 225"/>
                  <a:gd name="T22" fmla="*/ 364 w 424"/>
                  <a:gd name="T23" fmla="*/ 38 h 225"/>
                  <a:gd name="T24" fmla="*/ 378 w 424"/>
                  <a:gd name="T25" fmla="*/ 19 h 225"/>
                  <a:gd name="T26" fmla="*/ 399 w 424"/>
                  <a:gd name="T27" fmla="*/ 5 h 225"/>
                  <a:gd name="T28" fmla="*/ 417 w 424"/>
                  <a:gd name="T29" fmla="*/ 0 h 225"/>
                  <a:gd name="T30" fmla="*/ 424 w 424"/>
                  <a:gd name="T31" fmla="*/ 16 h 225"/>
                  <a:gd name="T32" fmla="*/ 412 w 424"/>
                  <a:gd name="T33" fmla="*/ 34 h 225"/>
                  <a:gd name="T34" fmla="*/ 400 w 424"/>
                  <a:gd name="T35" fmla="*/ 49 h 225"/>
                  <a:gd name="T36" fmla="*/ 382 w 424"/>
                  <a:gd name="T37" fmla="*/ 56 h 225"/>
                  <a:gd name="T38" fmla="*/ 362 w 424"/>
                  <a:gd name="T39" fmla="*/ 88 h 225"/>
                  <a:gd name="T40" fmla="*/ 358 w 424"/>
                  <a:gd name="T41" fmla="*/ 108 h 225"/>
                  <a:gd name="T42" fmla="*/ 345 w 424"/>
                  <a:gd name="T43" fmla="*/ 118 h 225"/>
                  <a:gd name="T44" fmla="*/ 358 w 424"/>
                  <a:gd name="T45" fmla="*/ 128 h 225"/>
                  <a:gd name="T46" fmla="*/ 325 w 424"/>
                  <a:gd name="T47" fmla="*/ 152 h 225"/>
                  <a:gd name="T48" fmla="*/ 300 w 424"/>
                  <a:gd name="T49" fmla="*/ 164 h 225"/>
                  <a:gd name="T50" fmla="*/ 270 w 424"/>
                  <a:gd name="T51" fmla="*/ 185 h 225"/>
                  <a:gd name="T52" fmla="*/ 250 w 424"/>
                  <a:gd name="T53" fmla="*/ 206 h 225"/>
                  <a:gd name="T54" fmla="*/ 203 w 424"/>
                  <a:gd name="T55" fmla="*/ 208 h 225"/>
                  <a:gd name="T56" fmla="*/ 170 w 424"/>
                  <a:gd name="T57" fmla="*/ 225 h 225"/>
                  <a:gd name="T58" fmla="*/ 140 w 424"/>
                  <a:gd name="T59" fmla="*/ 216 h 225"/>
                  <a:gd name="T60" fmla="*/ 112 w 424"/>
                  <a:gd name="T61" fmla="*/ 207 h 225"/>
                  <a:gd name="T62" fmla="*/ 87 w 424"/>
                  <a:gd name="T63" fmla="*/ 207 h 225"/>
                  <a:gd name="T64" fmla="*/ 71 w 424"/>
                  <a:gd name="T65" fmla="*/ 197 h 225"/>
                  <a:gd name="T66" fmla="*/ 48 w 424"/>
                  <a:gd name="T67" fmla="*/ 204 h 225"/>
                  <a:gd name="T68" fmla="*/ 37 w 424"/>
                  <a:gd name="T69" fmla="*/ 186 h 225"/>
                  <a:gd name="T70" fmla="*/ 24 w 424"/>
                  <a:gd name="T71" fmla="*/ 189 h 225"/>
                  <a:gd name="T72" fmla="*/ 6 w 424"/>
                  <a:gd name="T73" fmla="*/ 178 h 225"/>
                  <a:gd name="T74" fmla="*/ 4 w 424"/>
                  <a:gd name="T75" fmla="*/ 163 h 225"/>
                  <a:gd name="T76" fmla="*/ 12 w 424"/>
                  <a:gd name="T77" fmla="*/ 130 h 225"/>
                  <a:gd name="T78" fmla="*/ 48 w 424"/>
                  <a:gd name="T79"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4" h="225">
                    <a:moveTo>
                      <a:pt x="48" y="92"/>
                    </a:moveTo>
                    <a:lnTo>
                      <a:pt x="59" y="92"/>
                    </a:lnTo>
                    <a:lnTo>
                      <a:pt x="72" y="99"/>
                    </a:lnTo>
                    <a:lnTo>
                      <a:pt x="81" y="99"/>
                    </a:lnTo>
                    <a:lnTo>
                      <a:pt x="93" y="99"/>
                    </a:lnTo>
                    <a:lnTo>
                      <a:pt x="127" y="89"/>
                    </a:lnTo>
                    <a:lnTo>
                      <a:pt x="156" y="78"/>
                    </a:lnTo>
                    <a:lnTo>
                      <a:pt x="165" y="68"/>
                    </a:lnTo>
                    <a:lnTo>
                      <a:pt x="165" y="61"/>
                    </a:lnTo>
                    <a:lnTo>
                      <a:pt x="150" y="44"/>
                    </a:lnTo>
                    <a:lnTo>
                      <a:pt x="150" y="38"/>
                    </a:lnTo>
                    <a:lnTo>
                      <a:pt x="160" y="35"/>
                    </a:lnTo>
                    <a:lnTo>
                      <a:pt x="175" y="30"/>
                    </a:lnTo>
                    <a:lnTo>
                      <a:pt x="205" y="8"/>
                    </a:lnTo>
                    <a:lnTo>
                      <a:pt x="219" y="8"/>
                    </a:lnTo>
                    <a:lnTo>
                      <a:pt x="241" y="18"/>
                    </a:lnTo>
                    <a:lnTo>
                      <a:pt x="258" y="26"/>
                    </a:lnTo>
                    <a:lnTo>
                      <a:pt x="289" y="36"/>
                    </a:lnTo>
                    <a:lnTo>
                      <a:pt x="301" y="39"/>
                    </a:lnTo>
                    <a:lnTo>
                      <a:pt x="307" y="46"/>
                    </a:lnTo>
                    <a:lnTo>
                      <a:pt x="316" y="55"/>
                    </a:lnTo>
                    <a:lnTo>
                      <a:pt x="321" y="59"/>
                    </a:lnTo>
                    <a:lnTo>
                      <a:pt x="337" y="49"/>
                    </a:lnTo>
                    <a:lnTo>
                      <a:pt x="364" y="38"/>
                    </a:lnTo>
                    <a:lnTo>
                      <a:pt x="373" y="31"/>
                    </a:lnTo>
                    <a:lnTo>
                      <a:pt x="378" y="19"/>
                    </a:lnTo>
                    <a:lnTo>
                      <a:pt x="388" y="8"/>
                    </a:lnTo>
                    <a:lnTo>
                      <a:pt x="399" y="5"/>
                    </a:lnTo>
                    <a:lnTo>
                      <a:pt x="410" y="0"/>
                    </a:lnTo>
                    <a:lnTo>
                      <a:pt x="417" y="0"/>
                    </a:lnTo>
                    <a:lnTo>
                      <a:pt x="424" y="6"/>
                    </a:lnTo>
                    <a:lnTo>
                      <a:pt x="424" y="16"/>
                    </a:lnTo>
                    <a:lnTo>
                      <a:pt x="417" y="29"/>
                    </a:lnTo>
                    <a:lnTo>
                      <a:pt x="412" y="34"/>
                    </a:lnTo>
                    <a:lnTo>
                      <a:pt x="412" y="39"/>
                    </a:lnTo>
                    <a:lnTo>
                      <a:pt x="400" y="49"/>
                    </a:lnTo>
                    <a:lnTo>
                      <a:pt x="389" y="53"/>
                    </a:lnTo>
                    <a:lnTo>
                      <a:pt x="382" y="56"/>
                    </a:lnTo>
                    <a:lnTo>
                      <a:pt x="377" y="72"/>
                    </a:lnTo>
                    <a:lnTo>
                      <a:pt x="362" y="88"/>
                    </a:lnTo>
                    <a:lnTo>
                      <a:pt x="362" y="101"/>
                    </a:lnTo>
                    <a:lnTo>
                      <a:pt x="358" y="108"/>
                    </a:lnTo>
                    <a:lnTo>
                      <a:pt x="349" y="111"/>
                    </a:lnTo>
                    <a:lnTo>
                      <a:pt x="345" y="118"/>
                    </a:lnTo>
                    <a:lnTo>
                      <a:pt x="358" y="121"/>
                    </a:lnTo>
                    <a:lnTo>
                      <a:pt x="358" y="128"/>
                    </a:lnTo>
                    <a:lnTo>
                      <a:pt x="345" y="139"/>
                    </a:lnTo>
                    <a:lnTo>
                      <a:pt x="325" y="152"/>
                    </a:lnTo>
                    <a:lnTo>
                      <a:pt x="337" y="164"/>
                    </a:lnTo>
                    <a:lnTo>
                      <a:pt x="300" y="164"/>
                    </a:lnTo>
                    <a:lnTo>
                      <a:pt x="279" y="174"/>
                    </a:lnTo>
                    <a:lnTo>
                      <a:pt x="270" y="185"/>
                    </a:lnTo>
                    <a:lnTo>
                      <a:pt x="261" y="202"/>
                    </a:lnTo>
                    <a:lnTo>
                      <a:pt x="250" y="206"/>
                    </a:lnTo>
                    <a:lnTo>
                      <a:pt x="219" y="203"/>
                    </a:lnTo>
                    <a:lnTo>
                      <a:pt x="203" y="208"/>
                    </a:lnTo>
                    <a:lnTo>
                      <a:pt x="179" y="221"/>
                    </a:lnTo>
                    <a:lnTo>
                      <a:pt x="170" y="225"/>
                    </a:lnTo>
                    <a:lnTo>
                      <a:pt x="152" y="219"/>
                    </a:lnTo>
                    <a:lnTo>
                      <a:pt x="140" y="216"/>
                    </a:lnTo>
                    <a:lnTo>
                      <a:pt x="126" y="210"/>
                    </a:lnTo>
                    <a:lnTo>
                      <a:pt x="112" y="207"/>
                    </a:lnTo>
                    <a:lnTo>
                      <a:pt x="97" y="210"/>
                    </a:lnTo>
                    <a:lnTo>
                      <a:pt x="87" y="207"/>
                    </a:lnTo>
                    <a:lnTo>
                      <a:pt x="75" y="197"/>
                    </a:lnTo>
                    <a:lnTo>
                      <a:pt x="71" y="197"/>
                    </a:lnTo>
                    <a:lnTo>
                      <a:pt x="54" y="207"/>
                    </a:lnTo>
                    <a:lnTo>
                      <a:pt x="48" y="204"/>
                    </a:lnTo>
                    <a:lnTo>
                      <a:pt x="37" y="194"/>
                    </a:lnTo>
                    <a:lnTo>
                      <a:pt x="37" y="186"/>
                    </a:lnTo>
                    <a:lnTo>
                      <a:pt x="31" y="181"/>
                    </a:lnTo>
                    <a:lnTo>
                      <a:pt x="24" y="189"/>
                    </a:lnTo>
                    <a:lnTo>
                      <a:pt x="20" y="183"/>
                    </a:lnTo>
                    <a:lnTo>
                      <a:pt x="6" y="178"/>
                    </a:lnTo>
                    <a:lnTo>
                      <a:pt x="0" y="171"/>
                    </a:lnTo>
                    <a:lnTo>
                      <a:pt x="4" y="163"/>
                    </a:lnTo>
                    <a:lnTo>
                      <a:pt x="12" y="142"/>
                    </a:lnTo>
                    <a:lnTo>
                      <a:pt x="12" y="130"/>
                    </a:lnTo>
                    <a:lnTo>
                      <a:pt x="40" y="114"/>
                    </a:lnTo>
                    <a:lnTo>
                      <a:pt x="48" y="103"/>
                    </a:lnTo>
                    <a:lnTo>
                      <a:pt x="48" y="9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6" name="Freeform 225">
                <a:extLst>
                  <a:ext uri="{FF2B5EF4-FFF2-40B4-BE49-F238E27FC236}">
                    <a16:creationId xmlns:a16="http://schemas.microsoft.com/office/drawing/2014/main" id="{F7EF5601-1F43-43B0-9F36-D400375299AD}"/>
                  </a:ext>
                </a:extLst>
              </p:cNvPr>
              <p:cNvSpPr>
                <a:spLocks/>
              </p:cNvSpPr>
              <p:nvPr/>
            </p:nvSpPr>
            <p:spPr bwMode="auto">
              <a:xfrm>
                <a:off x="4232275" y="3101975"/>
                <a:ext cx="419100" cy="631825"/>
              </a:xfrm>
              <a:custGeom>
                <a:avLst/>
                <a:gdLst>
                  <a:gd name="T0" fmla="*/ 116 w 221"/>
                  <a:gd name="T1" fmla="*/ 51 h 295"/>
                  <a:gd name="T2" fmla="*/ 131 w 221"/>
                  <a:gd name="T3" fmla="*/ 37 h 295"/>
                  <a:gd name="T4" fmla="*/ 123 w 221"/>
                  <a:gd name="T5" fmla="*/ 33 h 295"/>
                  <a:gd name="T6" fmla="*/ 100 w 221"/>
                  <a:gd name="T7" fmla="*/ 41 h 295"/>
                  <a:gd name="T8" fmla="*/ 94 w 221"/>
                  <a:gd name="T9" fmla="*/ 30 h 295"/>
                  <a:gd name="T10" fmla="*/ 112 w 221"/>
                  <a:gd name="T11" fmla="*/ 0 h 295"/>
                  <a:gd name="T12" fmla="*/ 154 w 221"/>
                  <a:gd name="T13" fmla="*/ 24 h 295"/>
                  <a:gd name="T14" fmla="*/ 168 w 221"/>
                  <a:gd name="T15" fmla="*/ 30 h 295"/>
                  <a:gd name="T16" fmla="*/ 172 w 221"/>
                  <a:gd name="T17" fmla="*/ 43 h 295"/>
                  <a:gd name="T18" fmla="*/ 183 w 221"/>
                  <a:gd name="T19" fmla="*/ 71 h 295"/>
                  <a:gd name="T20" fmla="*/ 200 w 221"/>
                  <a:gd name="T21" fmla="*/ 80 h 295"/>
                  <a:gd name="T22" fmla="*/ 209 w 221"/>
                  <a:gd name="T23" fmla="*/ 97 h 295"/>
                  <a:gd name="T24" fmla="*/ 204 w 221"/>
                  <a:gd name="T25" fmla="*/ 120 h 295"/>
                  <a:gd name="T26" fmla="*/ 199 w 221"/>
                  <a:gd name="T27" fmla="*/ 152 h 295"/>
                  <a:gd name="T28" fmla="*/ 192 w 221"/>
                  <a:gd name="T29" fmla="*/ 169 h 295"/>
                  <a:gd name="T30" fmla="*/ 193 w 221"/>
                  <a:gd name="T31" fmla="*/ 177 h 295"/>
                  <a:gd name="T32" fmla="*/ 209 w 221"/>
                  <a:gd name="T33" fmla="*/ 185 h 295"/>
                  <a:gd name="T34" fmla="*/ 221 w 221"/>
                  <a:gd name="T35" fmla="*/ 221 h 295"/>
                  <a:gd name="T36" fmla="*/ 214 w 221"/>
                  <a:gd name="T37" fmla="*/ 232 h 295"/>
                  <a:gd name="T38" fmla="*/ 202 w 221"/>
                  <a:gd name="T39" fmla="*/ 247 h 295"/>
                  <a:gd name="T40" fmla="*/ 177 w 221"/>
                  <a:gd name="T41" fmla="*/ 261 h 295"/>
                  <a:gd name="T42" fmla="*/ 173 w 221"/>
                  <a:gd name="T43" fmla="*/ 279 h 295"/>
                  <a:gd name="T44" fmla="*/ 163 w 221"/>
                  <a:gd name="T45" fmla="*/ 293 h 295"/>
                  <a:gd name="T46" fmla="*/ 140 w 221"/>
                  <a:gd name="T47" fmla="*/ 295 h 295"/>
                  <a:gd name="T48" fmla="*/ 103 w 221"/>
                  <a:gd name="T49" fmla="*/ 293 h 295"/>
                  <a:gd name="T50" fmla="*/ 78 w 221"/>
                  <a:gd name="T51" fmla="*/ 283 h 295"/>
                  <a:gd name="T52" fmla="*/ 60 w 221"/>
                  <a:gd name="T53" fmla="*/ 263 h 295"/>
                  <a:gd name="T54" fmla="*/ 66 w 221"/>
                  <a:gd name="T55" fmla="*/ 250 h 295"/>
                  <a:gd name="T56" fmla="*/ 54 w 221"/>
                  <a:gd name="T57" fmla="*/ 227 h 295"/>
                  <a:gd name="T58" fmla="*/ 20 w 221"/>
                  <a:gd name="T59" fmla="*/ 208 h 295"/>
                  <a:gd name="T60" fmla="*/ 24 w 221"/>
                  <a:gd name="T61" fmla="*/ 187 h 295"/>
                  <a:gd name="T62" fmla="*/ 4 w 221"/>
                  <a:gd name="T63" fmla="*/ 168 h 295"/>
                  <a:gd name="T64" fmla="*/ 11 w 221"/>
                  <a:gd name="T65" fmla="*/ 162 h 295"/>
                  <a:gd name="T66" fmla="*/ 35 w 221"/>
                  <a:gd name="T67" fmla="*/ 144 h 295"/>
                  <a:gd name="T68" fmla="*/ 50 w 221"/>
                  <a:gd name="T69" fmla="*/ 149 h 295"/>
                  <a:gd name="T70" fmla="*/ 65 w 221"/>
                  <a:gd name="T71" fmla="*/ 122 h 295"/>
                  <a:gd name="T72" fmla="*/ 83 w 221"/>
                  <a:gd name="T73" fmla="*/ 116 h 295"/>
                  <a:gd name="T74" fmla="*/ 79 w 221"/>
                  <a:gd name="T75" fmla="*/ 99 h 295"/>
                  <a:gd name="T76" fmla="*/ 89 w 221"/>
                  <a:gd name="T77" fmla="*/ 99 h 295"/>
                  <a:gd name="T78" fmla="*/ 98 w 221"/>
                  <a:gd name="T79" fmla="*/ 92 h 295"/>
                  <a:gd name="T80" fmla="*/ 95 w 221"/>
                  <a:gd name="T81" fmla="*/ 77 h 295"/>
                  <a:gd name="T82" fmla="*/ 104 w 221"/>
                  <a:gd name="T83" fmla="*/ 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295">
                    <a:moveTo>
                      <a:pt x="112" y="68"/>
                    </a:moveTo>
                    <a:lnTo>
                      <a:pt x="116" y="51"/>
                    </a:lnTo>
                    <a:lnTo>
                      <a:pt x="127" y="43"/>
                    </a:lnTo>
                    <a:lnTo>
                      <a:pt x="131" y="37"/>
                    </a:lnTo>
                    <a:lnTo>
                      <a:pt x="127" y="33"/>
                    </a:lnTo>
                    <a:lnTo>
                      <a:pt x="123" y="33"/>
                    </a:lnTo>
                    <a:lnTo>
                      <a:pt x="107" y="41"/>
                    </a:lnTo>
                    <a:lnTo>
                      <a:pt x="100" y="41"/>
                    </a:lnTo>
                    <a:lnTo>
                      <a:pt x="94" y="37"/>
                    </a:lnTo>
                    <a:lnTo>
                      <a:pt x="94" y="30"/>
                    </a:lnTo>
                    <a:lnTo>
                      <a:pt x="104" y="15"/>
                    </a:lnTo>
                    <a:lnTo>
                      <a:pt x="112" y="0"/>
                    </a:lnTo>
                    <a:lnTo>
                      <a:pt x="131" y="12"/>
                    </a:lnTo>
                    <a:lnTo>
                      <a:pt x="154" y="24"/>
                    </a:lnTo>
                    <a:lnTo>
                      <a:pt x="161" y="30"/>
                    </a:lnTo>
                    <a:lnTo>
                      <a:pt x="168" y="30"/>
                    </a:lnTo>
                    <a:lnTo>
                      <a:pt x="178" y="36"/>
                    </a:lnTo>
                    <a:lnTo>
                      <a:pt x="172" y="43"/>
                    </a:lnTo>
                    <a:lnTo>
                      <a:pt x="172" y="59"/>
                    </a:lnTo>
                    <a:lnTo>
                      <a:pt x="183" y="71"/>
                    </a:lnTo>
                    <a:lnTo>
                      <a:pt x="196" y="80"/>
                    </a:lnTo>
                    <a:lnTo>
                      <a:pt x="200" y="80"/>
                    </a:lnTo>
                    <a:lnTo>
                      <a:pt x="206" y="87"/>
                    </a:lnTo>
                    <a:lnTo>
                      <a:pt x="209" y="97"/>
                    </a:lnTo>
                    <a:lnTo>
                      <a:pt x="207" y="106"/>
                    </a:lnTo>
                    <a:lnTo>
                      <a:pt x="204" y="120"/>
                    </a:lnTo>
                    <a:lnTo>
                      <a:pt x="199" y="138"/>
                    </a:lnTo>
                    <a:lnTo>
                      <a:pt x="199" y="152"/>
                    </a:lnTo>
                    <a:lnTo>
                      <a:pt x="192" y="163"/>
                    </a:lnTo>
                    <a:lnTo>
                      <a:pt x="192" y="169"/>
                    </a:lnTo>
                    <a:lnTo>
                      <a:pt x="189" y="173"/>
                    </a:lnTo>
                    <a:lnTo>
                      <a:pt x="193" y="177"/>
                    </a:lnTo>
                    <a:lnTo>
                      <a:pt x="206" y="180"/>
                    </a:lnTo>
                    <a:lnTo>
                      <a:pt x="209" y="185"/>
                    </a:lnTo>
                    <a:lnTo>
                      <a:pt x="209" y="206"/>
                    </a:lnTo>
                    <a:lnTo>
                      <a:pt x="221" y="221"/>
                    </a:lnTo>
                    <a:lnTo>
                      <a:pt x="221" y="227"/>
                    </a:lnTo>
                    <a:lnTo>
                      <a:pt x="214" y="232"/>
                    </a:lnTo>
                    <a:lnTo>
                      <a:pt x="208" y="236"/>
                    </a:lnTo>
                    <a:lnTo>
                      <a:pt x="202" y="247"/>
                    </a:lnTo>
                    <a:lnTo>
                      <a:pt x="194" y="252"/>
                    </a:lnTo>
                    <a:lnTo>
                      <a:pt x="177" y="261"/>
                    </a:lnTo>
                    <a:lnTo>
                      <a:pt x="172" y="267"/>
                    </a:lnTo>
                    <a:lnTo>
                      <a:pt x="173" y="279"/>
                    </a:lnTo>
                    <a:lnTo>
                      <a:pt x="179" y="285"/>
                    </a:lnTo>
                    <a:lnTo>
                      <a:pt x="163" y="293"/>
                    </a:lnTo>
                    <a:lnTo>
                      <a:pt x="150" y="295"/>
                    </a:lnTo>
                    <a:lnTo>
                      <a:pt x="140" y="295"/>
                    </a:lnTo>
                    <a:lnTo>
                      <a:pt x="128" y="293"/>
                    </a:lnTo>
                    <a:lnTo>
                      <a:pt x="103" y="293"/>
                    </a:lnTo>
                    <a:lnTo>
                      <a:pt x="96" y="294"/>
                    </a:lnTo>
                    <a:lnTo>
                      <a:pt x="78" y="283"/>
                    </a:lnTo>
                    <a:lnTo>
                      <a:pt x="56" y="271"/>
                    </a:lnTo>
                    <a:lnTo>
                      <a:pt x="60" y="263"/>
                    </a:lnTo>
                    <a:lnTo>
                      <a:pt x="60" y="257"/>
                    </a:lnTo>
                    <a:lnTo>
                      <a:pt x="66" y="250"/>
                    </a:lnTo>
                    <a:lnTo>
                      <a:pt x="66" y="240"/>
                    </a:lnTo>
                    <a:lnTo>
                      <a:pt x="54" y="227"/>
                    </a:lnTo>
                    <a:lnTo>
                      <a:pt x="30" y="217"/>
                    </a:lnTo>
                    <a:lnTo>
                      <a:pt x="20" y="208"/>
                    </a:lnTo>
                    <a:lnTo>
                      <a:pt x="20" y="195"/>
                    </a:lnTo>
                    <a:lnTo>
                      <a:pt x="24" y="187"/>
                    </a:lnTo>
                    <a:lnTo>
                      <a:pt x="24" y="174"/>
                    </a:lnTo>
                    <a:lnTo>
                      <a:pt x="4" y="168"/>
                    </a:lnTo>
                    <a:lnTo>
                      <a:pt x="0" y="163"/>
                    </a:lnTo>
                    <a:lnTo>
                      <a:pt x="11" y="162"/>
                    </a:lnTo>
                    <a:lnTo>
                      <a:pt x="22" y="141"/>
                    </a:lnTo>
                    <a:lnTo>
                      <a:pt x="35" y="144"/>
                    </a:lnTo>
                    <a:lnTo>
                      <a:pt x="44" y="149"/>
                    </a:lnTo>
                    <a:lnTo>
                      <a:pt x="50" y="149"/>
                    </a:lnTo>
                    <a:lnTo>
                      <a:pt x="65" y="130"/>
                    </a:lnTo>
                    <a:lnTo>
                      <a:pt x="65" y="122"/>
                    </a:lnTo>
                    <a:lnTo>
                      <a:pt x="72" y="116"/>
                    </a:lnTo>
                    <a:lnTo>
                      <a:pt x="83" y="116"/>
                    </a:lnTo>
                    <a:lnTo>
                      <a:pt x="86" y="112"/>
                    </a:lnTo>
                    <a:lnTo>
                      <a:pt x="79" y="99"/>
                    </a:lnTo>
                    <a:lnTo>
                      <a:pt x="85" y="96"/>
                    </a:lnTo>
                    <a:lnTo>
                      <a:pt x="89" y="99"/>
                    </a:lnTo>
                    <a:lnTo>
                      <a:pt x="101" y="99"/>
                    </a:lnTo>
                    <a:lnTo>
                      <a:pt x="98" y="92"/>
                    </a:lnTo>
                    <a:lnTo>
                      <a:pt x="95" y="84"/>
                    </a:lnTo>
                    <a:lnTo>
                      <a:pt x="95" y="77"/>
                    </a:lnTo>
                    <a:lnTo>
                      <a:pt x="98" y="74"/>
                    </a:lnTo>
                    <a:lnTo>
                      <a:pt x="104" y="74"/>
                    </a:lnTo>
                    <a:lnTo>
                      <a:pt x="112" y="6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7" name="Freeform 226" descr="Wide upward diagonal">
                <a:extLst>
                  <a:ext uri="{FF2B5EF4-FFF2-40B4-BE49-F238E27FC236}">
                    <a16:creationId xmlns:a16="http://schemas.microsoft.com/office/drawing/2014/main" id="{220F550A-2829-4DBB-88E9-CBC42E3F7EB1}"/>
                  </a:ext>
                </a:extLst>
              </p:cNvPr>
              <p:cNvSpPr>
                <a:spLocks/>
              </p:cNvSpPr>
              <p:nvPr/>
            </p:nvSpPr>
            <p:spPr bwMode="auto">
              <a:xfrm>
                <a:off x="4178300" y="3683000"/>
                <a:ext cx="568325" cy="633413"/>
              </a:xfrm>
              <a:custGeom>
                <a:avLst/>
                <a:gdLst>
                  <a:gd name="T0" fmla="*/ 91 w 300"/>
                  <a:gd name="T1" fmla="*/ 205 h 296"/>
                  <a:gd name="T2" fmla="*/ 91 w 300"/>
                  <a:gd name="T3" fmla="*/ 187 h 296"/>
                  <a:gd name="T4" fmla="*/ 84 w 300"/>
                  <a:gd name="T5" fmla="*/ 174 h 296"/>
                  <a:gd name="T6" fmla="*/ 46 w 300"/>
                  <a:gd name="T7" fmla="*/ 143 h 296"/>
                  <a:gd name="T8" fmla="*/ 30 w 300"/>
                  <a:gd name="T9" fmla="*/ 133 h 296"/>
                  <a:gd name="T10" fmla="*/ 24 w 300"/>
                  <a:gd name="T11" fmla="*/ 120 h 296"/>
                  <a:gd name="T12" fmla="*/ 21 w 300"/>
                  <a:gd name="T13" fmla="*/ 115 h 296"/>
                  <a:gd name="T14" fmla="*/ 9 w 300"/>
                  <a:gd name="T15" fmla="*/ 110 h 296"/>
                  <a:gd name="T16" fmla="*/ 0 w 300"/>
                  <a:gd name="T17" fmla="*/ 110 h 296"/>
                  <a:gd name="T18" fmla="*/ 0 w 300"/>
                  <a:gd name="T19" fmla="*/ 103 h 296"/>
                  <a:gd name="T20" fmla="*/ 32 w 300"/>
                  <a:gd name="T21" fmla="*/ 81 h 296"/>
                  <a:gd name="T22" fmla="*/ 50 w 300"/>
                  <a:gd name="T23" fmla="*/ 72 h 296"/>
                  <a:gd name="T24" fmla="*/ 62 w 300"/>
                  <a:gd name="T25" fmla="*/ 62 h 296"/>
                  <a:gd name="T26" fmla="*/ 87 w 300"/>
                  <a:gd name="T27" fmla="*/ 50 h 296"/>
                  <a:gd name="T28" fmla="*/ 94 w 300"/>
                  <a:gd name="T29" fmla="*/ 42 h 296"/>
                  <a:gd name="T30" fmla="*/ 94 w 300"/>
                  <a:gd name="T31" fmla="*/ 32 h 296"/>
                  <a:gd name="T32" fmla="*/ 84 w 300"/>
                  <a:gd name="T33" fmla="*/ 16 h 296"/>
                  <a:gd name="T34" fmla="*/ 80 w 300"/>
                  <a:gd name="T35" fmla="*/ 4 h 296"/>
                  <a:gd name="T36" fmla="*/ 84 w 300"/>
                  <a:gd name="T37" fmla="*/ 0 h 296"/>
                  <a:gd name="T38" fmla="*/ 106 w 300"/>
                  <a:gd name="T39" fmla="*/ 12 h 296"/>
                  <a:gd name="T40" fmla="*/ 124 w 300"/>
                  <a:gd name="T41" fmla="*/ 23 h 296"/>
                  <a:gd name="T42" fmla="*/ 131 w 300"/>
                  <a:gd name="T43" fmla="*/ 22 h 296"/>
                  <a:gd name="T44" fmla="*/ 156 w 300"/>
                  <a:gd name="T45" fmla="*/ 22 h 296"/>
                  <a:gd name="T46" fmla="*/ 168 w 300"/>
                  <a:gd name="T47" fmla="*/ 24 h 296"/>
                  <a:gd name="T48" fmla="*/ 178 w 300"/>
                  <a:gd name="T49" fmla="*/ 24 h 296"/>
                  <a:gd name="T50" fmla="*/ 191 w 300"/>
                  <a:gd name="T51" fmla="*/ 22 h 296"/>
                  <a:gd name="T52" fmla="*/ 207 w 300"/>
                  <a:gd name="T53" fmla="*/ 14 h 296"/>
                  <a:gd name="T54" fmla="*/ 225 w 300"/>
                  <a:gd name="T55" fmla="*/ 23 h 296"/>
                  <a:gd name="T56" fmla="*/ 234 w 300"/>
                  <a:gd name="T57" fmla="*/ 48 h 296"/>
                  <a:gd name="T58" fmla="*/ 234 w 300"/>
                  <a:gd name="T59" fmla="*/ 57 h 296"/>
                  <a:gd name="T60" fmla="*/ 240 w 300"/>
                  <a:gd name="T61" fmla="*/ 62 h 296"/>
                  <a:gd name="T62" fmla="*/ 250 w 300"/>
                  <a:gd name="T63" fmla="*/ 65 h 296"/>
                  <a:gd name="T64" fmla="*/ 274 w 300"/>
                  <a:gd name="T65" fmla="*/ 65 h 296"/>
                  <a:gd name="T66" fmla="*/ 284 w 300"/>
                  <a:gd name="T67" fmla="*/ 69 h 296"/>
                  <a:gd name="T68" fmla="*/ 293 w 300"/>
                  <a:gd name="T69" fmla="*/ 78 h 296"/>
                  <a:gd name="T70" fmla="*/ 299 w 300"/>
                  <a:gd name="T71" fmla="*/ 100 h 296"/>
                  <a:gd name="T72" fmla="*/ 299 w 300"/>
                  <a:gd name="T73" fmla="*/ 119 h 296"/>
                  <a:gd name="T74" fmla="*/ 295 w 300"/>
                  <a:gd name="T75" fmla="*/ 127 h 296"/>
                  <a:gd name="T76" fmla="*/ 300 w 300"/>
                  <a:gd name="T77" fmla="*/ 133 h 296"/>
                  <a:gd name="T78" fmla="*/ 300 w 300"/>
                  <a:gd name="T79" fmla="*/ 140 h 296"/>
                  <a:gd name="T80" fmla="*/ 288 w 300"/>
                  <a:gd name="T81" fmla="*/ 158 h 296"/>
                  <a:gd name="T82" fmla="*/ 283 w 300"/>
                  <a:gd name="T83" fmla="*/ 163 h 296"/>
                  <a:gd name="T84" fmla="*/ 287 w 300"/>
                  <a:gd name="T85" fmla="*/ 171 h 296"/>
                  <a:gd name="T86" fmla="*/ 272 w 300"/>
                  <a:gd name="T87" fmla="*/ 180 h 296"/>
                  <a:gd name="T88" fmla="*/ 249 w 300"/>
                  <a:gd name="T89" fmla="*/ 191 h 296"/>
                  <a:gd name="T90" fmla="*/ 230 w 300"/>
                  <a:gd name="T91" fmla="*/ 198 h 296"/>
                  <a:gd name="T92" fmla="*/ 205 w 300"/>
                  <a:gd name="T93" fmla="*/ 198 h 296"/>
                  <a:gd name="T94" fmla="*/ 201 w 300"/>
                  <a:gd name="T95" fmla="*/ 204 h 296"/>
                  <a:gd name="T96" fmla="*/ 199 w 300"/>
                  <a:gd name="T97" fmla="*/ 214 h 296"/>
                  <a:gd name="T98" fmla="*/ 204 w 300"/>
                  <a:gd name="T99" fmla="*/ 234 h 296"/>
                  <a:gd name="T100" fmla="*/ 204 w 300"/>
                  <a:gd name="T101" fmla="*/ 247 h 296"/>
                  <a:gd name="T102" fmla="*/ 193 w 300"/>
                  <a:gd name="T103" fmla="*/ 260 h 296"/>
                  <a:gd name="T104" fmla="*/ 181 w 300"/>
                  <a:gd name="T105" fmla="*/ 270 h 296"/>
                  <a:gd name="T106" fmla="*/ 171 w 300"/>
                  <a:gd name="T107" fmla="*/ 270 h 296"/>
                  <a:gd name="T108" fmla="*/ 161 w 300"/>
                  <a:gd name="T109" fmla="*/ 270 h 296"/>
                  <a:gd name="T110" fmla="*/ 122 w 300"/>
                  <a:gd name="T111" fmla="*/ 286 h 296"/>
                  <a:gd name="T112" fmla="*/ 98 w 300"/>
                  <a:gd name="T113" fmla="*/ 296 h 296"/>
                  <a:gd name="T114" fmla="*/ 91 w 300"/>
                  <a:gd name="T115" fmla="*/ 290 h 296"/>
                  <a:gd name="T116" fmla="*/ 91 w 300"/>
                  <a:gd name="T117" fmla="*/ 277 h 296"/>
                  <a:gd name="T118" fmla="*/ 75 w 300"/>
                  <a:gd name="T119" fmla="*/ 258 h 296"/>
                  <a:gd name="T120" fmla="*/ 73 w 300"/>
                  <a:gd name="T121" fmla="*/ 221 h 296"/>
                  <a:gd name="T122" fmla="*/ 91 w 300"/>
                  <a:gd name="T123" fmla="*/ 20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0" h="296">
                    <a:moveTo>
                      <a:pt x="91" y="205"/>
                    </a:moveTo>
                    <a:lnTo>
                      <a:pt x="91" y="187"/>
                    </a:lnTo>
                    <a:lnTo>
                      <a:pt x="84" y="174"/>
                    </a:lnTo>
                    <a:lnTo>
                      <a:pt x="46" y="143"/>
                    </a:lnTo>
                    <a:lnTo>
                      <a:pt x="30" y="133"/>
                    </a:lnTo>
                    <a:lnTo>
                      <a:pt x="24" y="120"/>
                    </a:lnTo>
                    <a:lnTo>
                      <a:pt x="21" y="115"/>
                    </a:lnTo>
                    <a:lnTo>
                      <a:pt x="9" y="110"/>
                    </a:lnTo>
                    <a:lnTo>
                      <a:pt x="0" y="110"/>
                    </a:lnTo>
                    <a:lnTo>
                      <a:pt x="0" y="103"/>
                    </a:lnTo>
                    <a:lnTo>
                      <a:pt x="32" y="81"/>
                    </a:lnTo>
                    <a:lnTo>
                      <a:pt x="50" y="72"/>
                    </a:lnTo>
                    <a:lnTo>
                      <a:pt x="62" y="62"/>
                    </a:lnTo>
                    <a:lnTo>
                      <a:pt x="87" y="50"/>
                    </a:lnTo>
                    <a:lnTo>
                      <a:pt x="94" y="42"/>
                    </a:lnTo>
                    <a:lnTo>
                      <a:pt x="94" y="32"/>
                    </a:lnTo>
                    <a:lnTo>
                      <a:pt x="84" y="16"/>
                    </a:lnTo>
                    <a:lnTo>
                      <a:pt x="80" y="4"/>
                    </a:lnTo>
                    <a:lnTo>
                      <a:pt x="84" y="0"/>
                    </a:lnTo>
                    <a:lnTo>
                      <a:pt x="106" y="12"/>
                    </a:lnTo>
                    <a:lnTo>
                      <a:pt x="124" y="23"/>
                    </a:lnTo>
                    <a:lnTo>
                      <a:pt x="131" y="22"/>
                    </a:lnTo>
                    <a:lnTo>
                      <a:pt x="156" y="22"/>
                    </a:lnTo>
                    <a:lnTo>
                      <a:pt x="168" y="24"/>
                    </a:lnTo>
                    <a:lnTo>
                      <a:pt x="178" y="24"/>
                    </a:lnTo>
                    <a:lnTo>
                      <a:pt x="191" y="22"/>
                    </a:lnTo>
                    <a:lnTo>
                      <a:pt x="207" y="14"/>
                    </a:lnTo>
                    <a:lnTo>
                      <a:pt x="225" y="23"/>
                    </a:lnTo>
                    <a:lnTo>
                      <a:pt x="234" y="48"/>
                    </a:lnTo>
                    <a:lnTo>
                      <a:pt x="234" y="57"/>
                    </a:lnTo>
                    <a:lnTo>
                      <a:pt x="240" y="62"/>
                    </a:lnTo>
                    <a:lnTo>
                      <a:pt x="250" y="65"/>
                    </a:lnTo>
                    <a:lnTo>
                      <a:pt x="274" y="65"/>
                    </a:lnTo>
                    <a:lnTo>
                      <a:pt x="284" y="69"/>
                    </a:lnTo>
                    <a:lnTo>
                      <a:pt x="293" y="78"/>
                    </a:lnTo>
                    <a:lnTo>
                      <a:pt x="299" y="100"/>
                    </a:lnTo>
                    <a:lnTo>
                      <a:pt x="299" y="119"/>
                    </a:lnTo>
                    <a:lnTo>
                      <a:pt x="295" y="127"/>
                    </a:lnTo>
                    <a:lnTo>
                      <a:pt x="300" y="133"/>
                    </a:lnTo>
                    <a:lnTo>
                      <a:pt x="300" y="140"/>
                    </a:lnTo>
                    <a:lnTo>
                      <a:pt x="288" y="158"/>
                    </a:lnTo>
                    <a:lnTo>
                      <a:pt x="283" y="163"/>
                    </a:lnTo>
                    <a:lnTo>
                      <a:pt x="287" y="171"/>
                    </a:lnTo>
                    <a:lnTo>
                      <a:pt x="272" y="180"/>
                    </a:lnTo>
                    <a:lnTo>
                      <a:pt x="249" y="191"/>
                    </a:lnTo>
                    <a:lnTo>
                      <a:pt x="230" y="198"/>
                    </a:lnTo>
                    <a:lnTo>
                      <a:pt x="205" y="198"/>
                    </a:lnTo>
                    <a:lnTo>
                      <a:pt x="201" y="204"/>
                    </a:lnTo>
                    <a:lnTo>
                      <a:pt x="199" y="214"/>
                    </a:lnTo>
                    <a:lnTo>
                      <a:pt x="204" y="234"/>
                    </a:lnTo>
                    <a:lnTo>
                      <a:pt x="204" y="247"/>
                    </a:lnTo>
                    <a:lnTo>
                      <a:pt x="193" y="260"/>
                    </a:lnTo>
                    <a:lnTo>
                      <a:pt x="181" y="270"/>
                    </a:lnTo>
                    <a:lnTo>
                      <a:pt x="171" y="270"/>
                    </a:lnTo>
                    <a:lnTo>
                      <a:pt x="161" y="270"/>
                    </a:lnTo>
                    <a:lnTo>
                      <a:pt x="122" y="286"/>
                    </a:lnTo>
                    <a:lnTo>
                      <a:pt x="98" y="296"/>
                    </a:lnTo>
                    <a:lnTo>
                      <a:pt x="91" y="290"/>
                    </a:lnTo>
                    <a:lnTo>
                      <a:pt x="91" y="277"/>
                    </a:lnTo>
                    <a:lnTo>
                      <a:pt x="75" y="258"/>
                    </a:lnTo>
                    <a:lnTo>
                      <a:pt x="73" y="221"/>
                    </a:lnTo>
                    <a:lnTo>
                      <a:pt x="91" y="20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8" name="Freeform 227">
                <a:extLst>
                  <a:ext uri="{FF2B5EF4-FFF2-40B4-BE49-F238E27FC236}">
                    <a16:creationId xmlns:a16="http://schemas.microsoft.com/office/drawing/2014/main" id="{DFEBAA6B-B8AE-42DC-A0F2-9ACB3B0E3038}"/>
                  </a:ext>
                </a:extLst>
              </p:cNvPr>
              <p:cNvSpPr>
                <a:spLocks/>
              </p:cNvSpPr>
              <p:nvPr/>
            </p:nvSpPr>
            <p:spPr bwMode="auto">
              <a:xfrm>
                <a:off x="7299325" y="3430588"/>
                <a:ext cx="388938" cy="628650"/>
              </a:xfrm>
              <a:custGeom>
                <a:avLst/>
                <a:gdLst>
                  <a:gd name="T0" fmla="*/ 33 w 205"/>
                  <a:gd name="T1" fmla="*/ 76 h 294"/>
                  <a:gd name="T2" fmla="*/ 43 w 205"/>
                  <a:gd name="T3" fmla="*/ 52 h 294"/>
                  <a:gd name="T4" fmla="*/ 56 w 205"/>
                  <a:gd name="T5" fmla="*/ 31 h 294"/>
                  <a:gd name="T6" fmla="*/ 72 w 205"/>
                  <a:gd name="T7" fmla="*/ 28 h 294"/>
                  <a:gd name="T8" fmla="*/ 83 w 205"/>
                  <a:gd name="T9" fmla="*/ 18 h 294"/>
                  <a:gd name="T10" fmla="*/ 101 w 205"/>
                  <a:gd name="T11" fmla="*/ 8 h 294"/>
                  <a:gd name="T12" fmla="*/ 101 w 205"/>
                  <a:gd name="T13" fmla="*/ 0 h 294"/>
                  <a:gd name="T14" fmla="*/ 123 w 205"/>
                  <a:gd name="T15" fmla="*/ 7 h 294"/>
                  <a:gd name="T16" fmla="*/ 136 w 205"/>
                  <a:gd name="T17" fmla="*/ 17 h 294"/>
                  <a:gd name="T18" fmla="*/ 139 w 205"/>
                  <a:gd name="T19" fmla="*/ 32 h 294"/>
                  <a:gd name="T20" fmla="*/ 142 w 205"/>
                  <a:gd name="T21" fmla="*/ 57 h 294"/>
                  <a:gd name="T22" fmla="*/ 146 w 205"/>
                  <a:gd name="T23" fmla="*/ 73 h 294"/>
                  <a:gd name="T24" fmla="*/ 154 w 205"/>
                  <a:gd name="T25" fmla="*/ 82 h 294"/>
                  <a:gd name="T26" fmla="*/ 146 w 205"/>
                  <a:gd name="T27" fmla="*/ 93 h 294"/>
                  <a:gd name="T28" fmla="*/ 138 w 205"/>
                  <a:gd name="T29" fmla="*/ 120 h 294"/>
                  <a:gd name="T30" fmla="*/ 125 w 205"/>
                  <a:gd name="T31" fmla="*/ 132 h 294"/>
                  <a:gd name="T32" fmla="*/ 109 w 205"/>
                  <a:gd name="T33" fmla="*/ 142 h 294"/>
                  <a:gd name="T34" fmla="*/ 96 w 205"/>
                  <a:gd name="T35" fmla="*/ 149 h 294"/>
                  <a:gd name="T36" fmla="*/ 88 w 205"/>
                  <a:gd name="T37" fmla="*/ 163 h 294"/>
                  <a:gd name="T38" fmla="*/ 120 w 205"/>
                  <a:gd name="T39" fmla="*/ 184 h 294"/>
                  <a:gd name="T40" fmla="*/ 166 w 205"/>
                  <a:gd name="T41" fmla="*/ 187 h 294"/>
                  <a:gd name="T42" fmla="*/ 164 w 205"/>
                  <a:gd name="T43" fmla="*/ 207 h 294"/>
                  <a:gd name="T44" fmla="*/ 169 w 205"/>
                  <a:gd name="T45" fmla="*/ 226 h 294"/>
                  <a:gd name="T46" fmla="*/ 192 w 205"/>
                  <a:gd name="T47" fmla="*/ 219 h 294"/>
                  <a:gd name="T48" fmla="*/ 205 w 205"/>
                  <a:gd name="T49" fmla="*/ 227 h 294"/>
                  <a:gd name="T50" fmla="*/ 183 w 205"/>
                  <a:gd name="T51" fmla="*/ 243 h 294"/>
                  <a:gd name="T52" fmla="*/ 146 w 205"/>
                  <a:gd name="T53" fmla="*/ 266 h 294"/>
                  <a:gd name="T54" fmla="*/ 130 w 205"/>
                  <a:gd name="T55" fmla="*/ 283 h 294"/>
                  <a:gd name="T56" fmla="*/ 103 w 205"/>
                  <a:gd name="T57" fmla="*/ 291 h 294"/>
                  <a:gd name="T58" fmla="*/ 72 w 205"/>
                  <a:gd name="T59" fmla="*/ 294 h 294"/>
                  <a:gd name="T60" fmla="*/ 61 w 205"/>
                  <a:gd name="T61" fmla="*/ 291 h 294"/>
                  <a:gd name="T62" fmla="*/ 49 w 205"/>
                  <a:gd name="T63" fmla="*/ 294 h 294"/>
                  <a:gd name="T64" fmla="*/ 34 w 205"/>
                  <a:gd name="T65" fmla="*/ 284 h 294"/>
                  <a:gd name="T66" fmla="*/ 31 w 205"/>
                  <a:gd name="T67" fmla="*/ 265 h 294"/>
                  <a:gd name="T68" fmla="*/ 22 w 205"/>
                  <a:gd name="T69" fmla="*/ 231 h 294"/>
                  <a:gd name="T70" fmla="*/ 0 w 205"/>
                  <a:gd name="T71" fmla="*/ 215 h 294"/>
                  <a:gd name="T72" fmla="*/ 7 w 205"/>
                  <a:gd name="T73" fmla="*/ 194 h 294"/>
                  <a:gd name="T74" fmla="*/ 28 w 205"/>
                  <a:gd name="T75" fmla="*/ 169 h 294"/>
                  <a:gd name="T76" fmla="*/ 46 w 205"/>
                  <a:gd name="T77" fmla="*/ 131 h 294"/>
                  <a:gd name="T78" fmla="*/ 53 w 205"/>
                  <a:gd name="T79" fmla="*/ 116 h 294"/>
                  <a:gd name="T80" fmla="*/ 33 w 205"/>
                  <a:gd name="T81" fmla="*/ 8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294">
                    <a:moveTo>
                      <a:pt x="33" y="86"/>
                    </a:moveTo>
                    <a:lnTo>
                      <a:pt x="33" y="76"/>
                    </a:lnTo>
                    <a:lnTo>
                      <a:pt x="36" y="65"/>
                    </a:lnTo>
                    <a:lnTo>
                      <a:pt x="43" y="52"/>
                    </a:lnTo>
                    <a:lnTo>
                      <a:pt x="56" y="40"/>
                    </a:lnTo>
                    <a:lnTo>
                      <a:pt x="56" y="31"/>
                    </a:lnTo>
                    <a:lnTo>
                      <a:pt x="67" y="31"/>
                    </a:lnTo>
                    <a:lnTo>
                      <a:pt x="72" y="28"/>
                    </a:lnTo>
                    <a:lnTo>
                      <a:pt x="72" y="22"/>
                    </a:lnTo>
                    <a:lnTo>
                      <a:pt x="83" y="18"/>
                    </a:lnTo>
                    <a:lnTo>
                      <a:pt x="94" y="15"/>
                    </a:lnTo>
                    <a:lnTo>
                      <a:pt x="101" y="8"/>
                    </a:lnTo>
                    <a:lnTo>
                      <a:pt x="98" y="3"/>
                    </a:lnTo>
                    <a:lnTo>
                      <a:pt x="101" y="0"/>
                    </a:lnTo>
                    <a:lnTo>
                      <a:pt x="113" y="7"/>
                    </a:lnTo>
                    <a:lnTo>
                      <a:pt x="123" y="7"/>
                    </a:lnTo>
                    <a:lnTo>
                      <a:pt x="131" y="10"/>
                    </a:lnTo>
                    <a:lnTo>
                      <a:pt x="136" y="17"/>
                    </a:lnTo>
                    <a:lnTo>
                      <a:pt x="136" y="25"/>
                    </a:lnTo>
                    <a:lnTo>
                      <a:pt x="139" y="32"/>
                    </a:lnTo>
                    <a:lnTo>
                      <a:pt x="139" y="43"/>
                    </a:lnTo>
                    <a:lnTo>
                      <a:pt x="142" y="57"/>
                    </a:lnTo>
                    <a:lnTo>
                      <a:pt x="146" y="62"/>
                    </a:lnTo>
                    <a:lnTo>
                      <a:pt x="146" y="73"/>
                    </a:lnTo>
                    <a:lnTo>
                      <a:pt x="150" y="79"/>
                    </a:lnTo>
                    <a:lnTo>
                      <a:pt x="154" y="82"/>
                    </a:lnTo>
                    <a:lnTo>
                      <a:pt x="148" y="87"/>
                    </a:lnTo>
                    <a:lnTo>
                      <a:pt x="146" y="93"/>
                    </a:lnTo>
                    <a:lnTo>
                      <a:pt x="146" y="108"/>
                    </a:lnTo>
                    <a:lnTo>
                      <a:pt x="138" y="120"/>
                    </a:lnTo>
                    <a:lnTo>
                      <a:pt x="133" y="129"/>
                    </a:lnTo>
                    <a:lnTo>
                      <a:pt x="125" y="132"/>
                    </a:lnTo>
                    <a:lnTo>
                      <a:pt x="109" y="134"/>
                    </a:lnTo>
                    <a:lnTo>
                      <a:pt x="109" y="142"/>
                    </a:lnTo>
                    <a:lnTo>
                      <a:pt x="105" y="146"/>
                    </a:lnTo>
                    <a:lnTo>
                      <a:pt x="96" y="149"/>
                    </a:lnTo>
                    <a:lnTo>
                      <a:pt x="88" y="157"/>
                    </a:lnTo>
                    <a:lnTo>
                      <a:pt x="88" y="163"/>
                    </a:lnTo>
                    <a:lnTo>
                      <a:pt x="98" y="172"/>
                    </a:lnTo>
                    <a:lnTo>
                      <a:pt x="120" y="184"/>
                    </a:lnTo>
                    <a:lnTo>
                      <a:pt x="155" y="184"/>
                    </a:lnTo>
                    <a:lnTo>
                      <a:pt x="166" y="187"/>
                    </a:lnTo>
                    <a:lnTo>
                      <a:pt x="169" y="194"/>
                    </a:lnTo>
                    <a:lnTo>
                      <a:pt x="164" y="207"/>
                    </a:lnTo>
                    <a:lnTo>
                      <a:pt x="164" y="215"/>
                    </a:lnTo>
                    <a:lnTo>
                      <a:pt x="169" y="226"/>
                    </a:lnTo>
                    <a:lnTo>
                      <a:pt x="175" y="226"/>
                    </a:lnTo>
                    <a:lnTo>
                      <a:pt x="192" y="219"/>
                    </a:lnTo>
                    <a:lnTo>
                      <a:pt x="201" y="221"/>
                    </a:lnTo>
                    <a:lnTo>
                      <a:pt x="205" y="227"/>
                    </a:lnTo>
                    <a:lnTo>
                      <a:pt x="205" y="233"/>
                    </a:lnTo>
                    <a:lnTo>
                      <a:pt x="183" y="243"/>
                    </a:lnTo>
                    <a:lnTo>
                      <a:pt x="164" y="255"/>
                    </a:lnTo>
                    <a:lnTo>
                      <a:pt x="146" y="266"/>
                    </a:lnTo>
                    <a:lnTo>
                      <a:pt x="135" y="276"/>
                    </a:lnTo>
                    <a:lnTo>
                      <a:pt x="130" y="283"/>
                    </a:lnTo>
                    <a:lnTo>
                      <a:pt x="120" y="288"/>
                    </a:lnTo>
                    <a:lnTo>
                      <a:pt x="103" y="291"/>
                    </a:lnTo>
                    <a:lnTo>
                      <a:pt x="75" y="291"/>
                    </a:lnTo>
                    <a:lnTo>
                      <a:pt x="72" y="294"/>
                    </a:lnTo>
                    <a:lnTo>
                      <a:pt x="64" y="294"/>
                    </a:lnTo>
                    <a:lnTo>
                      <a:pt x="61" y="291"/>
                    </a:lnTo>
                    <a:lnTo>
                      <a:pt x="52" y="291"/>
                    </a:lnTo>
                    <a:lnTo>
                      <a:pt x="49" y="294"/>
                    </a:lnTo>
                    <a:lnTo>
                      <a:pt x="41" y="294"/>
                    </a:lnTo>
                    <a:lnTo>
                      <a:pt x="34" y="284"/>
                    </a:lnTo>
                    <a:lnTo>
                      <a:pt x="33" y="274"/>
                    </a:lnTo>
                    <a:lnTo>
                      <a:pt x="31" y="265"/>
                    </a:lnTo>
                    <a:lnTo>
                      <a:pt x="13" y="239"/>
                    </a:lnTo>
                    <a:lnTo>
                      <a:pt x="22" y="231"/>
                    </a:lnTo>
                    <a:lnTo>
                      <a:pt x="22" y="225"/>
                    </a:lnTo>
                    <a:lnTo>
                      <a:pt x="0" y="215"/>
                    </a:lnTo>
                    <a:lnTo>
                      <a:pt x="0" y="203"/>
                    </a:lnTo>
                    <a:lnTo>
                      <a:pt x="7" y="194"/>
                    </a:lnTo>
                    <a:lnTo>
                      <a:pt x="19" y="185"/>
                    </a:lnTo>
                    <a:lnTo>
                      <a:pt x="28" y="169"/>
                    </a:lnTo>
                    <a:lnTo>
                      <a:pt x="44" y="137"/>
                    </a:lnTo>
                    <a:lnTo>
                      <a:pt x="46" y="131"/>
                    </a:lnTo>
                    <a:lnTo>
                      <a:pt x="53" y="121"/>
                    </a:lnTo>
                    <a:lnTo>
                      <a:pt x="53" y="116"/>
                    </a:lnTo>
                    <a:lnTo>
                      <a:pt x="45" y="107"/>
                    </a:lnTo>
                    <a:lnTo>
                      <a:pt x="33" y="8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69" name="Freeform 228">
                <a:extLst>
                  <a:ext uri="{FF2B5EF4-FFF2-40B4-BE49-F238E27FC236}">
                    <a16:creationId xmlns:a16="http://schemas.microsoft.com/office/drawing/2014/main" id="{2B43F63B-B531-4D4C-B30E-2CBD086868E2}"/>
                  </a:ext>
                </a:extLst>
              </p:cNvPr>
              <p:cNvSpPr>
                <a:spLocks/>
              </p:cNvSpPr>
              <p:nvPr/>
            </p:nvSpPr>
            <p:spPr bwMode="auto">
              <a:xfrm>
                <a:off x="7581900" y="3819525"/>
                <a:ext cx="844550" cy="458788"/>
              </a:xfrm>
              <a:custGeom>
                <a:avLst/>
                <a:gdLst>
                  <a:gd name="T0" fmla="*/ 60 w 446"/>
                  <a:gd name="T1" fmla="*/ 100 h 214"/>
                  <a:gd name="T2" fmla="*/ 67 w 446"/>
                  <a:gd name="T3" fmla="*/ 79 h 214"/>
                  <a:gd name="T4" fmla="*/ 56 w 446"/>
                  <a:gd name="T5" fmla="*/ 51 h 214"/>
                  <a:gd name="T6" fmla="*/ 74 w 446"/>
                  <a:gd name="T7" fmla="*/ 68 h 214"/>
                  <a:gd name="T8" fmla="*/ 105 w 446"/>
                  <a:gd name="T9" fmla="*/ 65 h 214"/>
                  <a:gd name="T10" fmla="*/ 124 w 446"/>
                  <a:gd name="T11" fmla="*/ 67 h 214"/>
                  <a:gd name="T12" fmla="*/ 166 w 446"/>
                  <a:gd name="T13" fmla="*/ 62 h 214"/>
                  <a:gd name="T14" fmla="*/ 191 w 446"/>
                  <a:gd name="T15" fmla="*/ 29 h 214"/>
                  <a:gd name="T16" fmla="*/ 224 w 446"/>
                  <a:gd name="T17" fmla="*/ 16 h 214"/>
                  <a:gd name="T18" fmla="*/ 242 w 446"/>
                  <a:gd name="T19" fmla="*/ 20 h 214"/>
                  <a:gd name="T20" fmla="*/ 258 w 446"/>
                  <a:gd name="T21" fmla="*/ 33 h 214"/>
                  <a:gd name="T22" fmla="*/ 280 w 446"/>
                  <a:gd name="T23" fmla="*/ 35 h 214"/>
                  <a:gd name="T24" fmla="*/ 304 w 446"/>
                  <a:gd name="T25" fmla="*/ 28 h 214"/>
                  <a:gd name="T26" fmla="*/ 316 w 446"/>
                  <a:gd name="T27" fmla="*/ 4 h 214"/>
                  <a:gd name="T28" fmla="*/ 339 w 446"/>
                  <a:gd name="T29" fmla="*/ 0 h 214"/>
                  <a:gd name="T30" fmla="*/ 382 w 446"/>
                  <a:gd name="T31" fmla="*/ 6 h 214"/>
                  <a:gd name="T32" fmla="*/ 407 w 446"/>
                  <a:gd name="T33" fmla="*/ 12 h 214"/>
                  <a:gd name="T34" fmla="*/ 427 w 446"/>
                  <a:gd name="T35" fmla="*/ 8 h 214"/>
                  <a:gd name="T36" fmla="*/ 445 w 446"/>
                  <a:gd name="T37" fmla="*/ 25 h 214"/>
                  <a:gd name="T38" fmla="*/ 413 w 446"/>
                  <a:gd name="T39" fmla="*/ 53 h 214"/>
                  <a:gd name="T40" fmla="*/ 418 w 446"/>
                  <a:gd name="T41" fmla="*/ 70 h 214"/>
                  <a:gd name="T42" fmla="*/ 409 w 446"/>
                  <a:gd name="T43" fmla="*/ 79 h 214"/>
                  <a:gd name="T44" fmla="*/ 410 w 446"/>
                  <a:gd name="T45" fmla="*/ 94 h 214"/>
                  <a:gd name="T46" fmla="*/ 428 w 446"/>
                  <a:gd name="T47" fmla="*/ 117 h 214"/>
                  <a:gd name="T48" fmla="*/ 415 w 446"/>
                  <a:gd name="T49" fmla="*/ 121 h 214"/>
                  <a:gd name="T50" fmla="*/ 380 w 446"/>
                  <a:gd name="T51" fmla="*/ 107 h 214"/>
                  <a:gd name="T52" fmla="*/ 354 w 446"/>
                  <a:gd name="T53" fmla="*/ 119 h 214"/>
                  <a:gd name="T54" fmla="*/ 337 w 446"/>
                  <a:gd name="T55" fmla="*/ 127 h 214"/>
                  <a:gd name="T56" fmla="*/ 296 w 446"/>
                  <a:gd name="T57" fmla="*/ 114 h 214"/>
                  <a:gd name="T58" fmla="*/ 276 w 446"/>
                  <a:gd name="T59" fmla="*/ 129 h 214"/>
                  <a:gd name="T60" fmla="*/ 249 w 446"/>
                  <a:gd name="T61" fmla="*/ 164 h 214"/>
                  <a:gd name="T62" fmla="*/ 223 w 446"/>
                  <a:gd name="T63" fmla="*/ 182 h 214"/>
                  <a:gd name="T64" fmla="*/ 194 w 446"/>
                  <a:gd name="T65" fmla="*/ 188 h 214"/>
                  <a:gd name="T66" fmla="*/ 182 w 446"/>
                  <a:gd name="T67" fmla="*/ 167 h 214"/>
                  <a:gd name="T68" fmla="*/ 180 w 446"/>
                  <a:gd name="T69" fmla="*/ 153 h 214"/>
                  <a:gd name="T70" fmla="*/ 157 w 446"/>
                  <a:gd name="T71" fmla="*/ 145 h 214"/>
                  <a:gd name="T72" fmla="*/ 119 w 446"/>
                  <a:gd name="T73" fmla="*/ 185 h 214"/>
                  <a:gd name="T74" fmla="*/ 75 w 446"/>
                  <a:gd name="T75" fmla="*/ 200 h 214"/>
                  <a:gd name="T76" fmla="*/ 22 w 446"/>
                  <a:gd name="T77" fmla="*/ 214 h 214"/>
                  <a:gd name="T78" fmla="*/ 27 w 446"/>
                  <a:gd name="T79" fmla="*/ 172 h 214"/>
                  <a:gd name="T80" fmla="*/ 9 w 446"/>
                  <a:gd name="T81" fmla="*/ 180 h 214"/>
                  <a:gd name="T82" fmla="*/ 0 w 446"/>
                  <a:gd name="T83" fmla="*/ 176 h 214"/>
                  <a:gd name="T84" fmla="*/ 0 w 446"/>
                  <a:gd name="T85" fmla="*/ 154 h 214"/>
                  <a:gd name="T86" fmla="*/ 20 w 446"/>
                  <a:gd name="T87" fmla="*/ 125 h 214"/>
                  <a:gd name="T88" fmla="*/ 46 w 446"/>
                  <a:gd name="T89" fmla="*/ 11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214">
                    <a:moveTo>
                      <a:pt x="56" y="105"/>
                    </a:moveTo>
                    <a:lnTo>
                      <a:pt x="60" y="100"/>
                    </a:lnTo>
                    <a:lnTo>
                      <a:pt x="60" y="87"/>
                    </a:lnTo>
                    <a:lnTo>
                      <a:pt x="67" y="79"/>
                    </a:lnTo>
                    <a:lnTo>
                      <a:pt x="56" y="58"/>
                    </a:lnTo>
                    <a:lnTo>
                      <a:pt x="56" y="51"/>
                    </a:lnTo>
                    <a:lnTo>
                      <a:pt x="64" y="58"/>
                    </a:lnTo>
                    <a:lnTo>
                      <a:pt x="74" y="68"/>
                    </a:lnTo>
                    <a:lnTo>
                      <a:pt x="88" y="68"/>
                    </a:lnTo>
                    <a:lnTo>
                      <a:pt x="105" y="65"/>
                    </a:lnTo>
                    <a:lnTo>
                      <a:pt x="116" y="65"/>
                    </a:lnTo>
                    <a:lnTo>
                      <a:pt x="124" y="67"/>
                    </a:lnTo>
                    <a:lnTo>
                      <a:pt x="151" y="67"/>
                    </a:lnTo>
                    <a:lnTo>
                      <a:pt x="166" y="62"/>
                    </a:lnTo>
                    <a:lnTo>
                      <a:pt x="183" y="38"/>
                    </a:lnTo>
                    <a:lnTo>
                      <a:pt x="191" y="29"/>
                    </a:lnTo>
                    <a:lnTo>
                      <a:pt x="209" y="19"/>
                    </a:lnTo>
                    <a:lnTo>
                      <a:pt x="224" y="16"/>
                    </a:lnTo>
                    <a:lnTo>
                      <a:pt x="232" y="16"/>
                    </a:lnTo>
                    <a:lnTo>
                      <a:pt x="242" y="20"/>
                    </a:lnTo>
                    <a:lnTo>
                      <a:pt x="249" y="26"/>
                    </a:lnTo>
                    <a:lnTo>
                      <a:pt x="258" y="33"/>
                    </a:lnTo>
                    <a:lnTo>
                      <a:pt x="265" y="35"/>
                    </a:lnTo>
                    <a:lnTo>
                      <a:pt x="280" y="35"/>
                    </a:lnTo>
                    <a:lnTo>
                      <a:pt x="296" y="40"/>
                    </a:lnTo>
                    <a:lnTo>
                      <a:pt x="304" y="28"/>
                    </a:lnTo>
                    <a:lnTo>
                      <a:pt x="309" y="15"/>
                    </a:lnTo>
                    <a:lnTo>
                      <a:pt x="316" y="4"/>
                    </a:lnTo>
                    <a:lnTo>
                      <a:pt x="327" y="4"/>
                    </a:lnTo>
                    <a:lnTo>
                      <a:pt x="339" y="0"/>
                    </a:lnTo>
                    <a:lnTo>
                      <a:pt x="370" y="0"/>
                    </a:lnTo>
                    <a:lnTo>
                      <a:pt x="382" y="6"/>
                    </a:lnTo>
                    <a:lnTo>
                      <a:pt x="395" y="12"/>
                    </a:lnTo>
                    <a:lnTo>
                      <a:pt x="407" y="12"/>
                    </a:lnTo>
                    <a:lnTo>
                      <a:pt x="421" y="10"/>
                    </a:lnTo>
                    <a:lnTo>
                      <a:pt x="427" y="8"/>
                    </a:lnTo>
                    <a:lnTo>
                      <a:pt x="446" y="5"/>
                    </a:lnTo>
                    <a:lnTo>
                      <a:pt x="445" y="25"/>
                    </a:lnTo>
                    <a:lnTo>
                      <a:pt x="434" y="31"/>
                    </a:lnTo>
                    <a:lnTo>
                      <a:pt x="413" y="53"/>
                    </a:lnTo>
                    <a:lnTo>
                      <a:pt x="413" y="58"/>
                    </a:lnTo>
                    <a:lnTo>
                      <a:pt x="418" y="70"/>
                    </a:lnTo>
                    <a:lnTo>
                      <a:pt x="418" y="74"/>
                    </a:lnTo>
                    <a:lnTo>
                      <a:pt x="409" y="79"/>
                    </a:lnTo>
                    <a:lnTo>
                      <a:pt x="407" y="86"/>
                    </a:lnTo>
                    <a:lnTo>
                      <a:pt x="410" y="94"/>
                    </a:lnTo>
                    <a:lnTo>
                      <a:pt x="420" y="108"/>
                    </a:lnTo>
                    <a:lnTo>
                      <a:pt x="428" y="117"/>
                    </a:lnTo>
                    <a:lnTo>
                      <a:pt x="423" y="121"/>
                    </a:lnTo>
                    <a:lnTo>
                      <a:pt x="415" y="121"/>
                    </a:lnTo>
                    <a:lnTo>
                      <a:pt x="403" y="113"/>
                    </a:lnTo>
                    <a:lnTo>
                      <a:pt x="380" y="107"/>
                    </a:lnTo>
                    <a:lnTo>
                      <a:pt x="372" y="107"/>
                    </a:lnTo>
                    <a:lnTo>
                      <a:pt x="354" y="119"/>
                    </a:lnTo>
                    <a:lnTo>
                      <a:pt x="346" y="125"/>
                    </a:lnTo>
                    <a:lnTo>
                      <a:pt x="337" y="127"/>
                    </a:lnTo>
                    <a:lnTo>
                      <a:pt x="318" y="125"/>
                    </a:lnTo>
                    <a:lnTo>
                      <a:pt x="296" y="114"/>
                    </a:lnTo>
                    <a:lnTo>
                      <a:pt x="283" y="124"/>
                    </a:lnTo>
                    <a:lnTo>
                      <a:pt x="276" y="129"/>
                    </a:lnTo>
                    <a:lnTo>
                      <a:pt x="266" y="129"/>
                    </a:lnTo>
                    <a:lnTo>
                      <a:pt x="249" y="164"/>
                    </a:lnTo>
                    <a:lnTo>
                      <a:pt x="244" y="172"/>
                    </a:lnTo>
                    <a:lnTo>
                      <a:pt x="223" y="182"/>
                    </a:lnTo>
                    <a:lnTo>
                      <a:pt x="202" y="188"/>
                    </a:lnTo>
                    <a:lnTo>
                      <a:pt x="194" y="188"/>
                    </a:lnTo>
                    <a:lnTo>
                      <a:pt x="182" y="171"/>
                    </a:lnTo>
                    <a:lnTo>
                      <a:pt x="182" y="167"/>
                    </a:lnTo>
                    <a:lnTo>
                      <a:pt x="187" y="160"/>
                    </a:lnTo>
                    <a:lnTo>
                      <a:pt x="180" y="153"/>
                    </a:lnTo>
                    <a:lnTo>
                      <a:pt x="164" y="145"/>
                    </a:lnTo>
                    <a:lnTo>
                      <a:pt x="157" y="145"/>
                    </a:lnTo>
                    <a:lnTo>
                      <a:pt x="135" y="174"/>
                    </a:lnTo>
                    <a:lnTo>
                      <a:pt x="119" y="185"/>
                    </a:lnTo>
                    <a:lnTo>
                      <a:pt x="105" y="189"/>
                    </a:lnTo>
                    <a:lnTo>
                      <a:pt x="75" y="200"/>
                    </a:lnTo>
                    <a:lnTo>
                      <a:pt x="46" y="209"/>
                    </a:lnTo>
                    <a:lnTo>
                      <a:pt x="22" y="214"/>
                    </a:lnTo>
                    <a:lnTo>
                      <a:pt x="27" y="184"/>
                    </a:lnTo>
                    <a:lnTo>
                      <a:pt x="27" y="172"/>
                    </a:lnTo>
                    <a:lnTo>
                      <a:pt x="22" y="172"/>
                    </a:lnTo>
                    <a:lnTo>
                      <a:pt x="9" y="180"/>
                    </a:lnTo>
                    <a:lnTo>
                      <a:pt x="5" y="180"/>
                    </a:lnTo>
                    <a:lnTo>
                      <a:pt x="0" y="176"/>
                    </a:lnTo>
                    <a:lnTo>
                      <a:pt x="0" y="171"/>
                    </a:lnTo>
                    <a:lnTo>
                      <a:pt x="0" y="154"/>
                    </a:lnTo>
                    <a:lnTo>
                      <a:pt x="7" y="125"/>
                    </a:lnTo>
                    <a:lnTo>
                      <a:pt x="20" y="125"/>
                    </a:lnTo>
                    <a:lnTo>
                      <a:pt x="38" y="115"/>
                    </a:lnTo>
                    <a:lnTo>
                      <a:pt x="46" y="115"/>
                    </a:lnTo>
                    <a:lnTo>
                      <a:pt x="56" y="10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0" name="Freeform 229">
                <a:extLst>
                  <a:ext uri="{FF2B5EF4-FFF2-40B4-BE49-F238E27FC236}">
                    <a16:creationId xmlns:a16="http://schemas.microsoft.com/office/drawing/2014/main" id="{64EE84D0-9BF3-4039-BC89-D80573EC5966}"/>
                  </a:ext>
                </a:extLst>
              </p:cNvPr>
              <p:cNvSpPr>
                <a:spLocks/>
              </p:cNvSpPr>
              <p:nvPr/>
            </p:nvSpPr>
            <p:spPr bwMode="auto">
              <a:xfrm>
                <a:off x="4584700" y="2128838"/>
                <a:ext cx="654050" cy="490537"/>
              </a:xfrm>
              <a:custGeom>
                <a:avLst/>
                <a:gdLst>
                  <a:gd name="T0" fmla="*/ 30 w 346"/>
                  <a:gd name="T1" fmla="*/ 0 h 229"/>
                  <a:gd name="T2" fmla="*/ 56 w 346"/>
                  <a:gd name="T3" fmla="*/ 22 h 229"/>
                  <a:gd name="T4" fmla="*/ 69 w 346"/>
                  <a:gd name="T5" fmla="*/ 13 h 229"/>
                  <a:gd name="T6" fmla="*/ 110 w 346"/>
                  <a:gd name="T7" fmla="*/ 12 h 229"/>
                  <a:gd name="T8" fmla="*/ 114 w 346"/>
                  <a:gd name="T9" fmla="*/ 34 h 229"/>
                  <a:gd name="T10" fmla="*/ 124 w 346"/>
                  <a:gd name="T11" fmla="*/ 31 h 229"/>
                  <a:gd name="T12" fmla="*/ 143 w 346"/>
                  <a:gd name="T13" fmla="*/ 45 h 229"/>
                  <a:gd name="T14" fmla="*/ 167 w 346"/>
                  <a:gd name="T15" fmla="*/ 48 h 229"/>
                  <a:gd name="T16" fmla="*/ 198 w 346"/>
                  <a:gd name="T17" fmla="*/ 51 h 229"/>
                  <a:gd name="T18" fmla="*/ 230 w 346"/>
                  <a:gd name="T19" fmla="*/ 58 h 229"/>
                  <a:gd name="T20" fmla="*/ 255 w 346"/>
                  <a:gd name="T21" fmla="*/ 48 h 229"/>
                  <a:gd name="T22" fmla="*/ 270 w 346"/>
                  <a:gd name="T23" fmla="*/ 22 h 229"/>
                  <a:gd name="T24" fmla="*/ 289 w 346"/>
                  <a:gd name="T25" fmla="*/ 23 h 229"/>
                  <a:gd name="T26" fmla="*/ 310 w 346"/>
                  <a:gd name="T27" fmla="*/ 26 h 229"/>
                  <a:gd name="T28" fmla="*/ 303 w 346"/>
                  <a:gd name="T29" fmla="*/ 37 h 229"/>
                  <a:gd name="T30" fmla="*/ 321 w 346"/>
                  <a:gd name="T31" fmla="*/ 45 h 229"/>
                  <a:gd name="T32" fmla="*/ 335 w 346"/>
                  <a:gd name="T33" fmla="*/ 65 h 229"/>
                  <a:gd name="T34" fmla="*/ 346 w 346"/>
                  <a:gd name="T35" fmla="*/ 71 h 229"/>
                  <a:gd name="T36" fmla="*/ 331 w 346"/>
                  <a:gd name="T37" fmla="*/ 75 h 229"/>
                  <a:gd name="T38" fmla="*/ 325 w 346"/>
                  <a:gd name="T39" fmla="*/ 86 h 229"/>
                  <a:gd name="T40" fmla="*/ 330 w 346"/>
                  <a:gd name="T41" fmla="*/ 115 h 229"/>
                  <a:gd name="T42" fmla="*/ 339 w 346"/>
                  <a:gd name="T43" fmla="*/ 127 h 229"/>
                  <a:gd name="T44" fmla="*/ 326 w 346"/>
                  <a:gd name="T45" fmla="*/ 127 h 229"/>
                  <a:gd name="T46" fmla="*/ 310 w 346"/>
                  <a:gd name="T47" fmla="*/ 121 h 229"/>
                  <a:gd name="T48" fmla="*/ 288 w 346"/>
                  <a:gd name="T49" fmla="*/ 128 h 229"/>
                  <a:gd name="T50" fmla="*/ 289 w 346"/>
                  <a:gd name="T51" fmla="*/ 149 h 229"/>
                  <a:gd name="T52" fmla="*/ 270 w 346"/>
                  <a:gd name="T53" fmla="*/ 162 h 229"/>
                  <a:gd name="T54" fmla="*/ 234 w 346"/>
                  <a:gd name="T55" fmla="*/ 161 h 229"/>
                  <a:gd name="T56" fmla="*/ 227 w 346"/>
                  <a:gd name="T57" fmla="*/ 152 h 229"/>
                  <a:gd name="T58" fmla="*/ 216 w 346"/>
                  <a:gd name="T59" fmla="*/ 157 h 229"/>
                  <a:gd name="T60" fmla="*/ 201 w 346"/>
                  <a:gd name="T61" fmla="*/ 156 h 229"/>
                  <a:gd name="T62" fmla="*/ 190 w 346"/>
                  <a:gd name="T63" fmla="*/ 153 h 229"/>
                  <a:gd name="T64" fmla="*/ 188 w 346"/>
                  <a:gd name="T65" fmla="*/ 173 h 229"/>
                  <a:gd name="T66" fmla="*/ 132 w 346"/>
                  <a:gd name="T67" fmla="*/ 201 h 229"/>
                  <a:gd name="T68" fmla="*/ 108 w 346"/>
                  <a:gd name="T69" fmla="*/ 219 h 229"/>
                  <a:gd name="T70" fmla="*/ 87 w 346"/>
                  <a:gd name="T71" fmla="*/ 225 h 229"/>
                  <a:gd name="T72" fmla="*/ 98 w 346"/>
                  <a:gd name="T73" fmla="*/ 204 h 229"/>
                  <a:gd name="T74" fmla="*/ 90 w 346"/>
                  <a:gd name="T75" fmla="*/ 191 h 229"/>
                  <a:gd name="T76" fmla="*/ 102 w 346"/>
                  <a:gd name="T77" fmla="*/ 166 h 229"/>
                  <a:gd name="T78" fmla="*/ 117 w 346"/>
                  <a:gd name="T79" fmla="*/ 159 h 229"/>
                  <a:gd name="T80" fmla="*/ 123 w 346"/>
                  <a:gd name="T81" fmla="*/ 143 h 229"/>
                  <a:gd name="T82" fmla="*/ 113 w 346"/>
                  <a:gd name="T83" fmla="*/ 135 h 229"/>
                  <a:gd name="T84" fmla="*/ 102 w 346"/>
                  <a:gd name="T85" fmla="*/ 122 h 229"/>
                  <a:gd name="T86" fmla="*/ 89 w 346"/>
                  <a:gd name="T87" fmla="*/ 119 h 229"/>
                  <a:gd name="T88" fmla="*/ 78 w 346"/>
                  <a:gd name="T89" fmla="*/ 118 h 229"/>
                  <a:gd name="T90" fmla="*/ 73 w 346"/>
                  <a:gd name="T91" fmla="*/ 106 h 229"/>
                  <a:gd name="T92" fmla="*/ 43 w 346"/>
                  <a:gd name="T93" fmla="*/ 98 h 229"/>
                  <a:gd name="T94" fmla="*/ 15 w 346"/>
                  <a:gd name="T95" fmla="*/ 103 h 229"/>
                  <a:gd name="T96" fmla="*/ 0 w 346"/>
                  <a:gd name="T97" fmla="*/ 85 h 229"/>
                  <a:gd name="T98" fmla="*/ 3 w 346"/>
                  <a:gd name="T99" fmla="*/ 60 h 229"/>
                  <a:gd name="T100" fmla="*/ 13 w 346"/>
                  <a:gd name="T101" fmla="*/ 42 h 229"/>
                  <a:gd name="T102" fmla="*/ 10 w 346"/>
                  <a:gd name="T103" fmla="*/ 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6" h="229">
                    <a:moveTo>
                      <a:pt x="15" y="0"/>
                    </a:moveTo>
                    <a:lnTo>
                      <a:pt x="30" y="0"/>
                    </a:lnTo>
                    <a:lnTo>
                      <a:pt x="51" y="22"/>
                    </a:lnTo>
                    <a:lnTo>
                      <a:pt x="56" y="22"/>
                    </a:lnTo>
                    <a:lnTo>
                      <a:pt x="64" y="19"/>
                    </a:lnTo>
                    <a:lnTo>
                      <a:pt x="69" y="13"/>
                    </a:lnTo>
                    <a:lnTo>
                      <a:pt x="91" y="13"/>
                    </a:lnTo>
                    <a:lnTo>
                      <a:pt x="110" y="12"/>
                    </a:lnTo>
                    <a:lnTo>
                      <a:pt x="110" y="31"/>
                    </a:lnTo>
                    <a:lnTo>
                      <a:pt x="114" y="34"/>
                    </a:lnTo>
                    <a:lnTo>
                      <a:pt x="119" y="34"/>
                    </a:lnTo>
                    <a:lnTo>
                      <a:pt x="124" y="31"/>
                    </a:lnTo>
                    <a:lnTo>
                      <a:pt x="132" y="31"/>
                    </a:lnTo>
                    <a:lnTo>
                      <a:pt x="143" y="45"/>
                    </a:lnTo>
                    <a:lnTo>
                      <a:pt x="150" y="48"/>
                    </a:lnTo>
                    <a:lnTo>
                      <a:pt x="167" y="48"/>
                    </a:lnTo>
                    <a:lnTo>
                      <a:pt x="173" y="51"/>
                    </a:lnTo>
                    <a:lnTo>
                      <a:pt x="198" y="51"/>
                    </a:lnTo>
                    <a:lnTo>
                      <a:pt x="214" y="54"/>
                    </a:lnTo>
                    <a:lnTo>
                      <a:pt x="230" y="58"/>
                    </a:lnTo>
                    <a:lnTo>
                      <a:pt x="243" y="58"/>
                    </a:lnTo>
                    <a:lnTo>
                      <a:pt x="255" y="48"/>
                    </a:lnTo>
                    <a:lnTo>
                      <a:pt x="266" y="37"/>
                    </a:lnTo>
                    <a:lnTo>
                      <a:pt x="270" y="22"/>
                    </a:lnTo>
                    <a:lnTo>
                      <a:pt x="280" y="17"/>
                    </a:lnTo>
                    <a:lnTo>
                      <a:pt x="289" y="23"/>
                    </a:lnTo>
                    <a:lnTo>
                      <a:pt x="310" y="23"/>
                    </a:lnTo>
                    <a:lnTo>
                      <a:pt x="310" y="26"/>
                    </a:lnTo>
                    <a:lnTo>
                      <a:pt x="303" y="31"/>
                    </a:lnTo>
                    <a:lnTo>
                      <a:pt x="303" y="37"/>
                    </a:lnTo>
                    <a:lnTo>
                      <a:pt x="313" y="45"/>
                    </a:lnTo>
                    <a:lnTo>
                      <a:pt x="321" y="45"/>
                    </a:lnTo>
                    <a:lnTo>
                      <a:pt x="324" y="62"/>
                    </a:lnTo>
                    <a:lnTo>
                      <a:pt x="335" y="65"/>
                    </a:lnTo>
                    <a:lnTo>
                      <a:pt x="344" y="66"/>
                    </a:lnTo>
                    <a:lnTo>
                      <a:pt x="346" y="71"/>
                    </a:lnTo>
                    <a:lnTo>
                      <a:pt x="335" y="75"/>
                    </a:lnTo>
                    <a:lnTo>
                      <a:pt x="331" y="75"/>
                    </a:lnTo>
                    <a:lnTo>
                      <a:pt x="327" y="78"/>
                    </a:lnTo>
                    <a:lnTo>
                      <a:pt x="325" y="86"/>
                    </a:lnTo>
                    <a:lnTo>
                      <a:pt x="325" y="105"/>
                    </a:lnTo>
                    <a:lnTo>
                      <a:pt x="330" y="115"/>
                    </a:lnTo>
                    <a:lnTo>
                      <a:pt x="339" y="123"/>
                    </a:lnTo>
                    <a:lnTo>
                      <a:pt x="339" y="127"/>
                    </a:lnTo>
                    <a:lnTo>
                      <a:pt x="337" y="130"/>
                    </a:lnTo>
                    <a:lnTo>
                      <a:pt x="326" y="127"/>
                    </a:lnTo>
                    <a:lnTo>
                      <a:pt x="319" y="124"/>
                    </a:lnTo>
                    <a:lnTo>
                      <a:pt x="310" y="121"/>
                    </a:lnTo>
                    <a:lnTo>
                      <a:pt x="291" y="121"/>
                    </a:lnTo>
                    <a:lnTo>
                      <a:pt x="288" y="128"/>
                    </a:lnTo>
                    <a:lnTo>
                      <a:pt x="294" y="139"/>
                    </a:lnTo>
                    <a:lnTo>
                      <a:pt x="289" y="149"/>
                    </a:lnTo>
                    <a:lnTo>
                      <a:pt x="276" y="155"/>
                    </a:lnTo>
                    <a:lnTo>
                      <a:pt x="270" y="162"/>
                    </a:lnTo>
                    <a:lnTo>
                      <a:pt x="239" y="164"/>
                    </a:lnTo>
                    <a:lnTo>
                      <a:pt x="234" y="161"/>
                    </a:lnTo>
                    <a:lnTo>
                      <a:pt x="229" y="152"/>
                    </a:lnTo>
                    <a:lnTo>
                      <a:pt x="227" y="152"/>
                    </a:lnTo>
                    <a:lnTo>
                      <a:pt x="220" y="157"/>
                    </a:lnTo>
                    <a:lnTo>
                      <a:pt x="216" y="157"/>
                    </a:lnTo>
                    <a:lnTo>
                      <a:pt x="210" y="151"/>
                    </a:lnTo>
                    <a:lnTo>
                      <a:pt x="201" y="156"/>
                    </a:lnTo>
                    <a:lnTo>
                      <a:pt x="195" y="153"/>
                    </a:lnTo>
                    <a:lnTo>
                      <a:pt x="190" y="153"/>
                    </a:lnTo>
                    <a:lnTo>
                      <a:pt x="188" y="157"/>
                    </a:lnTo>
                    <a:lnTo>
                      <a:pt x="188" y="173"/>
                    </a:lnTo>
                    <a:lnTo>
                      <a:pt x="165" y="186"/>
                    </a:lnTo>
                    <a:lnTo>
                      <a:pt x="132" y="201"/>
                    </a:lnTo>
                    <a:lnTo>
                      <a:pt x="117" y="207"/>
                    </a:lnTo>
                    <a:lnTo>
                      <a:pt x="108" y="219"/>
                    </a:lnTo>
                    <a:lnTo>
                      <a:pt x="106" y="229"/>
                    </a:lnTo>
                    <a:lnTo>
                      <a:pt x="87" y="225"/>
                    </a:lnTo>
                    <a:lnTo>
                      <a:pt x="93" y="210"/>
                    </a:lnTo>
                    <a:lnTo>
                      <a:pt x="98" y="204"/>
                    </a:lnTo>
                    <a:lnTo>
                      <a:pt x="94" y="199"/>
                    </a:lnTo>
                    <a:lnTo>
                      <a:pt x="90" y="191"/>
                    </a:lnTo>
                    <a:lnTo>
                      <a:pt x="99" y="179"/>
                    </a:lnTo>
                    <a:lnTo>
                      <a:pt x="102" y="166"/>
                    </a:lnTo>
                    <a:lnTo>
                      <a:pt x="106" y="161"/>
                    </a:lnTo>
                    <a:lnTo>
                      <a:pt x="117" y="159"/>
                    </a:lnTo>
                    <a:lnTo>
                      <a:pt x="120" y="151"/>
                    </a:lnTo>
                    <a:lnTo>
                      <a:pt x="123" y="143"/>
                    </a:lnTo>
                    <a:lnTo>
                      <a:pt x="120" y="138"/>
                    </a:lnTo>
                    <a:lnTo>
                      <a:pt x="113" y="135"/>
                    </a:lnTo>
                    <a:lnTo>
                      <a:pt x="102" y="125"/>
                    </a:lnTo>
                    <a:lnTo>
                      <a:pt x="102" y="122"/>
                    </a:lnTo>
                    <a:lnTo>
                      <a:pt x="96" y="119"/>
                    </a:lnTo>
                    <a:lnTo>
                      <a:pt x="89" y="119"/>
                    </a:lnTo>
                    <a:lnTo>
                      <a:pt x="82" y="122"/>
                    </a:lnTo>
                    <a:lnTo>
                      <a:pt x="78" y="118"/>
                    </a:lnTo>
                    <a:lnTo>
                      <a:pt x="78" y="110"/>
                    </a:lnTo>
                    <a:lnTo>
                      <a:pt x="73" y="106"/>
                    </a:lnTo>
                    <a:lnTo>
                      <a:pt x="55" y="101"/>
                    </a:lnTo>
                    <a:lnTo>
                      <a:pt x="43" y="98"/>
                    </a:lnTo>
                    <a:lnTo>
                      <a:pt x="32" y="103"/>
                    </a:lnTo>
                    <a:lnTo>
                      <a:pt x="15" y="103"/>
                    </a:lnTo>
                    <a:lnTo>
                      <a:pt x="7" y="97"/>
                    </a:lnTo>
                    <a:lnTo>
                      <a:pt x="0" y="85"/>
                    </a:lnTo>
                    <a:lnTo>
                      <a:pt x="0" y="67"/>
                    </a:lnTo>
                    <a:lnTo>
                      <a:pt x="3" y="60"/>
                    </a:lnTo>
                    <a:lnTo>
                      <a:pt x="6" y="51"/>
                    </a:lnTo>
                    <a:lnTo>
                      <a:pt x="13" y="42"/>
                    </a:lnTo>
                    <a:lnTo>
                      <a:pt x="10" y="36"/>
                    </a:lnTo>
                    <a:lnTo>
                      <a:pt x="10" y="17"/>
                    </a:lnTo>
                    <a:lnTo>
                      <a:pt x="15"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1" name="Freeform 230">
                <a:extLst>
                  <a:ext uri="{FF2B5EF4-FFF2-40B4-BE49-F238E27FC236}">
                    <a16:creationId xmlns:a16="http://schemas.microsoft.com/office/drawing/2014/main" id="{83EC0AE5-6E49-4603-AABC-3E82D7FE5C1B}"/>
                  </a:ext>
                </a:extLst>
              </p:cNvPr>
              <p:cNvSpPr>
                <a:spLocks/>
              </p:cNvSpPr>
              <p:nvPr/>
            </p:nvSpPr>
            <p:spPr bwMode="auto">
              <a:xfrm>
                <a:off x="4127500" y="1989138"/>
                <a:ext cx="688975" cy="811212"/>
              </a:xfrm>
              <a:custGeom>
                <a:avLst/>
                <a:gdLst>
                  <a:gd name="T0" fmla="*/ 130 w 364"/>
                  <a:gd name="T1" fmla="*/ 363 h 379"/>
                  <a:gd name="T2" fmla="*/ 158 w 364"/>
                  <a:gd name="T3" fmla="*/ 371 h 379"/>
                  <a:gd name="T4" fmla="*/ 182 w 364"/>
                  <a:gd name="T5" fmla="*/ 358 h 379"/>
                  <a:gd name="T6" fmla="*/ 204 w 364"/>
                  <a:gd name="T7" fmla="*/ 355 h 379"/>
                  <a:gd name="T8" fmla="*/ 223 w 364"/>
                  <a:gd name="T9" fmla="*/ 350 h 379"/>
                  <a:gd name="T10" fmla="*/ 234 w 364"/>
                  <a:gd name="T11" fmla="*/ 364 h 379"/>
                  <a:gd name="T12" fmla="*/ 261 w 364"/>
                  <a:gd name="T13" fmla="*/ 357 h 379"/>
                  <a:gd name="T14" fmla="*/ 280 w 364"/>
                  <a:gd name="T15" fmla="*/ 343 h 379"/>
                  <a:gd name="T16" fmla="*/ 287 w 364"/>
                  <a:gd name="T17" fmla="*/ 321 h 379"/>
                  <a:gd name="T18" fmla="*/ 283 w 364"/>
                  <a:gd name="T19" fmla="*/ 317 h 379"/>
                  <a:gd name="T20" fmla="*/ 280 w 364"/>
                  <a:gd name="T21" fmla="*/ 306 h 379"/>
                  <a:gd name="T22" fmla="*/ 290 w 364"/>
                  <a:gd name="T23" fmla="*/ 293 h 379"/>
                  <a:gd name="T24" fmla="*/ 307 w 364"/>
                  <a:gd name="T25" fmla="*/ 290 h 379"/>
                  <a:gd name="T26" fmla="*/ 316 w 364"/>
                  <a:gd name="T27" fmla="*/ 293 h 379"/>
                  <a:gd name="T28" fmla="*/ 328 w 364"/>
                  <a:gd name="T29" fmla="*/ 290 h 379"/>
                  <a:gd name="T30" fmla="*/ 339 w 364"/>
                  <a:gd name="T31" fmla="*/ 269 h 379"/>
                  <a:gd name="T32" fmla="*/ 331 w 364"/>
                  <a:gd name="T33" fmla="*/ 256 h 379"/>
                  <a:gd name="T34" fmla="*/ 343 w 364"/>
                  <a:gd name="T35" fmla="*/ 231 h 379"/>
                  <a:gd name="T36" fmla="*/ 358 w 364"/>
                  <a:gd name="T37" fmla="*/ 224 h 379"/>
                  <a:gd name="T38" fmla="*/ 364 w 364"/>
                  <a:gd name="T39" fmla="*/ 208 h 379"/>
                  <a:gd name="T40" fmla="*/ 354 w 364"/>
                  <a:gd name="T41" fmla="*/ 200 h 379"/>
                  <a:gd name="T42" fmla="*/ 343 w 364"/>
                  <a:gd name="T43" fmla="*/ 187 h 379"/>
                  <a:gd name="T44" fmla="*/ 330 w 364"/>
                  <a:gd name="T45" fmla="*/ 184 h 379"/>
                  <a:gd name="T46" fmla="*/ 319 w 364"/>
                  <a:gd name="T47" fmla="*/ 183 h 379"/>
                  <a:gd name="T48" fmla="*/ 314 w 364"/>
                  <a:gd name="T49" fmla="*/ 171 h 379"/>
                  <a:gd name="T50" fmla="*/ 284 w 364"/>
                  <a:gd name="T51" fmla="*/ 163 h 379"/>
                  <a:gd name="T52" fmla="*/ 256 w 364"/>
                  <a:gd name="T53" fmla="*/ 168 h 379"/>
                  <a:gd name="T54" fmla="*/ 241 w 364"/>
                  <a:gd name="T55" fmla="*/ 150 h 379"/>
                  <a:gd name="T56" fmla="*/ 244 w 364"/>
                  <a:gd name="T57" fmla="*/ 125 h 379"/>
                  <a:gd name="T58" fmla="*/ 254 w 364"/>
                  <a:gd name="T59" fmla="*/ 107 h 379"/>
                  <a:gd name="T60" fmla="*/ 251 w 364"/>
                  <a:gd name="T61" fmla="*/ 82 h 379"/>
                  <a:gd name="T62" fmla="*/ 237 w 364"/>
                  <a:gd name="T63" fmla="*/ 61 h 379"/>
                  <a:gd name="T64" fmla="*/ 222 w 364"/>
                  <a:gd name="T65" fmla="*/ 43 h 379"/>
                  <a:gd name="T66" fmla="*/ 177 w 364"/>
                  <a:gd name="T67" fmla="*/ 17 h 379"/>
                  <a:gd name="T68" fmla="*/ 146 w 364"/>
                  <a:gd name="T69" fmla="*/ 5 h 379"/>
                  <a:gd name="T70" fmla="*/ 118 w 364"/>
                  <a:gd name="T71" fmla="*/ 0 h 379"/>
                  <a:gd name="T72" fmla="*/ 92 w 364"/>
                  <a:gd name="T73" fmla="*/ 10 h 379"/>
                  <a:gd name="T74" fmla="*/ 77 w 364"/>
                  <a:gd name="T75" fmla="*/ 28 h 379"/>
                  <a:gd name="T76" fmla="*/ 55 w 364"/>
                  <a:gd name="T77" fmla="*/ 56 h 379"/>
                  <a:gd name="T78" fmla="*/ 73 w 364"/>
                  <a:gd name="T79" fmla="*/ 92 h 379"/>
                  <a:gd name="T80" fmla="*/ 78 w 364"/>
                  <a:gd name="T81" fmla="*/ 118 h 379"/>
                  <a:gd name="T82" fmla="*/ 57 w 364"/>
                  <a:gd name="T83" fmla="*/ 131 h 379"/>
                  <a:gd name="T84" fmla="*/ 22 w 364"/>
                  <a:gd name="T85" fmla="*/ 129 h 379"/>
                  <a:gd name="T86" fmla="*/ 3 w 364"/>
                  <a:gd name="T87" fmla="*/ 139 h 379"/>
                  <a:gd name="T88" fmla="*/ 25 w 364"/>
                  <a:gd name="T89" fmla="*/ 155 h 379"/>
                  <a:gd name="T90" fmla="*/ 38 w 364"/>
                  <a:gd name="T91" fmla="*/ 178 h 379"/>
                  <a:gd name="T92" fmla="*/ 37 w 364"/>
                  <a:gd name="T93" fmla="*/ 207 h 379"/>
                  <a:gd name="T94" fmla="*/ 47 w 364"/>
                  <a:gd name="T95" fmla="*/ 210 h 379"/>
                  <a:gd name="T96" fmla="*/ 47 w 364"/>
                  <a:gd name="T97" fmla="*/ 216 h 379"/>
                  <a:gd name="T98" fmla="*/ 42 w 364"/>
                  <a:gd name="T99" fmla="*/ 231 h 379"/>
                  <a:gd name="T100" fmla="*/ 49 w 364"/>
                  <a:gd name="T101" fmla="*/ 244 h 379"/>
                  <a:gd name="T102" fmla="*/ 38 w 364"/>
                  <a:gd name="T103" fmla="*/ 262 h 379"/>
                  <a:gd name="T104" fmla="*/ 29 w 364"/>
                  <a:gd name="T105" fmla="*/ 278 h 379"/>
                  <a:gd name="T106" fmla="*/ 18 w 364"/>
                  <a:gd name="T107" fmla="*/ 308 h 379"/>
                  <a:gd name="T108" fmla="*/ 39 w 364"/>
                  <a:gd name="T109" fmla="*/ 355 h 379"/>
                  <a:gd name="T110" fmla="*/ 58 w 364"/>
                  <a:gd name="T111" fmla="*/ 379 h 379"/>
                  <a:gd name="T112" fmla="*/ 97 w 364"/>
                  <a:gd name="T113" fmla="*/ 364 h 379"/>
                  <a:gd name="T114" fmla="*/ 117 w 364"/>
                  <a:gd name="T115" fmla="*/ 36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4" h="379">
                    <a:moveTo>
                      <a:pt x="117" y="362"/>
                    </a:moveTo>
                    <a:lnTo>
                      <a:pt x="130" y="363"/>
                    </a:lnTo>
                    <a:lnTo>
                      <a:pt x="143" y="371"/>
                    </a:lnTo>
                    <a:lnTo>
                      <a:pt x="158" y="371"/>
                    </a:lnTo>
                    <a:lnTo>
                      <a:pt x="173" y="363"/>
                    </a:lnTo>
                    <a:lnTo>
                      <a:pt x="182" y="358"/>
                    </a:lnTo>
                    <a:lnTo>
                      <a:pt x="191" y="355"/>
                    </a:lnTo>
                    <a:lnTo>
                      <a:pt x="204" y="355"/>
                    </a:lnTo>
                    <a:lnTo>
                      <a:pt x="216" y="350"/>
                    </a:lnTo>
                    <a:lnTo>
                      <a:pt x="223" y="350"/>
                    </a:lnTo>
                    <a:lnTo>
                      <a:pt x="227" y="357"/>
                    </a:lnTo>
                    <a:lnTo>
                      <a:pt x="234" y="364"/>
                    </a:lnTo>
                    <a:lnTo>
                      <a:pt x="243" y="364"/>
                    </a:lnTo>
                    <a:lnTo>
                      <a:pt x="261" y="357"/>
                    </a:lnTo>
                    <a:lnTo>
                      <a:pt x="276" y="352"/>
                    </a:lnTo>
                    <a:lnTo>
                      <a:pt x="280" y="343"/>
                    </a:lnTo>
                    <a:lnTo>
                      <a:pt x="277" y="328"/>
                    </a:lnTo>
                    <a:lnTo>
                      <a:pt x="287" y="321"/>
                    </a:lnTo>
                    <a:lnTo>
                      <a:pt x="287" y="317"/>
                    </a:lnTo>
                    <a:lnTo>
                      <a:pt x="283" y="317"/>
                    </a:lnTo>
                    <a:lnTo>
                      <a:pt x="280" y="314"/>
                    </a:lnTo>
                    <a:lnTo>
                      <a:pt x="280" y="306"/>
                    </a:lnTo>
                    <a:lnTo>
                      <a:pt x="285" y="295"/>
                    </a:lnTo>
                    <a:lnTo>
                      <a:pt x="290" y="293"/>
                    </a:lnTo>
                    <a:lnTo>
                      <a:pt x="303" y="293"/>
                    </a:lnTo>
                    <a:lnTo>
                      <a:pt x="307" y="290"/>
                    </a:lnTo>
                    <a:lnTo>
                      <a:pt x="310" y="293"/>
                    </a:lnTo>
                    <a:lnTo>
                      <a:pt x="316" y="293"/>
                    </a:lnTo>
                    <a:lnTo>
                      <a:pt x="319" y="290"/>
                    </a:lnTo>
                    <a:lnTo>
                      <a:pt x="328" y="290"/>
                    </a:lnTo>
                    <a:lnTo>
                      <a:pt x="334" y="275"/>
                    </a:lnTo>
                    <a:lnTo>
                      <a:pt x="339" y="269"/>
                    </a:lnTo>
                    <a:lnTo>
                      <a:pt x="335" y="264"/>
                    </a:lnTo>
                    <a:lnTo>
                      <a:pt x="331" y="256"/>
                    </a:lnTo>
                    <a:lnTo>
                      <a:pt x="340" y="244"/>
                    </a:lnTo>
                    <a:lnTo>
                      <a:pt x="343" y="231"/>
                    </a:lnTo>
                    <a:lnTo>
                      <a:pt x="347" y="226"/>
                    </a:lnTo>
                    <a:lnTo>
                      <a:pt x="358" y="224"/>
                    </a:lnTo>
                    <a:lnTo>
                      <a:pt x="361" y="216"/>
                    </a:lnTo>
                    <a:lnTo>
                      <a:pt x="364" y="208"/>
                    </a:lnTo>
                    <a:lnTo>
                      <a:pt x="361" y="203"/>
                    </a:lnTo>
                    <a:lnTo>
                      <a:pt x="354" y="200"/>
                    </a:lnTo>
                    <a:lnTo>
                      <a:pt x="343" y="190"/>
                    </a:lnTo>
                    <a:lnTo>
                      <a:pt x="343" y="187"/>
                    </a:lnTo>
                    <a:lnTo>
                      <a:pt x="337" y="184"/>
                    </a:lnTo>
                    <a:lnTo>
                      <a:pt x="330" y="184"/>
                    </a:lnTo>
                    <a:lnTo>
                      <a:pt x="323" y="187"/>
                    </a:lnTo>
                    <a:lnTo>
                      <a:pt x="319" y="183"/>
                    </a:lnTo>
                    <a:lnTo>
                      <a:pt x="319" y="175"/>
                    </a:lnTo>
                    <a:lnTo>
                      <a:pt x="314" y="171"/>
                    </a:lnTo>
                    <a:lnTo>
                      <a:pt x="296" y="166"/>
                    </a:lnTo>
                    <a:lnTo>
                      <a:pt x="284" y="163"/>
                    </a:lnTo>
                    <a:lnTo>
                      <a:pt x="273" y="168"/>
                    </a:lnTo>
                    <a:lnTo>
                      <a:pt x="256" y="168"/>
                    </a:lnTo>
                    <a:lnTo>
                      <a:pt x="248" y="162"/>
                    </a:lnTo>
                    <a:lnTo>
                      <a:pt x="241" y="150"/>
                    </a:lnTo>
                    <a:lnTo>
                      <a:pt x="241" y="132"/>
                    </a:lnTo>
                    <a:lnTo>
                      <a:pt x="244" y="125"/>
                    </a:lnTo>
                    <a:lnTo>
                      <a:pt x="247" y="116"/>
                    </a:lnTo>
                    <a:lnTo>
                      <a:pt x="254" y="107"/>
                    </a:lnTo>
                    <a:lnTo>
                      <a:pt x="251" y="101"/>
                    </a:lnTo>
                    <a:lnTo>
                      <a:pt x="251" y="82"/>
                    </a:lnTo>
                    <a:lnTo>
                      <a:pt x="256" y="65"/>
                    </a:lnTo>
                    <a:lnTo>
                      <a:pt x="237" y="61"/>
                    </a:lnTo>
                    <a:lnTo>
                      <a:pt x="226" y="55"/>
                    </a:lnTo>
                    <a:lnTo>
                      <a:pt x="222" y="43"/>
                    </a:lnTo>
                    <a:lnTo>
                      <a:pt x="211" y="32"/>
                    </a:lnTo>
                    <a:lnTo>
                      <a:pt x="177" y="17"/>
                    </a:lnTo>
                    <a:lnTo>
                      <a:pt x="158" y="5"/>
                    </a:lnTo>
                    <a:lnTo>
                      <a:pt x="146" y="5"/>
                    </a:lnTo>
                    <a:lnTo>
                      <a:pt x="128" y="5"/>
                    </a:lnTo>
                    <a:lnTo>
                      <a:pt x="118" y="0"/>
                    </a:lnTo>
                    <a:lnTo>
                      <a:pt x="105" y="7"/>
                    </a:lnTo>
                    <a:lnTo>
                      <a:pt x="92" y="10"/>
                    </a:lnTo>
                    <a:lnTo>
                      <a:pt x="85" y="14"/>
                    </a:lnTo>
                    <a:lnTo>
                      <a:pt x="77" y="28"/>
                    </a:lnTo>
                    <a:lnTo>
                      <a:pt x="64" y="41"/>
                    </a:lnTo>
                    <a:lnTo>
                      <a:pt x="55" y="56"/>
                    </a:lnTo>
                    <a:lnTo>
                      <a:pt x="55" y="75"/>
                    </a:lnTo>
                    <a:lnTo>
                      <a:pt x="73" y="92"/>
                    </a:lnTo>
                    <a:lnTo>
                      <a:pt x="78" y="108"/>
                    </a:lnTo>
                    <a:lnTo>
                      <a:pt x="78" y="118"/>
                    </a:lnTo>
                    <a:lnTo>
                      <a:pt x="73" y="124"/>
                    </a:lnTo>
                    <a:lnTo>
                      <a:pt x="57" y="131"/>
                    </a:lnTo>
                    <a:lnTo>
                      <a:pt x="31" y="131"/>
                    </a:lnTo>
                    <a:lnTo>
                      <a:pt x="22" y="129"/>
                    </a:lnTo>
                    <a:lnTo>
                      <a:pt x="13" y="129"/>
                    </a:lnTo>
                    <a:lnTo>
                      <a:pt x="3" y="139"/>
                    </a:lnTo>
                    <a:lnTo>
                      <a:pt x="15" y="144"/>
                    </a:lnTo>
                    <a:lnTo>
                      <a:pt x="25" y="155"/>
                    </a:lnTo>
                    <a:lnTo>
                      <a:pt x="28" y="170"/>
                    </a:lnTo>
                    <a:lnTo>
                      <a:pt x="38" y="178"/>
                    </a:lnTo>
                    <a:lnTo>
                      <a:pt x="37" y="185"/>
                    </a:lnTo>
                    <a:lnTo>
                      <a:pt x="37" y="207"/>
                    </a:lnTo>
                    <a:lnTo>
                      <a:pt x="41" y="210"/>
                    </a:lnTo>
                    <a:lnTo>
                      <a:pt x="47" y="210"/>
                    </a:lnTo>
                    <a:lnTo>
                      <a:pt x="50" y="213"/>
                    </a:lnTo>
                    <a:lnTo>
                      <a:pt x="47" y="216"/>
                    </a:lnTo>
                    <a:lnTo>
                      <a:pt x="47" y="227"/>
                    </a:lnTo>
                    <a:lnTo>
                      <a:pt x="42" y="231"/>
                    </a:lnTo>
                    <a:lnTo>
                      <a:pt x="42" y="236"/>
                    </a:lnTo>
                    <a:lnTo>
                      <a:pt x="49" y="244"/>
                    </a:lnTo>
                    <a:lnTo>
                      <a:pt x="49" y="252"/>
                    </a:lnTo>
                    <a:lnTo>
                      <a:pt x="38" y="262"/>
                    </a:lnTo>
                    <a:lnTo>
                      <a:pt x="38" y="270"/>
                    </a:lnTo>
                    <a:lnTo>
                      <a:pt x="29" y="278"/>
                    </a:lnTo>
                    <a:lnTo>
                      <a:pt x="0" y="292"/>
                    </a:lnTo>
                    <a:lnTo>
                      <a:pt x="18" y="308"/>
                    </a:lnTo>
                    <a:lnTo>
                      <a:pt x="27" y="313"/>
                    </a:lnTo>
                    <a:lnTo>
                      <a:pt x="39" y="355"/>
                    </a:lnTo>
                    <a:lnTo>
                      <a:pt x="52" y="367"/>
                    </a:lnTo>
                    <a:lnTo>
                      <a:pt x="58" y="379"/>
                    </a:lnTo>
                    <a:lnTo>
                      <a:pt x="94" y="368"/>
                    </a:lnTo>
                    <a:lnTo>
                      <a:pt x="97" y="364"/>
                    </a:lnTo>
                    <a:lnTo>
                      <a:pt x="107" y="360"/>
                    </a:lnTo>
                    <a:lnTo>
                      <a:pt x="117" y="36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2" name="Freeform 231">
                <a:extLst>
                  <a:ext uri="{FF2B5EF4-FFF2-40B4-BE49-F238E27FC236}">
                    <a16:creationId xmlns:a16="http://schemas.microsoft.com/office/drawing/2014/main" id="{4F42CE2F-CBCE-4585-B6A5-E65E41A988EE}"/>
                  </a:ext>
                </a:extLst>
              </p:cNvPr>
              <p:cNvSpPr>
                <a:spLocks/>
              </p:cNvSpPr>
              <p:nvPr/>
            </p:nvSpPr>
            <p:spPr bwMode="auto">
              <a:xfrm>
                <a:off x="5870575" y="2051050"/>
                <a:ext cx="514350" cy="611188"/>
              </a:xfrm>
              <a:custGeom>
                <a:avLst/>
                <a:gdLst>
                  <a:gd name="T0" fmla="*/ 44 w 272"/>
                  <a:gd name="T1" fmla="*/ 151 h 285"/>
                  <a:gd name="T2" fmla="*/ 47 w 272"/>
                  <a:gd name="T3" fmla="*/ 179 h 285"/>
                  <a:gd name="T4" fmla="*/ 55 w 272"/>
                  <a:gd name="T5" fmla="*/ 198 h 285"/>
                  <a:gd name="T6" fmla="*/ 61 w 272"/>
                  <a:gd name="T7" fmla="*/ 219 h 285"/>
                  <a:gd name="T8" fmla="*/ 56 w 272"/>
                  <a:gd name="T9" fmla="*/ 243 h 285"/>
                  <a:gd name="T10" fmla="*/ 86 w 272"/>
                  <a:gd name="T11" fmla="*/ 253 h 285"/>
                  <a:gd name="T12" fmla="*/ 114 w 272"/>
                  <a:gd name="T13" fmla="*/ 264 h 285"/>
                  <a:gd name="T14" fmla="*/ 125 w 272"/>
                  <a:gd name="T15" fmla="*/ 256 h 285"/>
                  <a:gd name="T16" fmla="*/ 142 w 272"/>
                  <a:gd name="T17" fmla="*/ 261 h 285"/>
                  <a:gd name="T18" fmla="*/ 174 w 272"/>
                  <a:gd name="T19" fmla="*/ 275 h 285"/>
                  <a:gd name="T20" fmla="*/ 190 w 272"/>
                  <a:gd name="T21" fmla="*/ 273 h 285"/>
                  <a:gd name="T22" fmla="*/ 223 w 272"/>
                  <a:gd name="T23" fmla="*/ 285 h 285"/>
                  <a:gd name="T24" fmla="*/ 234 w 272"/>
                  <a:gd name="T25" fmla="*/ 279 h 285"/>
                  <a:gd name="T26" fmla="*/ 218 w 272"/>
                  <a:gd name="T27" fmla="*/ 260 h 285"/>
                  <a:gd name="T28" fmla="*/ 218 w 272"/>
                  <a:gd name="T29" fmla="*/ 232 h 285"/>
                  <a:gd name="T30" fmla="*/ 241 w 272"/>
                  <a:gd name="T31" fmla="*/ 205 h 285"/>
                  <a:gd name="T32" fmla="*/ 257 w 272"/>
                  <a:gd name="T33" fmla="*/ 196 h 285"/>
                  <a:gd name="T34" fmla="*/ 197 w 272"/>
                  <a:gd name="T35" fmla="*/ 165 h 285"/>
                  <a:gd name="T36" fmla="*/ 190 w 272"/>
                  <a:gd name="T37" fmla="*/ 154 h 285"/>
                  <a:gd name="T38" fmla="*/ 206 w 272"/>
                  <a:gd name="T39" fmla="*/ 123 h 285"/>
                  <a:gd name="T40" fmla="*/ 220 w 272"/>
                  <a:gd name="T41" fmla="*/ 115 h 285"/>
                  <a:gd name="T42" fmla="*/ 228 w 272"/>
                  <a:gd name="T43" fmla="*/ 92 h 285"/>
                  <a:gd name="T44" fmla="*/ 243 w 272"/>
                  <a:gd name="T45" fmla="*/ 94 h 285"/>
                  <a:gd name="T46" fmla="*/ 261 w 272"/>
                  <a:gd name="T47" fmla="*/ 82 h 285"/>
                  <a:gd name="T48" fmla="*/ 272 w 272"/>
                  <a:gd name="T49" fmla="*/ 71 h 285"/>
                  <a:gd name="T50" fmla="*/ 259 w 272"/>
                  <a:gd name="T51" fmla="*/ 53 h 285"/>
                  <a:gd name="T52" fmla="*/ 259 w 272"/>
                  <a:gd name="T53" fmla="*/ 19 h 285"/>
                  <a:gd name="T54" fmla="*/ 270 w 272"/>
                  <a:gd name="T55" fmla="*/ 4 h 285"/>
                  <a:gd name="T56" fmla="*/ 253 w 272"/>
                  <a:gd name="T57" fmla="*/ 6 h 285"/>
                  <a:gd name="T58" fmla="*/ 215 w 272"/>
                  <a:gd name="T59" fmla="*/ 12 h 285"/>
                  <a:gd name="T60" fmla="*/ 199 w 272"/>
                  <a:gd name="T61" fmla="*/ 18 h 285"/>
                  <a:gd name="T62" fmla="*/ 190 w 272"/>
                  <a:gd name="T63" fmla="*/ 23 h 285"/>
                  <a:gd name="T64" fmla="*/ 173 w 272"/>
                  <a:gd name="T65" fmla="*/ 31 h 285"/>
                  <a:gd name="T66" fmla="*/ 153 w 272"/>
                  <a:gd name="T67" fmla="*/ 38 h 285"/>
                  <a:gd name="T68" fmla="*/ 137 w 272"/>
                  <a:gd name="T69" fmla="*/ 35 h 285"/>
                  <a:gd name="T70" fmla="*/ 131 w 272"/>
                  <a:gd name="T71" fmla="*/ 45 h 285"/>
                  <a:gd name="T72" fmla="*/ 105 w 272"/>
                  <a:gd name="T73" fmla="*/ 51 h 285"/>
                  <a:gd name="T74" fmla="*/ 92 w 272"/>
                  <a:gd name="T75" fmla="*/ 51 h 285"/>
                  <a:gd name="T76" fmla="*/ 78 w 272"/>
                  <a:gd name="T77" fmla="*/ 54 h 285"/>
                  <a:gd name="T78" fmla="*/ 56 w 272"/>
                  <a:gd name="T79" fmla="*/ 46 h 285"/>
                  <a:gd name="T80" fmla="*/ 38 w 272"/>
                  <a:gd name="T81" fmla="*/ 49 h 285"/>
                  <a:gd name="T82" fmla="*/ 28 w 272"/>
                  <a:gd name="T83" fmla="*/ 45 h 285"/>
                  <a:gd name="T84" fmla="*/ 10 w 272"/>
                  <a:gd name="T85" fmla="*/ 76 h 285"/>
                  <a:gd name="T86" fmla="*/ 0 w 272"/>
                  <a:gd name="T87" fmla="*/ 99 h 285"/>
                  <a:gd name="T88" fmla="*/ 15 w 272"/>
                  <a:gd name="T89" fmla="*/ 124 h 285"/>
                  <a:gd name="T90" fmla="*/ 21 w 272"/>
                  <a:gd name="T91" fmla="*/ 145 h 285"/>
                  <a:gd name="T92" fmla="*/ 34 w 272"/>
                  <a:gd name="T93" fmla="*/ 143 h 285"/>
                  <a:gd name="T94" fmla="*/ 44 w 272"/>
                  <a:gd name="T95" fmla="*/ 146 h 285"/>
                  <a:gd name="T96" fmla="*/ 43 w 272"/>
                  <a:gd name="T97" fmla="*/ 16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2" h="285">
                    <a:moveTo>
                      <a:pt x="43" y="163"/>
                    </a:moveTo>
                    <a:lnTo>
                      <a:pt x="44" y="151"/>
                    </a:lnTo>
                    <a:lnTo>
                      <a:pt x="43" y="163"/>
                    </a:lnTo>
                    <a:lnTo>
                      <a:pt x="47" y="179"/>
                    </a:lnTo>
                    <a:lnTo>
                      <a:pt x="47" y="190"/>
                    </a:lnTo>
                    <a:lnTo>
                      <a:pt x="55" y="198"/>
                    </a:lnTo>
                    <a:lnTo>
                      <a:pt x="61" y="207"/>
                    </a:lnTo>
                    <a:lnTo>
                      <a:pt x="61" y="219"/>
                    </a:lnTo>
                    <a:lnTo>
                      <a:pt x="56" y="237"/>
                    </a:lnTo>
                    <a:lnTo>
                      <a:pt x="56" y="243"/>
                    </a:lnTo>
                    <a:lnTo>
                      <a:pt x="65" y="248"/>
                    </a:lnTo>
                    <a:lnTo>
                      <a:pt x="86" y="253"/>
                    </a:lnTo>
                    <a:lnTo>
                      <a:pt x="100" y="257"/>
                    </a:lnTo>
                    <a:lnTo>
                      <a:pt x="114" y="264"/>
                    </a:lnTo>
                    <a:lnTo>
                      <a:pt x="120" y="255"/>
                    </a:lnTo>
                    <a:lnTo>
                      <a:pt x="125" y="256"/>
                    </a:lnTo>
                    <a:lnTo>
                      <a:pt x="137" y="258"/>
                    </a:lnTo>
                    <a:lnTo>
                      <a:pt x="142" y="261"/>
                    </a:lnTo>
                    <a:lnTo>
                      <a:pt x="149" y="270"/>
                    </a:lnTo>
                    <a:lnTo>
                      <a:pt x="174" y="275"/>
                    </a:lnTo>
                    <a:lnTo>
                      <a:pt x="183" y="275"/>
                    </a:lnTo>
                    <a:lnTo>
                      <a:pt x="190" y="273"/>
                    </a:lnTo>
                    <a:lnTo>
                      <a:pt x="197" y="277"/>
                    </a:lnTo>
                    <a:lnTo>
                      <a:pt x="223" y="285"/>
                    </a:lnTo>
                    <a:lnTo>
                      <a:pt x="230" y="285"/>
                    </a:lnTo>
                    <a:lnTo>
                      <a:pt x="234" y="279"/>
                    </a:lnTo>
                    <a:lnTo>
                      <a:pt x="234" y="274"/>
                    </a:lnTo>
                    <a:lnTo>
                      <a:pt x="218" y="260"/>
                    </a:lnTo>
                    <a:lnTo>
                      <a:pt x="218" y="242"/>
                    </a:lnTo>
                    <a:lnTo>
                      <a:pt x="218" y="232"/>
                    </a:lnTo>
                    <a:lnTo>
                      <a:pt x="227" y="213"/>
                    </a:lnTo>
                    <a:lnTo>
                      <a:pt x="241" y="205"/>
                    </a:lnTo>
                    <a:lnTo>
                      <a:pt x="253" y="201"/>
                    </a:lnTo>
                    <a:lnTo>
                      <a:pt x="257" y="196"/>
                    </a:lnTo>
                    <a:lnTo>
                      <a:pt x="228" y="172"/>
                    </a:lnTo>
                    <a:lnTo>
                      <a:pt x="197" y="165"/>
                    </a:lnTo>
                    <a:lnTo>
                      <a:pt x="189" y="159"/>
                    </a:lnTo>
                    <a:lnTo>
                      <a:pt x="190" y="154"/>
                    </a:lnTo>
                    <a:lnTo>
                      <a:pt x="190" y="145"/>
                    </a:lnTo>
                    <a:lnTo>
                      <a:pt x="206" y="123"/>
                    </a:lnTo>
                    <a:lnTo>
                      <a:pt x="211" y="123"/>
                    </a:lnTo>
                    <a:lnTo>
                      <a:pt x="220" y="115"/>
                    </a:lnTo>
                    <a:lnTo>
                      <a:pt x="237" y="99"/>
                    </a:lnTo>
                    <a:lnTo>
                      <a:pt x="228" y="92"/>
                    </a:lnTo>
                    <a:lnTo>
                      <a:pt x="238" y="89"/>
                    </a:lnTo>
                    <a:lnTo>
                      <a:pt x="243" y="94"/>
                    </a:lnTo>
                    <a:lnTo>
                      <a:pt x="248" y="91"/>
                    </a:lnTo>
                    <a:lnTo>
                      <a:pt x="261" y="82"/>
                    </a:lnTo>
                    <a:lnTo>
                      <a:pt x="272" y="78"/>
                    </a:lnTo>
                    <a:lnTo>
                      <a:pt x="272" y="71"/>
                    </a:lnTo>
                    <a:lnTo>
                      <a:pt x="261" y="62"/>
                    </a:lnTo>
                    <a:lnTo>
                      <a:pt x="259" y="53"/>
                    </a:lnTo>
                    <a:lnTo>
                      <a:pt x="259" y="47"/>
                    </a:lnTo>
                    <a:lnTo>
                      <a:pt x="259" y="19"/>
                    </a:lnTo>
                    <a:lnTo>
                      <a:pt x="264" y="12"/>
                    </a:lnTo>
                    <a:lnTo>
                      <a:pt x="270" y="4"/>
                    </a:lnTo>
                    <a:lnTo>
                      <a:pt x="258" y="0"/>
                    </a:lnTo>
                    <a:lnTo>
                      <a:pt x="253" y="6"/>
                    </a:lnTo>
                    <a:lnTo>
                      <a:pt x="243" y="12"/>
                    </a:lnTo>
                    <a:lnTo>
                      <a:pt x="215" y="12"/>
                    </a:lnTo>
                    <a:lnTo>
                      <a:pt x="209" y="10"/>
                    </a:lnTo>
                    <a:lnTo>
                      <a:pt x="199" y="18"/>
                    </a:lnTo>
                    <a:lnTo>
                      <a:pt x="194" y="18"/>
                    </a:lnTo>
                    <a:lnTo>
                      <a:pt x="190" y="23"/>
                    </a:lnTo>
                    <a:lnTo>
                      <a:pt x="182" y="23"/>
                    </a:lnTo>
                    <a:lnTo>
                      <a:pt x="173" y="31"/>
                    </a:lnTo>
                    <a:lnTo>
                      <a:pt x="162" y="41"/>
                    </a:lnTo>
                    <a:lnTo>
                      <a:pt x="153" y="38"/>
                    </a:lnTo>
                    <a:lnTo>
                      <a:pt x="145" y="35"/>
                    </a:lnTo>
                    <a:lnTo>
                      <a:pt x="137" y="35"/>
                    </a:lnTo>
                    <a:lnTo>
                      <a:pt x="135" y="41"/>
                    </a:lnTo>
                    <a:lnTo>
                      <a:pt x="131" y="45"/>
                    </a:lnTo>
                    <a:lnTo>
                      <a:pt x="121" y="51"/>
                    </a:lnTo>
                    <a:lnTo>
                      <a:pt x="105" y="51"/>
                    </a:lnTo>
                    <a:lnTo>
                      <a:pt x="96" y="55"/>
                    </a:lnTo>
                    <a:lnTo>
                      <a:pt x="92" y="51"/>
                    </a:lnTo>
                    <a:lnTo>
                      <a:pt x="84" y="55"/>
                    </a:lnTo>
                    <a:lnTo>
                      <a:pt x="78" y="54"/>
                    </a:lnTo>
                    <a:lnTo>
                      <a:pt x="64" y="46"/>
                    </a:lnTo>
                    <a:lnTo>
                      <a:pt x="56" y="46"/>
                    </a:lnTo>
                    <a:lnTo>
                      <a:pt x="48" y="49"/>
                    </a:lnTo>
                    <a:lnTo>
                      <a:pt x="38" y="49"/>
                    </a:lnTo>
                    <a:lnTo>
                      <a:pt x="38" y="48"/>
                    </a:lnTo>
                    <a:lnTo>
                      <a:pt x="28" y="45"/>
                    </a:lnTo>
                    <a:lnTo>
                      <a:pt x="18" y="64"/>
                    </a:lnTo>
                    <a:lnTo>
                      <a:pt x="10" y="76"/>
                    </a:lnTo>
                    <a:lnTo>
                      <a:pt x="10" y="89"/>
                    </a:lnTo>
                    <a:lnTo>
                      <a:pt x="0" y="99"/>
                    </a:lnTo>
                    <a:lnTo>
                      <a:pt x="0" y="112"/>
                    </a:lnTo>
                    <a:lnTo>
                      <a:pt x="15" y="124"/>
                    </a:lnTo>
                    <a:lnTo>
                      <a:pt x="15" y="138"/>
                    </a:lnTo>
                    <a:lnTo>
                      <a:pt x="21" y="145"/>
                    </a:lnTo>
                    <a:lnTo>
                      <a:pt x="26" y="148"/>
                    </a:lnTo>
                    <a:lnTo>
                      <a:pt x="34" y="143"/>
                    </a:lnTo>
                    <a:lnTo>
                      <a:pt x="40" y="143"/>
                    </a:lnTo>
                    <a:lnTo>
                      <a:pt x="44" y="146"/>
                    </a:lnTo>
                    <a:lnTo>
                      <a:pt x="44" y="151"/>
                    </a:lnTo>
                    <a:lnTo>
                      <a:pt x="43" y="16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3" name="Freeform 232" descr="Wide upward diagonal">
                <a:extLst>
                  <a:ext uri="{FF2B5EF4-FFF2-40B4-BE49-F238E27FC236}">
                    <a16:creationId xmlns:a16="http://schemas.microsoft.com/office/drawing/2014/main" id="{8851190C-BBE9-49DA-B92D-C5AA95C4973A}"/>
                  </a:ext>
                </a:extLst>
              </p:cNvPr>
              <p:cNvSpPr>
                <a:spLocks/>
              </p:cNvSpPr>
              <p:nvPr/>
            </p:nvSpPr>
            <p:spPr bwMode="auto">
              <a:xfrm>
                <a:off x="5310188" y="2055813"/>
                <a:ext cx="642937" cy="466725"/>
              </a:xfrm>
              <a:custGeom>
                <a:avLst/>
                <a:gdLst>
                  <a:gd name="T0" fmla="*/ 221 w 340"/>
                  <a:gd name="T1" fmla="*/ 162 h 218"/>
                  <a:gd name="T2" fmla="*/ 222 w 340"/>
                  <a:gd name="T3" fmla="*/ 174 h 218"/>
                  <a:gd name="T4" fmla="*/ 212 w 340"/>
                  <a:gd name="T5" fmla="*/ 196 h 218"/>
                  <a:gd name="T6" fmla="*/ 234 w 340"/>
                  <a:gd name="T7" fmla="*/ 215 h 218"/>
                  <a:gd name="T8" fmla="*/ 250 w 340"/>
                  <a:gd name="T9" fmla="*/ 213 h 218"/>
                  <a:gd name="T10" fmla="*/ 254 w 340"/>
                  <a:gd name="T11" fmla="*/ 197 h 218"/>
                  <a:gd name="T12" fmla="*/ 279 w 340"/>
                  <a:gd name="T13" fmla="*/ 208 h 218"/>
                  <a:gd name="T14" fmla="*/ 297 w 340"/>
                  <a:gd name="T15" fmla="*/ 195 h 218"/>
                  <a:gd name="T16" fmla="*/ 305 w 340"/>
                  <a:gd name="T17" fmla="*/ 170 h 218"/>
                  <a:gd name="T18" fmla="*/ 340 w 340"/>
                  <a:gd name="T19" fmla="*/ 149 h 218"/>
                  <a:gd name="T20" fmla="*/ 336 w 340"/>
                  <a:gd name="T21" fmla="*/ 141 h 218"/>
                  <a:gd name="T22" fmla="*/ 322 w 340"/>
                  <a:gd name="T23" fmla="*/ 146 h 218"/>
                  <a:gd name="T24" fmla="*/ 311 w 340"/>
                  <a:gd name="T25" fmla="*/ 136 h 218"/>
                  <a:gd name="T26" fmla="*/ 296 w 340"/>
                  <a:gd name="T27" fmla="*/ 110 h 218"/>
                  <a:gd name="T28" fmla="*/ 306 w 340"/>
                  <a:gd name="T29" fmla="*/ 87 h 218"/>
                  <a:gd name="T30" fmla="*/ 314 w 340"/>
                  <a:gd name="T31" fmla="*/ 62 h 218"/>
                  <a:gd name="T32" fmla="*/ 296 w 340"/>
                  <a:gd name="T33" fmla="*/ 40 h 218"/>
                  <a:gd name="T34" fmla="*/ 272 w 340"/>
                  <a:gd name="T35" fmla="*/ 40 h 218"/>
                  <a:gd name="T36" fmla="*/ 251 w 340"/>
                  <a:gd name="T37" fmla="*/ 28 h 218"/>
                  <a:gd name="T38" fmla="*/ 243 w 340"/>
                  <a:gd name="T39" fmla="*/ 18 h 218"/>
                  <a:gd name="T40" fmla="*/ 233 w 340"/>
                  <a:gd name="T41" fmla="*/ 4 h 218"/>
                  <a:gd name="T42" fmla="*/ 223 w 340"/>
                  <a:gd name="T43" fmla="*/ 0 h 218"/>
                  <a:gd name="T44" fmla="*/ 209 w 340"/>
                  <a:gd name="T45" fmla="*/ 19 h 218"/>
                  <a:gd name="T46" fmla="*/ 191 w 340"/>
                  <a:gd name="T47" fmla="*/ 34 h 218"/>
                  <a:gd name="T48" fmla="*/ 157 w 340"/>
                  <a:gd name="T49" fmla="*/ 12 h 218"/>
                  <a:gd name="T50" fmla="*/ 135 w 340"/>
                  <a:gd name="T51" fmla="*/ 0 h 218"/>
                  <a:gd name="T52" fmla="*/ 116 w 340"/>
                  <a:gd name="T53" fmla="*/ 3 h 218"/>
                  <a:gd name="T54" fmla="*/ 102 w 340"/>
                  <a:gd name="T55" fmla="*/ 8 h 218"/>
                  <a:gd name="T56" fmla="*/ 71 w 340"/>
                  <a:gd name="T57" fmla="*/ 17 h 218"/>
                  <a:gd name="T58" fmla="*/ 66 w 340"/>
                  <a:gd name="T59" fmla="*/ 35 h 218"/>
                  <a:gd name="T60" fmla="*/ 36 w 340"/>
                  <a:gd name="T61" fmla="*/ 63 h 218"/>
                  <a:gd name="T62" fmla="*/ 5 w 340"/>
                  <a:gd name="T63" fmla="*/ 73 h 218"/>
                  <a:gd name="T64" fmla="*/ 16 w 340"/>
                  <a:gd name="T65" fmla="*/ 86 h 218"/>
                  <a:gd name="T66" fmla="*/ 46 w 340"/>
                  <a:gd name="T67" fmla="*/ 114 h 218"/>
                  <a:gd name="T68" fmla="*/ 75 w 340"/>
                  <a:gd name="T69" fmla="*/ 121 h 218"/>
                  <a:gd name="T70" fmla="*/ 123 w 340"/>
                  <a:gd name="T71" fmla="*/ 121 h 218"/>
                  <a:gd name="T72" fmla="*/ 135 w 340"/>
                  <a:gd name="T73" fmla="*/ 141 h 218"/>
                  <a:gd name="T74" fmla="*/ 153 w 340"/>
                  <a:gd name="T75" fmla="*/ 160 h 218"/>
                  <a:gd name="T76" fmla="*/ 196 w 340"/>
                  <a:gd name="T77" fmla="*/ 1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0" h="218">
                    <a:moveTo>
                      <a:pt x="211" y="162"/>
                    </a:moveTo>
                    <a:lnTo>
                      <a:pt x="221" y="162"/>
                    </a:lnTo>
                    <a:lnTo>
                      <a:pt x="225" y="166"/>
                    </a:lnTo>
                    <a:lnTo>
                      <a:pt x="222" y="174"/>
                    </a:lnTo>
                    <a:lnTo>
                      <a:pt x="210" y="190"/>
                    </a:lnTo>
                    <a:lnTo>
                      <a:pt x="212" y="196"/>
                    </a:lnTo>
                    <a:lnTo>
                      <a:pt x="218" y="196"/>
                    </a:lnTo>
                    <a:lnTo>
                      <a:pt x="234" y="215"/>
                    </a:lnTo>
                    <a:lnTo>
                      <a:pt x="244" y="218"/>
                    </a:lnTo>
                    <a:lnTo>
                      <a:pt x="250" y="213"/>
                    </a:lnTo>
                    <a:lnTo>
                      <a:pt x="250" y="201"/>
                    </a:lnTo>
                    <a:lnTo>
                      <a:pt x="254" y="197"/>
                    </a:lnTo>
                    <a:lnTo>
                      <a:pt x="272" y="208"/>
                    </a:lnTo>
                    <a:lnTo>
                      <a:pt x="279" y="208"/>
                    </a:lnTo>
                    <a:lnTo>
                      <a:pt x="293" y="203"/>
                    </a:lnTo>
                    <a:lnTo>
                      <a:pt x="297" y="195"/>
                    </a:lnTo>
                    <a:lnTo>
                      <a:pt x="297" y="180"/>
                    </a:lnTo>
                    <a:lnTo>
                      <a:pt x="305" y="170"/>
                    </a:lnTo>
                    <a:lnTo>
                      <a:pt x="339" y="161"/>
                    </a:lnTo>
                    <a:lnTo>
                      <a:pt x="340" y="149"/>
                    </a:lnTo>
                    <a:lnTo>
                      <a:pt x="340" y="144"/>
                    </a:lnTo>
                    <a:lnTo>
                      <a:pt x="336" y="141"/>
                    </a:lnTo>
                    <a:lnTo>
                      <a:pt x="330" y="141"/>
                    </a:lnTo>
                    <a:lnTo>
                      <a:pt x="322" y="146"/>
                    </a:lnTo>
                    <a:lnTo>
                      <a:pt x="317" y="143"/>
                    </a:lnTo>
                    <a:lnTo>
                      <a:pt x="311" y="136"/>
                    </a:lnTo>
                    <a:lnTo>
                      <a:pt x="311" y="122"/>
                    </a:lnTo>
                    <a:lnTo>
                      <a:pt x="296" y="110"/>
                    </a:lnTo>
                    <a:lnTo>
                      <a:pt x="296" y="97"/>
                    </a:lnTo>
                    <a:lnTo>
                      <a:pt x="306" y="87"/>
                    </a:lnTo>
                    <a:lnTo>
                      <a:pt x="306" y="74"/>
                    </a:lnTo>
                    <a:lnTo>
                      <a:pt x="314" y="62"/>
                    </a:lnTo>
                    <a:lnTo>
                      <a:pt x="324" y="43"/>
                    </a:lnTo>
                    <a:lnTo>
                      <a:pt x="296" y="40"/>
                    </a:lnTo>
                    <a:lnTo>
                      <a:pt x="285" y="40"/>
                    </a:lnTo>
                    <a:lnTo>
                      <a:pt x="272" y="40"/>
                    </a:lnTo>
                    <a:lnTo>
                      <a:pt x="266" y="32"/>
                    </a:lnTo>
                    <a:lnTo>
                      <a:pt x="251" y="28"/>
                    </a:lnTo>
                    <a:lnTo>
                      <a:pt x="251" y="24"/>
                    </a:lnTo>
                    <a:lnTo>
                      <a:pt x="243" y="18"/>
                    </a:lnTo>
                    <a:lnTo>
                      <a:pt x="247" y="4"/>
                    </a:lnTo>
                    <a:lnTo>
                      <a:pt x="233" y="4"/>
                    </a:lnTo>
                    <a:lnTo>
                      <a:pt x="228" y="4"/>
                    </a:lnTo>
                    <a:lnTo>
                      <a:pt x="223" y="0"/>
                    </a:lnTo>
                    <a:lnTo>
                      <a:pt x="217" y="0"/>
                    </a:lnTo>
                    <a:lnTo>
                      <a:pt x="209" y="19"/>
                    </a:lnTo>
                    <a:lnTo>
                      <a:pt x="201" y="29"/>
                    </a:lnTo>
                    <a:lnTo>
                      <a:pt x="191" y="34"/>
                    </a:lnTo>
                    <a:lnTo>
                      <a:pt x="174" y="19"/>
                    </a:lnTo>
                    <a:lnTo>
                      <a:pt x="157" y="12"/>
                    </a:lnTo>
                    <a:lnTo>
                      <a:pt x="135" y="7"/>
                    </a:lnTo>
                    <a:lnTo>
                      <a:pt x="135" y="0"/>
                    </a:lnTo>
                    <a:lnTo>
                      <a:pt x="129" y="0"/>
                    </a:lnTo>
                    <a:lnTo>
                      <a:pt x="116" y="3"/>
                    </a:lnTo>
                    <a:lnTo>
                      <a:pt x="108" y="2"/>
                    </a:lnTo>
                    <a:lnTo>
                      <a:pt x="102" y="8"/>
                    </a:lnTo>
                    <a:lnTo>
                      <a:pt x="96" y="13"/>
                    </a:lnTo>
                    <a:lnTo>
                      <a:pt x="71" y="17"/>
                    </a:lnTo>
                    <a:lnTo>
                      <a:pt x="66" y="20"/>
                    </a:lnTo>
                    <a:lnTo>
                      <a:pt x="66" y="35"/>
                    </a:lnTo>
                    <a:lnTo>
                      <a:pt x="45" y="55"/>
                    </a:lnTo>
                    <a:lnTo>
                      <a:pt x="36" y="63"/>
                    </a:lnTo>
                    <a:lnTo>
                      <a:pt x="13" y="66"/>
                    </a:lnTo>
                    <a:lnTo>
                      <a:pt x="5" y="73"/>
                    </a:lnTo>
                    <a:lnTo>
                      <a:pt x="0" y="79"/>
                    </a:lnTo>
                    <a:lnTo>
                      <a:pt x="16" y="86"/>
                    </a:lnTo>
                    <a:lnTo>
                      <a:pt x="42" y="107"/>
                    </a:lnTo>
                    <a:lnTo>
                      <a:pt x="46" y="114"/>
                    </a:lnTo>
                    <a:lnTo>
                      <a:pt x="65" y="114"/>
                    </a:lnTo>
                    <a:lnTo>
                      <a:pt x="75" y="121"/>
                    </a:lnTo>
                    <a:lnTo>
                      <a:pt x="106" y="118"/>
                    </a:lnTo>
                    <a:lnTo>
                      <a:pt x="123" y="121"/>
                    </a:lnTo>
                    <a:lnTo>
                      <a:pt x="130" y="128"/>
                    </a:lnTo>
                    <a:lnTo>
                      <a:pt x="135" y="141"/>
                    </a:lnTo>
                    <a:lnTo>
                      <a:pt x="142" y="153"/>
                    </a:lnTo>
                    <a:lnTo>
                      <a:pt x="153" y="160"/>
                    </a:lnTo>
                    <a:lnTo>
                      <a:pt x="177" y="162"/>
                    </a:lnTo>
                    <a:lnTo>
                      <a:pt x="196" y="162"/>
                    </a:lnTo>
                    <a:lnTo>
                      <a:pt x="211" y="16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4" name="Freeform 233">
                <a:extLst>
                  <a:ext uri="{FF2B5EF4-FFF2-40B4-BE49-F238E27FC236}">
                    <a16:creationId xmlns:a16="http://schemas.microsoft.com/office/drawing/2014/main" id="{5F5BAA1B-349D-4606-A442-54B160881C3E}"/>
                  </a:ext>
                </a:extLst>
              </p:cNvPr>
              <p:cNvSpPr>
                <a:spLocks/>
              </p:cNvSpPr>
              <p:nvPr/>
            </p:nvSpPr>
            <p:spPr bwMode="auto">
              <a:xfrm>
                <a:off x="4527550" y="1741488"/>
                <a:ext cx="985838" cy="511175"/>
              </a:xfrm>
              <a:custGeom>
                <a:avLst/>
                <a:gdLst>
                  <a:gd name="T0" fmla="*/ 121 w 521"/>
                  <a:gd name="T1" fmla="*/ 194 h 239"/>
                  <a:gd name="T2" fmla="*/ 94 w 521"/>
                  <a:gd name="T3" fmla="*/ 200 h 239"/>
                  <a:gd name="T4" fmla="*/ 81 w 521"/>
                  <a:gd name="T5" fmla="*/ 203 h 239"/>
                  <a:gd name="T6" fmla="*/ 45 w 521"/>
                  <a:gd name="T7" fmla="*/ 181 h 239"/>
                  <a:gd name="T8" fmla="*/ 15 w 521"/>
                  <a:gd name="T9" fmla="*/ 171 h 239"/>
                  <a:gd name="T10" fmla="*/ 0 w 521"/>
                  <a:gd name="T11" fmla="*/ 148 h 239"/>
                  <a:gd name="T12" fmla="*/ 16 w 521"/>
                  <a:gd name="T13" fmla="*/ 126 h 239"/>
                  <a:gd name="T14" fmla="*/ 30 w 521"/>
                  <a:gd name="T15" fmla="*/ 104 h 239"/>
                  <a:gd name="T16" fmla="*/ 55 w 521"/>
                  <a:gd name="T17" fmla="*/ 97 h 239"/>
                  <a:gd name="T18" fmla="*/ 76 w 521"/>
                  <a:gd name="T19" fmla="*/ 131 h 239"/>
                  <a:gd name="T20" fmla="*/ 105 w 521"/>
                  <a:gd name="T21" fmla="*/ 134 h 239"/>
                  <a:gd name="T22" fmla="*/ 125 w 521"/>
                  <a:gd name="T23" fmla="*/ 113 h 239"/>
                  <a:gd name="T24" fmla="*/ 120 w 521"/>
                  <a:gd name="T25" fmla="*/ 88 h 239"/>
                  <a:gd name="T26" fmla="*/ 122 w 521"/>
                  <a:gd name="T27" fmla="*/ 74 h 239"/>
                  <a:gd name="T28" fmla="*/ 126 w 521"/>
                  <a:gd name="T29" fmla="*/ 54 h 239"/>
                  <a:gd name="T30" fmla="*/ 143 w 521"/>
                  <a:gd name="T31" fmla="*/ 30 h 239"/>
                  <a:gd name="T32" fmla="*/ 163 w 521"/>
                  <a:gd name="T33" fmla="*/ 29 h 239"/>
                  <a:gd name="T34" fmla="*/ 188 w 521"/>
                  <a:gd name="T35" fmla="*/ 22 h 239"/>
                  <a:gd name="T36" fmla="*/ 238 w 521"/>
                  <a:gd name="T37" fmla="*/ 0 h 239"/>
                  <a:gd name="T38" fmla="*/ 250 w 521"/>
                  <a:gd name="T39" fmla="*/ 7 h 239"/>
                  <a:gd name="T40" fmla="*/ 264 w 521"/>
                  <a:gd name="T41" fmla="*/ 14 h 239"/>
                  <a:gd name="T42" fmla="*/ 269 w 521"/>
                  <a:gd name="T43" fmla="*/ 25 h 239"/>
                  <a:gd name="T44" fmla="*/ 279 w 521"/>
                  <a:gd name="T45" fmla="*/ 39 h 239"/>
                  <a:gd name="T46" fmla="*/ 275 w 521"/>
                  <a:gd name="T47" fmla="*/ 63 h 239"/>
                  <a:gd name="T48" fmla="*/ 293 w 521"/>
                  <a:gd name="T49" fmla="*/ 86 h 239"/>
                  <a:gd name="T50" fmla="*/ 304 w 521"/>
                  <a:gd name="T51" fmla="*/ 99 h 239"/>
                  <a:gd name="T52" fmla="*/ 332 w 521"/>
                  <a:gd name="T53" fmla="*/ 111 h 239"/>
                  <a:gd name="T54" fmla="*/ 338 w 521"/>
                  <a:gd name="T55" fmla="*/ 123 h 239"/>
                  <a:gd name="T56" fmla="*/ 353 w 521"/>
                  <a:gd name="T57" fmla="*/ 132 h 239"/>
                  <a:gd name="T58" fmla="*/ 386 w 521"/>
                  <a:gd name="T59" fmla="*/ 112 h 239"/>
                  <a:gd name="T60" fmla="*/ 393 w 521"/>
                  <a:gd name="T61" fmla="*/ 95 h 239"/>
                  <a:gd name="T62" fmla="*/ 403 w 521"/>
                  <a:gd name="T63" fmla="*/ 92 h 239"/>
                  <a:gd name="T64" fmla="*/ 422 w 521"/>
                  <a:gd name="T65" fmla="*/ 95 h 239"/>
                  <a:gd name="T66" fmla="*/ 442 w 521"/>
                  <a:gd name="T67" fmla="*/ 100 h 239"/>
                  <a:gd name="T68" fmla="*/ 482 w 521"/>
                  <a:gd name="T69" fmla="*/ 121 h 239"/>
                  <a:gd name="T70" fmla="*/ 483 w 521"/>
                  <a:gd name="T71" fmla="*/ 130 h 239"/>
                  <a:gd name="T72" fmla="*/ 502 w 521"/>
                  <a:gd name="T73" fmla="*/ 149 h 239"/>
                  <a:gd name="T74" fmla="*/ 515 w 521"/>
                  <a:gd name="T75" fmla="*/ 155 h 239"/>
                  <a:gd name="T76" fmla="*/ 484 w 521"/>
                  <a:gd name="T77" fmla="*/ 164 h 239"/>
                  <a:gd name="T78" fmla="*/ 479 w 521"/>
                  <a:gd name="T79" fmla="*/ 182 h 239"/>
                  <a:gd name="T80" fmla="*/ 449 w 521"/>
                  <a:gd name="T81" fmla="*/ 210 h 239"/>
                  <a:gd name="T82" fmla="*/ 418 w 521"/>
                  <a:gd name="T83" fmla="*/ 220 h 239"/>
                  <a:gd name="T84" fmla="*/ 406 w 521"/>
                  <a:gd name="T85" fmla="*/ 216 h 239"/>
                  <a:gd name="T86" fmla="*/ 385 w 521"/>
                  <a:gd name="T87" fmla="*/ 219 h 239"/>
                  <a:gd name="T88" fmla="*/ 351 w 521"/>
                  <a:gd name="T89" fmla="*/ 226 h 239"/>
                  <a:gd name="T90" fmla="*/ 333 w 521"/>
                  <a:gd name="T91" fmla="*/ 218 h 239"/>
                  <a:gd name="T92" fmla="*/ 340 w 521"/>
                  <a:gd name="T93" fmla="*/ 207 h 239"/>
                  <a:gd name="T94" fmla="*/ 319 w 521"/>
                  <a:gd name="T95" fmla="*/ 204 h 239"/>
                  <a:gd name="T96" fmla="*/ 300 w 521"/>
                  <a:gd name="T97" fmla="*/ 203 h 239"/>
                  <a:gd name="T98" fmla="*/ 285 w 521"/>
                  <a:gd name="T99" fmla="*/ 229 h 239"/>
                  <a:gd name="T100" fmla="*/ 260 w 521"/>
                  <a:gd name="T101" fmla="*/ 239 h 239"/>
                  <a:gd name="T102" fmla="*/ 228 w 521"/>
                  <a:gd name="T103" fmla="*/ 232 h 239"/>
                  <a:gd name="T104" fmla="*/ 197 w 521"/>
                  <a:gd name="T105" fmla="*/ 229 h 239"/>
                  <a:gd name="T106" fmla="*/ 173 w 521"/>
                  <a:gd name="T107" fmla="*/ 226 h 239"/>
                  <a:gd name="T108" fmla="*/ 154 w 521"/>
                  <a:gd name="T109" fmla="*/ 212 h 239"/>
                  <a:gd name="T110" fmla="*/ 144 w 521"/>
                  <a:gd name="T111" fmla="*/ 215 h 239"/>
                  <a:gd name="T112" fmla="*/ 140 w 521"/>
                  <a:gd name="T113" fmla="*/ 19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1" h="239">
                    <a:moveTo>
                      <a:pt x="140" y="193"/>
                    </a:moveTo>
                    <a:lnTo>
                      <a:pt x="121" y="194"/>
                    </a:lnTo>
                    <a:lnTo>
                      <a:pt x="99" y="194"/>
                    </a:lnTo>
                    <a:lnTo>
                      <a:pt x="94" y="200"/>
                    </a:lnTo>
                    <a:lnTo>
                      <a:pt x="86" y="203"/>
                    </a:lnTo>
                    <a:lnTo>
                      <a:pt x="81" y="203"/>
                    </a:lnTo>
                    <a:lnTo>
                      <a:pt x="60" y="181"/>
                    </a:lnTo>
                    <a:lnTo>
                      <a:pt x="45" y="181"/>
                    </a:lnTo>
                    <a:lnTo>
                      <a:pt x="26" y="177"/>
                    </a:lnTo>
                    <a:lnTo>
                      <a:pt x="15" y="171"/>
                    </a:lnTo>
                    <a:lnTo>
                      <a:pt x="11" y="159"/>
                    </a:lnTo>
                    <a:lnTo>
                      <a:pt x="0" y="148"/>
                    </a:lnTo>
                    <a:lnTo>
                      <a:pt x="6" y="137"/>
                    </a:lnTo>
                    <a:lnTo>
                      <a:pt x="16" y="126"/>
                    </a:lnTo>
                    <a:lnTo>
                      <a:pt x="19" y="116"/>
                    </a:lnTo>
                    <a:lnTo>
                      <a:pt x="30" y="104"/>
                    </a:lnTo>
                    <a:lnTo>
                      <a:pt x="48" y="97"/>
                    </a:lnTo>
                    <a:lnTo>
                      <a:pt x="55" y="97"/>
                    </a:lnTo>
                    <a:lnTo>
                      <a:pt x="62" y="116"/>
                    </a:lnTo>
                    <a:lnTo>
                      <a:pt x="76" y="131"/>
                    </a:lnTo>
                    <a:lnTo>
                      <a:pt x="89" y="138"/>
                    </a:lnTo>
                    <a:lnTo>
                      <a:pt x="105" y="134"/>
                    </a:lnTo>
                    <a:lnTo>
                      <a:pt x="116" y="129"/>
                    </a:lnTo>
                    <a:lnTo>
                      <a:pt x="125" y="113"/>
                    </a:lnTo>
                    <a:lnTo>
                      <a:pt x="130" y="103"/>
                    </a:lnTo>
                    <a:lnTo>
                      <a:pt x="120" y="88"/>
                    </a:lnTo>
                    <a:lnTo>
                      <a:pt x="120" y="79"/>
                    </a:lnTo>
                    <a:lnTo>
                      <a:pt x="122" y="74"/>
                    </a:lnTo>
                    <a:lnTo>
                      <a:pt x="126" y="67"/>
                    </a:lnTo>
                    <a:lnTo>
                      <a:pt x="126" y="54"/>
                    </a:lnTo>
                    <a:lnTo>
                      <a:pt x="138" y="41"/>
                    </a:lnTo>
                    <a:lnTo>
                      <a:pt x="143" y="30"/>
                    </a:lnTo>
                    <a:lnTo>
                      <a:pt x="154" y="35"/>
                    </a:lnTo>
                    <a:lnTo>
                      <a:pt x="163" y="29"/>
                    </a:lnTo>
                    <a:lnTo>
                      <a:pt x="169" y="29"/>
                    </a:lnTo>
                    <a:lnTo>
                      <a:pt x="188" y="22"/>
                    </a:lnTo>
                    <a:lnTo>
                      <a:pt x="225" y="10"/>
                    </a:lnTo>
                    <a:lnTo>
                      <a:pt x="238" y="0"/>
                    </a:lnTo>
                    <a:lnTo>
                      <a:pt x="243" y="0"/>
                    </a:lnTo>
                    <a:lnTo>
                      <a:pt x="250" y="7"/>
                    </a:lnTo>
                    <a:lnTo>
                      <a:pt x="254" y="7"/>
                    </a:lnTo>
                    <a:lnTo>
                      <a:pt x="264" y="14"/>
                    </a:lnTo>
                    <a:lnTo>
                      <a:pt x="269" y="22"/>
                    </a:lnTo>
                    <a:lnTo>
                      <a:pt x="269" y="25"/>
                    </a:lnTo>
                    <a:lnTo>
                      <a:pt x="279" y="34"/>
                    </a:lnTo>
                    <a:lnTo>
                      <a:pt x="279" y="39"/>
                    </a:lnTo>
                    <a:lnTo>
                      <a:pt x="275" y="51"/>
                    </a:lnTo>
                    <a:lnTo>
                      <a:pt x="275" y="63"/>
                    </a:lnTo>
                    <a:lnTo>
                      <a:pt x="280" y="75"/>
                    </a:lnTo>
                    <a:lnTo>
                      <a:pt x="293" y="86"/>
                    </a:lnTo>
                    <a:lnTo>
                      <a:pt x="300" y="93"/>
                    </a:lnTo>
                    <a:lnTo>
                      <a:pt x="304" y="99"/>
                    </a:lnTo>
                    <a:lnTo>
                      <a:pt x="315" y="105"/>
                    </a:lnTo>
                    <a:lnTo>
                      <a:pt x="332" y="111"/>
                    </a:lnTo>
                    <a:lnTo>
                      <a:pt x="338" y="115"/>
                    </a:lnTo>
                    <a:lnTo>
                      <a:pt x="338" y="123"/>
                    </a:lnTo>
                    <a:lnTo>
                      <a:pt x="344" y="130"/>
                    </a:lnTo>
                    <a:lnTo>
                      <a:pt x="353" y="132"/>
                    </a:lnTo>
                    <a:lnTo>
                      <a:pt x="370" y="122"/>
                    </a:lnTo>
                    <a:lnTo>
                      <a:pt x="386" y="112"/>
                    </a:lnTo>
                    <a:lnTo>
                      <a:pt x="386" y="100"/>
                    </a:lnTo>
                    <a:lnTo>
                      <a:pt x="393" y="95"/>
                    </a:lnTo>
                    <a:lnTo>
                      <a:pt x="402" y="95"/>
                    </a:lnTo>
                    <a:lnTo>
                      <a:pt x="403" y="92"/>
                    </a:lnTo>
                    <a:lnTo>
                      <a:pt x="414" y="92"/>
                    </a:lnTo>
                    <a:lnTo>
                      <a:pt x="422" y="95"/>
                    </a:lnTo>
                    <a:lnTo>
                      <a:pt x="431" y="95"/>
                    </a:lnTo>
                    <a:lnTo>
                      <a:pt x="442" y="100"/>
                    </a:lnTo>
                    <a:lnTo>
                      <a:pt x="454" y="110"/>
                    </a:lnTo>
                    <a:lnTo>
                      <a:pt x="482" y="121"/>
                    </a:lnTo>
                    <a:lnTo>
                      <a:pt x="487" y="126"/>
                    </a:lnTo>
                    <a:lnTo>
                      <a:pt x="483" y="130"/>
                    </a:lnTo>
                    <a:lnTo>
                      <a:pt x="483" y="138"/>
                    </a:lnTo>
                    <a:lnTo>
                      <a:pt x="502" y="149"/>
                    </a:lnTo>
                    <a:lnTo>
                      <a:pt x="521" y="149"/>
                    </a:lnTo>
                    <a:lnTo>
                      <a:pt x="515" y="155"/>
                    </a:lnTo>
                    <a:lnTo>
                      <a:pt x="509" y="160"/>
                    </a:lnTo>
                    <a:lnTo>
                      <a:pt x="484" y="164"/>
                    </a:lnTo>
                    <a:lnTo>
                      <a:pt x="479" y="167"/>
                    </a:lnTo>
                    <a:lnTo>
                      <a:pt x="479" y="182"/>
                    </a:lnTo>
                    <a:lnTo>
                      <a:pt x="458" y="202"/>
                    </a:lnTo>
                    <a:lnTo>
                      <a:pt x="449" y="210"/>
                    </a:lnTo>
                    <a:lnTo>
                      <a:pt x="426" y="213"/>
                    </a:lnTo>
                    <a:lnTo>
                      <a:pt x="418" y="220"/>
                    </a:lnTo>
                    <a:lnTo>
                      <a:pt x="413" y="216"/>
                    </a:lnTo>
                    <a:lnTo>
                      <a:pt x="406" y="216"/>
                    </a:lnTo>
                    <a:lnTo>
                      <a:pt x="395" y="219"/>
                    </a:lnTo>
                    <a:lnTo>
                      <a:pt x="385" y="219"/>
                    </a:lnTo>
                    <a:lnTo>
                      <a:pt x="365" y="226"/>
                    </a:lnTo>
                    <a:lnTo>
                      <a:pt x="351" y="226"/>
                    </a:lnTo>
                    <a:lnTo>
                      <a:pt x="343" y="226"/>
                    </a:lnTo>
                    <a:lnTo>
                      <a:pt x="333" y="218"/>
                    </a:lnTo>
                    <a:lnTo>
                      <a:pt x="333" y="212"/>
                    </a:lnTo>
                    <a:lnTo>
                      <a:pt x="340" y="207"/>
                    </a:lnTo>
                    <a:lnTo>
                      <a:pt x="340" y="204"/>
                    </a:lnTo>
                    <a:lnTo>
                      <a:pt x="319" y="204"/>
                    </a:lnTo>
                    <a:lnTo>
                      <a:pt x="310" y="198"/>
                    </a:lnTo>
                    <a:lnTo>
                      <a:pt x="300" y="203"/>
                    </a:lnTo>
                    <a:lnTo>
                      <a:pt x="296" y="218"/>
                    </a:lnTo>
                    <a:lnTo>
                      <a:pt x="285" y="229"/>
                    </a:lnTo>
                    <a:lnTo>
                      <a:pt x="273" y="239"/>
                    </a:lnTo>
                    <a:lnTo>
                      <a:pt x="260" y="239"/>
                    </a:lnTo>
                    <a:lnTo>
                      <a:pt x="244" y="235"/>
                    </a:lnTo>
                    <a:lnTo>
                      <a:pt x="228" y="232"/>
                    </a:lnTo>
                    <a:lnTo>
                      <a:pt x="203" y="232"/>
                    </a:lnTo>
                    <a:lnTo>
                      <a:pt x="197" y="229"/>
                    </a:lnTo>
                    <a:lnTo>
                      <a:pt x="180" y="229"/>
                    </a:lnTo>
                    <a:lnTo>
                      <a:pt x="173" y="226"/>
                    </a:lnTo>
                    <a:lnTo>
                      <a:pt x="162" y="212"/>
                    </a:lnTo>
                    <a:lnTo>
                      <a:pt x="154" y="212"/>
                    </a:lnTo>
                    <a:lnTo>
                      <a:pt x="149" y="215"/>
                    </a:lnTo>
                    <a:lnTo>
                      <a:pt x="144" y="215"/>
                    </a:lnTo>
                    <a:lnTo>
                      <a:pt x="140" y="212"/>
                    </a:lnTo>
                    <a:lnTo>
                      <a:pt x="140" y="19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5" name="Freeform 234" descr="Wide upward diagonal">
                <a:extLst>
                  <a:ext uri="{FF2B5EF4-FFF2-40B4-BE49-F238E27FC236}">
                    <a16:creationId xmlns:a16="http://schemas.microsoft.com/office/drawing/2014/main" id="{9421CCB6-C896-4490-B601-11D1CC837E4D}"/>
                  </a:ext>
                </a:extLst>
              </p:cNvPr>
              <p:cNvSpPr>
                <a:spLocks/>
              </p:cNvSpPr>
              <p:nvPr/>
            </p:nvSpPr>
            <p:spPr bwMode="auto">
              <a:xfrm>
                <a:off x="4251325" y="1546225"/>
                <a:ext cx="547688" cy="511175"/>
              </a:xfrm>
              <a:custGeom>
                <a:avLst/>
                <a:gdLst>
                  <a:gd name="T0" fmla="*/ 32 w 289"/>
                  <a:gd name="T1" fmla="*/ 39 h 239"/>
                  <a:gd name="T2" fmla="*/ 8 w 289"/>
                  <a:gd name="T3" fmla="*/ 40 h 239"/>
                  <a:gd name="T4" fmla="*/ 10 w 289"/>
                  <a:gd name="T5" fmla="*/ 55 h 239"/>
                  <a:gd name="T6" fmla="*/ 17 w 289"/>
                  <a:gd name="T7" fmla="*/ 83 h 239"/>
                  <a:gd name="T8" fmla="*/ 15 w 289"/>
                  <a:gd name="T9" fmla="*/ 104 h 239"/>
                  <a:gd name="T10" fmla="*/ 52 w 289"/>
                  <a:gd name="T11" fmla="*/ 100 h 239"/>
                  <a:gd name="T12" fmla="*/ 84 w 289"/>
                  <a:gd name="T13" fmla="*/ 111 h 239"/>
                  <a:gd name="T14" fmla="*/ 83 w 289"/>
                  <a:gd name="T15" fmla="*/ 129 h 239"/>
                  <a:gd name="T16" fmla="*/ 66 w 289"/>
                  <a:gd name="T17" fmla="*/ 144 h 239"/>
                  <a:gd name="T18" fmla="*/ 53 w 289"/>
                  <a:gd name="T19" fmla="*/ 147 h 239"/>
                  <a:gd name="T20" fmla="*/ 47 w 289"/>
                  <a:gd name="T21" fmla="*/ 164 h 239"/>
                  <a:gd name="T22" fmla="*/ 53 w 289"/>
                  <a:gd name="T23" fmla="*/ 197 h 239"/>
                  <a:gd name="T24" fmla="*/ 63 w 289"/>
                  <a:gd name="T25" fmla="*/ 212 h 239"/>
                  <a:gd name="T26" fmla="*/ 112 w 289"/>
                  <a:gd name="T27" fmla="*/ 224 h 239"/>
                  <a:gd name="T28" fmla="*/ 152 w 289"/>
                  <a:gd name="T29" fmla="*/ 228 h 239"/>
                  <a:gd name="T30" fmla="*/ 165 w 289"/>
                  <a:gd name="T31" fmla="*/ 207 h 239"/>
                  <a:gd name="T32" fmla="*/ 194 w 289"/>
                  <a:gd name="T33" fmla="*/ 188 h 239"/>
                  <a:gd name="T34" fmla="*/ 208 w 289"/>
                  <a:gd name="T35" fmla="*/ 207 h 239"/>
                  <a:gd name="T36" fmla="*/ 235 w 289"/>
                  <a:gd name="T37" fmla="*/ 229 h 239"/>
                  <a:gd name="T38" fmla="*/ 262 w 289"/>
                  <a:gd name="T39" fmla="*/ 220 h 239"/>
                  <a:gd name="T40" fmla="*/ 276 w 289"/>
                  <a:gd name="T41" fmla="*/ 194 h 239"/>
                  <a:gd name="T42" fmla="*/ 266 w 289"/>
                  <a:gd name="T43" fmla="*/ 170 h 239"/>
                  <a:gd name="T44" fmla="*/ 272 w 289"/>
                  <a:gd name="T45" fmla="*/ 158 h 239"/>
                  <a:gd name="T46" fmla="*/ 284 w 289"/>
                  <a:gd name="T47" fmla="*/ 132 h 239"/>
                  <a:gd name="T48" fmla="*/ 280 w 289"/>
                  <a:gd name="T49" fmla="*/ 121 h 239"/>
                  <a:gd name="T50" fmla="*/ 263 w 289"/>
                  <a:gd name="T51" fmla="*/ 107 h 239"/>
                  <a:gd name="T52" fmla="*/ 237 w 289"/>
                  <a:gd name="T53" fmla="*/ 103 h 239"/>
                  <a:gd name="T54" fmla="*/ 232 w 289"/>
                  <a:gd name="T55" fmla="*/ 94 h 239"/>
                  <a:gd name="T56" fmla="*/ 218 w 289"/>
                  <a:gd name="T57" fmla="*/ 76 h 239"/>
                  <a:gd name="T58" fmla="*/ 201 w 289"/>
                  <a:gd name="T59" fmla="*/ 58 h 239"/>
                  <a:gd name="T60" fmla="*/ 194 w 289"/>
                  <a:gd name="T61" fmla="*/ 35 h 239"/>
                  <a:gd name="T62" fmla="*/ 201 w 289"/>
                  <a:gd name="T63" fmla="*/ 22 h 239"/>
                  <a:gd name="T64" fmla="*/ 217 w 289"/>
                  <a:gd name="T65" fmla="*/ 16 h 239"/>
                  <a:gd name="T66" fmla="*/ 199 w 289"/>
                  <a:gd name="T67" fmla="*/ 13 h 239"/>
                  <a:gd name="T68" fmla="*/ 186 w 289"/>
                  <a:gd name="T69" fmla="*/ 18 h 239"/>
                  <a:gd name="T70" fmla="*/ 181 w 289"/>
                  <a:gd name="T71" fmla="*/ 5 h 239"/>
                  <a:gd name="T72" fmla="*/ 163 w 289"/>
                  <a:gd name="T73" fmla="*/ 0 h 239"/>
                  <a:gd name="T74" fmla="*/ 157 w 289"/>
                  <a:gd name="T75" fmla="*/ 12 h 239"/>
                  <a:gd name="T76" fmla="*/ 150 w 289"/>
                  <a:gd name="T77" fmla="*/ 19 h 239"/>
                  <a:gd name="T78" fmla="*/ 126 w 289"/>
                  <a:gd name="T79" fmla="*/ 40 h 239"/>
                  <a:gd name="T80" fmla="*/ 107 w 289"/>
                  <a:gd name="T81" fmla="*/ 40 h 239"/>
                  <a:gd name="T82" fmla="*/ 81 w 289"/>
                  <a:gd name="T83" fmla="*/ 43 h 239"/>
                  <a:gd name="T84" fmla="*/ 64 w 289"/>
                  <a:gd name="T85" fmla="*/ 40 h 239"/>
                  <a:gd name="T86" fmla="*/ 54 w 289"/>
                  <a:gd name="T87" fmla="*/ 3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9" h="239">
                    <a:moveTo>
                      <a:pt x="47" y="39"/>
                    </a:moveTo>
                    <a:lnTo>
                      <a:pt x="32" y="39"/>
                    </a:lnTo>
                    <a:lnTo>
                      <a:pt x="19" y="44"/>
                    </a:lnTo>
                    <a:lnTo>
                      <a:pt x="8" y="40"/>
                    </a:lnTo>
                    <a:lnTo>
                      <a:pt x="0" y="40"/>
                    </a:lnTo>
                    <a:lnTo>
                      <a:pt x="10" y="55"/>
                    </a:lnTo>
                    <a:lnTo>
                      <a:pt x="17" y="77"/>
                    </a:lnTo>
                    <a:lnTo>
                      <a:pt x="17" y="83"/>
                    </a:lnTo>
                    <a:lnTo>
                      <a:pt x="12" y="100"/>
                    </a:lnTo>
                    <a:lnTo>
                      <a:pt x="15" y="104"/>
                    </a:lnTo>
                    <a:lnTo>
                      <a:pt x="23" y="104"/>
                    </a:lnTo>
                    <a:lnTo>
                      <a:pt x="52" y="100"/>
                    </a:lnTo>
                    <a:lnTo>
                      <a:pt x="80" y="105"/>
                    </a:lnTo>
                    <a:lnTo>
                      <a:pt x="84" y="111"/>
                    </a:lnTo>
                    <a:lnTo>
                      <a:pt x="87" y="120"/>
                    </a:lnTo>
                    <a:lnTo>
                      <a:pt x="83" y="129"/>
                    </a:lnTo>
                    <a:lnTo>
                      <a:pt x="74" y="139"/>
                    </a:lnTo>
                    <a:lnTo>
                      <a:pt x="66" y="144"/>
                    </a:lnTo>
                    <a:lnTo>
                      <a:pt x="61" y="144"/>
                    </a:lnTo>
                    <a:lnTo>
                      <a:pt x="53" y="147"/>
                    </a:lnTo>
                    <a:lnTo>
                      <a:pt x="49" y="153"/>
                    </a:lnTo>
                    <a:lnTo>
                      <a:pt x="47" y="164"/>
                    </a:lnTo>
                    <a:lnTo>
                      <a:pt x="47" y="180"/>
                    </a:lnTo>
                    <a:lnTo>
                      <a:pt x="53" y="197"/>
                    </a:lnTo>
                    <a:lnTo>
                      <a:pt x="53" y="207"/>
                    </a:lnTo>
                    <a:lnTo>
                      <a:pt x="63" y="212"/>
                    </a:lnTo>
                    <a:lnTo>
                      <a:pt x="93" y="212"/>
                    </a:lnTo>
                    <a:lnTo>
                      <a:pt x="112" y="224"/>
                    </a:lnTo>
                    <a:lnTo>
                      <a:pt x="146" y="239"/>
                    </a:lnTo>
                    <a:lnTo>
                      <a:pt x="152" y="228"/>
                    </a:lnTo>
                    <a:lnTo>
                      <a:pt x="162" y="217"/>
                    </a:lnTo>
                    <a:lnTo>
                      <a:pt x="165" y="207"/>
                    </a:lnTo>
                    <a:lnTo>
                      <a:pt x="176" y="195"/>
                    </a:lnTo>
                    <a:lnTo>
                      <a:pt x="194" y="188"/>
                    </a:lnTo>
                    <a:lnTo>
                      <a:pt x="201" y="188"/>
                    </a:lnTo>
                    <a:lnTo>
                      <a:pt x="208" y="207"/>
                    </a:lnTo>
                    <a:lnTo>
                      <a:pt x="222" y="222"/>
                    </a:lnTo>
                    <a:lnTo>
                      <a:pt x="235" y="229"/>
                    </a:lnTo>
                    <a:lnTo>
                      <a:pt x="251" y="225"/>
                    </a:lnTo>
                    <a:lnTo>
                      <a:pt x="262" y="220"/>
                    </a:lnTo>
                    <a:lnTo>
                      <a:pt x="271" y="204"/>
                    </a:lnTo>
                    <a:lnTo>
                      <a:pt x="276" y="194"/>
                    </a:lnTo>
                    <a:lnTo>
                      <a:pt x="266" y="179"/>
                    </a:lnTo>
                    <a:lnTo>
                      <a:pt x="266" y="170"/>
                    </a:lnTo>
                    <a:lnTo>
                      <a:pt x="268" y="165"/>
                    </a:lnTo>
                    <a:lnTo>
                      <a:pt x="272" y="158"/>
                    </a:lnTo>
                    <a:lnTo>
                      <a:pt x="272" y="145"/>
                    </a:lnTo>
                    <a:lnTo>
                      <a:pt x="284" y="132"/>
                    </a:lnTo>
                    <a:lnTo>
                      <a:pt x="289" y="121"/>
                    </a:lnTo>
                    <a:lnTo>
                      <a:pt x="280" y="121"/>
                    </a:lnTo>
                    <a:lnTo>
                      <a:pt x="270" y="116"/>
                    </a:lnTo>
                    <a:lnTo>
                      <a:pt x="263" y="107"/>
                    </a:lnTo>
                    <a:lnTo>
                      <a:pt x="252" y="107"/>
                    </a:lnTo>
                    <a:lnTo>
                      <a:pt x="237" y="103"/>
                    </a:lnTo>
                    <a:lnTo>
                      <a:pt x="232" y="100"/>
                    </a:lnTo>
                    <a:lnTo>
                      <a:pt x="232" y="94"/>
                    </a:lnTo>
                    <a:lnTo>
                      <a:pt x="218" y="86"/>
                    </a:lnTo>
                    <a:lnTo>
                      <a:pt x="218" y="76"/>
                    </a:lnTo>
                    <a:lnTo>
                      <a:pt x="201" y="63"/>
                    </a:lnTo>
                    <a:lnTo>
                      <a:pt x="201" y="58"/>
                    </a:lnTo>
                    <a:lnTo>
                      <a:pt x="194" y="49"/>
                    </a:lnTo>
                    <a:lnTo>
                      <a:pt x="194" y="35"/>
                    </a:lnTo>
                    <a:lnTo>
                      <a:pt x="194" y="27"/>
                    </a:lnTo>
                    <a:lnTo>
                      <a:pt x="201" y="22"/>
                    </a:lnTo>
                    <a:lnTo>
                      <a:pt x="217" y="22"/>
                    </a:lnTo>
                    <a:lnTo>
                      <a:pt x="217" y="16"/>
                    </a:lnTo>
                    <a:lnTo>
                      <a:pt x="207" y="16"/>
                    </a:lnTo>
                    <a:lnTo>
                      <a:pt x="199" y="13"/>
                    </a:lnTo>
                    <a:lnTo>
                      <a:pt x="195" y="18"/>
                    </a:lnTo>
                    <a:lnTo>
                      <a:pt x="186" y="18"/>
                    </a:lnTo>
                    <a:lnTo>
                      <a:pt x="181" y="15"/>
                    </a:lnTo>
                    <a:lnTo>
                      <a:pt x="181" y="5"/>
                    </a:lnTo>
                    <a:lnTo>
                      <a:pt x="175" y="0"/>
                    </a:lnTo>
                    <a:lnTo>
                      <a:pt x="163" y="0"/>
                    </a:lnTo>
                    <a:lnTo>
                      <a:pt x="157" y="0"/>
                    </a:lnTo>
                    <a:lnTo>
                      <a:pt x="157" y="12"/>
                    </a:lnTo>
                    <a:lnTo>
                      <a:pt x="150" y="16"/>
                    </a:lnTo>
                    <a:lnTo>
                      <a:pt x="150" y="19"/>
                    </a:lnTo>
                    <a:lnTo>
                      <a:pt x="141" y="29"/>
                    </a:lnTo>
                    <a:lnTo>
                      <a:pt x="126" y="40"/>
                    </a:lnTo>
                    <a:lnTo>
                      <a:pt x="117" y="40"/>
                    </a:lnTo>
                    <a:lnTo>
                      <a:pt x="107" y="40"/>
                    </a:lnTo>
                    <a:lnTo>
                      <a:pt x="99" y="43"/>
                    </a:lnTo>
                    <a:lnTo>
                      <a:pt x="81" y="43"/>
                    </a:lnTo>
                    <a:lnTo>
                      <a:pt x="73" y="40"/>
                    </a:lnTo>
                    <a:lnTo>
                      <a:pt x="64" y="40"/>
                    </a:lnTo>
                    <a:lnTo>
                      <a:pt x="58" y="34"/>
                    </a:lnTo>
                    <a:lnTo>
                      <a:pt x="54" y="34"/>
                    </a:lnTo>
                    <a:lnTo>
                      <a:pt x="47" y="3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6" name="Freeform 235" descr="Wide upward diagonal">
                <a:extLst>
                  <a:ext uri="{FF2B5EF4-FFF2-40B4-BE49-F238E27FC236}">
                    <a16:creationId xmlns:a16="http://schemas.microsoft.com/office/drawing/2014/main" id="{ECA00B41-9105-43EB-AC6A-5B0FD88BA4E9}"/>
                  </a:ext>
                </a:extLst>
              </p:cNvPr>
              <p:cNvSpPr>
                <a:spLocks/>
              </p:cNvSpPr>
              <p:nvPr/>
            </p:nvSpPr>
            <p:spPr bwMode="auto">
              <a:xfrm>
                <a:off x="4973638" y="2400300"/>
                <a:ext cx="1270000" cy="1190625"/>
              </a:xfrm>
              <a:custGeom>
                <a:avLst/>
                <a:gdLst>
                  <a:gd name="T0" fmla="*/ 163 w 670"/>
                  <a:gd name="T1" fmla="*/ 401 h 556"/>
                  <a:gd name="T2" fmla="*/ 123 w 670"/>
                  <a:gd name="T3" fmla="*/ 399 h 556"/>
                  <a:gd name="T4" fmla="*/ 63 w 670"/>
                  <a:gd name="T5" fmla="*/ 403 h 556"/>
                  <a:gd name="T6" fmla="*/ 16 w 670"/>
                  <a:gd name="T7" fmla="*/ 384 h 556"/>
                  <a:gd name="T8" fmla="*/ 6 w 670"/>
                  <a:gd name="T9" fmla="*/ 384 h 556"/>
                  <a:gd name="T10" fmla="*/ 17 w 670"/>
                  <a:gd name="T11" fmla="*/ 365 h 556"/>
                  <a:gd name="T12" fmla="*/ 8 w 670"/>
                  <a:gd name="T13" fmla="*/ 341 h 556"/>
                  <a:gd name="T14" fmla="*/ 49 w 670"/>
                  <a:gd name="T15" fmla="*/ 312 h 556"/>
                  <a:gd name="T16" fmla="*/ 68 w 670"/>
                  <a:gd name="T17" fmla="*/ 268 h 556"/>
                  <a:gd name="T18" fmla="*/ 63 w 670"/>
                  <a:gd name="T19" fmla="*/ 233 h 556"/>
                  <a:gd name="T20" fmla="*/ 45 w 670"/>
                  <a:gd name="T21" fmla="*/ 202 h 556"/>
                  <a:gd name="T22" fmla="*/ 32 w 670"/>
                  <a:gd name="T23" fmla="*/ 173 h 556"/>
                  <a:gd name="T24" fmla="*/ 81 w 670"/>
                  <a:gd name="T25" fmla="*/ 168 h 556"/>
                  <a:gd name="T26" fmla="*/ 109 w 670"/>
                  <a:gd name="T27" fmla="*/ 164 h 556"/>
                  <a:gd name="T28" fmla="*/ 159 w 670"/>
                  <a:gd name="T29" fmla="*/ 166 h 556"/>
                  <a:gd name="T30" fmla="*/ 179 w 670"/>
                  <a:gd name="T31" fmla="*/ 133 h 556"/>
                  <a:gd name="T32" fmla="*/ 188 w 670"/>
                  <a:gd name="T33" fmla="*/ 107 h 556"/>
                  <a:gd name="T34" fmla="*/ 213 w 670"/>
                  <a:gd name="T35" fmla="*/ 93 h 556"/>
                  <a:gd name="T36" fmla="*/ 271 w 670"/>
                  <a:gd name="T37" fmla="*/ 86 h 556"/>
                  <a:gd name="T38" fmla="*/ 325 w 670"/>
                  <a:gd name="T39" fmla="*/ 98 h 556"/>
                  <a:gd name="T40" fmla="*/ 365 w 670"/>
                  <a:gd name="T41" fmla="*/ 101 h 556"/>
                  <a:gd name="T42" fmla="*/ 395 w 670"/>
                  <a:gd name="T43" fmla="*/ 60 h 556"/>
                  <a:gd name="T44" fmla="*/ 395 w 670"/>
                  <a:gd name="T45" fmla="*/ 35 h 556"/>
                  <a:gd name="T46" fmla="*/ 427 w 670"/>
                  <a:gd name="T47" fmla="*/ 52 h 556"/>
                  <a:gd name="T48" fmla="*/ 449 w 670"/>
                  <a:gd name="T49" fmla="*/ 47 h 556"/>
                  <a:gd name="T50" fmla="*/ 474 w 670"/>
                  <a:gd name="T51" fmla="*/ 34 h 556"/>
                  <a:gd name="T52" fmla="*/ 516 w 670"/>
                  <a:gd name="T53" fmla="*/ 0 h 556"/>
                  <a:gd name="T54" fmla="*/ 528 w 670"/>
                  <a:gd name="T55" fmla="*/ 35 h 556"/>
                  <a:gd name="T56" fmla="*/ 529 w 670"/>
                  <a:gd name="T57" fmla="*/ 74 h 556"/>
                  <a:gd name="T58" fmla="*/ 559 w 670"/>
                  <a:gd name="T59" fmla="*/ 90 h 556"/>
                  <a:gd name="T60" fmla="*/ 593 w 670"/>
                  <a:gd name="T61" fmla="*/ 92 h 556"/>
                  <a:gd name="T62" fmla="*/ 615 w 670"/>
                  <a:gd name="T63" fmla="*/ 98 h 556"/>
                  <a:gd name="T64" fmla="*/ 656 w 670"/>
                  <a:gd name="T65" fmla="*/ 112 h 556"/>
                  <a:gd name="T66" fmla="*/ 670 w 670"/>
                  <a:gd name="T67" fmla="*/ 129 h 556"/>
                  <a:gd name="T68" fmla="*/ 633 w 670"/>
                  <a:gd name="T69" fmla="*/ 136 h 556"/>
                  <a:gd name="T70" fmla="*/ 606 w 670"/>
                  <a:gd name="T71" fmla="*/ 143 h 556"/>
                  <a:gd name="T72" fmla="*/ 579 w 670"/>
                  <a:gd name="T73" fmla="*/ 147 h 556"/>
                  <a:gd name="T74" fmla="*/ 596 w 670"/>
                  <a:gd name="T75" fmla="*/ 172 h 556"/>
                  <a:gd name="T76" fmla="*/ 582 w 670"/>
                  <a:gd name="T77" fmla="*/ 201 h 556"/>
                  <a:gd name="T78" fmla="*/ 580 w 670"/>
                  <a:gd name="T79" fmla="*/ 248 h 556"/>
                  <a:gd name="T80" fmla="*/ 574 w 670"/>
                  <a:gd name="T81" fmla="*/ 278 h 556"/>
                  <a:gd name="T82" fmla="*/ 587 w 670"/>
                  <a:gd name="T83" fmla="*/ 303 h 556"/>
                  <a:gd name="T84" fmla="*/ 585 w 670"/>
                  <a:gd name="T85" fmla="*/ 324 h 556"/>
                  <a:gd name="T86" fmla="*/ 576 w 670"/>
                  <a:gd name="T87" fmla="*/ 367 h 556"/>
                  <a:gd name="T88" fmla="*/ 539 w 670"/>
                  <a:gd name="T89" fmla="*/ 387 h 556"/>
                  <a:gd name="T90" fmla="*/ 491 w 670"/>
                  <a:gd name="T91" fmla="*/ 392 h 556"/>
                  <a:gd name="T92" fmla="*/ 454 w 670"/>
                  <a:gd name="T93" fmla="*/ 401 h 556"/>
                  <a:gd name="T94" fmla="*/ 441 w 670"/>
                  <a:gd name="T95" fmla="*/ 424 h 556"/>
                  <a:gd name="T96" fmla="*/ 412 w 670"/>
                  <a:gd name="T97" fmla="*/ 412 h 556"/>
                  <a:gd name="T98" fmla="*/ 386 w 670"/>
                  <a:gd name="T99" fmla="*/ 419 h 556"/>
                  <a:gd name="T100" fmla="*/ 391 w 670"/>
                  <a:gd name="T101" fmla="*/ 452 h 556"/>
                  <a:gd name="T102" fmla="*/ 411 w 670"/>
                  <a:gd name="T103" fmla="*/ 477 h 556"/>
                  <a:gd name="T104" fmla="*/ 369 w 670"/>
                  <a:gd name="T105" fmla="*/ 505 h 556"/>
                  <a:gd name="T106" fmla="*/ 335 w 670"/>
                  <a:gd name="T107" fmla="*/ 535 h 556"/>
                  <a:gd name="T108" fmla="*/ 260 w 670"/>
                  <a:gd name="T109" fmla="*/ 542 h 556"/>
                  <a:gd name="T110" fmla="*/ 225 w 670"/>
                  <a:gd name="T111" fmla="*/ 556 h 556"/>
                  <a:gd name="T112" fmla="*/ 211 w 670"/>
                  <a:gd name="T113" fmla="*/ 515 h 556"/>
                  <a:gd name="T114" fmla="*/ 213 w 670"/>
                  <a:gd name="T115" fmla="*/ 493 h 556"/>
                  <a:gd name="T116" fmla="*/ 247 w 670"/>
                  <a:gd name="T117" fmla="*/ 454 h 556"/>
                  <a:gd name="T118" fmla="*/ 265 w 670"/>
                  <a:gd name="T119" fmla="*/ 423 h 556"/>
                  <a:gd name="T120" fmla="*/ 229 w 670"/>
                  <a:gd name="T121" fmla="*/ 407 h 556"/>
                  <a:gd name="T122" fmla="*/ 211 w 670"/>
                  <a:gd name="T123" fmla="*/ 382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0" h="556">
                    <a:moveTo>
                      <a:pt x="199" y="382"/>
                    </a:moveTo>
                    <a:lnTo>
                      <a:pt x="185" y="389"/>
                    </a:lnTo>
                    <a:lnTo>
                      <a:pt x="163" y="401"/>
                    </a:lnTo>
                    <a:lnTo>
                      <a:pt x="147" y="401"/>
                    </a:lnTo>
                    <a:lnTo>
                      <a:pt x="132" y="395"/>
                    </a:lnTo>
                    <a:lnTo>
                      <a:pt x="123" y="399"/>
                    </a:lnTo>
                    <a:lnTo>
                      <a:pt x="107" y="403"/>
                    </a:lnTo>
                    <a:lnTo>
                      <a:pt x="70" y="403"/>
                    </a:lnTo>
                    <a:lnTo>
                      <a:pt x="63" y="403"/>
                    </a:lnTo>
                    <a:lnTo>
                      <a:pt x="49" y="400"/>
                    </a:lnTo>
                    <a:lnTo>
                      <a:pt x="25" y="384"/>
                    </a:lnTo>
                    <a:lnTo>
                      <a:pt x="16" y="384"/>
                    </a:lnTo>
                    <a:lnTo>
                      <a:pt x="13" y="387"/>
                    </a:lnTo>
                    <a:lnTo>
                      <a:pt x="6" y="387"/>
                    </a:lnTo>
                    <a:lnTo>
                      <a:pt x="6" y="384"/>
                    </a:lnTo>
                    <a:lnTo>
                      <a:pt x="13" y="380"/>
                    </a:lnTo>
                    <a:lnTo>
                      <a:pt x="17" y="375"/>
                    </a:lnTo>
                    <a:lnTo>
                      <a:pt x="17" y="365"/>
                    </a:lnTo>
                    <a:lnTo>
                      <a:pt x="15" y="362"/>
                    </a:lnTo>
                    <a:lnTo>
                      <a:pt x="0" y="351"/>
                    </a:lnTo>
                    <a:lnTo>
                      <a:pt x="8" y="341"/>
                    </a:lnTo>
                    <a:lnTo>
                      <a:pt x="31" y="330"/>
                    </a:lnTo>
                    <a:lnTo>
                      <a:pt x="41" y="324"/>
                    </a:lnTo>
                    <a:lnTo>
                      <a:pt x="49" y="312"/>
                    </a:lnTo>
                    <a:lnTo>
                      <a:pt x="56" y="298"/>
                    </a:lnTo>
                    <a:lnTo>
                      <a:pt x="61" y="282"/>
                    </a:lnTo>
                    <a:lnTo>
                      <a:pt x="68" y="268"/>
                    </a:lnTo>
                    <a:lnTo>
                      <a:pt x="68" y="258"/>
                    </a:lnTo>
                    <a:lnTo>
                      <a:pt x="63" y="243"/>
                    </a:lnTo>
                    <a:lnTo>
                      <a:pt x="63" y="233"/>
                    </a:lnTo>
                    <a:lnTo>
                      <a:pt x="48" y="223"/>
                    </a:lnTo>
                    <a:lnTo>
                      <a:pt x="45" y="216"/>
                    </a:lnTo>
                    <a:lnTo>
                      <a:pt x="45" y="202"/>
                    </a:lnTo>
                    <a:lnTo>
                      <a:pt x="25" y="188"/>
                    </a:lnTo>
                    <a:lnTo>
                      <a:pt x="25" y="180"/>
                    </a:lnTo>
                    <a:lnTo>
                      <a:pt x="32" y="173"/>
                    </a:lnTo>
                    <a:lnTo>
                      <a:pt x="42" y="173"/>
                    </a:lnTo>
                    <a:lnTo>
                      <a:pt x="66" y="168"/>
                    </a:lnTo>
                    <a:lnTo>
                      <a:pt x="81" y="168"/>
                    </a:lnTo>
                    <a:lnTo>
                      <a:pt x="95" y="166"/>
                    </a:lnTo>
                    <a:lnTo>
                      <a:pt x="99" y="164"/>
                    </a:lnTo>
                    <a:lnTo>
                      <a:pt x="109" y="164"/>
                    </a:lnTo>
                    <a:lnTo>
                      <a:pt x="114" y="166"/>
                    </a:lnTo>
                    <a:lnTo>
                      <a:pt x="122" y="166"/>
                    </a:lnTo>
                    <a:lnTo>
                      <a:pt x="159" y="166"/>
                    </a:lnTo>
                    <a:lnTo>
                      <a:pt x="173" y="161"/>
                    </a:lnTo>
                    <a:lnTo>
                      <a:pt x="179" y="152"/>
                    </a:lnTo>
                    <a:lnTo>
                      <a:pt x="179" y="133"/>
                    </a:lnTo>
                    <a:lnTo>
                      <a:pt x="183" y="128"/>
                    </a:lnTo>
                    <a:lnTo>
                      <a:pt x="183" y="119"/>
                    </a:lnTo>
                    <a:lnTo>
                      <a:pt x="188" y="107"/>
                    </a:lnTo>
                    <a:lnTo>
                      <a:pt x="194" y="99"/>
                    </a:lnTo>
                    <a:lnTo>
                      <a:pt x="202" y="96"/>
                    </a:lnTo>
                    <a:lnTo>
                      <a:pt x="213" y="93"/>
                    </a:lnTo>
                    <a:lnTo>
                      <a:pt x="230" y="97"/>
                    </a:lnTo>
                    <a:lnTo>
                      <a:pt x="257" y="97"/>
                    </a:lnTo>
                    <a:lnTo>
                      <a:pt x="271" y="86"/>
                    </a:lnTo>
                    <a:lnTo>
                      <a:pt x="279" y="86"/>
                    </a:lnTo>
                    <a:lnTo>
                      <a:pt x="300" y="98"/>
                    </a:lnTo>
                    <a:lnTo>
                      <a:pt x="325" y="98"/>
                    </a:lnTo>
                    <a:lnTo>
                      <a:pt x="348" y="106"/>
                    </a:lnTo>
                    <a:lnTo>
                      <a:pt x="359" y="106"/>
                    </a:lnTo>
                    <a:lnTo>
                      <a:pt x="365" y="101"/>
                    </a:lnTo>
                    <a:lnTo>
                      <a:pt x="365" y="81"/>
                    </a:lnTo>
                    <a:lnTo>
                      <a:pt x="389" y="64"/>
                    </a:lnTo>
                    <a:lnTo>
                      <a:pt x="395" y="60"/>
                    </a:lnTo>
                    <a:lnTo>
                      <a:pt x="395" y="50"/>
                    </a:lnTo>
                    <a:lnTo>
                      <a:pt x="389" y="35"/>
                    </a:lnTo>
                    <a:lnTo>
                      <a:pt x="395" y="35"/>
                    </a:lnTo>
                    <a:lnTo>
                      <a:pt x="411" y="54"/>
                    </a:lnTo>
                    <a:lnTo>
                      <a:pt x="421" y="57"/>
                    </a:lnTo>
                    <a:lnTo>
                      <a:pt x="427" y="52"/>
                    </a:lnTo>
                    <a:lnTo>
                      <a:pt x="427" y="40"/>
                    </a:lnTo>
                    <a:lnTo>
                      <a:pt x="431" y="36"/>
                    </a:lnTo>
                    <a:lnTo>
                      <a:pt x="449" y="47"/>
                    </a:lnTo>
                    <a:lnTo>
                      <a:pt x="456" y="47"/>
                    </a:lnTo>
                    <a:lnTo>
                      <a:pt x="470" y="42"/>
                    </a:lnTo>
                    <a:lnTo>
                      <a:pt x="474" y="34"/>
                    </a:lnTo>
                    <a:lnTo>
                      <a:pt x="474" y="19"/>
                    </a:lnTo>
                    <a:lnTo>
                      <a:pt x="482" y="9"/>
                    </a:lnTo>
                    <a:lnTo>
                      <a:pt x="516" y="0"/>
                    </a:lnTo>
                    <a:lnTo>
                      <a:pt x="520" y="16"/>
                    </a:lnTo>
                    <a:lnTo>
                      <a:pt x="520" y="27"/>
                    </a:lnTo>
                    <a:lnTo>
                      <a:pt x="528" y="35"/>
                    </a:lnTo>
                    <a:lnTo>
                      <a:pt x="534" y="44"/>
                    </a:lnTo>
                    <a:lnTo>
                      <a:pt x="534" y="56"/>
                    </a:lnTo>
                    <a:lnTo>
                      <a:pt x="529" y="74"/>
                    </a:lnTo>
                    <a:lnTo>
                      <a:pt x="529" y="80"/>
                    </a:lnTo>
                    <a:lnTo>
                      <a:pt x="538" y="85"/>
                    </a:lnTo>
                    <a:lnTo>
                      <a:pt x="559" y="90"/>
                    </a:lnTo>
                    <a:lnTo>
                      <a:pt x="573" y="94"/>
                    </a:lnTo>
                    <a:lnTo>
                      <a:pt x="587" y="101"/>
                    </a:lnTo>
                    <a:lnTo>
                      <a:pt x="593" y="92"/>
                    </a:lnTo>
                    <a:lnTo>
                      <a:pt x="598" y="93"/>
                    </a:lnTo>
                    <a:lnTo>
                      <a:pt x="610" y="95"/>
                    </a:lnTo>
                    <a:lnTo>
                      <a:pt x="615" y="98"/>
                    </a:lnTo>
                    <a:lnTo>
                      <a:pt x="622" y="107"/>
                    </a:lnTo>
                    <a:lnTo>
                      <a:pt x="647" y="112"/>
                    </a:lnTo>
                    <a:lnTo>
                      <a:pt x="656" y="112"/>
                    </a:lnTo>
                    <a:lnTo>
                      <a:pt x="663" y="110"/>
                    </a:lnTo>
                    <a:lnTo>
                      <a:pt x="670" y="114"/>
                    </a:lnTo>
                    <a:lnTo>
                      <a:pt x="670" y="129"/>
                    </a:lnTo>
                    <a:lnTo>
                      <a:pt x="662" y="141"/>
                    </a:lnTo>
                    <a:lnTo>
                      <a:pt x="644" y="141"/>
                    </a:lnTo>
                    <a:lnTo>
                      <a:pt x="633" y="136"/>
                    </a:lnTo>
                    <a:lnTo>
                      <a:pt x="625" y="142"/>
                    </a:lnTo>
                    <a:lnTo>
                      <a:pt x="621" y="150"/>
                    </a:lnTo>
                    <a:lnTo>
                      <a:pt x="606" y="143"/>
                    </a:lnTo>
                    <a:lnTo>
                      <a:pt x="600" y="140"/>
                    </a:lnTo>
                    <a:lnTo>
                      <a:pt x="587" y="140"/>
                    </a:lnTo>
                    <a:lnTo>
                      <a:pt x="579" y="147"/>
                    </a:lnTo>
                    <a:lnTo>
                      <a:pt x="574" y="157"/>
                    </a:lnTo>
                    <a:lnTo>
                      <a:pt x="577" y="165"/>
                    </a:lnTo>
                    <a:lnTo>
                      <a:pt x="596" y="172"/>
                    </a:lnTo>
                    <a:lnTo>
                      <a:pt x="602" y="178"/>
                    </a:lnTo>
                    <a:lnTo>
                      <a:pt x="597" y="186"/>
                    </a:lnTo>
                    <a:lnTo>
                      <a:pt x="582" y="201"/>
                    </a:lnTo>
                    <a:lnTo>
                      <a:pt x="578" y="217"/>
                    </a:lnTo>
                    <a:lnTo>
                      <a:pt x="571" y="232"/>
                    </a:lnTo>
                    <a:lnTo>
                      <a:pt x="580" y="248"/>
                    </a:lnTo>
                    <a:lnTo>
                      <a:pt x="570" y="261"/>
                    </a:lnTo>
                    <a:lnTo>
                      <a:pt x="574" y="268"/>
                    </a:lnTo>
                    <a:lnTo>
                      <a:pt x="574" y="278"/>
                    </a:lnTo>
                    <a:lnTo>
                      <a:pt x="596" y="291"/>
                    </a:lnTo>
                    <a:lnTo>
                      <a:pt x="596" y="298"/>
                    </a:lnTo>
                    <a:lnTo>
                      <a:pt x="587" y="303"/>
                    </a:lnTo>
                    <a:lnTo>
                      <a:pt x="582" y="314"/>
                    </a:lnTo>
                    <a:lnTo>
                      <a:pt x="582" y="321"/>
                    </a:lnTo>
                    <a:lnTo>
                      <a:pt x="585" y="324"/>
                    </a:lnTo>
                    <a:lnTo>
                      <a:pt x="585" y="361"/>
                    </a:lnTo>
                    <a:lnTo>
                      <a:pt x="582" y="370"/>
                    </a:lnTo>
                    <a:lnTo>
                      <a:pt x="576" y="367"/>
                    </a:lnTo>
                    <a:lnTo>
                      <a:pt x="570" y="367"/>
                    </a:lnTo>
                    <a:lnTo>
                      <a:pt x="551" y="382"/>
                    </a:lnTo>
                    <a:lnTo>
                      <a:pt x="539" y="387"/>
                    </a:lnTo>
                    <a:lnTo>
                      <a:pt x="513" y="387"/>
                    </a:lnTo>
                    <a:lnTo>
                      <a:pt x="499" y="387"/>
                    </a:lnTo>
                    <a:lnTo>
                      <a:pt x="491" y="392"/>
                    </a:lnTo>
                    <a:lnTo>
                      <a:pt x="481" y="392"/>
                    </a:lnTo>
                    <a:lnTo>
                      <a:pt x="461" y="392"/>
                    </a:lnTo>
                    <a:lnTo>
                      <a:pt x="454" y="401"/>
                    </a:lnTo>
                    <a:lnTo>
                      <a:pt x="454" y="418"/>
                    </a:lnTo>
                    <a:lnTo>
                      <a:pt x="448" y="424"/>
                    </a:lnTo>
                    <a:lnTo>
                      <a:pt x="441" y="424"/>
                    </a:lnTo>
                    <a:lnTo>
                      <a:pt x="437" y="417"/>
                    </a:lnTo>
                    <a:lnTo>
                      <a:pt x="425" y="410"/>
                    </a:lnTo>
                    <a:lnTo>
                      <a:pt x="412" y="412"/>
                    </a:lnTo>
                    <a:lnTo>
                      <a:pt x="394" y="409"/>
                    </a:lnTo>
                    <a:lnTo>
                      <a:pt x="386" y="413"/>
                    </a:lnTo>
                    <a:lnTo>
                      <a:pt x="386" y="419"/>
                    </a:lnTo>
                    <a:lnTo>
                      <a:pt x="391" y="424"/>
                    </a:lnTo>
                    <a:lnTo>
                      <a:pt x="395" y="431"/>
                    </a:lnTo>
                    <a:lnTo>
                      <a:pt x="391" y="452"/>
                    </a:lnTo>
                    <a:lnTo>
                      <a:pt x="391" y="457"/>
                    </a:lnTo>
                    <a:lnTo>
                      <a:pt x="406" y="469"/>
                    </a:lnTo>
                    <a:lnTo>
                      <a:pt x="411" y="477"/>
                    </a:lnTo>
                    <a:lnTo>
                      <a:pt x="403" y="488"/>
                    </a:lnTo>
                    <a:lnTo>
                      <a:pt x="382" y="494"/>
                    </a:lnTo>
                    <a:lnTo>
                      <a:pt x="369" y="505"/>
                    </a:lnTo>
                    <a:lnTo>
                      <a:pt x="365" y="520"/>
                    </a:lnTo>
                    <a:lnTo>
                      <a:pt x="357" y="530"/>
                    </a:lnTo>
                    <a:lnTo>
                      <a:pt x="335" y="535"/>
                    </a:lnTo>
                    <a:lnTo>
                      <a:pt x="309" y="535"/>
                    </a:lnTo>
                    <a:lnTo>
                      <a:pt x="296" y="538"/>
                    </a:lnTo>
                    <a:lnTo>
                      <a:pt x="260" y="542"/>
                    </a:lnTo>
                    <a:lnTo>
                      <a:pt x="243" y="545"/>
                    </a:lnTo>
                    <a:lnTo>
                      <a:pt x="230" y="556"/>
                    </a:lnTo>
                    <a:lnTo>
                      <a:pt x="225" y="556"/>
                    </a:lnTo>
                    <a:lnTo>
                      <a:pt x="222" y="549"/>
                    </a:lnTo>
                    <a:lnTo>
                      <a:pt x="222" y="528"/>
                    </a:lnTo>
                    <a:lnTo>
                      <a:pt x="211" y="515"/>
                    </a:lnTo>
                    <a:lnTo>
                      <a:pt x="208" y="509"/>
                    </a:lnTo>
                    <a:lnTo>
                      <a:pt x="208" y="501"/>
                    </a:lnTo>
                    <a:lnTo>
                      <a:pt x="213" y="493"/>
                    </a:lnTo>
                    <a:lnTo>
                      <a:pt x="225" y="487"/>
                    </a:lnTo>
                    <a:lnTo>
                      <a:pt x="235" y="478"/>
                    </a:lnTo>
                    <a:lnTo>
                      <a:pt x="247" y="454"/>
                    </a:lnTo>
                    <a:lnTo>
                      <a:pt x="260" y="443"/>
                    </a:lnTo>
                    <a:lnTo>
                      <a:pt x="265" y="432"/>
                    </a:lnTo>
                    <a:lnTo>
                      <a:pt x="265" y="423"/>
                    </a:lnTo>
                    <a:lnTo>
                      <a:pt x="261" y="418"/>
                    </a:lnTo>
                    <a:lnTo>
                      <a:pt x="247" y="411"/>
                    </a:lnTo>
                    <a:lnTo>
                      <a:pt x="229" y="407"/>
                    </a:lnTo>
                    <a:lnTo>
                      <a:pt x="219" y="400"/>
                    </a:lnTo>
                    <a:lnTo>
                      <a:pt x="219" y="392"/>
                    </a:lnTo>
                    <a:lnTo>
                      <a:pt x="211" y="382"/>
                    </a:lnTo>
                    <a:lnTo>
                      <a:pt x="199" y="38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7" name="Freeform 236" descr="Wide upward diagonal">
                <a:extLst>
                  <a:ext uri="{FF2B5EF4-FFF2-40B4-BE49-F238E27FC236}">
                    <a16:creationId xmlns:a16="http://schemas.microsoft.com/office/drawing/2014/main" id="{2F6BE30C-AC2D-4105-936D-B910F4E40629}"/>
                  </a:ext>
                </a:extLst>
              </p:cNvPr>
              <p:cNvSpPr>
                <a:spLocks/>
              </p:cNvSpPr>
              <p:nvPr/>
            </p:nvSpPr>
            <p:spPr bwMode="auto">
              <a:xfrm>
                <a:off x="4784725" y="2203450"/>
                <a:ext cx="950913" cy="566738"/>
              </a:xfrm>
              <a:custGeom>
                <a:avLst/>
                <a:gdLst>
                  <a:gd name="T0" fmla="*/ 103 w 502"/>
                  <a:gd name="T1" fmla="*/ 223 h 265"/>
                  <a:gd name="T2" fmla="*/ 78 w 502"/>
                  <a:gd name="T3" fmla="*/ 232 h 265"/>
                  <a:gd name="T4" fmla="*/ 40 w 502"/>
                  <a:gd name="T5" fmla="*/ 232 h 265"/>
                  <a:gd name="T6" fmla="*/ 24 w 502"/>
                  <a:gd name="T7" fmla="*/ 219 h 265"/>
                  <a:gd name="T8" fmla="*/ 0 w 502"/>
                  <a:gd name="T9" fmla="*/ 200 h 265"/>
                  <a:gd name="T10" fmla="*/ 2 w 502"/>
                  <a:gd name="T11" fmla="*/ 184 h 265"/>
                  <a:gd name="T12" fmla="*/ 59 w 502"/>
                  <a:gd name="T13" fmla="*/ 151 h 265"/>
                  <a:gd name="T14" fmla="*/ 82 w 502"/>
                  <a:gd name="T15" fmla="*/ 122 h 265"/>
                  <a:gd name="T16" fmla="*/ 89 w 502"/>
                  <a:gd name="T17" fmla="*/ 118 h 265"/>
                  <a:gd name="T18" fmla="*/ 104 w 502"/>
                  <a:gd name="T19" fmla="*/ 116 h 265"/>
                  <a:gd name="T20" fmla="*/ 114 w 502"/>
                  <a:gd name="T21" fmla="*/ 122 h 265"/>
                  <a:gd name="T22" fmla="*/ 123 w 502"/>
                  <a:gd name="T23" fmla="*/ 117 h 265"/>
                  <a:gd name="T24" fmla="*/ 133 w 502"/>
                  <a:gd name="T25" fmla="*/ 129 h 265"/>
                  <a:gd name="T26" fmla="*/ 170 w 502"/>
                  <a:gd name="T27" fmla="*/ 120 h 265"/>
                  <a:gd name="T28" fmla="*/ 188 w 502"/>
                  <a:gd name="T29" fmla="*/ 104 h 265"/>
                  <a:gd name="T30" fmla="*/ 185 w 502"/>
                  <a:gd name="T31" fmla="*/ 86 h 265"/>
                  <a:gd name="T32" fmla="*/ 213 w 502"/>
                  <a:gd name="T33" fmla="*/ 89 h 265"/>
                  <a:gd name="T34" fmla="*/ 231 w 502"/>
                  <a:gd name="T35" fmla="*/ 95 h 265"/>
                  <a:gd name="T36" fmla="*/ 233 w 502"/>
                  <a:gd name="T37" fmla="*/ 88 h 265"/>
                  <a:gd name="T38" fmla="*/ 219 w 502"/>
                  <a:gd name="T39" fmla="*/ 70 h 265"/>
                  <a:gd name="T40" fmla="*/ 221 w 502"/>
                  <a:gd name="T41" fmla="*/ 43 h 265"/>
                  <a:gd name="T42" fmla="*/ 229 w 502"/>
                  <a:gd name="T43" fmla="*/ 40 h 265"/>
                  <a:gd name="T44" fmla="*/ 238 w 502"/>
                  <a:gd name="T45" fmla="*/ 31 h 265"/>
                  <a:gd name="T46" fmla="*/ 215 w 502"/>
                  <a:gd name="T47" fmla="*/ 10 h 265"/>
                  <a:gd name="T48" fmla="*/ 249 w 502"/>
                  <a:gd name="T49" fmla="*/ 3 h 265"/>
                  <a:gd name="T50" fmla="*/ 270 w 502"/>
                  <a:gd name="T51" fmla="*/ 0 h 265"/>
                  <a:gd name="T52" fmla="*/ 282 w 502"/>
                  <a:gd name="T53" fmla="*/ 4 h 265"/>
                  <a:gd name="T54" fmla="*/ 293 w 502"/>
                  <a:gd name="T55" fmla="*/ 17 h 265"/>
                  <a:gd name="T56" fmla="*/ 323 w 502"/>
                  <a:gd name="T57" fmla="*/ 45 h 265"/>
                  <a:gd name="T58" fmla="*/ 352 w 502"/>
                  <a:gd name="T59" fmla="*/ 52 h 265"/>
                  <a:gd name="T60" fmla="*/ 400 w 502"/>
                  <a:gd name="T61" fmla="*/ 52 h 265"/>
                  <a:gd name="T62" fmla="*/ 412 w 502"/>
                  <a:gd name="T63" fmla="*/ 72 h 265"/>
                  <a:gd name="T64" fmla="*/ 430 w 502"/>
                  <a:gd name="T65" fmla="*/ 91 h 265"/>
                  <a:gd name="T66" fmla="*/ 473 w 502"/>
                  <a:gd name="T67" fmla="*/ 93 h 265"/>
                  <a:gd name="T68" fmla="*/ 498 w 502"/>
                  <a:gd name="T69" fmla="*/ 93 h 265"/>
                  <a:gd name="T70" fmla="*/ 499 w 502"/>
                  <a:gd name="T71" fmla="*/ 105 h 265"/>
                  <a:gd name="T72" fmla="*/ 489 w 502"/>
                  <a:gd name="T73" fmla="*/ 127 h 265"/>
                  <a:gd name="T74" fmla="*/ 495 w 502"/>
                  <a:gd name="T75" fmla="*/ 152 h 265"/>
                  <a:gd name="T76" fmla="*/ 465 w 502"/>
                  <a:gd name="T77" fmla="*/ 173 h 265"/>
                  <a:gd name="T78" fmla="*/ 459 w 502"/>
                  <a:gd name="T79" fmla="*/ 198 h 265"/>
                  <a:gd name="T80" fmla="*/ 425 w 502"/>
                  <a:gd name="T81" fmla="*/ 190 h 265"/>
                  <a:gd name="T82" fmla="*/ 379 w 502"/>
                  <a:gd name="T83" fmla="*/ 178 h 265"/>
                  <a:gd name="T84" fmla="*/ 357 w 502"/>
                  <a:gd name="T85" fmla="*/ 189 h 265"/>
                  <a:gd name="T86" fmla="*/ 313 w 502"/>
                  <a:gd name="T87" fmla="*/ 185 h 265"/>
                  <a:gd name="T88" fmla="*/ 294 w 502"/>
                  <a:gd name="T89" fmla="*/ 191 h 265"/>
                  <a:gd name="T90" fmla="*/ 283 w 502"/>
                  <a:gd name="T91" fmla="*/ 211 h 265"/>
                  <a:gd name="T92" fmla="*/ 279 w 502"/>
                  <a:gd name="T93" fmla="*/ 225 h 265"/>
                  <a:gd name="T94" fmla="*/ 273 w 502"/>
                  <a:gd name="T95" fmla="*/ 253 h 265"/>
                  <a:gd name="T96" fmla="*/ 222 w 502"/>
                  <a:gd name="T97" fmla="*/ 258 h 265"/>
                  <a:gd name="T98" fmla="*/ 209 w 502"/>
                  <a:gd name="T99" fmla="*/ 256 h 265"/>
                  <a:gd name="T100" fmla="*/ 195 w 502"/>
                  <a:gd name="T101" fmla="*/ 258 h 265"/>
                  <a:gd name="T102" fmla="*/ 166 w 502"/>
                  <a:gd name="T103" fmla="*/ 260 h 265"/>
                  <a:gd name="T104" fmla="*/ 132 w 502"/>
                  <a:gd name="T105" fmla="*/ 265 h 265"/>
                  <a:gd name="T106" fmla="*/ 121 w 502"/>
                  <a:gd name="T107" fmla="*/ 23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2" h="265">
                    <a:moveTo>
                      <a:pt x="121" y="236"/>
                    </a:moveTo>
                    <a:lnTo>
                      <a:pt x="103" y="223"/>
                    </a:lnTo>
                    <a:lnTo>
                      <a:pt x="91" y="223"/>
                    </a:lnTo>
                    <a:lnTo>
                      <a:pt x="78" y="232"/>
                    </a:lnTo>
                    <a:lnTo>
                      <a:pt x="60" y="232"/>
                    </a:lnTo>
                    <a:lnTo>
                      <a:pt x="40" y="232"/>
                    </a:lnTo>
                    <a:lnTo>
                      <a:pt x="30" y="227"/>
                    </a:lnTo>
                    <a:lnTo>
                      <a:pt x="24" y="219"/>
                    </a:lnTo>
                    <a:lnTo>
                      <a:pt x="6" y="207"/>
                    </a:lnTo>
                    <a:lnTo>
                      <a:pt x="0" y="200"/>
                    </a:lnTo>
                    <a:lnTo>
                      <a:pt x="0" y="194"/>
                    </a:lnTo>
                    <a:lnTo>
                      <a:pt x="2" y="184"/>
                    </a:lnTo>
                    <a:lnTo>
                      <a:pt x="11" y="172"/>
                    </a:lnTo>
                    <a:lnTo>
                      <a:pt x="59" y="151"/>
                    </a:lnTo>
                    <a:lnTo>
                      <a:pt x="82" y="138"/>
                    </a:lnTo>
                    <a:lnTo>
                      <a:pt x="82" y="122"/>
                    </a:lnTo>
                    <a:lnTo>
                      <a:pt x="84" y="118"/>
                    </a:lnTo>
                    <a:lnTo>
                      <a:pt x="89" y="118"/>
                    </a:lnTo>
                    <a:lnTo>
                      <a:pt x="95" y="121"/>
                    </a:lnTo>
                    <a:lnTo>
                      <a:pt x="104" y="116"/>
                    </a:lnTo>
                    <a:lnTo>
                      <a:pt x="110" y="122"/>
                    </a:lnTo>
                    <a:lnTo>
                      <a:pt x="114" y="122"/>
                    </a:lnTo>
                    <a:lnTo>
                      <a:pt x="121" y="117"/>
                    </a:lnTo>
                    <a:lnTo>
                      <a:pt x="123" y="117"/>
                    </a:lnTo>
                    <a:lnTo>
                      <a:pt x="128" y="126"/>
                    </a:lnTo>
                    <a:lnTo>
                      <a:pt x="133" y="129"/>
                    </a:lnTo>
                    <a:lnTo>
                      <a:pt x="164" y="127"/>
                    </a:lnTo>
                    <a:lnTo>
                      <a:pt x="170" y="120"/>
                    </a:lnTo>
                    <a:lnTo>
                      <a:pt x="183" y="114"/>
                    </a:lnTo>
                    <a:lnTo>
                      <a:pt x="188" y="104"/>
                    </a:lnTo>
                    <a:lnTo>
                      <a:pt x="182" y="93"/>
                    </a:lnTo>
                    <a:lnTo>
                      <a:pt x="185" y="86"/>
                    </a:lnTo>
                    <a:lnTo>
                      <a:pt x="204" y="86"/>
                    </a:lnTo>
                    <a:lnTo>
                      <a:pt x="213" y="89"/>
                    </a:lnTo>
                    <a:lnTo>
                      <a:pt x="220" y="92"/>
                    </a:lnTo>
                    <a:lnTo>
                      <a:pt x="231" y="95"/>
                    </a:lnTo>
                    <a:lnTo>
                      <a:pt x="233" y="92"/>
                    </a:lnTo>
                    <a:lnTo>
                      <a:pt x="233" y="88"/>
                    </a:lnTo>
                    <a:lnTo>
                      <a:pt x="224" y="80"/>
                    </a:lnTo>
                    <a:lnTo>
                      <a:pt x="219" y="70"/>
                    </a:lnTo>
                    <a:lnTo>
                      <a:pt x="219" y="51"/>
                    </a:lnTo>
                    <a:lnTo>
                      <a:pt x="221" y="43"/>
                    </a:lnTo>
                    <a:lnTo>
                      <a:pt x="225" y="40"/>
                    </a:lnTo>
                    <a:lnTo>
                      <a:pt x="229" y="40"/>
                    </a:lnTo>
                    <a:lnTo>
                      <a:pt x="240" y="36"/>
                    </a:lnTo>
                    <a:lnTo>
                      <a:pt x="238" y="31"/>
                    </a:lnTo>
                    <a:lnTo>
                      <a:pt x="218" y="27"/>
                    </a:lnTo>
                    <a:lnTo>
                      <a:pt x="215" y="10"/>
                    </a:lnTo>
                    <a:lnTo>
                      <a:pt x="229" y="10"/>
                    </a:lnTo>
                    <a:lnTo>
                      <a:pt x="249" y="3"/>
                    </a:lnTo>
                    <a:lnTo>
                      <a:pt x="259" y="3"/>
                    </a:lnTo>
                    <a:lnTo>
                      <a:pt x="270" y="0"/>
                    </a:lnTo>
                    <a:lnTo>
                      <a:pt x="277" y="0"/>
                    </a:lnTo>
                    <a:lnTo>
                      <a:pt x="282" y="4"/>
                    </a:lnTo>
                    <a:lnTo>
                      <a:pt x="277" y="10"/>
                    </a:lnTo>
                    <a:lnTo>
                      <a:pt x="293" y="17"/>
                    </a:lnTo>
                    <a:lnTo>
                      <a:pt x="319" y="38"/>
                    </a:lnTo>
                    <a:lnTo>
                      <a:pt x="323" y="45"/>
                    </a:lnTo>
                    <a:lnTo>
                      <a:pt x="342" y="45"/>
                    </a:lnTo>
                    <a:lnTo>
                      <a:pt x="352" y="52"/>
                    </a:lnTo>
                    <a:lnTo>
                      <a:pt x="383" y="49"/>
                    </a:lnTo>
                    <a:lnTo>
                      <a:pt x="400" y="52"/>
                    </a:lnTo>
                    <a:lnTo>
                      <a:pt x="407" y="59"/>
                    </a:lnTo>
                    <a:lnTo>
                      <a:pt x="412" y="72"/>
                    </a:lnTo>
                    <a:lnTo>
                      <a:pt x="419" y="84"/>
                    </a:lnTo>
                    <a:lnTo>
                      <a:pt x="430" y="91"/>
                    </a:lnTo>
                    <a:lnTo>
                      <a:pt x="454" y="93"/>
                    </a:lnTo>
                    <a:lnTo>
                      <a:pt x="473" y="93"/>
                    </a:lnTo>
                    <a:lnTo>
                      <a:pt x="488" y="93"/>
                    </a:lnTo>
                    <a:lnTo>
                      <a:pt x="498" y="93"/>
                    </a:lnTo>
                    <a:lnTo>
                      <a:pt x="502" y="97"/>
                    </a:lnTo>
                    <a:lnTo>
                      <a:pt x="499" y="105"/>
                    </a:lnTo>
                    <a:lnTo>
                      <a:pt x="487" y="121"/>
                    </a:lnTo>
                    <a:lnTo>
                      <a:pt x="489" y="127"/>
                    </a:lnTo>
                    <a:lnTo>
                      <a:pt x="495" y="142"/>
                    </a:lnTo>
                    <a:lnTo>
                      <a:pt x="495" y="152"/>
                    </a:lnTo>
                    <a:lnTo>
                      <a:pt x="489" y="156"/>
                    </a:lnTo>
                    <a:lnTo>
                      <a:pt x="465" y="173"/>
                    </a:lnTo>
                    <a:lnTo>
                      <a:pt x="465" y="193"/>
                    </a:lnTo>
                    <a:lnTo>
                      <a:pt x="459" y="198"/>
                    </a:lnTo>
                    <a:lnTo>
                      <a:pt x="448" y="198"/>
                    </a:lnTo>
                    <a:lnTo>
                      <a:pt x="425" y="190"/>
                    </a:lnTo>
                    <a:lnTo>
                      <a:pt x="400" y="190"/>
                    </a:lnTo>
                    <a:lnTo>
                      <a:pt x="379" y="178"/>
                    </a:lnTo>
                    <a:lnTo>
                      <a:pt x="371" y="178"/>
                    </a:lnTo>
                    <a:lnTo>
                      <a:pt x="357" y="189"/>
                    </a:lnTo>
                    <a:lnTo>
                      <a:pt x="330" y="189"/>
                    </a:lnTo>
                    <a:lnTo>
                      <a:pt x="313" y="185"/>
                    </a:lnTo>
                    <a:lnTo>
                      <a:pt x="302" y="188"/>
                    </a:lnTo>
                    <a:lnTo>
                      <a:pt x="294" y="191"/>
                    </a:lnTo>
                    <a:lnTo>
                      <a:pt x="288" y="199"/>
                    </a:lnTo>
                    <a:lnTo>
                      <a:pt x="283" y="211"/>
                    </a:lnTo>
                    <a:lnTo>
                      <a:pt x="283" y="220"/>
                    </a:lnTo>
                    <a:lnTo>
                      <a:pt x="279" y="225"/>
                    </a:lnTo>
                    <a:lnTo>
                      <a:pt x="279" y="244"/>
                    </a:lnTo>
                    <a:lnTo>
                      <a:pt x="273" y="253"/>
                    </a:lnTo>
                    <a:lnTo>
                      <a:pt x="259" y="258"/>
                    </a:lnTo>
                    <a:lnTo>
                      <a:pt x="222" y="258"/>
                    </a:lnTo>
                    <a:lnTo>
                      <a:pt x="214" y="258"/>
                    </a:lnTo>
                    <a:lnTo>
                      <a:pt x="209" y="256"/>
                    </a:lnTo>
                    <a:lnTo>
                      <a:pt x="199" y="256"/>
                    </a:lnTo>
                    <a:lnTo>
                      <a:pt x="195" y="258"/>
                    </a:lnTo>
                    <a:lnTo>
                      <a:pt x="181" y="260"/>
                    </a:lnTo>
                    <a:lnTo>
                      <a:pt x="166" y="260"/>
                    </a:lnTo>
                    <a:lnTo>
                      <a:pt x="142" y="265"/>
                    </a:lnTo>
                    <a:lnTo>
                      <a:pt x="132" y="265"/>
                    </a:lnTo>
                    <a:lnTo>
                      <a:pt x="121" y="253"/>
                    </a:lnTo>
                    <a:lnTo>
                      <a:pt x="121" y="23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8" name="Freeform 237">
                <a:extLst>
                  <a:ext uri="{FF2B5EF4-FFF2-40B4-BE49-F238E27FC236}">
                    <a16:creationId xmlns:a16="http://schemas.microsoft.com/office/drawing/2014/main" id="{501397F2-1B08-446C-B189-1D23AE2F3D40}"/>
                  </a:ext>
                </a:extLst>
              </p:cNvPr>
              <p:cNvSpPr>
                <a:spLocks/>
              </p:cNvSpPr>
              <p:nvPr/>
            </p:nvSpPr>
            <p:spPr bwMode="auto">
              <a:xfrm>
                <a:off x="4176713" y="2609850"/>
                <a:ext cx="927100" cy="742950"/>
              </a:xfrm>
              <a:custGeom>
                <a:avLst/>
                <a:gdLst>
                  <a:gd name="T0" fmla="*/ 106 w 489"/>
                  <a:gd name="T1" fmla="*/ 208 h 347"/>
                  <a:gd name="T2" fmla="*/ 110 w 489"/>
                  <a:gd name="T3" fmla="*/ 193 h 347"/>
                  <a:gd name="T4" fmla="*/ 114 w 489"/>
                  <a:gd name="T5" fmla="*/ 186 h 347"/>
                  <a:gd name="T6" fmla="*/ 90 w 489"/>
                  <a:gd name="T7" fmla="*/ 168 h 347"/>
                  <a:gd name="T8" fmla="*/ 87 w 489"/>
                  <a:gd name="T9" fmla="*/ 156 h 347"/>
                  <a:gd name="T10" fmla="*/ 53 w 489"/>
                  <a:gd name="T11" fmla="*/ 149 h 347"/>
                  <a:gd name="T12" fmla="*/ 39 w 489"/>
                  <a:gd name="T13" fmla="*/ 145 h 347"/>
                  <a:gd name="T14" fmla="*/ 20 w 489"/>
                  <a:gd name="T15" fmla="*/ 128 h 347"/>
                  <a:gd name="T16" fmla="*/ 0 w 489"/>
                  <a:gd name="T17" fmla="*/ 107 h 347"/>
                  <a:gd name="T18" fmla="*/ 4 w 489"/>
                  <a:gd name="T19" fmla="*/ 95 h 347"/>
                  <a:gd name="T20" fmla="*/ 32 w 489"/>
                  <a:gd name="T21" fmla="*/ 89 h 347"/>
                  <a:gd name="T22" fmla="*/ 68 w 489"/>
                  <a:gd name="T23" fmla="*/ 78 h 347"/>
                  <a:gd name="T24" fmla="*/ 81 w 489"/>
                  <a:gd name="T25" fmla="*/ 70 h 347"/>
                  <a:gd name="T26" fmla="*/ 104 w 489"/>
                  <a:gd name="T27" fmla="*/ 73 h 347"/>
                  <a:gd name="T28" fmla="*/ 132 w 489"/>
                  <a:gd name="T29" fmla="*/ 81 h 347"/>
                  <a:gd name="T30" fmla="*/ 156 w 489"/>
                  <a:gd name="T31" fmla="*/ 68 h 347"/>
                  <a:gd name="T32" fmla="*/ 178 w 489"/>
                  <a:gd name="T33" fmla="*/ 65 h 347"/>
                  <a:gd name="T34" fmla="*/ 197 w 489"/>
                  <a:gd name="T35" fmla="*/ 60 h 347"/>
                  <a:gd name="T36" fmla="*/ 208 w 489"/>
                  <a:gd name="T37" fmla="*/ 74 h 347"/>
                  <a:gd name="T38" fmla="*/ 235 w 489"/>
                  <a:gd name="T39" fmla="*/ 67 h 347"/>
                  <a:gd name="T40" fmla="*/ 254 w 489"/>
                  <a:gd name="T41" fmla="*/ 53 h 347"/>
                  <a:gd name="T42" fmla="*/ 261 w 489"/>
                  <a:gd name="T43" fmla="*/ 31 h 347"/>
                  <a:gd name="T44" fmla="*/ 257 w 489"/>
                  <a:gd name="T45" fmla="*/ 27 h 347"/>
                  <a:gd name="T46" fmla="*/ 254 w 489"/>
                  <a:gd name="T47" fmla="*/ 16 h 347"/>
                  <a:gd name="T48" fmla="*/ 264 w 489"/>
                  <a:gd name="T49" fmla="*/ 3 h 347"/>
                  <a:gd name="T50" fmla="*/ 281 w 489"/>
                  <a:gd name="T51" fmla="*/ 0 h 347"/>
                  <a:gd name="T52" fmla="*/ 290 w 489"/>
                  <a:gd name="T53" fmla="*/ 3 h 347"/>
                  <a:gd name="T54" fmla="*/ 302 w 489"/>
                  <a:gd name="T55" fmla="*/ 0 h 347"/>
                  <a:gd name="T56" fmla="*/ 321 w 489"/>
                  <a:gd name="T57" fmla="*/ 10 h 347"/>
                  <a:gd name="T58" fmla="*/ 345 w 489"/>
                  <a:gd name="T59" fmla="*/ 29 h 347"/>
                  <a:gd name="T60" fmla="*/ 361 w 489"/>
                  <a:gd name="T61" fmla="*/ 42 h 347"/>
                  <a:gd name="T62" fmla="*/ 399 w 489"/>
                  <a:gd name="T63" fmla="*/ 42 h 347"/>
                  <a:gd name="T64" fmla="*/ 424 w 489"/>
                  <a:gd name="T65" fmla="*/ 33 h 347"/>
                  <a:gd name="T66" fmla="*/ 442 w 489"/>
                  <a:gd name="T67" fmla="*/ 63 h 347"/>
                  <a:gd name="T68" fmla="*/ 446 w 489"/>
                  <a:gd name="T69" fmla="*/ 82 h 347"/>
                  <a:gd name="T70" fmla="*/ 461 w 489"/>
                  <a:gd name="T71" fmla="*/ 100 h 347"/>
                  <a:gd name="T72" fmla="*/ 466 w 489"/>
                  <a:gd name="T73" fmla="*/ 118 h 347"/>
                  <a:gd name="T74" fmla="*/ 476 w 489"/>
                  <a:gd name="T75" fmla="*/ 130 h 347"/>
                  <a:gd name="T76" fmla="*/ 484 w 489"/>
                  <a:gd name="T77" fmla="*/ 145 h 347"/>
                  <a:gd name="T78" fmla="*/ 489 w 489"/>
                  <a:gd name="T79" fmla="*/ 170 h 347"/>
                  <a:gd name="T80" fmla="*/ 477 w 489"/>
                  <a:gd name="T81" fmla="*/ 200 h 347"/>
                  <a:gd name="T82" fmla="*/ 462 w 489"/>
                  <a:gd name="T83" fmla="*/ 226 h 347"/>
                  <a:gd name="T84" fmla="*/ 429 w 489"/>
                  <a:gd name="T85" fmla="*/ 243 h 347"/>
                  <a:gd name="T86" fmla="*/ 398 w 489"/>
                  <a:gd name="T87" fmla="*/ 270 h 347"/>
                  <a:gd name="T88" fmla="*/ 368 w 489"/>
                  <a:gd name="T89" fmla="*/ 288 h 347"/>
                  <a:gd name="T90" fmla="*/ 351 w 489"/>
                  <a:gd name="T91" fmla="*/ 289 h 347"/>
                  <a:gd name="T92" fmla="*/ 335 w 489"/>
                  <a:gd name="T93" fmla="*/ 294 h 347"/>
                  <a:gd name="T94" fmla="*/ 346 w 489"/>
                  <a:gd name="T95" fmla="*/ 309 h 347"/>
                  <a:gd name="T96" fmla="*/ 323 w 489"/>
                  <a:gd name="T97" fmla="*/ 327 h 347"/>
                  <a:gd name="T98" fmla="*/ 307 w 489"/>
                  <a:gd name="T99" fmla="*/ 342 h 347"/>
                  <a:gd name="T100" fmla="*/ 278 w 489"/>
                  <a:gd name="T101" fmla="*/ 347 h 347"/>
                  <a:gd name="T102" fmla="*/ 252 w 489"/>
                  <a:gd name="T103" fmla="*/ 336 h 347"/>
                  <a:gd name="T104" fmla="*/ 238 w 489"/>
                  <a:gd name="T105" fmla="*/ 327 h 347"/>
                  <a:gd name="T106" fmla="*/ 229 w 489"/>
                  <a:gd name="T107" fmla="*/ 310 h 347"/>
                  <a:gd name="T108" fmla="*/ 212 w 489"/>
                  <a:gd name="T109" fmla="*/ 301 h 347"/>
                  <a:gd name="T110" fmla="*/ 201 w 489"/>
                  <a:gd name="T111" fmla="*/ 273 h 347"/>
                  <a:gd name="T112" fmla="*/ 197 w 489"/>
                  <a:gd name="T113" fmla="*/ 260 h 347"/>
                  <a:gd name="T114" fmla="*/ 183 w 489"/>
                  <a:gd name="T115" fmla="*/ 254 h 347"/>
                  <a:gd name="T116" fmla="*/ 141 w 489"/>
                  <a:gd name="T117" fmla="*/ 23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9" h="347">
                    <a:moveTo>
                      <a:pt x="123" y="219"/>
                    </a:moveTo>
                    <a:lnTo>
                      <a:pt x="106" y="208"/>
                    </a:lnTo>
                    <a:lnTo>
                      <a:pt x="103" y="196"/>
                    </a:lnTo>
                    <a:lnTo>
                      <a:pt x="110" y="193"/>
                    </a:lnTo>
                    <a:lnTo>
                      <a:pt x="116" y="193"/>
                    </a:lnTo>
                    <a:lnTo>
                      <a:pt x="114" y="186"/>
                    </a:lnTo>
                    <a:lnTo>
                      <a:pt x="101" y="179"/>
                    </a:lnTo>
                    <a:lnTo>
                      <a:pt x="90" y="168"/>
                    </a:lnTo>
                    <a:lnTo>
                      <a:pt x="90" y="161"/>
                    </a:lnTo>
                    <a:lnTo>
                      <a:pt x="87" y="156"/>
                    </a:lnTo>
                    <a:lnTo>
                      <a:pt x="65" y="149"/>
                    </a:lnTo>
                    <a:lnTo>
                      <a:pt x="53" y="149"/>
                    </a:lnTo>
                    <a:lnTo>
                      <a:pt x="47" y="145"/>
                    </a:lnTo>
                    <a:lnTo>
                      <a:pt x="39" y="145"/>
                    </a:lnTo>
                    <a:lnTo>
                      <a:pt x="31" y="133"/>
                    </a:lnTo>
                    <a:lnTo>
                      <a:pt x="20" y="128"/>
                    </a:lnTo>
                    <a:lnTo>
                      <a:pt x="6" y="119"/>
                    </a:lnTo>
                    <a:lnTo>
                      <a:pt x="0" y="107"/>
                    </a:lnTo>
                    <a:lnTo>
                      <a:pt x="0" y="98"/>
                    </a:lnTo>
                    <a:lnTo>
                      <a:pt x="4" y="95"/>
                    </a:lnTo>
                    <a:lnTo>
                      <a:pt x="14" y="92"/>
                    </a:lnTo>
                    <a:lnTo>
                      <a:pt x="32" y="89"/>
                    </a:lnTo>
                    <a:lnTo>
                      <a:pt x="53" y="83"/>
                    </a:lnTo>
                    <a:lnTo>
                      <a:pt x="68" y="78"/>
                    </a:lnTo>
                    <a:lnTo>
                      <a:pt x="71" y="74"/>
                    </a:lnTo>
                    <a:lnTo>
                      <a:pt x="81" y="70"/>
                    </a:lnTo>
                    <a:lnTo>
                      <a:pt x="91" y="72"/>
                    </a:lnTo>
                    <a:lnTo>
                      <a:pt x="104" y="73"/>
                    </a:lnTo>
                    <a:lnTo>
                      <a:pt x="117" y="81"/>
                    </a:lnTo>
                    <a:lnTo>
                      <a:pt x="132" y="81"/>
                    </a:lnTo>
                    <a:lnTo>
                      <a:pt x="147" y="73"/>
                    </a:lnTo>
                    <a:lnTo>
                      <a:pt x="156" y="68"/>
                    </a:lnTo>
                    <a:lnTo>
                      <a:pt x="165" y="65"/>
                    </a:lnTo>
                    <a:lnTo>
                      <a:pt x="178" y="65"/>
                    </a:lnTo>
                    <a:lnTo>
                      <a:pt x="190" y="60"/>
                    </a:lnTo>
                    <a:lnTo>
                      <a:pt x="197" y="60"/>
                    </a:lnTo>
                    <a:lnTo>
                      <a:pt x="201" y="67"/>
                    </a:lnTo>
                    <a:lnTo>
                      <a:pt x="208" y="74"/>
                    </a:lnTo>
                    <a:lnTo>
                      <a:pt x="217" y="74"/>
                    </a:lnTo>
                    <a:lnTo>
                      <a:pt x="235" y="67"/>
                    </a:lnTo>
                    <a:lnTo>
                      <a:pt x="250" y="62"/>
                    </a:lnTo>
                    <a:lnTo>
                      <a:pt x="254" y="53"/>
                    </a:lnTo>
                    <a:lnTo>
                      <a:pt x="251" y="38"/>
                    </a:lnTo>
                    <a:lnTo>
                      <a:pt x="261" y="31"/>
                    </a:lnTo>
                    <a:lnTo>
                      <a:pt x="261" y="27"/>
                    </a:lnTo>
                    <a:lnTo>
                      <a:pt x="257" y="27"/>
                    </a:lnTo>
                    <a:lnTo>
                      <a:pt x="254" y="24"/>
                    </a:lnTo>
                    <a:lnTo>
                      <a:pt x="254" y="16"/>
                    </a:lnTo>
                    <a:lnTo>
                      <a:pt x="259" y="5"/>
                    </a:lnTo>
                    <a:lnTo>
                      <a:pt x="264" y="3"/>
                    </a:lnTo>
                    <a:lnTo>
                      <a:pt x="277" y="3"/>
                    </a:lnTo>
                    <a:lnTo>
                      <a:pt x="281" y="0"/>
                    </a:lnTo>
                    <a:lnTo>
                      <a:pt x="284" y="3"/>
                    </a:lnTo>
                    <a:lnTo>
                      <a:pt x="290" y="3"/>
                    </a:lnTo>
                    <a:lnTo>
                      <a:pt x="293" y="0"/>
                    </a:lnTo>
                    <a:lnTo>
                      <a:pt x="302" y="0"/>
                    </a:lnTo>
                    <a:lnTo>
                      <a:pt x="321" y="4"/>
                    </a:lnTo>
                    <a:lnTo>
                      <a:pt x="321" y="10"/>
                    </a:lnTo>
                    <a:lnTo>
                      <a:pt x="327" y="17"/>
                    </a:lnTo>
                    <a:lnTo>
                      <a:pt x="345" y="29"/>
                    </a:lnTo>
                    <a:lnTo>
                      <a:pt x="351" y="37"/>
                    </a:lnTo>
                    <a:lnTo>
                      <a:pt x="361" y="42"/>
                    </a:lnTo>
                    <a:lnTo>
                      <a:pt x="381" y="42"/>
                    </a:lnTo>
                    <a:lnTo>
                      <a:pt x="399" y="42"/>
                    </a:lnTo>
                    <a:lnTo>
                      <a:pt x="412" y="33"/>
                    </a:lnTo>
                    <a:lnTo>
                      <a:pt x="424" y="33"/>
                    </a:lnTo>
                    <a:lnTo>
                      <a:pt x="442" y="46"/>
                    </a:lnTo>
                    <a:lnTo>
                      <a:pt x="442" y="63"/>
                    </a:lnTo>
                    <a:lnTo>
                      <a:pt x="453" y="75"/>
                    </a:lnTo>
                    <a:lnTo>
                      <a:pt x="446" y="82"/>
                    </a:lnTo>
                    <a:lnTo>
                      <a:pt x="446" y="90"/>
                    </a:lnTo>
                    <a:lnTo>
                      <a:pt x="461" y="100"/>
                    </a:lnTo>
                    <a:lnTo>
                      <a:pt x="466" y="104"/>
                    </a:lnTo>
                    <a:lnTo>
                      <a:pt x="466" y="118"/>
                    </a:lnTo>
                    <a:lnTo>
                      <a:pt x="469" y="125"/>
                    </a:lnTo>
                    <a:lnTo>
                      <a:pt x="476" y="130"/>
                    </a:lnTo>
                    <a:lnTo>
                      <a:pt x="484" y="135"/>
                    </a:lnTo>
                    <a:lnTo>
                      <a:pt x="484" y="145"/>
                    </a:lnTo>
                    <a:lnTo>
                      <a:pt x="489" y="160"/>
                    </a:lnTo>
                    <a:lnTo>
                      <a:pt x="489" y="170"/>
                    </a:lnTo>
                    <a:lnTo>
                      <a:pt x="482" y="184"/>
                    </a:lnTo>
                    <a:lnTo>
                      <a:pt x="477" y="200"/>
                    </a:lnTo>
                    <a:lnTo>
                      <a:pt x="470" y="214"/>
                    </a:lnTo>
                    <a:lnTo>
                      <a:pt x="462" y="226"/>
                    </a:lnTo>
                    <a:lnTo>
                      <a:pt x="452" y="232"/>
                    </a:lnTo>
                    <a:lnTo>
                      <a:pt x="429" y="243"/>
                    </a:lnTo>
                    <a:lnTo>
                      <a:pt x="421" y="253"/>
                    </a:lnTo>
                    <a:lnTo>
                      <a:pt x="398" y="270"/>
                    </a:lnTo>
                    <a:lnTo>
                      <a:pt x="376" y="285"/>
                    </a:lnTo>
                    <a:lnTo>
                      <a:pt x="368" y="288"/>
                    </a:lnTo>
                    <a:lnTo>
                      <a:pt x="357" y="288"/>
                    </a:lnTo>
                    <a:lnTo>
                      <a:pt x="351" y="289"/>
                    </a:lnTo>
                    <a:lnTo>
                      <a:pt x="342" y="289"/>
                    </a:lnTo>
                    <a:lnTo>
                      <a:pt x="335" y="294"/>
                    </a:lnTo>
                    <a:lnTo>
                      <a:pt x="335" y="299"/>
                    </a:lnTo>
                    <a:lnTo>
                      <a:pt x="346" y="309"/>
                    </a:lnTo>
                    <a:lnTo>
                      <a:pt x="346" y="316"/>
                    </a:lnTo>
                    <a:lnTo>
                      <a:pt x="323" y="327"/>
                    </a:lnTo>
                    <a:lnTo>
                      <a:pt x="315" y="332"/>
                    </a:lnTo>
                    <a:lnTo>
                      <a:pt x="307" y="342"/>
                    </a:lnTo>
                    <a:lnTo>
                      <a:pt x="300" y="347"/>
                    </a:lnTo>
                    <a:lnTo>
                      <a:pt x="278" y="347"/>
                    </a:lnTo>
                    <a:lnTo>
                      <a:pt x="264" y="344"/>
                    </a:lnTo>
                    <a:lnTo>
                      <a:pt x="252" y="336"/>
                    </a:lnTo>
                    <a:lnTo>
                      <a:pt x="236" y="336"/>
                    </a:lnTo>
                    <a:lnTo>
                      <a:pt x="238" y="327"/>
                    </a:lnTo>
                    <a:lnTo>
                      <a:pt x="235" y="317"/>
                    </a:lnTo>
                    <a:lnTo>
                      <a:pt x="229" y="310"/>
                    </a:lnTo>
                    <a:lnTo>
                      <a:pt x="225" y="310"/>
                    </a:lnTo>
                    <a:lnTo>
                      <a:pt x="212" y="301"/>
                    </a:lnTo>
                    <a:lnTo>
                      <a:pt x="201" y="289"/>
                    </a:lnTo>
                    <a:lnTo>
                      <a:pt x="201" y="273"/>
                    </a:lnTo>
                    <a:lnTo>
                      <a:pt x="207" y="266"/>
                    </a:lnTo>
                    <a:lnTo>
                      <a:pt x="197" y="260"/>
                    </a:lnTo>
                    <a:lnTo>
                      <a:pt x="190" y="260"/>
                    </a:lnTo>
                    <a:lnTo>
                      <a:pt x="183" y="254"/>
                    </a:lnTo>
                    <a:lnTo>
                      <a:pt x="160" y="242"/>
                    </a:lnTo>
                    <a:lnTo>
                      <a:pt x="141" y="230"/>
                    </a:lnTo>
                    <a:lnTo>
                      <a:pt x="123" y="21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9" name="Freeform 238">
                <a:extLst>
                  <a:ext uri="{FF2B5EF4-FFF2-40B4-BE49-F238E27FC236}">
                    <a16:creationId xmlns:a16="http://schemas.microsoft.com/office/drawing/2014/main" id="{FC6A3638-8F16-45BB-9342-91170D99C3A3}"/>
                  </a:ext>
                </a:extLst>
              </p:cNvPr>
              <p:cNvSpPr>
                <a:spLocks/>
              </p:cNvSpPr>
              <p:nvPr/>
            </p:nvSpPr>
            <p:spPr bwMode="auto">
              <a:xfrm>
                <a:off x="4502150" y="3675063"/>
                <a:ext cx="758825" cy="1087437"/>
              </a:xfrm>
              <a:custGeom>
                <a:avLst/>
                <a:gdLst>
                  <a:gd name="T0" fmla="*/ 123 w 400"/>
                  <a:gd name="T1" fmla="*/ 172 h 508"/>
                  <a:gd name="T2" fmla="*/ 197 w 400"/>
                  <a:gd name="T3" fmla="*/ 184 h 508"/>
                  <a:gd name="T4" fmla="*/ 193 w 400"/>
                  <a:gd name="T5" fmla="*/ 133 h 508"/>
                  <a:gd name="T6" fmla="*/ 224 w 400"/>
                  <a:gd name="T7" fmla="*/ 114 h 508"/>
                  <a:gd name="T8" fmla="*/ 242 w 400"/>
                  <a:gd name="T9" fmla="*/ 100 h 508"/>
                  <a:gd name="T10" fmla="*/ 290 w 400"/>
                  <a:gd name="T11" fmla="*/ 68 h 508"/>
                  <a:gd name="T12" fmla="*/ 319 w 400"/>
                  <a:gd name="T13" fmla="*/ 23 h 508"/>
                  <a:gd name="T14" fmla="*/ 352 w 400"/>
                  <a:gd name="T15" fmla="*/ 0 h 508"/>
                  <a:gd name="T16" fmla="*/ 383 w 400"/>
                  <a:gd name="T17" fmla="*/ 15 h 508"/>
                  <a:gd name="T18" fmla="*/ 393 w 400"/>
                  <a:gd name="T19" fmla="*/ 43 h 508"/>
                  <a:gd name="T20" fmla="*/ 385 w 400"/>
                  <a:gd name="T21" fmla="*/ 65 h 508"/>
                  <a:gd name="T22" fmla="*/ 383 w 400"/>
                  <a:gd name="T23" fmla="*/ 108 h 508"/>
                  <a:gd name="T24" fmla="*/ 381 w 400"/>
                  <a:gd name="T25" fmla="*/ 140 h 508"/>
                  <a:gd name="T26" fmla="*/ 371 w 400"/>
                  <a:gd name="T27" fmla="*/ 173 h 508"/>
                  <a:gd name="T28" fmla="*/ 324 w 400"/>
                  <a:gd name="T29" fmla="*/ 184 h 508"/>
                  <a:gd name="T30" fmla="*/ 292 w 400"/>
                  <a:gd name="T31" fmla="*/ 226 h 508"/>
                  <a:gd name="T32" fmla="*/ 282 w 400"/>
                  <a:gd name="T33" fmla="*/ 257 h 508"/>
                  <a:gd name="T34" fmla="*/ 278 w 400"/>
                  <a:gd name="T35" fmla="*/ 278 h 508"/>
                  <a:gd name="T36" fmla="*/ 272 w 400"/>
                  <a:gd name="T37" fmla="*/ 316 h 508"/>
                  <a:gd name="T38" fmla="*/ 266 w 400"/>
                  <a:gd name="T39" fmla="*/ 331 h 508"/>
                  <a:gd name="T40" fmla="*/ 287 w 400"/>
                  <a:gd name="T41" fmla="*/ 324 h 508"/>
                  <a:gd name="T42" fmla="*/ 304 w 400"/>
                  <a:gd name="T43" fmla="*/ 324 h 508"/>
                  <a:gd name="T44" fmla="*/ 317 w 400"/>
                  <a:gd name="T45" fmla="*/ 362 h 508"/>
                  <a:gd name="T46" fmla="*/ 297 w 400"/>
                  <a:gd name="T47" fmla="*/ 391 h 508"/>
                  <a:gd name="T48" fmla="*/ 282 w 400"/>
                  <a:gd name="T49" fmla="*/ 418 h 508"/>
                  <a:gd name="T50" fmla="*/ 218 w 400"/>
                  <a:gd name="T51" fmla="*/ 448 h 508"/>
                  <a:gd name="T52" fmla="*/ 198 w 400"/>
                  <a:gd name="T53" fmla="*/ 462 h 508"/>
                  <a:gd name="T54" fmla="*/ 214 w 400"/>
                  <a:gd name="T55" fmla="*/ 463 h 508"/>
                  <a:gd name="T56" fmla="*/ 223 w 400"/>
                  <a:gd name="T57" fmla="*/ 461 h 508"/>
                  <a:gd name="T58" fmla="*/ 235 w 400"/>
                  <a:gd name="T59" fmla="*/ 467 h 508"/>
                  <a:gd name="T60" fmla="*/ 217 w 400"/>
                  <a:gd name="T61" fmla="*/ 482 h 508"/>
                  <a:gd name="T62" fmla="*/ 205 w 400"/>
                  <a:gd name="T63" fmla="*/ 499 h 508"/>
                  <a:gd name="T64" fmla="*/ 217 w 400"/>
                  <a:gd name="T65" fmla="*/ 473 h 508"/>
                  <a:gd name="T66" fmla="*/ 214 w 400"/>
                  <a:gd name="T67" fmla="*/ 470 h 508"/>
                  <a:gd name="T68" fmla="*/ 205 w 400"/>
                  <a:gd name="T69" fmla="*/ 480 h 508"/>
                  <a:gd name="T70" fmla="*/ 204 w 400"/>
                  <a:gd name="T71" fmla="*/ 485 h 508"/>
                  <a:gd name="T72" fmla="*/ 170 w 400"/>
                  <a:gd name="T73" fmla="*/ 493 h 508"/>
                  <a:gd name="T74" fmla="*/ 148 w 400"/>
                  <a:gd name="T75" fmla="*/ 507 h 508"/>
                  <a:gd name="T76" fmla="*/ 132 w 400"/>
                  <a:gd name="T77" fmla="*/ 480 h 508"/>
                  <a:gd name="T78" fmla="*/ 110 w 400"/>
                  <a:gd name="T79" fmla="*/ 478 h 508"/>
                  <a:gd name="T80" fmla="*/ 136 w 400"/>
                  <a:gd name="T81" fmla="*/ 494 h 508"/>
                  <a:gd name="T82" fmla="*/ 141 w 400"/>
                  <a:gd name="T83" fmla="*/ 503 h 508"/>
                  <a:gd name="T84" fmla="*/ 85 w 400"/>
                  <a:gd name="T85" fmla="*/ 475 h 508"/>
                  <a:gd name="T86" fmla="*/ 41 w 400"/>
                  <a:gd name="T87" fmla="*/ 468 h 508"/>
                  <a:gd name="T88" fmla="*/ 40 w 400"/>
                  <a:gd name="T89" fmla="*/ 459 h 508"/>
                  <a:gd name="T90" fmla="*/ 93 w 400"/>
                  <a:gd name="T91" fmla="*/ 442 h 508"/>
                  <a:gd name="T92" fmla="*/ 85 w 400"/>
                  <a:gd name="T93" fmla="*/ 403 h 508"/>
                  <a:gd name="T94" fmla="*/ 92 w 400"/>
                  <a:gd name="T95" fmla="*/ 371 h 508"/>
                  <a:gd name="T96" fmla="*/ 54 w 400"/>
                  <a:gd name="T97" fmla="*/ 371 h 508"/>
                  <a:gd name="T98" fmla="*/ 46 w 400"/>
                  <a:gd name="T99" fmla="*/ 341 h 508"/>
                  <a:gd name="T100" fmla="*/ 57 w 400"/>
                  <a:gd name="T101" fmla="*/ 315 h 508"/>
                  <a:gd name="T102" fmla="*/ 15 w 400"/>
                  <a:gd name="T103" fmla="*/ 301 h 508"/>
                  <a:gd name="T104" fmla="*/ 10 w 400"/>
                  <a:gd name="T105" fmla="*/ 274 h 508"/>
                  <a:gd name="T106" fmla="*/ 33 w 400"/>
                  <a:gd name="T107" fmla="*/ 238 h 508"/>
                  <a:gd name="T108" fmla="*/ 34 w 400"/>
                  <a:gd name="T109" fmla="*/ 202 h 508"/>
                  <a:gd name="T110" fmla="*/ 78 w 400"/>
                  <a:gd name="T111" fmla="*/ 19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508">
                    <a:moveTo>
                      <a:pt x="101" y="184"/>
                    </a:moveTo>
                    <a:lnTo>
                      <a:pt x="116" y="175"/>
                    </a:lnTo>
                    <a:lnTo>
                      <a:pt x="123" y="172"/>
                    </a:lnTo>
                    <a:lnTo>
                      <a:pt x="164" y="177"/>
                    </a:lnTo>
                    <a:lnTo>
                      <a:pt x="183" y="184"/>
                    </a:lnTo>
                    <a:lnTo>
                      <a:pt x="197" y="184"/>
                    </a:lnTo>
                    <a:lnTo>
                      <a:pt x="200" y="174"/>
                    </a:lnTo>
                    <a:lnTo>
                      <a:pt x="200" y="141"/>
                    </a:lnTo>
                    <a:lnTo>
                      <a:pt x="193" y="133"/>
                    </a:lnTo>
                    <a:lnTo>
                      <a:pt x="205" y="119"/>
                    </a:lnTo>
                    <a:lnTo>
                      <a:pt x="212" y="114"/>
                    </a:lnTo>
                    <a:lnTo>
                      <a:pt x="224" y="114"/>
                    </a:lnTo>
                    <a:lnTo>
                      <a:pt x="233" y="110"/>
                    </a:lnTo>
                    <a:lnTo>
                      <a:pt x="237" y="103"/>
                    </a:lnTo>
                    <a:lnTo>
                      <a:pt x="242" y="100"/>
                    </a:lnTo>
                    <a:lnTo>
                      <a:pt x="273" y="87"/>
                    </a:lnTo>
                    <a:lnTo>
                      <a:pt x="284" y="78"/>
                    </a:lnTo>
                    <a:lnTo>
                      <a:pt x="290" y="68"/>
                    </a:lnTo>
                    <a:lnTo>
                      <a:pt x="293" y="58"/>
                    </a:lnTo>
                    <a:lnTo>
                      <a:pt x="304" y="43"/>
                    </a:lnTo>
                    <a:lnTo>
                      <a:pt x="319" y="23"/>
                    </a:lnTo>
                    <a:lnTo>
                      <a:pt x="334" y="8"/>
                    </a:lnTo>
                    <a:lnTo>
                      <a:pt x="350" y="0"/>
                    </a:lnTo>
                    <a:lnTo>
                      <a:pt x="352" y="0"/>
                    </a:lnTo>
                    <a:lnTo>
                      <a:pt x="367" y="12"/>
                    </a:lnTo>
                    <a:lnTo>
                      <a:pt x="378" y="12"/>
                    </a:lnTo>
                    <a:lnTo>
                      <a:pt x="383" y="15"/>
                    </a:lnTo>
                    <a:lnTo>
                      <a:pt x="387" y="22"/>
                    </a:lnTo>
                    <a:lnTo>
                      <a:pt x="387" y="39"/>
                    </a:lnTo>
                    <a:lnTo>
                      <a:pt x="393" y="43"/>
                    </a:lnTo>
                    <a:lnTo>
                      <a:pt x="400" y="43"/>
                    </a:lnTo>
                    <a:lnTo>
                      <a:pt x="391" y="52"/>
                    </a:lnTo>
                    <a:lnTo>
                      <a:pt x="385" y="65"/>
                    </a:lnTo>
                    <a:lnTo>
                      <a:pt x="381" y="80"/>
                    </a:lnTo>
                    <a:lnTo>
                      <a:pt x="383" y="91"/>
                    </a:lnTo>
                    <a:lnTo>
                      <a:pt x="383" y="108"/>
                    </a:lnTo>
                    <a:lnTo>
                      <a:pt x="371" y="125"/>
                    </a:lnTo>
                    <a:lnTo>
                      <a:pt x="371" y="133"/>
                    </a:lnTo>
                    <a:lnTo>
                      <a:pt x="381" y="140"/>
                    </a:lnTo>
                    <a:lnTo>
                      <a:pt x="381" y="151"/>
                    </a:lnTo>
                    <a:lnTo>
                      <a:pt x="371" y="164"/>
                    </a:lnTo>
                    <a:lnTo>
                      <a:pt x="371" y="173"/>
                    </a:lnTo>
                    <a:lnTo>
                      <a:pt x="367" y="178"/>
                    </a:lnTo>
                    <a:lnTo>
                      <a:pt x="352" y="184"/>
                    </a:lnTo>
                    <a:lnTo>
                      <a:pt x="324" y="184"/>
                    </a:lnTo>
                    <a:lnTo>
                      <a:pt x="316" y="189"/>
                    </a:lnTo>
                    <a:lnTo>
                      <a:pt x="306" y="201"/>
                    </a:lnTo>
                    <a:lnTo>
                      <a:pt x="292" y="226"/>
                    </a:lnTo>
                    <a:lnTo>
                      <a:pt x="292" y="238"/>
                    </a:lnTo>
                    <a:lnTo>
                      <a:pt x="287" y="246"/>
                    </a:lnTo>
                    <a:lnTo>
                      <a:pt x="282" y="257"/>
                    </a:lnTo>
                    <a:lnTo>
                      <a:pt x="282" y="262"/>
                    </a:lnTo>
                    <a:lnTo>
                      <a:pt x="287" y="270"/>
                    </a:lnTo>
                    <a:lnTo>
                      <a:pt x="278" y="278"/>
                    </a:lnTo>
                    <a:lnTo>
                      <a:pt x="273" y="288"/>
                    </a:lnTo>
                    <a:lnTo>
                      <a:pt x="278" y="306"/>
                    </a:lnTo>
                    <a:lnTo>
                      <a:pt x="272" y="316"/>
                    </a:lnTo>
                    <a:lnTo>
                      <a:pt x="272" y="318"/>
                    </a:lnTo>
                    <a:lnTo>
                      <a:pt x="266" y="325"/>
                    </a:lnTo>
                    <a:lnTo>
                      <a:pt x="266" y="331"/>
                    </a:lnTo>
                    <a:lnTo>
                      <a:pt x="269" y="334"/>
                    </a:lnTo>
                    <a:lnTo>
                      <a:pt x="274" y="334"/>
                    </a:lnTo>
                    <a:lnTo>
                      <a:pt x="287" y="324"/>
                    </a:lnTo>
                    <a:lnTo>
                      <a:pt x="294" y="324"/>
                    </a:lnTo>
                    <a:lnTo>
                      <a:pt x="297" y="321"/>
                    </a:lnTo>
                    <a:lnTo>
                      <a:pt x="304" y="324"/>
                    </a:lnTo>
                    <a:lnTo>
                      <a:pt x="311" y="324"/>
                    </a:lnTo>
                    <a:lnTo>
                      <a:pt x="317" y="328"/>
                    </a:lnTo>
                    <a:lnTo>
                      <a:pt x="317" y="362"/>
                    </a:lnTo>
                    <a:lnTo>
                      <a:pt x="320" y="369"/>
                    </a:lnTo>
                    <a:lnTo>
                      <a:pt x="312" y="372"/>
                    </a:lnTo>
                    <a:lnTo>
                      <a:pt x="297" y="391"/>
                    </a:lnTo>
                    <a:lnTo>
                      <a:pt x="295" y="397"/>
                    </a:lnTo>
                    <a:lnTo>
                      <a:pt x="298" y="405"/>
                    </a:lnTo>
                    <a:lnTo>
                      <a:pt x="282" y="418"/>
                    </a:lnTo>
                    <a:lnTo>
                      <a:pt x="272" y="431"/>
                    </a:lnTo>
                    <a:lnTo>
                      <a:pt x="255" y="448"/>
                    </a:lnTo>
                    <a:lnTo>
                      <a:pt x="218" y="448"/>
                    </a:lnTo>
                    <a:lnTo>
                      <a:pt x="206" y="458"/>
                    </a:lnTo>
                    <a:lnTo>
                      <a:pt x="202" y="460"/>
                    </a:lnTo>
                    <a:lnTo>
                      <a:pt x="198" y="462"/>
                    </a:lnTo>
                    <a:lnTo>
                      <a:pt x="200" y="467"/>
                    </a:lnTo>
                    <a:lnTo>
                      <a:pt x="211" y="460"/>
                    </a:lnTo>
                    <a:lnTo>
                      <a:pt x="214" y="463"/>
                    </a:lnTo>
                    <a:lnTo>
                      <a:pt x="216" y="456"/>
                    </a:lnTo>
                    <a:lnTo>
                      <a:pt x="220" y="456"/>
                    </a:lnTo>
                    <a:lnTo>
                      <a:pt x="223" y="461"/>
                    </a:lnTo>
                    <a:lnTo>
                      <a:pt x="237" y="461"/>
                    </a:lnTo>
                    <a:lnTo>
                      <a:pt x="238" y="464"/>
                    </a:lnTo>
                    <a:lnTo>
                      <a:pt x="235" y="467"/>
                    </a:lnTo>
                    <a:lnTo>
                      <a:pt x="227" y="467"/>
                    </a:lnTo>
                    <a:lnTo>
                      <a:pt x="219" y="476"/>
                    </a:lnTo>
                    <a:lnTo>
                      <a:pt x="217" y="482"/>
                    </a:lnTo>
                    <a:lnTo>
                      <a:pt x="217" y="491"/>
                    </a:lnTo>
                    <a:lnTo>
                      <a:pt x="210" y="499"/>
                    </a:lnTo>
                    <a:lnTo>
                      <a:pt x="205" y="499"/>
                    </a:lnTo>
                    <a:lnTo>
                      <a:pt x="203" y="496"/>
                    </a:lnTo>
                    <a:lnTo>
                      <a:pt x="213" y="483"/>
                    </a:lnTo>
                    <a:lnTo>
                      <a:pt x="217" y="473"/>
                    </a:lnTo>
                    <a:lnTo>
                      <a:pt x="222" y="466"/>
                    </a:lnTo>
                    <a:lnTo>
                      <a:pt x="218" y="466"/>
                    </a:lnTo>
                    <a:lnTo>
                      <a:pt x="214" y="470"/>
                    </a:lnTo>
                    <a:lnTo>
                      <a:pt x="211" y="478"/>
                    </a:lnTo>
                    <a:lnTo>
                      <a:pt x="205" y="478"/>
                    </a:lnTo>
                    <a:lnTo>
                      <a:pt x="205" y="480"/>
                    </a:lnTo>
                    <a:lnTo>
                      <a:pt x="210" y="482"/>
                    </a:lnTo>
                    <a:lnTo>
                      <a:pt x="208" y="485"/>
                    </a:lnTo>
                    <a:lnTo>
                      <a:pt x="204" y="485"/>
                    </a:lnTo>
                    <a:lnTo>
                      <a:pt x="199" y="489"/>
                    </a:lnTo>
                    <a:lnTo>
                      <a:pt x="199" y="501"/>
                    </a:lnTo>
                    <a:lnTo>
                      <a:pt x="170" y="493"/>
                    </a:lnTo>
                    <a:lnTo>
                      <a:pt x="157" y="507"/>
                    </a:lnTo>
                    <a:lnTo>
                      <a:pt x="151" y="508"/>
                    </a:lnTo>
                    <a:lnTo>
                      <a:pt x="148" y="507"/>
                    </a:lnTo>
                    <a:lnTo>
                      <a:pt x="148" y="495"/>
                    </a:lnTo>
                    <a:lnTo>
                      <a:pt x="149" y="491"/>
                    </a:lnTo>
                    <a:lnTo>
                      <a:pt x="132" y="480"/>
                    </a:lnTo>
                    <a:lnTo>
                      <a:pt x="112" y="472"/>
                    </a:lnTo>
                    <a:lnTo>
                      <a:pt x="110" y="474"/>
                    </a:lnTo>
                    <a:lnTo>
                      <a:pt x="110" y="478"/>
                    </a:lnTo>
                    <a:lnTo>
                      <a:pt x="115" y="482"/>
                    </a:lnTo>
                    <a:lnTo>
                      <a:pt x="126" y="485"/>
                    </a:lnTo>
                    <a:lnTo>
                      <a:pt x="136" y="494"/>
                    </a:lnTo>
                    <a:lnTo>
                      <a:pt x="144" y="500"/>
                    </a:lnTo>
                    <a:lnTo>
                      <a:pt x="144" y="503"/>
                    </a:lnTo>
                    <a:lnTo>
                      <a:pt x="141" y="503"/>
                    </a:lnTo>
                    <a:lnTo>
                      <a:pt x="134" y="498"/>
                    </a:lnTo>
                    <a:lnTo>
                      <a:pt x="119" y="493"/>
                    </a:lnTo>
                    <a:lnTo>
                      <a:pt x="85" y="475"/>
                    </a:lnTo>
                    <a:lnTo>
                      <a:pt x="66" y="465"/>
                    </a:lnTo>
                    <a:lnTo>
                      <a:pt x="48" y="463"/>
                    </a:lnTo>
                    <a:lnTo>
                      <a:pt x="41" y="468"/>
                    </a:lnTo>
                    <a:lnTo>
                      <a:pt x="36" y="468"/>
                    </a:lnTo>
                    <a:lnTo>
                      <a:pt x="36" y="461"/>
                    </a:lnTo>
                    <a:lnTo>
                      <a:pt x="40" y="459"/>
                    </a:lnTo>
                    <a:lnTo>
                      <a:pt x="40" y="456"/>
                    </a:lnTo>
                    <a:lnTo>
                      <a:pt x="76" y="442"/>
                    </a:lnTo>
                    <a:lnTo>
                      <a:pt x="93" y="442"/>
                    </a:lnTo>
                    <a:lnTo>
                      <a:pt x="100" y="438"/>
                    </a:lnTo>
                    <a:lnTo>
                      <a:pt x="104" y="427"/>
                    </a:lnTo>
                    <a:lnTo>
                      <a:pt x="85" y="403"/>
                    </a:lnTo>
                    <a:lnTo>
                      <a:pt x="85" y="390"/>
                    </a:lnTo>
                    <a:lnTo>
                      <a:pt x="95" y="375"/>
                    </a:lnTo>
                    <a:lnTo>
                      <a:pt x="92" y="371"/>
                    </a:lnTo>
                    <a:lnTo>
                      <a:pt x="72" y="362"/>
                    </a:lnTo>
                    <a:lnTo>
                      <a:pt x="66" y="362"/>
                    </a:lnTo>
                    <a:lnTo>
                      <a:pt x="54" y="371"/>
                    </a:lnTo>
                    <a:lnTo>
                      <a:pt x="50" y="371"/>
                    </a:lnTo>
                    <a:lnTo>
                      <a:pt x="50" y="348"/>
                    </a:lnTo>
                    <a:lnTo>
                      <a:pt x="46" y="341"/>
                    </a:lnTo>
                    <a:lnTo>
                      <a:pt x="46" y="336"/>
                    </a:lnTo>
                    <a:lnTo>
                      <a:pt x="57" y="325"/>
                    </a:lnTo>
                    <a:lnTo>
                      <a:pt x="57" y="315"/>
                    </a:lnTo>
                    <a:lnTo>
                      <a:pt x="47" y="304"/>
                    </a:lnTo>
                    <a:lnTo>
                      <a:pt x="40" y="301"/>
                    </a:lnTo>
                    <a:lnTo>
                      <a:pt x="15" y="301"/>
                    </a:lnTo>
                    <a:lnTo>
                      <a:pt x="6" y="293"/>
                    </a:lnTo>
                    <a:lnTo>
                      <a:pt x="0" y="274"/>
                    </a:lnTo>
                    <a:lnTo>
                      <a:pt x="10" y="274"/>
                    </a:lnTo>
                    <a:lnTo>
                      <a:pt x="22" y="264"/>
                    </a:lnTo>
                    <a:lnTo>
                      <a:pt x="33" y="251"/>
                    </a:lnTo>
                    <a:lnTo>
                      <a:pt x="33" y="238"/>
                    </a:lnTo>
                    <a:lnTo>
                      <a:pt x="28" y="218"/>
                    </a:lnTo>
                    <a:lnTo>
                      <a:pt x="30" y="208"/>
                    </a:lnTo>
                    <a:lnTo>
                      <a:pt x="34" y="202"/>
                    </a:lnTo>
                    <a:lnTo>
                      <a:pt x="44" y="202"/>
                    </a:lnTo>
                    <a:lnTo>
                      <a:pt x="59" y="202"/>
                    </a:lnTo>
                    <a:lnTo>
                      <a:pt x="78" y="195"/>
                    </a:lnTo>
                    <a:lnTo>
                      <a:pt x="101" y="18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0" name="Freeform 239">
                <a:extLst>
                  <a:ext uri="{FF2B5EF4-FFF2-40B4-BE49-F238E27FC236}">
                    <a16:creationId xmlns:a16="http://schemas.microsoft.com/office/drawing/2014/main" id="{0BFE3AE0-70B5-4D2A-9F8B-27F3C443FC80}"/>
                  </a:ext>
                </a:extLst>
              </p:cNvPr>
              <p:cNvSpPr>
                <a:spLocks/>
              </p:cNvSpPr>
              <p:nvPr/>
            </p:nvSpPr>
            <p:spPr bwMode="auto">
              <a:xfrm>
                <a:off x="5292725" y="4138613"/>
                <a:ext cx="715963" cy="482600"/>
              </a:xfrm>
              <a:custGeom>
                <a:avLst/>
                <a:gdLst>
                  <a:gd name="T0" fmla="*/ 348 w 378"/>
                  <a:gd name="T1" fmla="*/ 13 h 225"/>
                  <a:gd name="T2" fmla="*/ 319 w 378"/>
                  <a:gd name="T3" fmla="*/ 13 h 225"/>
                  <a:gd name="T4" fmla="*/ 297 w 378"/>
                  <a:gd name="T5" fmla="*/ 0 h 225"/>
                  <a:gd name="T6" fmla="*/ 276 w 378"/>
                  <a:gd name="T7" fmla="*/ 10 h 225"/>
                  <a:gd name="T8" fmla="*/ 260 w 378"/>
                  <a:gd name="T9" fmla="*/ 38 h 225"/>
                  <a:gd name="T10" fmla="*/ 232 w 378"/>
                  <a:gd name="T11" fmla="*/ 47 h 225"/>
                  <a:gd name="T12" fmla="*/ 194 w 378"/>
                  <a:gd name="T13" fmla="*/ 62 h 225"/>
                  <a:gd name="T14" fmla="*/ 163 w 378"/>
                  <a:gd name="T15" fmla="*/ 82 h 225"/>
                  <a:gd name="T16" fmla="*/ 149 w 378"/>
                  <a:gd name="T17" fmla="*/ 103 h 225"/>
                  <a:gd name="T18" fmla="*/ 122 w 378"/>
                  <a:gd name="T19" fmla="*/ 87 h 225"/>
                  <a:gd name="T20" fmla="*/ 116 w 378"/>
                  <a:gd name="T21" fmla="*/ 77 h 225"/>
                  <a:gd name="T22" fmla="*/ 103 w 378"/>
                  <a:gd name="T23" fmla="*/ 62 h 225"/>
                  <a:gd name="T24" fmla="*/ 92 w 378"/>
                  <a:gd name="T25" fmla="*/ 73 h 225"/>
                  <a:gd name="T26" fmla="*/ 62 w 378"/>
                  <a:gd name="T27" fmla="*/ 94 h 225"/>
                  <a:gd name="T28" fmla="*/ 31 w 378"/>
                  <a:gd name="T29" fmla="*/ 111 h 225"/>
                  <a:gd name="T30" fmla="*/ 6 w 378"/>
                  <a:gd name="T31" fmla="*/ 139 h 225"/>
                  <a:gd name="T32" fmla="*/ 0 w 378"/>
                  <a:gd name="T33" fmla="*/ 171 h 225"/>
                  <a:gd name="T34" fmla="*/ 25 w 378"/>
                  <a:gd name="T35" fmla="*/ 195 h 225"/>
                  <a:gd name="T36" fmla="*/ 49 w 378"/>
                  <a:gd name="T37" fmla="*/ 201 h 225"/>
                  <a:gd name="T38" fmla="*/ 58 w 378"/>
                  <a:gd name="T39" fmla="*/ 196 h 225"/>
                  <a:gd name="T40" fmla="*/ 75 w 378"/>
                  <a:gd name="T41" fmla="*/ 179 h 225"/>
                  <a:gd name="T42" fmla="*/ 108 w 378"/>
                  <a:gd name="T43" fmla="*/ 154 h 225"/>
                  <a:gd name="T44" fmla="*/ 127 w 378"/>
                  <a:gd name="T45" fmla="*/ 145 h 225"/>
                  <a:gd name="T46" fmla="*/ 141 w 378"/>
                  <a:gd name="T47" fmla="*/ 167 h 225"/>
                  <a:gd name="T48" fmla="*/ 154 w 378"/>
                  <a:gd name="T49" fmla="*/ 174 h 225"/>
                  <a:gd name="T50" fmla="*/ 188 w 378"/>
                  <a:gd name="T51" fmla="*/ 186 h 225"/>
                  <a:gd name="T52" fmla="*/ 209 w 378"/>
                  <a:gd name="T53" fmla="*/ 222 h 225"/>
                  <a:gd name="T54" fmla="*/ 222 w 378"/>
                  <a:gd name="T55" fmla="*/ 220 h 225"/>
                  <a:gd name="T56" fmla="*/ 219 w 378"/>
                  <a:gd name="T57" fmla="*/ 207 h 225"/>
                  <a:gd name="T58" fmla="*/ 237 w 378"/>
                  <a:gd name="T59" fmla="*/ 207 h 225"/>
                  <a:gd name="T60" fmla="*/ 258 w 378"/>
                  <a:gd name="T61" fmla="*/ 218 h 225"/>
                  <a:gd name="T62" fmla="*/ 291 w 378"/>
                  <a:gd name="T63" fmla="*/ 214 h 225"/>
                  <a:gd name="T64" fmla="*/ 317 w 378"/>
                  <a:gd name="T65" fmla="*/ 212 h 225"/>
                  <a:gd name="T66" fmla="*/ 378 w 378"/>
                  <a:gd name="T67" fmla="*/ 178 h 225"/>
                  <a:gd name="T68" fmla="*/ 353 w 378"/>
                  <a:gd name="T69" fmla="*/ 136 h 225"/>
                  <a:gd name="T70" fmla="*/ 334 w 378"/>
                  <a:gd name="T71" fmla="*/ 126 h 225"/>
                  <a:gd name="T72" fmla="*/ 327 w 378"/>
                  <a:gd name="T73" fmla="*/ 108 h 225"/>
                  <a:gd name="T74" fmla="*/ 324 w 378"/>
                  <a:gd name="T75" fmla="*/ 93 h 225"/>
                  <a:gd name="T76" fmla="*/ 327 w 378"/>
                  <a:gd name="T77" fmla="*/ 83 h 225"/>
                  <a:gd name="T78" fmla="*/ 324 w 378"/>
                  <a:gd name="T79" fmla="*/ 76 h 225"/>
                  <a:gd name="T80" fmla="*/ 336 w 378"/>
                  <a:gd name="T81" fmla="*/ 47 h 225"/>
                  <a:gd name="T82" fmla="*/ 362 w 378"/>
                  <a:gd name="T83" fmla="*/ 1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8" h="225">
                    <a:moveTo>
                      <a:pt x="362" y="19"/>
                    </a:moveTo>
                    <a:lnTo>
                      <a:pt x="348" y="13"/>
                    </a:lnTo>
                    <a:lnTo>
                      <a:pt x="334" y="10"/>
                    </a:lnTo>
                    <a:lnTo>
                      <a:pt x="319" y="13"/>
                    </a:lnTo>
                    <a:lnTo>
                      <a:pt x="309" y="10"/>
                    </a:lnTo>
                    <a:lnTo>
                      <a:pt x="297" y="0"/>
                    </a:lnTo>
                    <a:lnTo>
                      <a:pt x="293" y="0"/>
                    </a:lnTo>
                    <a:lnTo>
                      <a:pt x="276" y="10"/>
                    </a:lnTo>
                    <a:lnTo>
                      <a:pt x="270" y="7"/>
                    </a:lnTo>
                    <a:lnTo>
                      <a:pt x="260" y="38"/>
                    </a:lnTo>
                    <a:lnTo>
                      <a:pt x="250" y="47"/>
                    </a:lnTo>
                    <a:lnTo>
                      <a:pt x="232" y="47"/>
                    </a:lnTo>
                    <a:lnTo>
                      <a:pt x="222" y="47"/>
                    </a:lnTo>
                    <a:lnTo>
                      <a:pt x="194" y="62"/>
                    </a:lnTo>
                    <a:lnTo>
                      <a:pt x="179" y="75"/>
                    </a:lnTo>
                    <a:lnTo>
                      <a:pt x="163" y="82"/>
                    </a:lnTo>
                    <a:lnTo>
                      <a:pt x="153" y="94"/>
                    </a:lnTo>
                    <a:lnTo>
                      <a:pt x="149" y="103"/>
                    </a:lnTo>
                    <a:lnTo>
                      <a:pt x="137" y="103"/>
                    </a:lnTo>
                    <a:lnTo>
                      <a:pt x="122" y="87"/>
                    </a:lnTo>
                    <a:lnTo>
                      <a:pt x="116" y="83"/>
                    </a:lnTo>
                    <a:lnTo>
                      <a:pt x="116" y="77"/>
                    </a:lnTo>
                    <a:lnTo>
                      <a:pt x="120" y="70"/>
                    </a:lnTo>
                    <a:lnTo>
                      <a:pt x="103" y="62"/>
                    </a:lnTo>
                    <a:lnTo>
                      <a:pt x="96" y="62"/>
                    </a:lnTo>
                    <a:lnTo>
                      <a:pt x="92" y="73"/>
                    </a:lnTo>
                    <a:lnTo>
                      <a:pt x="82" y="81"/>
                    </a:lnTo>
                    <a:lnTo>
                      <a:pt x="62" y="94"/>
                    </a:lnTo>
                    <a:lnTo>
                      <a:pt x="52" y="94"/>
                    </a:lnTo>
                    <a:lnTo>
                      <a:pt x="31" y="111"/>
                    </a:lnTo>
                    <a:lnTo>
                      <a:pt x="19" y="124"/>
                    </a:lnTo>
                    <a:lnTo>
                      <a:pt x="6" y="139"/>
                    </a:lnTo>
                    <a:lnTo>
                      <a:pt x="0" y="156"/>
                    </a:lnTo>
                    <a:lnTo>
                      <a:pt x="0" y="171"/>
                    </a:lnTo>
                    <a:lnTo>
                      <a:pt x="5" y="183"/>
                    </a:lnTo>
                    <a:lnTo>
                      <a:pt x="25" y="195"/>
                    </a:lnTo>
                    <a:lnTo>
                      <a:pt x="44" y="200"/>
                    </a:lnTo>
                    <a:lnTo>
                      <a:pt x="49" y="201"/>
                    </a:lnTo>
                    <a:lnTo>
                      <a:pt x="58" y="208"/>
                    </a:lnTo>
                    <a:lnTo>
                      <a:pt x="58" y="196"/>
                    </a:lnTo>
                    <a:lnTo>
                      <a:pt x="66" y="183"/>
                    </a:lnTo>
                    <a:lnTo>
                      <a:pt x="75" y="179"/>
                    </a:lnTo>
                    <a:lnTo>
                      <a:pt x="98" y="169"/>
                    </a:lnTo>
                    <a:lnTo>
                      <a:pt x="108" y="154"/>
                    </a:lnTo>
                    <a:lnTo>
                      <a:pt x="116" y="149"/>
                    </a:lnTo>
                    <a:lnTo>
                      <a:pt x="127" y="145"/>
                    </a:lnTo>
                    <a:lnTo>
                      <a:pt x="141" y="150"/>
                    </a:lnTo>
                    <a:lnTo>
                      <a:pt x="141" y="167"/>
                    </a:lnTo>
                    <a:lnTo>
                      <a:pt x="146" y="174"/>
                    </a:lnTo>
                    <a:lnTo>
                      <a:pt x="154" y="174"/>
                    </a:lnTo>
                    <a:lnTo>
                      <a:pt x="175" y="179"/>
                    </a:lnTo>
                    <a:lnTo>
                      <a:pt x="188" y="186"/>
                    </a:lnTo>
                    <a:lnTo>
                      <a:pt x="197" y="197"/>
                    </a:lnTo>
                    <a:lnTo>
                      <a:pt x="209" y="222"/>
                    </a:lnTo>
                    <a:lnTo>
                      <a:pt x="216" y="225"/>
                    </a:lnTo>
                    <a:lnTo>
                      <a:pt x="222" y="220"/>
                    </a:lnTo>
                    <a:lnTo>
                      <a:pt x="222" y="212"/>
                    </a:lnTo>
                    <a:lnTo>
                      <a:pt x="219" y="207"/>
                    </a:lnTo>
                    <a:lnTo>
                      <a:pt x="224" y="203"/>
                    </a:lnTo>
                    <a:lnTo>
                      <a:pt x="237" y="207"/>
                    </a:lnTo>
                    <a:lnTo>
                      <a:pt x="254" y="222"/>
                    </a:lnTo>
                    <a:lnTo>
                      <a:pt x="258" y="218"/>
                    </a:lnTo>
                    <a:lnTo>
                      <a:pt x="271" y="225"/>
                    </a:lnTo>
                    <a:lnTo>
                      <a:pt x="291" y="214"/>
                    </a:lnTo>
                    <a:lnTo>
                      <a:pt x="307" y="214"/>
                    </a:lnTo>
                    <a:lnTo>
                      <a:pt x="317" y="212"/>
                    </a:lnTo>
                    <a:lnTo>
                      <a:pt x="348" y="197"/>
                    </a:lnTo>
                    <a:lnTo>
                      <a:pt x="378" y="178"/>
                    </a:lnTo>
                    <a:lnTo>
                      <a:pt x="367" y="160"/>
                    </a:lnTo>
                    <a:lnTo>
                      <a:pt x="353" y="136"/>
                    </a:lnTo>
                    <a:lnTo>
                      <a:pt x="335" y="131"/>
                    </a:lnTo>
                    <a:lnTo>
                      <a:pt x="334" y="126"/>
                    </a:lnTo>
                    <a:lnTo>
                      <a:pt x="334" y="120"/>
                    </a:lnTo>
                    <a:lnTo>
                      <a:pt x="327" y="108"/>
                    </a:lnTo>
                    <a:lnTo>
                      <a:pt x="324" y="103"/>
                    </a:lnTo>
                    <a:lnTo>
                      <a:pt x="324" y="93"/>
                    </a:lnTo>
                    <a:lnTo>
                      <a:pt x="327" y="90"/>
                    </a:lnTo>
                    <a:lnTo>
                      <a:pt x="327" y="83"/>
                    </a:lnTo>
                    <a:lnTo>
                      <a:pt x="323" y="80"/>
                    </a:lnTo>
                    <a:lnTo>
                      <a:pt x="324" y="76"/>
                    </a:lnTo>
                    <a:lnTo>
                      <a:pt x="336" y="61"/>
                    </a:lnTo>
                    <a:lnTo>
                      <a:pt x="336" y="47"/>
                    </a:lnTo>
                    <a:lnTo>
                      <a:pt x="356" y="31"/>
                    </a:lnTo>
                    <a:lnTo>
                      <a:pt x="362" y="1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1" name="Freeform 240">
                <a:extLst>
                  <a:ext uri="{FF2B5EF4-FFF2-40B4-BE49-F238E27FC236}">
                    <a16:creationId xmlns:a16="http://schemas.microsoft.com/office/drawing/2014/main" id="{33D7B6CA-5CC9-4006-BC1C-32326357A4E3}"/>
                  </a:ext>
                </a:extLst>
              </p:cNvPr>
              <p:cNvSpPr>
                <a:spLocks/>
              </p:cNvSpPr>
              <p:nvPr/>
            </p:nvSpPr>
            <p:spPr bwMode="auto">
              <a:xfrm>
                <a:off x="4981575" y="4464050"/>
                <a:ext cx="427038" cy="709613"/>
              </a:xfrm>
              <a:custGeom>
                <a:avLst/>
                <a:gdLst>
                  <a:gd name="T0" fmla="*/ 197 w 225"/>
                  <a:gd name="T1" fmla="*/ 88 h 331"/>
                  <a:gd name="T2" fmla="*/ 208 w 225"/>
                  <a:gd name="T3" fmla="*/ 61 h 331"/>
                  <a:gd name="T4" fmla="*/ 189 w 225"/>
                  <a:gd name="T5" fmla="*/ 43 h 331"/>
                  <a:gd name="T6" fmla="*/ 164 w 225"/>
                  <a:gd name="T7" fmla="*/ 19 h 331"/>
                  <a:gd name="T8" fmla="*/ 147 w 225"/>
                  <a:gd name="T9" fmla="*/ 14 h 331"/>
                  <a:gd name="T10" fmla="*/ 126 w 225"/>
                  <a:gd name="T11" fmla="*/ 17 h 331"/>
                  <a:gd name="T12" fmla="*/ 116 w 225"/>
                  <a:gd name="T13" fmla="*/ 11 h 331"/>
                  <a:gd name="T14" fmla="*/ 67 w 225"/>
                  <a:gd name="T15" fmla="*/ 0 h 331"/>
                  <a:gd name="T16" fmla="*/ 44 w 225"/>
                  <a:gd name="T17" fmla="*/ 22 h 331"/>
                  <a:gd name="T18" fmla="*/ 45 w 225"/>
                  <a:gd name="T19" fmla="*/ 36 h 331"/>
                  <a:gd name="T20" fmla="*/ 77 w 225"/>
                  <a:gd name="T21" fmla="*/ 47 h 331"/>
                  <a:gd name="T22" fmla="*/ 97 w 225"/>
                  <a:gd name="T23" fmla="*/ 69 h 331"/>
                  <a:gd name="T24" fmla="*/ 93 w 225"/>
                  <a:gd name="T25" fmla="*/ 79 h 331"/>
                  <a:gd name="T26" fmla="*/ 97 w 225"/>
                  <a:gd name="T27" fmla="*/ 95 h 331"/>
                  <a:gd name="T28" fmla="*/ 97 w 225"/>
                  <a:gd name="T29" fmla="*/ 120 h 331"/>
                  <a:gd name="T30" fmla="*/ 77 w 225"/>
                  <a:gd name="T31" fmla="*/ 130 h 331"/>
                  <a:gd name="T32" fmla="*/ 48 w 225"/>
                  <a:gd name="T33" fmla="*/ 151 h 331"/>
                  <a:gd name="T34" fmla="*/ 33 w 225"/>
                  <a:gd name="T35" fmla="*/ 156 h 331"/>
                  <a:gd name="T36" fmla="*/ 17 w 225"/>
                  <a:gd name="T37" fmla="*/ 175 h 331"/>
                  <a:gd name="T38" fmla="*/ 7 w 225"/>
                  <a:gd name="T39" fmla="*/ 185 h 331"/>
                  <a:gd name="T40" fmla="*/ 0 w 225"/>
                  <a:gd name="T41" fmla="*/ 205 h 331"/>
                  <a:gd name="T42" fmla="*/ 32 w 225"/>
                  <a:gd name="T43" fmla="*/ 246 h 331"/>
                  <a:gd name="T44" fmla="*/ 33 w 225"/>
                  <a:gd name="T45" fmla="*/ 301 h 331"/>
                  <a:gd name="T46" fmla="*/ 59 w 225"/>
                  <a:gd name="T47" fmla="*/ 307 h 331"/>
                  <a:gd name="T48" fmla="*/ 80 w 225"/>
                  <a:gd name="T49" fmla="*/ 319 h 331"/>
                  <a:gd name="T50" fmla="*/ 103 w 225"/>
                  <a:gd name="T51" fmla="*/ 296 h 331"/>
                  <a:gd name="T52" fmla="*/ 125 w 225"/>
                  <a:gd name="T53" fmla="*/ 294 h 331"/>
                  <a:gd name="T54" fmla="*/ 125 w 225"/>
                  <a:gd name="T55" fmla="*/ 279 h 331"/>
                  <a:gd name="T56" fmla="*/ 140 w 225"/>
                  <a:gd name="T57" fmla="*/ 283 h 331"/>
                  <a:gd name="T58" fmla="*/ 148 w 225"/>
                  <a:gd name="T59" fmla="*/ 249 h 331"/>
                  <a:gd name="T60" fmla="*/ 152 w 225"/>
                  <a:gd name="T61" fmla="*/ 227 h 331"/>
                  <a:gd name="T62" fmla="*/ 160 w 225"/>
                  <a:gd name="T63" fmla="*/ 223 h 331"/>
                  <a:gd name="T64" fmla="*/ 184 w 225"/>
                  <a:gd name="T65" fmla="*/ 216 h 331"/>
                  <a:gd name="T66" fmla="*/ 225 w 225"/>
                  <a:gd name="T67" fmla="*/ 208 h 331"/>
                  <a:gd name="T68" fmla="*/ 205 w 225"/>
                  <a:gd name="T69" fmla="*/ 186 h 331"/>
                  <a:gd name="T70" fmla="*/ 189 w 225"/>
                  <a:gd name="T71" fmla="*/ 156 h 331"/>
                  <a:gd name="T72" fmla="*/ 194 w 225"/>
                  <a:gd name="T73" fmla="*/ 13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5" h="331">
                    <a:moveTo>
                      <a:pt x="194" y="98"/>
                    </a:moveTo>
                    <a:lnTo>
                      <a:pt x="197" y="88"/>
                    </a:lnTo>
                    <a:lnTo>
                      <a:pt x="197" y="73"/>
                    </a:lnTo>
                    <a:lnTo>
                      <a:pt x="208" y="61"/>
                    </a:lnTo>
                    <a:lnTo>
                      <a:pt x="208" y="48"/>
                    </a:lnTo>
                    <a:lnTo>
                      <a:pt x="189" y="43"/>
                    </a:lnTo>
                    <a:lnTo>
                      <a:pt x="169" y="31"/>
                    </a:lnTo>
                    <a:lnTo>
                      <a:pt x="164" y="19"/>
                    </a:lnTo>
                    <a:lnTo>
                      <a:pt x="155" y="14"/>
                    </a:lnTo>
                    <a:lnTo>
                      <a:pt x="147" y="14"/>
                    </a:lnTo>
                    <a:lnTo>
                      <a:pt x="134" y="18"/>
                    </a:lnTo>
                    <a:lnTo>
                      <a:pt x="126" y="17"/>
                    </a:lnTo>
                    <a:lnTo>
                      <a:pt x="121" y="17"/>
                    </a:lnTo>
                    <a:lnTo>
                      <a:pt x="116" y="11"/>
                    </a:lnTo>
                    <a:lnTo>
                      <a:pt x="105" y="4"/>
                    </a:lnTo>
                    <a:lnTo>
                      <a:pt x="67" y="0"/>
                    </a:lnTo>
                    <a:lnTo>
                      <a:pt x="59" y="3"/>
                    </a:lnTo>
                    <a:lnTo>
                      <a:pt x="44" y="22"/>
                    </a:lnTo>
                    <a:lnTo>
                      <a:pt x="42" y="28"/>
                    </a:lnTo>
                    <a:lnTo>
                      <a:pt x="45" y="36"/>
                    </a:lnTo>
                    <a:lnTo>
                      <a:pt x="54" y="36"/>
                    </a:lnTo>
                    <a:lnTo>
                      <a:pt x="77" y="47"/>
                    </a:lnTo>
                    <a:lnTo>
                      <a:pt x="90" y="57"/>
                    </a:lnTo>
                    <a:lnTo>
                      <a:pt x="97" y="69"/>
                    </a:lnTo>
                    <a:lnTo>
                      <a:pt x="97" y="74"/>
                    </a:lnTo>
                    <a:lnTo>
                      <a:pt x="93" y="79"/>
                    </a:lnTo>
                    <a:lnTo>
                      <a:pt x="97" y="84"/>
                    </a:lnTo>
                    <a:lnTo>
                      <a:pt x="97" y="95"/>
                    </a:lnTo>
                    <a:lnTo>
                      <a:pt x="102" y="103"/>
                    </a:lnTo>
                    <a:lnTo>
                      <a:pt x="97" y="120"/>
                    </a:lnTo>
                    <a:lnTo>
                      <a:pt x="88" y="120"/>
                    </a:lnTo>
                    <a:lnTo>
                      <a:pt x="77" y="130"/>
                    </a:lnTo>
                    <a:lnTo>
                      <a:pt x="62" y="136"/>
                    </a:lnTo>
                    <a:lnTo>
                      <a:pt x="48" y="151"/>
                    </a:lnTo>
                    <a:lnTo>
                      <a:pt x="38" y="156"/>
                    </a:lnTo>
                    <a:lnTo>
                      <a:pt x="33" y="156"/>
                    </a:lnTo>
                    <a:lnTo>
                      <a:pt x="25" y="166"/>
                    </a:lnTo>
                    <a:lnTo>
                      <a:pt x="17" y="175"/>
                    </a:lnTo>
                    <a:lnTo>
                      <a:pt x="17" y="180"/>
                    </a:lnTo>
                    <a:lnTo>
                      <a:pt x="7" y="185"/>
                    </a:lnTo>
                    <a:lnTo>
                      <a:pt x="0" y="197"/>
                    </a:lnTo>
                    <a:lnTo>
                      <a:pt x="0" y="205"/>
                    </a:lnTo>
                    <a:lnTo>
                      <a:pt x="7" y="217"/>
                    </a:lnTo>
                    <a:lnTo>
                      <a:pt x="32" y="246"/>
                    </a:lnTo>
                    <a:lnTo>
                      <a:pt x="50" y="277"/>
                    </a:lnTo>
                    <a:lnTo>
                      <a:pt x="33" y="301"/>
                    </a:lnTo>
                    <a:lnTo>
                      <a:pt x="63" y="301"/>
                    </a:lnTo>
                    <a:lnTo>
                      <a:pt x="59" y="307"/>
                    </a:lnTo>
                    <a:lnTo>
                      <a:pt x="69" y="319"/>
                    </a:lnTo>
                    <a:lnTo>
                      <a:pt x="80" y="319"/>
                    </a:lnTo>
                    <a:lnTo>
                      <a:pt x="99" y="331"/>
                    </a:lnTo>
                    <a:lnTo>
                      <a:pt x="103" y="296"/>
                    </a:lnTo>
                    <a:lnTo>
                      <a:pt x="108" y="293"/>
                    </a:lnTo>
                    <a:lnTo>
                      <a:pt x="125" y="294"/>
                    </a:lnTo>
                    <a:lnTo>
                      <a:pt x="129" y="288"/>
                    </a:lnTo>
                    <a:lnTo>
                      <a:pt x="125" y="279"/>
                    </a:lnTo>
                    <a:lnTo>
                      <a:pt x="129" y="276"/>
                    </a:lnTo>
                    <a:lnTo>
                      <a:pt x="140" y="283"/>
                    </a:lnTo>
                    <a:lnTo>
                      <a:pt x="148" y="283"/>
                    </a:lnTo>
                    <a:lnTo>
                      <a:pt x="148" y="249"/>
                    </a:lnTo>
                    <a:lnTo>
                      <a:pt x="144" y="233"/>
                    </a:lnTo>
                    <a:lnTo>
                      <a:pt x="152" y="227"/>
                    </a:lnTo>
                    <a:lnTo>
                      <a:pt x="147" y="221"/>
                    </a:lnTo>
                    <a:lnTo>
                      <a:pt x="160" y="223"/>
                    </a:lnTo>
                    <a:lnTo>
                      <a:pt x="169" y="223"/>
                    </a:lnTo>
                    <a:lnTo>
                      <a:pt x="184" y="216"/>
                    </a:lnTo>
                    <a:lnTo>
                      <a:pt x="214" y="216"/>
                    </a:lnTo>
                    <a:lnTo>
                      <a:pt x="225" y="208"/>
                    </a:lnTo>
                    <a:lnTo>
                      <a:pt x="216" y="191"/>
                    </a:lnTo>
                    <a:lnTo>
                      <a:pt x="205" y="186"/>
                    </a:lnTo>
                    <a:lnTo>
                      <a:pt x="201" y="173"/>
                    </a:lnTo>
                    <a:lnTo>
                      <a:pt x="189" y="156"/>
                    </a:lnTo>
                    <a:lnTo>
                      <a:pt x="189" y="147"/>
                    </a:lnTo>
                    <a:lnTo>
                      <a:pt x="194" y="130"/>
                    </a:lnTo>
                    <a:lnTo>
                      <a:pt x="194" y="9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2" name="Freeform 242" descr="Wide upward diagonal">
                <a:extLst>
                  <a:ext uri="{FF2B5EF4-FFF2-40B4-BE49-F238E27FC236}">
                    <a16:creationId xmlns:a16="http://schemas.microsoft.com/office/drawing/2014/main" id="{1BB87587-2BAC-4723-9303-FBA4C231872D}"/>
                  </a:ext>
                </a:extLst>
              </p:cNvPr>
              <p:cNvSpPr>
                <a:spLocks/>
              </p:cNvSpPr>
              <p:nvPr/>
            </p:nvSpPr>
            <p:spPr bwMode="auto">
              <a:xfrm>
                <a:off x="4557713" y="3151188"/>
                <a:ext cx="919162" cy="917575"/>
              </a:xfrm>
              <a:custGeom>
                <a:avLst/>
                <a:gdLst>
                  <a:gd name="T0" fmla="*/ 261 w 485"/>
                  <a:gd name="T1" fmla="*/ 312 h 428"/>
                  <a:gd name="T2" fmla="*/ 213 w 485"/>
                  <a:gd name="T3" fmla="*/ 344 h 428"/>
                  <a:gd name="T4" fmla="*/ 195 w 485"/>
                  <a:gd name="T5" fmla="*/ 358 h 428"/>
                  <a:gd name="T6" fmla="*/ 164 w 485"/>
                  <a:gd name="T7" fmla="*/ 377 h 428"/>
                  <a:gd name="T8" fmla="*/ 168 w 485"/>
                  <a:gd name="T9" fmla="*/ 428 h 428"/>
                  <a:gd name="T10" fmla="*/ 94 w 485"/>
                  <a:gd name="T11" fmla="*/ 416 h 428"/>
                  <a:gd name="T12" fmla="*/ 88 w 485"/>
                  <a:gd name="T13" fmla="*/ 406 h 428"/>
                  <a:gd name="T14" fmla="*/ 95 w 485"/>
                  <a:gd name="T15" fmla="*/ 375 h 428"/>
                  <a:gd name="T16" fmla="*/ 93 w 485"/>
                  <a:gd name="T17" fmla="*/ 326 h 428"/>
                  <a:gd name="T18" fmla="*/ 50 w 485"/>
                  <a:gd name="T19" fmla="*/ 313 h 428"/>
                  <a:gd name="T20" fmla="*/ 34 w 485"/>
                  <a:gd name="T21" fmla="*/ 296 h 428"/>
                  <a:gd name="T22" fmla="*/ 1 w 485"/>
                  <a:gd name="T23" fmla="*/ 256 h 428"/>
                  <a:gd name="T24" fmla="*/ 30 w 485"/>
                  <a:gd name="T25" fmla="*/ 224 h 428"/>
                  <a:gd name="T26" fmla="*/ 49 w 485"/>
                  <a:gd name="T27" fmla="*/ 204 h 428"/>
                  <a:gd name="T28" fmla="*/ 37 w 485"/>
                  <a:gd name="T29" fmla="*/ 162 h 428"/>
                  <a:gd name="T30" fmla="*/ 17 w 485"/>
                  <a:gd name="T31" fmla="*/ 150 h 428"/>
                  <a:gd name="T32" fmla="*/ 27 w 485"/>
                  <a:gd name="T33" fmla="*/ 129 h 428"/>
                  <a:gd name="T34" fmla="*/ 35 w 485"/>
                  <a:gd name="T35" fmla="*/ 83 h 428"/>
                  <a:gd name="T36" fmla="*/ 77 w 485"/>
                  <a:gd name="T37" fmla="*/ 94 h 428"/>
                  <a:gd name="T38" fmla="*/ 114 w 485"/>
                  <a:gd name="T39" fmla="*/ 79 h 428"/>
                  <a:gd name="T40" fmla="*/ 145 w 485"/>
                  <a:gd name="T41" fmla="*/ 56 h 428"/>
                  <a:gd name="T42" fmla="*/ 141 w 485"/>
                  <a:gd name="T43" fmla="*/ 36 h 428"/>
                  <a:gd name="T44" fmla="*/ 167 w 485"/>
                  <a:gd name="T45" fmla="*/ 35 h 428"/>
                  <a:gd name="T46" fmla="*/ 220 w 485"/>
                  <a:gd name="T47" fmla="*/ 0 h 428"/>
                  <a:gd name="T48" fmla="*/ 237 w 485"/>
                  <a:gd name="T49" fmla="*/ 24 h 428"/>
                  <a:gd name="T50" fmla="*/ 226 w 485"/>
                  <a:gd name="T51" fmla="*/ 36 h 428"/>
                  <a:gd name="T52" fmla="*/ 245 w 485"/>
                  <a:gd name="T53" fmla="*/ 33 h 428"/>
                  <a:gd name="T54" fmla="*/ 290 w 485"/>
                  <a:gd name="T55" fmla="*/ 52 h 428"/>
                  <a:gd name="T56" fmla="*/ 352 w 485"/>
                  <a:gd name="T57" fmla="*/ 44 h 428"/>
                  <a:gd name="T58" fmla="*/ 405 w 485"/>
                  <a:gd name="T59" fmla="*/ 38 h 428"/>
                  <a:gd name="T60" fmla="*/ 439 w 485"/>
                  <a:gd name="T61" fmla="*/ 41 h 428"/>
                  <a:gd name="T62" fmla="*/ 467 w 485"/>
                  <a:gd name="T63" fmla="*/ 60 h 428"/>
                  <a:gd name="T64" fmla="*/ 485 w 485"/>
                  <a:gd name="T65" fmla="*/ 81 h 428"/>
                  <a:gd name="T66" fmla="*/ 455 w 485"/>
                  <a:gd name="T67" fmla="*/ 127 h 428"/>
                  <a:gd name="T68" fmla="*/ 428 w 485"/>
                  <a:gd name="T69" fmla="*/ 150 h 428"/>
                  <a:gd name="T70" fmla="*/ 442 w 485"/>
                  <a:gd name="T71" fmla="*/ 177 h 428"/>
                  <a:gd name="T72" fmla="*/ 427 w 485"/>
                  <a:gd name="T73" fmla="*/ 211 h 428"/>
                  <a:gd name="T74" fmla="*/ 428 w 485"/>
                  <a:gd name="T75" fmla="*/ 231 h 428"/>
                  <a:gd name="T76" fmla="*/ 397 w 485"/>
                  <a:gd name="T77" fmla="*/ 246 h 428"/>
                  <a:gd name="T78" fmla="*/ 371 w 485"/>
                  <a:gd name="T79" fmla="*/ 287 h 428"/>
                  <a:gd name="T80" fmla="*/ 358 w 485"/>
                  <a:gd name="T81" fmla="*/ 266 h 428"/>
                  <a:gd name="T82" fmla="*/ 338 w 485"/>
                  <a:gd name="T83" fmla="*/ 256 h 428"/>
                  <a:gd name="T84" fmla="*/ 305 w 485"/>
                  <a:gd name="T85" fmla="*/ 25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5" h="428">
                    <a:moveTo>
                      <a:pt x="275" y="287"/>
                    </a:moveTo>
                    <a:lnTo>
                      <a:pt x="264" y="302"/>
                    </a:lnTo>
                    <a:lnTo>
                      <a:pt x="261" y="312"/>
                    </a:lnTo>
                    <a:lnTo>
                      <a:pt x="255" y="322"/>
                    </a:lnTo>
                    <a:lnTo>
                      <a:pt x="244" y="331"/>
                    </a:lnTo>
                    <a:lnTo>
                      <a:pt x="213" y="344"/>
                    </a:lnTo>
                    <a:lnTo>
                      <a:pt x="208" y="347"/>
                    </a:lnTo>
                    <a:lnTo>
                      <a:pt x="204" y="354"/>
                    </a:lnTo>
                    <a:lnTo>
                      <a:pt x="195" y="358"/>
                    </a:lnTo>
                    <a:lnTo>
                      <a:pt x="183" y="358"/>
                    </a:lnTo>
                    <a:lnTo>
                      <a:pt x="176" y="363"/>
                    </a:lnTo>
                    <a:lnTo>
                      <a:pt x="164" y="377"/>
                    </a:lnTo>
                    <a:lnTo>
                      <a:pt x="171" y="385"/>
                    </a:lnTo>
                    <a:lnTo>
                      <a:pt x="171" y="418"/>
                    </a:lnTo>
                    <a:lnTo>
                      <a:pt x="168" y="428"/>
                    </a:lnTo>
                    <a:lnTo>
                      <a:pt x="154" y="428"/>
                    </a:lnTo>
                    <a:lnTo>
                      <a:pt x="135" y="421"/>
                    </a:lnTo>
                    <a:lnTo>
                      <a:pt x="94" y="416"/>
                    </a:lnTo>
                    <a:lnTo>
                      <a:pt x="87" y="419"/>
                    </a:lnTo>
                    <a:lnTo>
                      <a:pt x="83" y="411"/>
                    </a:lnTo>
                    <a:lnTo>
                      <a:pt x="88" y="406"/>
                    </a:lnTo>
                    <a:lnTo>
                      <a:pt x="100" y="388"/>
                    </a:lnTo>
                    <a:lnTo>
                      <a:pt x="100" y="381"/>
                    </a:lnTo>
                    <a:lnTo>
                      <a:pt x="95" y="375"/>
                    </a:lnTo>
                    <a:lnTo>
                      <a:pt x="99" y="367"/>
                    </a:lnTo>
                    <a:lnTo>
                      <a:pt x="99" y="348"/>
                    </a:lnTo>
                    <a:lnTo>
                      <a:pt x="93" y="326"/>
                    </a:lnTo>
                    <a:lnTo>
                      <a:pt x="84" y="317"/>
                    </a:lnTo>
                    <a:lnTo>
                      <a:pt x="74" y="313"/>
                    </a:lnTo>
                    <a:lnTo>
                      <a:pt x="50" y="313"/>
                    </a:lnTo>
                    <a:lnTo>
                      <a:pt x="40" y="310"/>
                    </a:lnTo>
                    <a:lnTo>
                      <a:pt x="34" y="305"/>
                    </a:lnTo>
                    <a:lnTo>
                      <a:pt x="34" y="296"/>
                    </a:lnTo>
                    <a:lnTo>
                      <a:pt x="25" y="271"/>
                    </a:lnTo>
                    <a:lnTo>
                      <a:pt x="7" y="262"/>
                    </a:lnTo>
                    <a:lnTo>
                      <a:pt x="1" y="256"/>
                    </a:lnTo>
                    <a:lnTo>
                      <a:pt x="0" y="244"/>
                    </a:lnTo>
                    <a:lnTo>
                      <a:pt x="5" y="238"/>
                    </a:lnTo>
                    <a:lnTo>
                      <a:pt x="30" y="224"/>
                    </a:lnTo>
                    <a:lnTo>
                      <a:pt x="36" y="213"/>
                    </a:lnTo>
                    <a:lnTo>
                      <a:pt x="42" y="209"/>
                    </a:lnTo>
                    <a:lnTo>
                      <a:pt x="49" y="204"/>
                    </a:lnTo>
                    <a:lnTo>
                      <a:pt x="49" y="198"/>
                    </a:lnTo>
                    <a:lnTo>
                      <a:pt x="37" y="183"/>
                    </a:lnTo>
                    <a:lnTo>
                      <a:pt x="37" y="162"/>
                    </a:lnTo>
                    <a:lnTo>
                      <a:pt x="34" y="157"/>
                    </a:lnTo>
                    <a:lnTo>
                      <a:pt x="21" y="154"/>
                    </a:lnTo>
                    <a:lnTo>
                      <a:pt x="17" y="150"/>
                    </a:lnTo>
                    <a:lnTo>
                      <a:pt x="20" y="146"/>
                    </a:lnTo>
                    <a:lnTo>
                      <a:pt x="20" y="140"/>
                    </a:lnTo>
                    <a:lnTo>
                      <a:pt x="27" y="129"/>
                    </a:lnTo>
                    <a:lnTo>
                      <a:pt x="27" y="115"/>
                    </a:lnTo>
                    <a:lnTo>
                      <a:pt x="32" y="97"/>
                    </a:lnTo>
                    <a:lnTo>
                      <a:pt x="35" y="83"/>
                    </a:lnTo>
                    <a:lnTo>
                      <a:pt x="51" y="83"/>
                    </a:lnTo>
                    <a:lnTo>
                      <a:pt x="63" y="91"/>
                    </a:lnTo>
                    <a:lnTo>
                      <a:pt x="77" y="94"/>
                    </a:lnTo>
                    <a:lnTo>
                      <a:pt x="99" y="94"/>
                    </a:lnTo>
                    <a:lnTo>
                      <a:pt x="106" y="89"/>
                    </a:lnTo>
                    <a:lnTo>
                      <a:pt x="114" y="79"/>
                    </a:lnTo>
                    <a:lnTo>
                      <a:pt x="122" y="74"/>
                    </a:lnTo>
                    <a:lnTo>
                      <a:pt x="145" y="63"/>
                    </a:lnTo>
                    <a:lnTo>
                      <a:pt x="145" y="56"/>
                    </a:lnTo>
                    <a:lnTo>
                      <a:pt x="134" y="46"/>
                    </a:lnTo>
                    <a:lnTo>
                      <a:pt x="134" y="41"/>
                    </a:lnTo>
                    <a:lnTo>
                      <a:pt x="141" y="36"/>
                    </a:lnTo>
                    <a:lnTo>
                      <a:pt x="150" y="36"/>
                    </a:lnTo>
                    <a:lnTo>
                      <a:pt x="156" y="35"/>
                    </a:lnTo>
                    <a:lnTo>
                      <a:pt x="167" y="35"/>
                    </a:lnTo>
                    <a:lnTo>
                      <a:pt x="175" y="32"/>
                    </a:lnTo>
                    <a:lnTo>
                      <a:pt x="197" y="17"/>
                    </a:lnTo>
                    <a:lnTo>
                      <a:pt x="220" y="0"/>
                    </a:lnTo>
                    <a:lnTo>
                      <a:pt x="235" y="11"/>
                    </a:lnTo>
                    <a:lnTo>
                      <a:pt x="237" y="14"/>
                    </a:lnTo>
                    <a:lnTo>
                      <a:pt x="237" y="24"/>
                    </a:lnTo>
                    <a:lnTo>
                      <a:pt x="233" y="29"/>
                    </a:lnTo>
                    <a:lnTo>
                      <a:pt x="226" y="33"/>
                    </a:lnTo>
                    <a:lnTo>
                      <a:pt x="226" y="36"/>
                    </a:lnTo>
                    <a:lnTo>
                      <a:pt x="233" y="36"/>
                    </a:lnTo>
                    <a:lnTo>
                      <a:pt x="236" y="33"/>
                    </a:lnTo>
                    <a:lnTo>
                      <a:pt x="245" y="33"/>
                    </a:lnTo>
                    <a:lnTo>
                      <a:pt x="269" y="49"/>
                    </a:lnTo>
                    <a:lnTo>
                      <a:pt x="283" y="52"/>
                    </a:lnTo>
                    <a:lnTo>
                      <a:pt x="290" y="52"/>
                    </a:lnTo>
                    <a:lnTo>
                      <a:pt x="327" y="52"/>
                    </a:lnTo>
                    <a:lnTo>
                      <a:pt x="343" y="48"/>
                    </a:lnTo>
                    <a:lnTo>
                      <a:pt x="352" y="44"/>
                    </a:lnTo>
                    <a:lnTo>
                      <a:pt x="367" y="50"/>
                    </a:lnTo>
                    <a:lnTo>
                      <a:pt x="383" y="50"/>
                    </a:lnTo>
                    <a:lnTo>
                      <a:pt x="405" y="38"/>
                    </a:lnTo>
                    <a:lnTo>
                      <a:pt x="419" y="31"/>
                    </a:lnTo>
                    <a:lnTo>
                      <a:pt x="431" y="31"/>
                    </a:lnTo>
                    <a:lnTo>
                      <a:pt x="439" y="41"/>
                    </a:lnTo>
                    <a:lnTo>
                      <a:pt x="439" y="49"/>
                    </a:lnTo>
                    <a:lnTo>
                      <a:pt x="449" y="56"/>
                    </a:lnTo>
                    <a:lnTo>
                      <a:pt x="467" y="60"/>
                    </a:lnTo>
                    <a:lnTo>
                      <a:pt x="481" y="67"/>
                    </a:lnTo>
                    <a:lnTo>
                      <a:pt x="485" y="72"/>
                    </a:lnTo>
                    <a:lnTo>
                      <a:pt x="485" y="81"/>
                    </a:lnTo>
                    <a:lnTo>
                      <a:pt x="480" y="92"/>
                    </a:lnTo>
                    <a:lnTo>
                      <a:pt x="467" y="103"/>
                    </a:lnTo>
                    <a:lnTo>
                      <a:pt x="455" y="127"/>
                    </a:lnTo>
                    <a:lnTo>
                      <a:pt x="445" y="136"/>
                    </a:lnTo>
                    <a:lnTo>
                      <a:pt x="433" y="142"/>
                    </a:lnTo>
                    <a:lnTo>
                      <a:pt x="428" y="150"/>
                    </a:lnTo>
                    <a:lnTo>
                      <a:pt x="428" y="158"/>
                    </a:lnTo>
                    <a:lnTo>
                      <a:pt x="431" y="164"/>
                    </a:lnTo>
                    <a:lnTo>
                      <a:pt x="442" y="177"/>
                    </a:lnTo>
                    <a:lnTo>
                      <a:pt x="442" y="198"/>
                    </a:lnTo>
                    <a:lnTo>
                      <a:pt x="427" y="205"/>
                    </a:lnTo>
                    <a:lnTo>
                      <a:pt x="427" y="211"/>
                    </a:lnTo>
                    <a:lnTo>
                      <a:pt x="436" y="223"/>
                    </a:lnTo>
                    <a:lnTo>
                      <a:pt x="436" y="227"/>
                    </a:lnTo>
                    <a:lnTo>
                      <a:pt x="428" y="231"/>
                    </a:lnTo>
                    <a:lnTo>
                      <a:pt x="414" y="231"/>
                    </a:lnTo>
                    <a:lnTo>
                      <a:pt x="406" y="236"/>
                    </a:lnTo>
                    <a:lnTo>
                      <a:pt x="397" y="246"/>
                    </a:lnTo>
                    <a:lnTo>
                      <a:pt x="390" y="256"/>
                    </a:lnTo>
                    <a:lnTo>
                      <a:pt x="380" y="281"/>
                    </a:lnTo>
                    <a:lnTo>
                      <a:pt x="371" y="287"/>
                    </a:lnTo>
                    <a:lnTo>
                      <a:pt x="364" y="287"/>
                    </a:lnTo>
                    <a:lnTo>
                      <a:pt x="358" y="283"/>
                    </a:lnTo>
                    <a:lnTo>
                      <a:pt x="358" y="266"/>
                    </a:lnTo>
                    <a:lnTo>
                      <a:pt x="354" y="259"/>
                    </a:lnTo>
                    <a:lnTo>
                      <a:pt x="349" y="256"/>
                    </a:lnTo>
                    <a:lnTo>
                      <a:pt x="338" y="256"/>
                    </a:lnTo>
                    <a:lnTo>
                      <a:pt x="323" y="244"/>
                    </a:lnTo>
                    <a:lnTo>
                      <a:pt x="321" y="244"/>
                    </a:lnTo>
                    <a:lnTo>
                      <a:pt x="305" y="252"/>
                    </a:lnTo>
                    <a:lnTo>
                      <a:pt x="290" y="267"/>
                    </a:lnTo>
                    <a:lnTo>
                      <a:pt x="275" y="28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3" name="Freeform 243" descr="Wide upward diagonal">
                <a:extLst>
                  <a:ext uri="{FF2B5EF4-FFF2-40B4-BE49-F238E27FC236}">
                    <a16:creationId xmlns:a16="http://schemas.microsoft.com/office/drawing/2014/main" id="{DE72FBB0-C189-4F23-B77A-4F7040E7B742}"/>
                  </a:ext>
                </a:extLst>
              </p:cNvPr>
              <p:cNvSpPr>
                <a:spLocks/>
              </p:cNvSpPr>
              <p:nvPr/>
            </p:nvSpPr>
            <p:spPr bwMode="auto">
              <a:xfrm>
                <a:off x="2935288" y="3200400"/>
                <a:ext cx="1435100" cy="1452563"/>
              </a:xfrm>
              <a:custGeom>
                <a:avLst/>
                <a:gdLst>
                  <a:gd name="T0" fmla="*/ 340 w 758"/>
                  <a:gd name="T1" fmla="*/ 600 h 678"/>
                  <a:gd name="T2" fmla="*/ 362 w 758"/>
                  <a:gd name="T3" fmla="*/ 642 h 678"/>
                  <a:gd name="T4" fmla="*/ 339 w 758"/>
                  <a:gd name="T5" fmla="*/ 656 h 678"/>
                  <a:gd name="T6" fmla="*/ 298 w 758"/>
                  <a:gd name="T7" fmla="*/ 674 h 678"/>
                  <a:gd name="T8" fmla="*/ 275 w 758"/>
                  <a:gd name="T9" fmla="*/ 668 h 678"/>
                  <a:gd name="T10" fmla="*/ 242 w 758"/>
                  <a:gd name="T11" fmla="*/ 639 h 678"/>
                  <a:gd name="T12" fmla="*/ 208 w 758"/>
                  <a:gd name="T13" fmla="*/ 619 h 678"/>
                  <a:gd name="T14" fmla="*/ 153 w 758"/>
                  <a:gd name="T15" fmla="*/ 566 h 678"/>
                  <a:gd name="T16" fmla="*/ 125 w 758"/>
                  <a:gd name="T17" fmla="*/ 526 h 678"/>
                  <a:gd name="T18" fmla="*/ 92 w 758"/>
                  <a:gd name="T19" fmla="*/ 515 h 678"/>
                  <a:gd name="T20" fmla="*/ 55 w 758"/>
                  <a:gd name="T21" fmla="*/ 519 h 678"/>
                  <a:gd name="T22" fmla="*/ 7 w 758"/>
                  <a:gd name="T23" fmla="*/ 497 h 678"/>
                  <a:gd name="T24" fmla="*/ 14 w 758"/>
                  <a:gd name="T25" fmla="*/ 439 h 678"/>
                  <a:gd name="T26" fmla="*/ 46 w 758"/>
                  <a:gd name="T27" fmla="*/ 407 h 678"/>
                  <a:gd name="T28" fmla="*/ 33 w 758"/>
                  <a:gd name="T29" fmla="*/ 362 h 678"/>
                  <a:gd name="T30" fmla="*/ 49 w 758"/>
                  <a:gd name="T31" fmla="*/ 335 h 678"/>
                  <a:gd name="T32" fmla="*/ 78 w 758"/>
                  <a:gd name="T33" fmla="*/ 308 h 678"/>
                  <a:gd name="T34" fmla="*/ 19 w 758"/>
                  <a:gd name="T35" fmla="*/ 261 h 678"/>
                  <a:gd name="T36" fmla="*/ 42 w 758"/>
                  <a:gd name="T37" fmla="*/ 196 h 678"/>
                  <a:gd name="T38" fmla="*/ 94 w 758"/>
                  <a:gd name="T39" fmla="*/ 164 h 678"/>
                  <a:gd name="T40" fmla="*/ 71 w 758"/>
                  <a:gd name="T41" fmla="*/ 145 h 678"/>
                  <a:gd name="T42" fmla="*/ 93 w 758"/>
                  <a:gd name="T43" fmla="*/ 120 h 678"/>
                  <a:gd name="T44" fmla="*/ 111 w 758"/>
                  <a:gd name="T45" fmla="*/ 89 h 678"/>
                  <a:gd name="T46" fmla="*/ 97 w 758"/>
                  <a:gd name="T47" fmla="*/ 69 h 678"/>
                  <a:gd name="T48" fmla="*/ 96 w 758"/>
                  <a:gd name="T49" fmla="*/ 40 h 678"/>
                  <a:gd name="T50" fmla="*/ 153 w 758"/>
                  <a:gd name="T51" fmla="*/ 39 h 678"/>
                  <a:gd name="T52" fmla="*/ 203 w 758"/>
                  <a:gd name="T53" fmla="*/ 72 h 678"/>
                  <a:gd name="T54" fmla="*/ 243 w 758"/>
                  <a:gd name="T55" fmla="*/ 62 h 678"/>
                  <a:gd name="T56" fmla="*/ 280 w 758"/>
                  <a:gd name="T57" fmla="*/ 79 h 678"/>
                  <a:gd name="T58" fmla="*/ 334 w 758"/>
                  <a:gd name="T59" fmla="*/ 60 h 678"/>
                  <a:gd name="T60" fmla="*/ 350 w 758"/>
                  <a:gd name="T61" fmla="*/ 49 h 678"/>
                  <a:gd name="T62" fmla="*/ 377 w 758"/>
                  <a:gd name="T63" fmla="*/ 22 h 678"/>
                  <a:gd name="T64" fmla="*/ 379 w 758"/>
                  <a:gd name="T65" fmla="*/ 10 h 678"/>
                  <a:gd name="T66" fmla="*/ 402 w 758"/>
                  <a:gd name="T67" fmla="*/ 7 h 678"/>
                  <a:gd name="T68" fmla="*/ 430 w 758"/>
                  <a:gd name="T69" fmla="*/ 10 h 678"/>
                  <a:gd name="T70" fmla="*/ 498 w 758"/>
                  <a:gd name="T71" fmla="*/ 55 h 678"/>
                  <a:gd name="T72" fmla="*/ 499 w 758"/>
                  <a:gd name="T73" fmla="*/ 103 h 678"/>
                  <a:gd name="T74" fmla="*/ 537 w 758"/>
                  <a:gd name="T75" fmla="*/ 165 h 678"/>
                  <a:gd name="T76" fmla="*/ 488 w 758"/>
                  <a:gd name="T77" fmla="*/ 209 h 678"/>
                  <a:gd name="T78" fmla="*/ 463 w 758"/>
                  <a:gd name="T79" fmla="*/ 254 h 678"/>
                  <a:gd name="T80" fmla="*/ 476 w 758"/>
                  <a:gd name="T81" fmla="*/ 303 h 678"/>
                  <a:gd name="T82" fmla="*/ 510 w 758"/>
                  <a:gd name="T83" fmla="*/ 346 h 678"/>
                  <a:gd name="T84" fmla="*/ 547 w 758"/>
                  <a:gd name="T85" fmla="*/ 347 h 678"/>
                  <a:gd name="T86" fmla="*/ 666 w 758"/>
                  <a:gd name="T87" fmla="*/ 335 h 678"/>
                  <a:gd name="T88" fmla="*/ 687 w 758"/>
                  <a:gd name="T89" fmla="*/ 358 h 678"/>
                  <a:gd name="T90" fmla="*/ 748 w 758"/>
                  <a:gd name="T91" fmla="*/ 412 h 678"/>
                  <a:gd name="T92" fmla="*/ 730 w 758"/>
                  <a:gd name="T93" fmla="*/ 446 h 678"/>
                  <a:gd name="T94" fmla="*/ 748 w 758"/>
                  <a:gd name="T95" fmla="*/ 515 h 678"/>
                  <a:gd name="T96" fmla="*/ 750 w 758"/>
                  <a:gd name="T97" fmla="*/ 543 h 678"/>
                  <a:gd name="T98" fmla="*/ 678 w 758"/>
                  <a:gd name="T99" fmla="*/ 563 h 678"/>
                  <a:gd name="T100" fmla="*/ 649 w 758"/>
                  <a:gd name="T101" fmla="*/ 563 h 678"/>
                  <a:gd name="T102" fmla="*/ 652 w 758"/>
                  <a:gd name="T103" fmla="*/ 542 h 678"/>
                  <a:gd name="T104" fmla="*/ 656 w 758"/>
                  <a:gd name="T105" fmla="*/ 517 h 678"/>
                  <a:gd name="T106" fmla="*/ 610 w 758"/>
                  <a:gd name="T107" fmla="*/ 488 h 678"/>
                  <a:gd name="T108" fmla="*/ 575 w 758"/>
                  <a:gd name="T109" fmla="*/ 430 h 678"/>
                  <a:gd name="T110" fmla="*/ 518 w 758"/>
                  <a:gd name="T111" fmla="*/ 455 h 678"/>
                  <a:gd name="T112" fmla="*/ 495 w 758"/>
                  <a:gd name="T113" fmla="*/ 486 h 678"/>
                  <a:gd name="T114" fmla="*/ 460 w 758"/>
                  <a:gd name="T115" fmla="*/ 480 h 678"/>
                  <a:gd name="T116" fmla="*/ 418 w 758"/>
                  <a:gd name="T117" fmla="*/ 492 h 678"/>
                  <a:gd name="T118" fmla="*/ 368 w 758"/>
                  <a:gd name="T119" fmla="*/ 514 h 678"/>
                  <a:gd name="T120" fmla="*/ 367 w 758"/>
                  <a:gd name="T121" fmla="*/ 531 h 678"/>
                  <a:gd name="T122" fmla="*/ 352 w 758"/>
                  <a:gd name="T123" fmla="*/ 547 h 678"/>
                  <a:gd name="T124" fmla="*/ 335 w 758"/>
                  <a:gd name="T125" fmla="*/ 56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8" h="678">
                    <a:moveTo>
                      <a:pt x="333" y="575"/>
                    </a:moveTo>
                    <a:lnTo>
                      <a:pt x="336" y="586"/>
                    </a:lnTo>
                    <a:lnTo>
                      <a:pt x="340" y="600"/>
                    </a:lnTo>
                    <a:lnTo>
                      <a:pt x="380" y="620"/>
                    </a:lnTo>
                    <a:lnTo>
                      <a:pt x="362" y="637"/>
                    </a:lnTo>
                    <a:lnTo>
                      <a:pt x="362" y="642"/>
                    </a:lnTo>
                    <a:lnTo>
                      <a:pt x="357" y="642"/>
                    </a:lnTo>
                    <a:lnTo>
                      <a:pt x="346" y="646"/>
                    </a:lnTo>
                    <a:lnTo>
                      <a:pt x="339" y="656"/>
                    </a:lnTo>
                    <a:lnTo>
                      <a:pt x="313" y="663"/>
                    </a:lnTo>
                    <a:lnTo>
                      <a:pt x="301" y="669"/>
                    </a:lnTo>
                    <a:lnTo>
                      <a:pt x="298" y="674"/>
                    </a:lnTo>
                    <a:lnTo>
                      <a:pt x="287" y="678"/>
                    </a:lnTo>
                    <a:lnTo>
                      <a:pt x="280" y="678"/>
                    </a:lnTo>
                    <a:lnTo>
                      <a:pt x="275" y="668"/>
                    </a:lnTo>
                    <a:lnTo>
                      <a:pt x="254" y="654"/>
                    </a:lnTo>
                    <a:lnTo>
                      <a:pt x="243" y="646"/>
                    </a:lnTo>
                    <a:lnTo>
                      <a:pt x="242" y="639"/>
                    </a:lnTo>
                    <a:lnTo>
                      <a:pt x="241" y="629"/>
                    </a:lnTo>
                    <a:lnTo>
                      <a:pt x="229" y="629"/>
                    </a:lnTo>
                    <a:lnTo>
                      <a:pt x="208" y="619"/>
                    </a:lnTo>
                    <a:lnTo>
                      <a:pt x="181" y="600"/>
                    </a:lnTo>
                    <a:lnTo>
                      <a:pt x="163" y="579"/>
                    </a:lnTo>
                    <a:lnTo>
                      <a:pt x="153" y="566"/>
                    </a:lnTo>
                    <a:lnTo>
                      <a:pt x="144" y="545"/>
                    </a:lnTo>
                    <a:lnTo>
                      <a:pt x="134" y="532"/>
                    </a:lnTo>
                    <a:lnTo>
                      <a:pt x="125" y="526"/>
                    </a:lnTo>
                    <a:lnTo>
                      <a:pt x="110" y="510"/>
                    </a:lnTo>
                    <a:lnTo>
                      <a:pt x="107" y="508"/>
                    </a:lnTo>
                    <a:lnTo>
                      <a:pt x="92" y="515"/>
                    </a:lnTo>
                    <a:lnTo>
                      <a:pt x="79" y="523"/>
                    </a:lnTo>
                    <a:lnTo>
                      <a:pt x="70" y="523"/>
                    </a:lnTo>
                    <a:lnTo>
                      <a:pt x="55" y="519"/>
                    </a:lnTo>
                    <a:lnTo>
                      <a:pt x="38" y="511"/>
                    </a:lnTo>
                    <a:lnTo>
                      <a:pt x="19" y="502"/>
                    </a:lnTo>
                    <a:lnTo>
                      <a:pt x="7" y="497"/>
                    </a:lnTo>
                    <a:lnTo>
                      <a:pt x="15" y="476"/>
                    </a:lnTo>
                    <a:lnTo>
                      <a:pt x="15" y="463"/>
                    </a:lnTo>
                    <a:lnTo>
                      <a:pt x="14" y="439"/>
                    </a:lnTo>
                    <a:lnTo>
                      <a:pt x="18" y="429"/>
                    </a:lnTo>
                    <a:lnTo>
                      <a:pt x="40" y="416"/>
                    </a:lnTo>
                    <a:lnTo>
                      <a:pt x="46" y="407"/>
                    </a:lnTo>
                    <a:lnTo>
                      <a:pt x="46" y="395"/>
                    </a:lnTo>
                    <a:lnTo>
                      <a:pt x="33" y="373"/>
                    </a:lnTo>
                    <a:lnTo>
                      <a:pt x="33" y="362"/>
                    </a:lnTo>
                    <a:lnTo>
                      <a:pt x="33" y="353"/>
                    </a:lnTo>
                    <a:lnTo>
                      <a:pt x="36" y="347"/>
                    </a:lnTo>
                    <a:lnTo>
                      <a:pt x="49" y="335"/>
                    </a:lnTo>
                    <a:lnTo>
                      <a:pt x="74" y="330"/>
                    </a:lnTo>
                    <a:lnTo>
                      <a:pt x="85" y="321"/>
                    </a:lnTo>
                    <a:lnTo>
                      <a:pt x="78" y="308"/>
                    </a:lnTo>
                    <a:lnTo>
                      <a:pt x="60" y="294"/>
                    </a:lnTo>
                    <a:lnTo>
                      <a:pt x="42" y="281"/>
                    </a:lnTo>
                    <a:lnTo>
                      <a:pt x="19" y="261"/>
                    </a:lnTo>
                    <a:lnTo>
                      <a:pt x="7" y="243"/>
                    </a:lnTo>
                    <a:lnTo>
                      <a:pt x="0" y="223"/>
                    </a:lnTo>
                    <a:lnTo>
                      <a:pt x="42" y="196"/>
                    </a:lnTo>
                    <a:lnTo>
                      <a:pt x="64" y="183"/>
                    </a:lnTo>
                    <a:lnTo>
                      <a:pt x="94" y="170"/>
                    </a:lnTo>
                    <a:lnTo>
                      <a:pt x="94" y="164"/>
                    </a:lnTo>
                    <a:lnTo>
                      <a:pt x="79" y="160"/>
                    </a:lnTo>
                    <a:lnTo>
                      <a:pt x="71" y="154"/>
                    </a:lnTo>
                    <a:lnTo>
                      <a:pt x="71" y="145"/>
                    </a:lnTo>
                    <a:lnTo>
                      <a:pt x="82" y="137"/>
                    </a:lnTo>
                    <a:lnTo>
                      <a:pt x="93" y="126"/>
                    </a:lnTo>
                    <a:lnTo>
                      <a:pt x="93" y="120"/>
                    </a:lnTo>
                    <a:lnTo>
                      <a:pt x="101" y="100"/>
                    </a:lnTo>
                    <a:lnTo>
                      <a:pt x="97" y="89"/>
                    </a:lnTo>
                    <a:lnTo>
                      <a:pt x="111" y="89"/>
                    </a:lnTo>
                    <a:lnTo>
                      <a:pt x="117" y="84"/>
                    </a:lnTo>
                    <a:lnTo>
                      <a:pt x="117" y="75"/>
                    </a:lnTo>
                    <a:lnTo>
                      <a:pt x="97" y="69"/>
                    </a:lnTo>
                    <a:lnTo>
                      <a:pt x="95" y="60"/>
                    </a:lnTo>
                    <a:lnTo>
                      <a:pt x="96" y="51"/>
                    </a:lnTo>
                    <a:lnTo>
                      <a:pt x="96" y="40"/>
                    </a:lnTo>
                    <a:lnTo>
                      <a:pt x="130" y="47"/>
                    </a:lnTo>
                    <a:lnTo>
                      <a:pt x="140" y="34"/>
                    </a:lnTo>
                    <a:lnTo>
                      <a:pt x="153" y="39"/>
                    </a:lnTo>
                    <a:lnTo>
                      <a:pt x="173" y="67"/>
                    </a:lnTo>
                    <a:lnTo>
                      <a:pt x="182" y="74"/>
                    </a:lnTo>
                    <a:lnTo>
                      <a:pt x="203" y="72"/>
                    </a:lnTo>
                    <a:lnTo>
                      <a:pt x="230" y="62"/>
                    </a:lnTo>
                    <a:lnTo>
                      <a:pt x="237" y="62"/>
                    </a:lnTo>
                    <a:lnTo>
                      <a:pt x="243" y="62"/>
                    </a:lnTo>
                    <a:lnTo>
                      <a:pt x="270" y="76"/>
                    </a:lnTo>
                    <a:lnTo>
                      <a:pt x="276" y="76"/>
                    </a:lnTo>
                    <a:lnTo>
                      <a:pt x="280" y="79"/>
                    </a:lnTo>
                    <a:lnTo>
                      <a:pt x="290" y="79"/>
                    </a:lnTo>
                    <a:lnTo>
                      <a:pt x="318" y="65"/>
                    </a:lnTo>
                    <a:lnTo>
                      <a:pt x="334" y="60"/>
                    </a:lnTo>
                    <a:lnTo>
                      <a:pt x="334" y="54"/>
                    </a:lnTo>
                    <a:lnTo>
                      <a:pt x="340" y="49"/>
                    </a:lnTo>
                    <a:lnTo>
                      <a:pt x="350" y="49"/>
                    </a:lnTo>
                    <a:lnTo>
                      <a:pt x="357" y="40"/>
                    </a:lnTo>
                    <a:lnTo>
                      <a:pt x="377" y="29"/>
                    </a:lnTo>
                    <a:lnTo>
                      <a:pt x="377" y="22"/>
                    </a:lnTo>
                    <a:lnTo>
                      <a:pt x="373" y="19"/>
                    </a:lnTo>
                    <a:lnTo>
                      <a:pt x="373" y="16"/>
                    </a:lnTo>
                    <a:lnTo>
                      <a:pt x="379" y="10"/>
                    </a:lnTo>
                    <a:lnTo>
                      <a:pt x="388" y="14"/>
                    </a:lnTo>
                    <a:lnTo>
                      <a:pt x="395" y="14"/>
                    </a:lnTo>
                    <a:lnTo>
                      <a:pt x="402" y="7"/>
                    </a:lnTo>
                    <a:lnTo>
                      <a:pt x="406" y="0"/>
                    </a:lnTo>
                    <a:lnTo>
                      <a:pt x="413" y="0"/>
                    </a:lnTo>
                    <a:lnTo>
                      <a:pt x="430" y="10"/>
                    </a:lnTo>
                    <a:lnTo>
                      <a:pt x="448" y="26"/>
                    </a:lnTo>
                    <a:lnTo>
                      <a:pt x="476" y="42"/>
                    </a:lnTo>
                    <a:lnTo>
                      <a:pt x="498" y="55"/>
                    </a:lnTo>
                    <a:lnTo>
                      <a:pt x="504" y="65"/>
                    </a:lnTo>
                    <a:lnTo>
                      <a:pt x="497" y="88"/>
                    </a:lnTo>
                    <a:lnTo>
                      <a:pt x="499" y="103"/>
                    </a:lnTo>
                    <a:lnTo>
                      <a:pt x="503" y="126"/>
                    </a:lnTo>
                    <a:lnTo>
                      <a:pt x="516" y="146"/>
                    </a:lnTo>
                    <a:lnTo>
                      <a:pt x="537" y="165"/>
                    </a:lnTo>
                    <a:lnTo>
                      <a:pt x="521" y="174"/>
                    </a:lnTo>
                    <a:lnTo>
                      <a:pt x="496" y="188"/>
                    </a:lnTo>
                    <a:lnTo>
                      <a:pt x="488" y="209"/>
                    </a:lnTo>
                    <a:lnTo>
                      <a:pt x="474" y="223"/>
                    </a:lnTo>
                    <a:lnTo>
                      <a:pt x="470" y="235"/>
                    </a:lnTo>
                    <a:lnTo>
                      <a:pt x="463" y="254"/>
                    </a:lnTo>
                    <a:lnTo>
                      <a:pt x="463" y="263"/>
                    </a:lnTo>
                    <a:lnTo>
                      <a:pt x="465" y="280"/>
                    </a:lnTo>
                    <a:lnTo>
                      <a:pt x="476" y="303"/>
                    </a:lnTo>
                    <a:lnTo>
                      <a:pt x="489" y="318"/>
                    </a:lnTo>
                    <a:lnTo>
                      <a:pt x="503" y="342"/>
                    </a:lnTo>
                    <a:lnTo>
                      <a:pt x="510" y="346"/>
                    </a:lnTo>
                    <a:lnTo>
                      <a:pt x="516" y="350"/>
                    </a:lnTo>
                    <a:lnTo>
                      <a:pt x="534" y="350"/>
                    </a:lnTo>
                    <a:lnTo>
                      <a:pt x="547" y="347"/>
                    </a:lnTo>
                    <a:lnTo>
                      <a:pt x="593" y="338"/>
                    </a:lnTo>
                    <a:lnTo>
                      <a:pt x="657" y="335"/>
                    </a:lnTo>
                    <a:lnTo>
                      <a:pt x="666" y="335"/>
                    </a:lnTo>
                    <a:lnTo>
                      <a:pt x="678" y="340"/>
                    </a:lnTo>
                    <a:lnTo>
                      <a:pt x="681" y="345"/>
                    </a:lnTo>
                    <a:lnTo>
                      <a:pt x="687" y="358"/>
                    </a:lnTo>
                    <a:lnTo>
                      <a:pt x="703" y="368"/>
                    </a:lnTo>
                    <a:lnTo>
                      <a:pt x="741" y="399"/>
                    </a:lnTo>
                    <a:lnTo>
                      <a:pt x="748" y="412"/>
                    </a:lnTo>
                    <a:lnTo>
                      <a:pt x="748" y="430"/>
                    </a:lnTo>
                    <a:lnTo>
                      <a:pt x="739" y="437"/>
                    </a:lnTo>
                    <a:lnTo>
                      <a:pt x="730" y="446"/>
                    </a:lnTo>
                    <a:lnTo>
                      <a:pt x="732" y="483"/>
                    </a:lnTo>
                    <a:lnTo>
                      <a:pt x="748" y="502"/>
                    </a:lnTo>
                    <a:lnTo>
                      <a:pt x="748" y="515"/>
                    </a:lnTo>
                    <a:lnTo>
                      <a:pt x="755" y="521"/>
                    </a:lnTo>
                    <a:lnTo>
                      <a:pt x="758" y="536"/>
                    </a:lnTo>
                    <a:lnTo>
                      <a:pt x="750" y="543"/>
                    </a:lnTo>
                    <a:lnTo>
                      <a:pt x="736" y="550"/>
                    </a:lnTo>
                    <a:lnTo>
                      <a:pt x="693" y="558"/>
                    </a:lnTo>
                    <a:lnTo>
                      <a:pt x="678" y="563"/>
                    </a:lnTo>
                    <a:lnTo>
                      <a:pt x="653" y="579"/>
                    </a:lnTo>
                    <a:lnTo>
                      <a:pt x="653" y="568"/>
                    </a:lnTo>
                    <a:lnTo>
                      <a:pt x="649" y="563"/>
                    </a:lnTo>
                    <a:lnTo>
                      <a:pt x="649" y="555"/>
                    </a:lnTo>
                    <a:lnTo>
                      <a:pt x="656" y="548"/>
                    </a:lnTo>
                    <a:lnTo>
                      <a:pt x="652" y="542"/>
                    </a:lnTo>
                    <a:lnTo>
                      <a:pt x="652" y="533"/>
                    </a:lnTo>
                    <a:lnTo>
                      <a:pt x="656" y="525"/>
                    </a:lnTo>
                    <a:lnTo>
                      <a:pt x="656" y="517"/>
                    </a:lnTo>
                    <a:lnTo>
                      <a:pt x="617" y="502"/>
                    </a:lnTo>
                    <a:lnTo>
                      <a:pt x="613" y="498"/>
                    </a:lnTo>
                    <a:lnTo>
                      <a:pt x="610" y="488"/>
                    </a:lnTo>
                    <a:lnTo>
                      <a:pt x="585" y="437"/>
                    </a:lnTo>
                    <a:lnTo>
                      <a:pt x="585" y="430"/>
                    </a:lnTo>
                    <a:lnTo>
                      <a:pt x="575" y="430"/>
                    </a:lnTo>
                    <a:lnTo>
                      <a:pt x="541" y="439"/>
                    </a:lnTo>
                    <a:lnTo>
                      <a:pt x="527" y="444"/>
                    </a:lnTo>
                    <a:lnTo>
                      <a:pt x="518" y="455"/>
                    </a:lnTo>
                    <a:lnTo>
                      <a:pt x="507" y="478"/>
                    </a:lnTo>
                    <a:lnTo>
                      <a:pt x="500" y="486"/>
                    </a:lnTo>
                    <a:lnTo>
                      <a:pt x="495" y="486"/>
                    </a:lnTo>
                    <a:lnTo>
                      <a:pt x="476" y="476"/>
                    </a:lnTo>
                    <a:lnTo>
                      <a:pt x="469" y="480"/>
                    </a:lnTo>
                    <a:lnTo>
                      <a:pt x="460" y="480"/>
                    </a:lnTo>
                    <a:lnTo>
                      <a:pt x="454" y="467"/>
                    </a:lnTo>
                    <a:lnTo>
                      <a:pt x="448" y="467"/>
                    </a:lnTo>
                    <a:lnTo>
                      <a:pt x="418" y="492"/>
                    </a:lnTo>
                    <a:lnTo>
                      <a:pt x="402" y="516"/>
                    </a:lnTo>
                    <a:lnTo>
                      <a:pt x="387" y="516"/>
                    </a:lnTo>
                    <a:lnTo>
                      <a:pt x="368" y="514"/>
                    </a:lnTo>
                    <a:lnTo>
                      <a:pt x="365" y="519"/>
                    </a:lnTo>
                    <a:lnTo>
                      <a:pt x="365" y="526"/>
                    </a:lnTo>
                    <a:lnTo>
                      <a:pt x="367" y="531"/>
                    </a:lnTo>
                    <a:lnTo>
                      <a:pt x="367" y="537"/>
                    </a:lnTo>
                    <a:lnTo>
                      <a:pt x="358" y="547"/>
                    </a:lnTo>
                    <a:lnTo>
                      <a:pt x="352" y="547"/>
                    </a:lnTo>
                    <a:lnTo>
                      <a:pt x="347" y="553"/>
                    </a:lnTo>
                    <a:lnTo>
                      <a:pt x="347" y="561"/>
                    </a:lnTo>
                    <a:lnTo>
                      <a:pt x="335" y="569"/>
                    </a:lnTo>
                    <a:lnTo>
                      <a:pt x="333" y="575"/>
                    </a:lnTo>
                    <a:lnTo>
                      <a:pt x="333" y="57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4" name="Freeform 244">
                <a:extLst>
                  <a:ext uri="{FF2B5EF4-FFF2-40B4-BE49-F238E27FC236}">
                    <a16:creationId xmlns:a16="http://schemas.microsoft.com/office/drawing/2014/main" id="{EF6EDEF1-DECD-433B-B9BC-501B02649278}"/>
                  </a:ext>
                </a:extLst>
              </p:cNvPr>
              <p:cNvSpPr>
                <a:spLocks/>
              </p:cNvSpPr>
              <p:nvPr/>
            </p:nvSpPr>
            <p:spPr bwMode="auto">
              <a:xfrm>
                <a:off x="5162550" y="3535363"/>
                <a:ext cx="687388" cy="823912"/>
              </a:xfrm>
              <a:custGeom>
                <a:avLst/>
                <a:gdLst>
                  <a:gd name="T0" fmla="*/ 165 w 363"/>
                  <a:gd name="T1" fmla="*/ 344 h 385"/>
                  <a:gd name="T2" fmla="*/ 151 w 363"/>
                  <a:gd name="T3" fmla="*/ 363 h 385"/>
                  <a:gd name="T4" fmla="*/ 121 w 363"/>
                  <a:gd name="T5" fmla="*/ 376 h 385"/>
                  <a:gd name="T6" fmla="*/ 98 w 363"/>
                  <a:gd name="T7" fmla="*/ 348 h 385"/>
                  <a:gd name="T8" fmla="*/ 91 w 363"/>
                  <a:gd name="T9" fmla="*/ 337 h 385"/>
                  <a:gd name="T10" fmla="*/ 61 w 363"/>
                  <a:gd name="T11" fmla="*/ 336 h 385"/>
                  <a:gd name="T12" fmla="*/ 38 w 363"/>
                  <a:gd name="T13" fmla="*/ 346 h 385"/>
                  <a:gd name="T14" fmla="*/ 17 w 363"/>
                  <a:gd name="T15" fmla="*/ 332 h 385"/>
                  <a:gd name="T16" fmla="*/ 9 w 363"/>
                  <a:gd name="T17" fmla="*/ 329 h 385"/>
                  <a:gd name="T18" fmla="*/ 15 w 363"/>
                  <a:gd name="T19" fmla="*/ 296 h 385"/>
                  <a:gd name="T20" fmla="*/ 0 w 363"/>
                  <a:gd name="T21" fmla="*/ 268 h 385"/>
                  <a:gd name="T22" fmla="*/ 12 w 363"/>
                  <a:gd name="T23" fmla="*/ 257 h 385"/>
                  <a:gd name="T24" fmla="*/ 23 w 363"/>
                  <a:gd name="T25" fmla="*/ 238 h 385"/>
                  <a:gd name="T26" fmla="*/ 33 w 363"/>
                  <a:gd name="T27" fmla="*/ 216 h 385"/>
                  <a:gd name="T28" fmla="*/ 23 w 363"/>
                  <a:gd name="T29" fmla="*/ 198 h 385"/>
                  <a:gd name="T30" fmla="*/ 35 w 363"/>
                  <a:gd name="T31" fmla="*/ 173 h 385"/>
                  <a:gd name="T32" fmla="*/ 33 w 363"/>
                  <a:gd name="T33" fmla="*/ 145 h 385"/>
                  <a:gd name="T34" fmla="*/ 43 w 363"/>
                  <a:gd name="T35" fmla="*/ 117 h 385"/>
                  <a:gd name="T36" fmla="*/ 61 w 363"/>
                  <a:gd name="T37" fmla="*/ 102 h 385"/>
                  <a:gd name="T38" fmla="*/ 87 w 363"/>
                  <a:gd name="T39" fmla="*/ 57 h 385"/>
                  <a:gd name="T40" fmla="*/ 109 w 363"/>
                  <a:gd name="T41" fmla="*/ 52 h 385"/>
                  <a:gd name="T42" fmla="*/ 117 w 363"/>
                  <a:gd name="T43" fmla="*/ 44 h 385"/>
                  <a:gd name="T44" fmla="*/ 108 w 363"/>
                  <a:gd name="T45" fmla="*/ 26 h 385"/>
                  <a:gd name="T46" fmla="*/ 126 w 363"/>
                  <a:gd name="T47" fmla="*/ 26 h 385"/>
                  <a:gd name="T48" fmla="*/ 144 w 363"/>
                  <a:gd name="T49" fmla="*/ 15 h 385"/>
                  <a:gd name="T50" fmla="*/ 197 w 363"/>
                  <a:gd name="T51" fmla="*/ 8 h 385"/>
                  <a:gd name="T52" fmla="*/ 236 w 363"/>
                  <a:gd name="T53" fmla="*/ 5 h 385"/>
                  <a:gd name="T54" fmla="*/ 258 w 363"/>
                  <a:gd name="T55" fmla="*/ 6 h 385"/>
                  <a:gd name="T56" fmla="*/ 239 w 363"/>
                  <a:gd name="T57" fmla="*/ 30 h 385"/>
                  <a:gd name="T58" fmla="*/ 269 w 363"/>
                  <a:gd name="T59" fmla="*/ 35 h 385"/>
                  <a:gd name="T60" fmla="*/ 334 w 363"/>
                  <a:gd name="T61" fmla="*/ 61 h 385"/>
                  <a:gd name="T62" fmla="*/ 363 w 363"/>
                  <a:gd name="T63" fmla="*/ 102 h 385"/>
                  <a:gd name="T64" fmla="*/ 340 w 363"/>
                  <a:gd name="T65" fmla="*/ 136 h 385"/>
                  <a:gd name="T66" fmla="*/ 328 w 363"/>
                  <a:gd name="T67" fmla="*/ 159 h 385"/>
                  <a:gd name="T68" fmla="*/ 339 w 363"/>
                  <a:gd name="T69" fmla="*/ 188 h 385"/>
                  <a:gd name="T70" fmla="*/ 303 w 363"/>
                  <a:gd name="T71" fmla="*/ 215 h 385"/>
                  <a:gd name="T72" fmla="*/ 295 w 363"/>
                  <a:gd name="T73" fmla="*/ 248 h 385"/>
                  <a:gd name="T74" fmla="*/ 297 w 363"/>
                  <a:gd name="T75" fmla="*/ 263 h 385"/>
                  <a:gd name="T76" fmla="*/ 315 w 363"/>
                  <a:gd name="T77" fmla="*/ 274 h 385"/>
                  <a:gd name="T78" fmla="*/ 328 w 363"/>
                  <a:gd name="T79" fmla="*/ 271 h 385"/>
                  <a:gd name="T80" fmla="*/ 339 w 363"/>
                  <a:gd name="T81" fmla="*/ 289 h 385"/>
                  <a:gd name="T82" fmla="*/ 319 w 363"/>
                  <a:gd name="T83" fmla="*/ 329 h 385"/>
                  <a:gd name="T84" fmla="*/ 263 w 363"/>
                  <a:gd name="T85" fmla="*/ 344 h 385"/>
                  <a:gd name="T86" fmla="*/ 232 w 363"/>
                  <a:gd name="T87" fmla="*/ 364 h 385"/>
                  <a:gd name="T88" fmla="*/ 218 w 363"/>
                  <a:gd name="T89" fmla="*/ 385 h 385"/>
                  <a:gd name="T90" fmla="*/ 191 w 363"/>
                  <a:gd name="T91" fmla="*/ 369 h 385"/>
                  <a:gd name="T92" fmla="*/ 185 w 363"/>
                  <a:gd name="T93" fmla="*/ 359 h 385"/>
                  <a:gd name="T94" fmla="*/ 181 w 363"/>
                  <a:gd name="T95" fmla="*/ 348 h 385"/>
                  <a:gd name="T96" fmla="*/ 172 w 363"/>
                  <a:gd name="T97" fmla="*/ 34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 h="385">
                    <a:moveTo>
                      <a:pt x="172" y="344"/>
                    </a:moveTo>
                    <a:lnTo>
                      <a:pt x="165" y="344"/>
                    </a:lnTo>
                    <a:lnTo>
                      <a:pt x="161" y="355"/>
                    </a:lnTo>
                    <a:lnTo>
                      <a:pt x="151" y="363"/>
                    </a:lnTo>
                    <a:lnTo>
                      <a:pt x="131" y="376"/>
                    </a:lnTo>
                    <a:lnTo>
                      <a:pt x="121" y="376"/>
                    </a:lnTo>
                    <a:lnTo>
                      <a:pt x="107" y="356"/>
                    </a:lnTo>
                    <a:lnTo>
                      <a:pt x="98" y="348"/>
                    </a:lnTo>
                    <a:lnTo>
                      <a:pt x="98" y="343"/>
                    </a:lnTo>
                    <a:lnTo>
                      <a:pt x="91" y="337"/>
                    </a:lnTo>
                    <a:lnTo>
                      <a:pt x="72" y="334"/>
                    </a:lnTo>
                    <a:lnTo>
                      <a:pt x="61" y="336"/>
                    </a:lnTo>
                    <a:lnTo>
                      <a:pt x="48" y="342"/>
                    </a:lnTo>
                    <a:lnTo>
                      <a:pt x="38" y="346"/>
                    </a:lnTo>
                    <a:lnTo>
                      <a:pt x="25" y="342"/>
                    </a:lnTo>
                    <a:lnTo>
                      <a:pt x="17" y="332"/>
                    </a:lnTo>
                    <a:lnTo>
                      <a:pt x="17" y="345"/>
                    </a:lnTo>
                    <a:lnTo>
                      <a:pt x="9" y="329"/>
                    </a:lnTo>
                    <a:lnTo>
                      <a:pt x="9" y="304"/>
                    </a:lnTo>
                    <a:lnTo>
                      <a:pt x="15" y="296"/>
                    </a:lnTo>
                    <a:lnTo>
                      <a:pt x="15" y="274"/>
                    </a:lnTo>
                    <a:lnTo>
                      <a:pt x="0" y="268"/>
                    </a:lnTo>
                    <a:lnTo>
                      <a:pt x="0" y="262"/>
                    </a:lnTo>
                    <a:lnTo>
                      <a:pt x="12" y="257"/>
                    </a:lnTo>
                    <a:lnTo>
                      <a:pt x="19" y="249"/>
                    </a:lnTo>
                    <a:lnTo>
                      <a:pt x="23" y="238"/>
                    </a:lnTo>
                    <a:lnTo>
                      <a:pt x="23" y="229"/>
                    </a:lnTo>
                    <a:lnTo>
                      <a:pt x="33" y="216"/>
                    </a:lnTo>
                    <a:lnTo>
                      <a:pt x="33" y="205"/>
                    </a:lnTo>
                    <a:lnTo>
                      <a:pt x="23" y="198"/>
                    </a:lnTo>
                    <a:lnTo>
                      <a:pt x="23" y="190"/>
                    </a:lnTo>
                    <a:lnTo>
                      <a:pt x="35" y="173"/>
                    </a:lnTo>
                    <a:lnTo>
                      <a:pt x="35" y="156"/>
                    </a:lnTo>
                    <a:lnTo>
                      <a:pt x="33" y="145"/>
                    </a:lnTo>
                    <a:lnTo>
                      <a:pt x="37" y="130"/>
                    </a:lnTo>
                    <a:lnTo>
                      <a:pt x="43" y="117"/>
                    </a:lnTo>
                    <a:lnTo>
                      <a:pt x="52" y="108"/>
                    </a:lnTo>
                    <a:lnTo>
                      <a:pt x="61" y="102"/>
                    </a:lnTo>
                    <a:lnTo>
                      <a:pt x="71" y="77"/>
                    </a:lnTo>
                    <a:lnTo>
                      <a:pt x="87" y="57"/>
                    </a:lnTo>
                    <a:lnTo>
                      <a:pt x="95" y="52"/>
                    </a:lnTo>
                    <a:lnTo>
                      <a:pt x="109" y="52"/>
                    </a:lnTo>
                    <a:lnTo>
                      <a:pt x="117" y="48"/>
                    </a:lnTo>
                    <a:lnTo>
                      <a:pt x="117" y="44"/>
                    </a:lnTo>
                    <a:lnTo>
                      <a:pt x="108" y="32"/>
                    </a:lnTo>
                    <a:lnTo>
                      <a:pt x="108" y="26"/>
                    </a:lnTo>
                    <a:lnTo>
                      <a:pt x="123" y="19"/>
                    </a:lnTo>
                    <a:lnTo>
                      <a:pt x="126" y="26"/>
                    </a:lnTo>
                    <a:lnTo>
                      <a:pt x="131" y="26"/>
                    </a:lnTo>
                    <a:lnTo>
                      <a:pt x="144" y="15"/>
                    </a:lnTo>
                    <a:lnTo>
                      <a:pt x="161" y="12"/>
                    </a:lnTo>
                    <a:lnTo>
                      <a:pt x="197" y="8"/>
                    </a:lnTo>
                    <a:lnTo>
                      <a:pt x="210" y="5"/>
                    </a:lnTo>
                    <a:lnTo>
                      <a:pt x="236" y="5"/>
                    </a:lnTo>
                    <a:lnTo>
                      <a:pt x="258" y="0"/>
                    </a:lnTo>
                    <a:lnTo>
                      <a:pt x="258" y="6"/>
                    </a:lnTo>
                    <a:lnTo>
                      <a:pt x="239" y="26"/>
                    </a:lnTo>
                    <a:lnTo>
                      <a:pt x="239" y="30"/>
                    </a:lnTo>
                    <a:lnTo>
                      <a:pt x="249" y="35"/>
                    </a:lnTo>
                    <a:lnTo>
                      <a:pt x="269" y="35"/>
                    </a:lnTo>
                    <a:lnTo>
                      <a:pt x="306" y="55"/>
                    </a:lnTo>
                    <a:lnTo>
                      <a:pt x="334" y="61"/>
                    </a:lnTo>
                    <a:lnTo>
                      <a:pt x="357" y="87"/>
                    </a:lnTo>
                    <a:lnTo>
                      <a:pt x="363" y="102"/>
                    </a:lnTo>
                    <a:lnTo>
                      <a:pt x="363" y="115"/>
                    </a:lnTo>
                    <a:lnTo>
                      <a:pt x="340" y="136"/>
                    </a:lnTo>
                    <a:lnTo>
                      <a:pt x="328" y="146"/>
                    </a:lnTo>
                    <a:lnTo>
                      <a:pt x="328" y="159"/>
                    </a:lnTo>
                    <a:lnTo>
                      <a:pt x="339" y="177"/>
                    </a:lnTo>
                    <a:lnTo>
                      <a:pt x="339" y="188"/>
                    </a:lnTo>
                    <a:lnTo>
                      <a:pt x="331" y="199"/>
                    </a:lnTo>
                    <a:lnTo>
                      <a:pt x="303" y="215"/>
                    </a:lnTo>
                    <a:lnTo>
                      <a:pt x="303" y="227"/>
                    </a:lnTo>
                    <a:lnTo>
                      <a:pt x="295" y="248"/>
                    </a:lnTo>
                    <a:lnTo>
                      <a:pt x="291" y="256"/>
                    </a:lnTo>
                    <a:lnTo>
                      <a:pt x="297" y="263"/>
                    </a:lnTo>
                    <a:lnTo>
                      <a:pt x="311" y="268"/>
                    </a:lnTo>
                    <a:lnTo>
                      <a:pt x="315" y="274"/>
                    </a:lnTo>
                    <a:lnTo>
                      <a:pt x="322" y="266"/>
                    </a:lnTo>
                    <a:lnTo>
                      <a:pt x="328" y="271"/>
                    </a:lnTo>
                    <a:lnTo>
                      <a:pt x="328" y="279"/>
                    </a:lnTo>
                    <a:lnTo>
                      <a:pt x="339" y="289"/>
                    </a:lnTo>
                    <a:lnTo>
                      <a:pt x="329" y="320"/>
                    </a:lnTo>
                    <a:lnTo>
                      <a:pt x="319" y="329"/>
                    </a:lnTo>
                    <a:lnTo>
                      <a:pt x="291" y="329"/>
                    </a:lnTo>
                    <a:lnTo>
                      <a:pt x="263" y="344"/>
                    </a:lnTo>
                    <a:lnTo>
                      <a:pt x="248" y="357"/>
                    </a:lnTo>
                    <a:lnTo>
                      <a:pt x="232" y="364"/>
                    </a:lnTo>
                    <a:lnTo>
                      <a:pt x="222" y="376"/>
                    </a:lnTo>
                    <a:lnTo>
                      <a:pt x="218" y="385"/>
                    </a:lnTo>
                    <a:lnTo>
                      <a:pt x="206" y="385"/>
                    </a:lnTo>
                    <a:lnTo>
                      <a:pt x="191" y="369"/>
                    </a:lnTo>
                    <a:lnTo>
                      <a:pt x="185" y="365"/>
                    </a:lnTo>
                    <a:lnTo>
                      <a:pt x="185" y="359"/>
                    </a:lnTo>
                    <a:lnTo>
                      <a:pt x="189" y="352"/>
                    </a:lnTo>
                    <a:lnTo>
                      <a:pt x="181" y="348"/>
                    </a:lnTo>
                    <a:lnTo>
                      <a:pt x="172" y="344"/>
                    </a:lnTo>
                    <a:lnTo>
                      <a:pt x="172" y="34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5" name="Freeform 245">
                <a:extLst>
                  <a:ext uri="{FF2B5EF4-FFF2-40B4-BE49-F238E27FC236}">
                    <a16:creationId xmlns:a16="http://schemas.microsoft.com/office/drawing/2014/main" id="{700A5B80-1CE1-4B13-A77D-5144940719F8}"/>
                  </a:ext>
                </a:extLst>
              </p:cNvPr>
              <p:cNvSpPr>
                <a:spLocks/>
              </p:cNvSpPr>
              <p:nvPr/>
            </p:nvSpPr>
            <p:spPr bwMode="auto">
              <a:xfrm>
                <a:off x="3465513" y="4121150"/>
                <a:ext cx="711200" cy="752475"/>
              </a:xfrm>
              <a:custGeom>
                <a:avLst/>
                <a:gdLst>
                  <a:gd name="T0" fmla="*/ 66 w 376"/>
                  <a:gd name="T1" fmla="*/ 216 h 351"/>
                  <a:gd name="T2" fmla="*/ 82 w 376"/>
                  <a:gd name="T3" fmla="*/ 212 h 351"/>
                  <a:gd name="T4" fmla="*/ 100 w 376"/>
                  <a:gd name="T5" fmla="*/ 190 h 351"/>
                  <a:gd name="T6" fmla="*/ 53 w 376"/>
                  <a:gd name="T7" fmla="*/ 145 h 351"/>
                  <a:gd name="T8" fmla="*/ 67 w 376"/>
                  <a:gd name="T9" fmla="*/ 131 h 351"/>
                  <a:gd name="T10" fmla="*/ 72 w 376"/>
                  <a:gd name="T11" fmla="*/ 117 h 351"/>
                  <a:gd name="T12" fmla="*/ 87 w 376"/>
                  <a:gd name="T13" fmla="*/ 107 h 351"/>
                  <a:gd name="T14" fmla="*/ 85 w 376"/>
                  <a:gd name="T15" fmla="*/ 96 h 351"/>
                  <a:gd name="T16" fmla="*/ 88 w 376"/>
                  <a:gd name="T17" fmla="*/ 84 h 351"/>
                  <a:gd name="T18" fmla="*/ 122 w 376"/>
                  <a:gd name="T19" fmla="*/ 86 h 351"/>
                  <a:gd name="T20" fmla="*/ 168 w 376"/>
                  <a:gd name="T21" fmla="*/ 37 h 351"/>
                  <a:gd name="T22" fmla="*/ 180 w 376"/>
                  <a:gd name="T23" fmla="*/ 50 h 351"/>
                  <a:gd name="T24" fmla="*/ 196 w 376"/>
                  <a:gd name="T25" fmla="*/ 46 h 351"/>
                  <a:gd name="T26" fmla="*/ 220 w 376"/>
                  <a:gd name="T27" fmla="*/ 56 h 351"/>
                  <a:gd name="T28" fmla="*/ 238 w 376"/>
                  <a:gd name="T29" fmla="*/ 25 h 351"/>
                  <a:gd name="T30" fmla="*/ 261 w 376"/>
                  <a:gd name="T31" fmla="*/ 9 h 351"/>
                  <a:gd name="T32" fmla="*/ 305 w 376"/>
                  <a:gd name="T33" fmla="*/ 0 h 351"/>
                  <a:gd name="T34" fmla="*/ 330 w 376"/>
                  <a:gd name="T35" fmla="*/ 58 h 351"/>
                  <a:gd name="T36" fmla="*/ 337 w 376"/>
                  <a:gd name="T37" fmla="*/ 72 h 351"/>
                  <a:gd name="T38" fmla="*/ 376 w 376"/>
                  <a:gd name="T39" fmla="*/ 95 h 351"/>
                  <a:gd name="T40" fmla="*/ 372 w 376"/>
                  <a:gd name="T41" fmla="*/ 112 h 351"/>
                  <a:gd name="T42" fmla="*/ 369 w 376"/>
                  <a:gd name="T43" fmla="*/ 125 h 351"/>
                  <a:gd name="T44" fmla="*/ 373 w 376"/>
                  <a:gd name="T45" fmla="*/ 138 h 351"/>
                  <a:gd name="T46" fmla="*/ 329 w 376"/>
                  <a:gd name="T47" fmla="*/ 177 h 351"/>
                  <a:gd name="T48" fmla="*/ 315 w 376"/>
                  <a:gd name="T49" fmla="*/ 183 h 351"/>
                  <a:gd name="T50" fmla="*/ 286 w 376"/>
                  <a:gd name="T51" fmla="*/ 174 h 351"/>
                  <a:gd name="T52" fmla="*/ 267 w 376"/>
                  <a:gd name="T53" fmla="*/ 188 h 351"/>
                  <a:gd name="T54" fmla="*/ 222 w 376"/>
                  <a:gd name="T55" fmla="*/ 193 h 351"/>
                  <a:gd name="T56" fmla="*/ 171 w 376"/>
                  <a:gd name="T57" fmla="*/ 215 h 351"/>
                  <a:gd name="T58" fmla="*/ 163 w 376"/>
                  <a:gd name="T59" fmla="*/ 229 h 351"/>
                  <a:gd name="T60" fmla="*/ 151 w 376"/>
                  <a:gd name="T61" fmla="*/ 219 h 351"/>
                  <a:gd name="T62" fmla="*/ 122 w 376"/>
                  <a:gd name="T63" fmla="*/ 223 h 351"/>
                  <a:gd name="T64" fmla="*/ 117 w 376"/>
                  <a:gd name="T65" fmla="*/ 236 h 351"/>
                  <a:gd name="T66" fmla="*/ 140 w 376"/>
                  <a:gd name="T67" fmla="*/ 271 h 351"/>
                  <a:gd name="T68" fmla="*/ 148 w 376"/>
                  <a:gd name="T69" fmla="*/ 275 h 351"/>
                  <a:gd name="T70" fmla="*/ 188 w 376"/>
                  <a:gd name="T71" fmla="*/ 304 h 351"/>
                  <a:gd name="T72" fmla="*/ 178 w 376"/>
                  <a:gd name="T73" fmla="*/ 312 h 351"/>
                  <a:gd name="T74" fmla="*/ 154 w 376"/>
                  <a:gd name="T75" fmla="*/ 299 h 351"/>
                  <a:gd name="T76" fmla="*/ 141 w 376"/>
                  <a:gd name="T77" fmla="*/ 321 h 351"/>
                  <a:gd name="T78" fmla="*/ 91 w 376"/>
                  <a:gd name="T79" fmla="*/ 328 h 351"/>
                  <a:gd name="T80" fmla="*/ 58 w 376"/>
                  <a:gd name="T81" fmla="*/ 339 h 351"/>
                  <a:gd name="T82" fmla="*/ 25 w 376"/>
                  <a:gd name="T83" fmla="*/ 351 h 351"/>
                  <a:gd name="T84" fmla="*/ 7 w 376"/>
                  <a:gd name="T85" fmla="*/ 342 h 351"/>
                  <a:gd name="T86" fmla="*/ 10 w 376"/>
                  <a:gd name="T87" fmla="*/ 332 h 351"/>
                  <a:gd name="T88" fmla="*/ 13 w 376"/>
                  <a:gd name="T89" fmla="*/ 308 h 351"/>
                  <a:gd name="T90" fmla="*/ 3 w 376"/>
                  <a:gd name="T91" fmla="*/ 281 h 351"/>
                  <a:gd name="T92" fmla="*/ 0 w 376"/>
                  <a:gd name="T93" fmla="*/ 248 h 351"/>
                  <a:gd name="T94" fmla="*/ 18 w 376"/>
                  <a:gd name="T95" fmla="*/ 244 h 351"/>
                  <a:gd name="T96" fmla="*/ 33 w 376"/>
                  <a:gd name="T97" fmla="*/ 23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1">
                    <a:moveTo>
                      <a:pt x="59" y="226"/>
                    </a:moveTo>
                    <a:lnTo>
                      <a:pt x="66" y="216"/>
                    </a:lnTo>
                    <a:lnTo>
                      <a:pt x="77" y="212"/>
                    </a:lnTo>
                    <a:lnTo>
                      <a:pt x="82" y="212"/>
                    </a:lnTo>
                    <a:lnTo>
                      <a:pt x="82" y="207"/>
                    </a:lnTo>
                    <a:lnTo>
                      <a:pt x="100" y="190"/>
                    </a:lnTo>
                    <a:lnTo>
                      <a:pt x="60" y="170"/>
                    </a:lnTo>
                    <a:lnTo>
                      <a:pt x="53" y="145"/>
                    </a:lnTo>
                    <a:lnTo>
                      <a:pt x="55" y="139"/>
                    </a:lnTo>
                    <a:lnTo>
                      <a:pt x="67" y="131"/>
                    </a:lnTo>
                    <a:lnTo>
                      <a:pt x="67" y="123"/>
                    </a:lnTo>
                    <a:lnTo>
                      <a:pt x="72" y="117"/>
                    </a:lnTo>
                    <a:lnTo>
                      <a:pt x="78" y="117"/>
                    </a:lnTo>
                    <a:lnTo>
                      <a:pt x="87" y="107"/>
                    </a:lnTo>
                    <a:lnTo>
                      <a:pt x="87" y="101"/>
                    </a:lnTo>
                    <a:lnTo>
                      <a:pt x="85" y="96"/>
                    </a:lnTo>
                    <a:lnTo>
                      <a:pt x="85" y="89"/>
                    </a:lnTo>
                    <a:lnTo>
                      <a:pt x="88" y="84"/>
                    </a:lnTo>
                    <a:lnTo>
                      <a:pt x="107" y="86"/>
                    </a:lnTo>
                    <a:lnTo>
                      <a:pt x="122" y="86"/>
                    </a:lnTo>
                    <a:lnTo>
                      <a:pt x="138" y="62"/>
                    </a:lnTo>
                    <a:lnTo>
                      <a:pt x="168" y="37"/>
                    </a:lnTo>
                    <a:lnTo>
                      <a:pt x="174" y="37"/>
                    </a:lnTo>
                    <a:lnTo>
                      <a:pt x="180" y="50"/>
                    </a:lnTo>
                    <a:lnTo>
                      <a:pt x="189" y="50"/>
                    </a:lnTo>
                    <a:lnTo>
                      <a:pt x="196" y="46"/>
                    </a:lnTo>
                    <a:lnTo>
                      <a:pt x="215" y="56"/>
                    </a:lnTo>
                    <a:lnTo>
                      <a:pt x="220" y="56"/>
                    </a:lnTo>
                    <a:lnTo>
                      <a:pt x="227" y="48"/>
                    </a:lnTo>
                    <a:lnTo>
                      <a:pt x="238" y="25"/>
                    </a:lnTo>
                    <a:lnTo>
                      <a:pt x="247" y="14"/>
                    </a:lnTo>
                    <a:lnTo>
                      <a:pt x="261" y="9"/>
                    </a:lnTo>
                    <a:lnTo>
                      <a:pt x="295" y="0"/>
                    </a:lnTo>
                    <a:lnTo>
                      <a:pt x="305" y="0"/>
                    </a:lnTo>
                    <a:lnTo>
                      <a:pt x="305" y="7"/>
                    </a:lnTo>
                    <a:lnTo>
                      <a:pt x="330" y="58"/>
                    </a:lnTo>
                    <a:lnTo>
                      <a:pt x="333" y="68"/>
                    </a:lnTo>
                    <a:lnTo>
                      <a:pt x="337" y="72"/>
                    </a:lnTo>
                    <a:lnTo>
                      <a:pt x="376" y="87"/>
                    </a:lnTo>
                    <a:lnTo>
                      <a:pt x="376" y="95"/>
                    </a:lnTo>
                    <a:lnTo>
                      <a:pt x="372" y="103"/>
                    </a:lnTo>
                    <a:lnTo>
                      <a:pt x="372" y="112"/>
                    </a:lnTo>
                    <a:lnTo>
                      <a:pt x="376" y="118"/>
                    </a:lnTo>
                    <a:lnTo>
                      <a:pt x="369" y="125"/>
                    </a:lnTo>
                    <a:lnTo>
                      <a:pt x="369" y="133"/>
                    </a:lnTo>
                    <a:lnTo>
                      <a:pt x="373" y="138"/>
                    </a:lnTo>
                    <a:lnTo>
                      <a:pt x="373" y="149"/>
                    </a:lnTo>
                    <a:lnTo>
                      <a:pt x="329" y="177"/>
                    </a:lnTo>
                    <a:lnTo>
                      <a:pt x="322" y="183"/>
                    </a:lnTo>
                    <a:lnTo>
                      <a:pt x="315" y="183"/>
                    </a:lnTo>
                    <a:lnTo>
                      <a:pt x="294" y="174"/>
                    </a:lnTo>
                    <a:lnTo>
                      <a:pt x="286" y="174"/>
                    </a:lnTo>
                    <a:lnTo>
                      <a:pt x="279" y="179"/>
                    </a:lnTo>
                    <a:lnTo>
                      <a:pt x="267" y="188"/>
                    </a:lnTo>
                    <a:lnTo>
                      <a:pt x="251" y="193"/>
                    </a:lnTo>
                    <a:lnTo>
                      <a:pt x="222" y="193"/>
                    </a:lnTo>
                    <a:lnTo>
                      <a:pt x="176" y="208"/>
                    </a:lnTo>
                    <a:lnTo>
                      <a:pt x="171" y="215"/>
                    </a:lnTo>
                    <a:lnTo>
                      <a:pt x="167" y="229"/>
                    </a:lnTo>
                    <a:lnTo>
                      <a:pt x="163" y="229"/>
                    </a:lnTo>
                    <a:lnTo>
                      <a:pt x="157" y="219"/>
                    </a:lnTo>
                    <a:lnTo>
                      <a:pt x="151" y="219"/>
                    </a:lnTo>
                    <a:lnTo>
                      <a:pt x="144" y="223"/>
                    </a:lnTo>
                    <a:lnTo>
                      <a:pt x="122" y="223"/>
                    </a:lnTo>
                    <a:lnTo>
                      <a:pt x="117" y="225"/>
                    </a:lnTo>
                    <a:lnTo>
                      <a:pt x="117" y="236"/>
                    </a:lnTo>
                    <a:lnTo>
                      <a:pt x="128" y="263"/>
                    </a:lnTo>
                    <a:lnTo>
                      <a:pt x="140" y="271"/>
                    </a:lnTo>
                    <a:lnTo>
                      <a:pt x="143" y="271"/>
                    </a:lnTo>
                    <a:lnTo>
                      <a:pt x="148" y="275"/>
                    </a:lnTo>
                    <a:lnTo>
                      <a:pt x="148" y="278"/>
                    </a:lnTo>
                    <a:lnTo>
                      <a:pt x="188" y="304"/>
                    </a:lnTo>
                    <a:lnTo>
                      <a:pt x="183" y="312"/>
                    </a:lnTo>
                    <a:lnTo>
                      <a:pt x="178" y="312"/>
                    </a:lnTo>
                    <a:lnTo>
                      <a:pt x="158" y="299"/>
                    </a:lnTo>
                    <a:lnTo>
                      <a:pt x="154" y="299"/>
                    </a:lnTo>
                    <a:lnTo>
                      <a:pt x="148" y="305"/>
                    </a:lnTo>
                    <a:lnTo>
                      <a:pt x="141" y="321"/>
                    </a:lnTo>
                    <a:lnTo>
                      <a:pt x="125" y="328"/>
                    </a:lnTo>
                    <a:lnTo>
                      <a:pt x="91" y="328"/>
                    </a:lnTo>
                    <a:lnTo>
                      <a:pt x="65" y="339"/>
                    </a:lnTo>
                    <a:lnTo>
                      <a:pt x="58" y="339"/>
                    </a:lnTo>
                    <a:lnTo>
                      <a:pt x="29" y="347"/>
                    </a:lnTo>
                    <a:lnTo>
                      <a:pt x="25" y="351"/>
                    </a:lnTo>
                    <a:lnTo>
                      <a:pt x="15" y="348"/>
                    </a:lnTo>
                    <a:lnTo>
                      <a:pt x="7" y="342"/>
                    </a:lnTo>
                    <a:lnTo>
                      <a:pt x="7" y="336"/>
                    </a:lnTo>
                    <a:lnTo>
                      <a:pt x="10" y="332"/>
                    </a:lnTo>
                    <a:lnTo>
                      <a:pt x="10" y="324"/>
                    </a:lnTo>
                    <a:lnTo>
                      <a:pt x="13" y="308"/>
                    </a:lnTo>
                    <a:lnTo>
                      <a:pt x="13" y="296"/>
                    </a:lnTo>
                    <a:lnTo>
                      <a:pt x="3" y="281"/>
                    </a:lnTo>
                    <a:lnTo>
                      <a:pt x="0" y="272"/>
                    </a:lnTo>
                    <a:lnTo>
                      <a:pt x="0" y="248"/>
                    </a:lnTo>
                    <a:lnTo>
                      <a:pt x="7" y="248"/>
                    </a:lnTo>
                    <a:lnTo>
                      <a:pt x="18" y="244"/>
                    </a:lnTo>
                    <a:lnTo>
                      <a:pt x="21" y="239"/>
                    </a:lnTo>
                    <a:lnTo>
                      <a:pt x="33" y="233"/>
                    </a:lnTo>
                    <a:lnTo>
                      <a:pt x="59" y="22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6" name="Freeform 246" descr="Wide upward diagonal">
                <a:extLst>
                  <a:ext uri="{FF2B5EF4-FFF2-40B4-BE49-F238E27FC236}">
                    <a16:creationId xmlns:a16="http://schemas.microsoft.com/office/drawing/2014/main" id="{F04F0BD6-2D22-490A-AC88-8A58BAED5A9F}"/>
                  </a:ext>
                </a:extLst>
              </p:cNvPr>
              <p:cNvSpPr>
                <a:spLocks/>
              </p:cNvSpPr>
              <p:nvPr/>
            </p:nvSpPr>
            <p:spPr bwMode="auto">
              <a:xfrm>
                <a:off x="5402263" y="4449763"/>
                <a:ext cx="403225" cy="230187"/>
              </a:xfrm>
              <a:custGeom>
                <a:avLst/>
                <a:gdLst>
                  <a:gd name="T0" fmla="*/ 154 w 213"/>
                  <a:gd name="T1" fmla="*/ 101 h 108"/>
                  <a:gd name="T2" fmla="*/ 132 w 213"/>
                  <a:gd name="T3" fmla="*/ 96 h 108"/>
                  <a:gd name="T4" fmla="*/ 120 w 213"/>
                  <a:gd name="T5" fmla="*/ 96 h 108"/>
                  <a:gd name="T6" fmla="*/ 110 w 213"/>
                  <a:gd name="T7" fmla="*/ 101 h 108"/>
                  <a:gd name="T8" fmla="*/ 100 w 213"/>
                  <a:gd name="T9" fmla="*/ 101 h 108"/>
                  <a:gd name="T10" fmla="*/ 93 w 213"/>
                  <a:gd name="T11" fmla="*/ 108 h 108"/>
                  <a:gd name="T12" fmla="*/ 74 w 213"/>
                  <a:gd name="T13" fmla="*/ 99 h 108"/>
                  <a:gd name="T14" fmla="*/ 74 w 213"/>
                  <a:gd name="T15" fmla="*/ 93 h 108"/>
                  <a:gd name="T16" fmla="*/ 82 w 213"/>
                  <a:gd name="T17" fmla="*/ 83 h 108"/>
                  <a:gd name="T18" fmla="*/ 61 w 213"/>
                  <a:gd name="T19" fmla="*/ 72 h 108"/>
                  <a:gd name="T20" fmla="*/ 36 w 213"/>
                  <a:gd name="T21" fmla="*/ 67 h 108"/>
                  <a:gd name="T22" fmla="*/ 0 w 213"/>
                  <a:gd name="T23" fmla="*/ 63 h 108"/>
                  <a:gd name="T24" fmla="*/ 0 w 213"/>
                  <a:gd name="T25" fmla="*/ 51 h 108"/>
                  <a:gd name="T26" fmla="*/ 8 w 213"/>
                  <a:gd name="T27" fmla="*/ 38 h 108"/>
                  <a:gd name="T28" fmla="*/ 17 w 213"/>
                  <a:gd name="T29" fmla="*/ 34 h 108"/>
                  <a:gd name="T30" fmla="*/ 40 w 213"/>
                  <a:gd name="T31" fmla="*/ 24 h 108"/>
                  <a:gd name="T32" fmla="*/ 50 w 213"/>
                  <a:gd name="T33" fmla="*/ 9 h 108"/>
                  <a:gd name="T34" fmla="*/ 58 w 213"/>
                  <a:gd name="T35" fmla="*/ 4 h 108"/>
                  <a:gd name="T36" fmla="*/ 69 w 213"/>
                  <a:gd name="T37" fmla="*/ 0 h 108"/>
                  <a:gd name="T38" fmla="*/ 83 w 213"/>
                  <a:gd name="T39" fmla="*/ 5 h 108"/>
                  <a:gd name="T40" fmla="*/ 83 w 213"/>
                  <a:gd name="T41" fmla="*/ 22 h 108"/>
                  <a:gd name="T42" fmla="*/ 88 w 213"/>
                  <a:gd name="T43" fmla="*/ 29 h 108"/>
                  <a:gd name="T44" fmla="*/ 96 w 213"/>
                  <a:gd name="T45" fmla="*/ 29 h 108"/>
                  <a:gd name="T46" fmla="*/ 117 w 213"/>
                  <a:gd name="T47" fmla="*/ 34 h 108"/>
                  <a:gd name="T48" fmla="*/ 130 w 213"/>
                  <a:gd name="T49" fmla="*/ 41 h 108"/>
                  <a:gd name="T50" fmla="*/ 139 w 213"/>
                  <a:gd name="T51" fmla="*/ 52 h 108"/>
                  <a:gd name="T52" fmla="*/ 151 w 213"/>
                  <a:gd name="T53" fmla="*/ 77 h 108"/>
                  <a:gd name="T54" fmla="*/ 158 w 213"/>
                  <a:gd name="T55" fmla="*/ 80 h 108"/>
                  <a:gd name="T56" fmla="*/ 164 w 213"/>
                  <a:gd name="T57" fmla="*/ 75 h 108"/>
                  <a:gd name="T58" fmla="*/ 164 w 213"/>
                  <a:gd name="T59" fmla="*/ 67 h 108"/>
                  <a:gd name="T60" fmla="*/ 161 w 213"/>
                  <a:gd name="T61" fmla="*/ 62 h 108"/>
                  <a:gd name="T62" fmla="*/ 166 w 213"/>
                  <a:gd name="T63" fmla="*/ 58 h 108"/>
                  <a:gd name="T64" fmla="*/ 179 w 213"/>
                  <a:gd name="T65" fmla="*/ 62 h 108"/>
                  <a:gd name="T66" fmla="*/ 196 w 213"/>
                  <a:gd name="T67" fmla="*/ 77 h 108"/>
                  <a:gd name="T68" fmla="*/ 200 w 213"/>
                  <a:gd name="T69" fmla="*/ 73 h 108"/>
                  <a:gd name="T70" fmla="*/ 213 w 213"/>
                  <a:gd name="T71" fmla="*/ 80 h 108"/>
                  <a:gd name="T72" fmla="*/ 205 w 213"/>
                  <a:gd name="T73" fmla="*/ 84 h 108"/>
                  <a:gd name="T74" fmla="*/ 187 w 213"/>
                  <a:gd name="T75" fmla="*/ 93 h 108"/>
                  <a:gd name="T76" fmla="*/ 179 w 213"/>
                  <a:gd name="T77" fmla="*/ 103 h 108"/>
                  <a:gd name="T78" fmla="*/ 154 w 213"/>
                  <a:gd name="T79" fmla="*/ 10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108">
                    <a:moveTo>
                      <a:pt x="154" y="101"/>
                    </a:moveTo>
                    <a:lnTo>
                      <a:pt x="132" y="96"/>
                    </a:lnTo>
                    <a:lnTo>
                      <a:pt x="120" y="96"/>
                    </a:lnTo>
                    <a:lnTo>
                      <a:pt x="110" y="101"/>
                    </a:lnTo>
                    <a:lnTo>
                      <a:pt x="100" y="101"/>
                    </a:lnTo>
                    <a:lnTo>
                      <a:pt x="93" y="108"/>
                    </a:lnTo>
                    <a:lnTo>
                      <a:pt x="74" y="99"/>
                    </a:lnTo>
                    <a:lnTo>
                      <a:pt x="74" y="93"/>
                    </a:lnTo>
                    <a:lnTo>
                      <a:pt x="82" y="83"/>
                    </a:lnTo>
                    <a:lnTo>
                      <a:pt x="61" y="72"/>
                    </a:lnTo>
                    <a:lnTo>
                      <a:pt x="36" y="67"/>
                    </a:lnTo>
                    <a:lnTo>
                      <a:pt x="0" y="63"/>
                    </a:lnTo>
                    <a:lnTo>
                      <a:pt x="0" y="51"/>
                    </a:lnTo>
                    <a:lnTo>
                      <a:pt x="8" y="38"/>
                    </a:lnTo>
                    <a:lnTo>
                      <a:pt x="17" y="34"/>
                    </a:lnTo>
                    <a:lnTo>
                      <a:pt x="40" y="24"/>
                    </a:lnTo>
                    <a:lnTo>
                      <a:pt x="50" y="9"/>
                    </a:lnTo>
                    <a:lnTo>
                      <a:pt x="58" y="4"/>
                    </a:lnTo>
                    <a:lnTo>
                      <a:pt x="69" y="0"/>
                    </a:lnTo>
                    <a:lnTo>
                      <a:pt x="83" y="5"/>
                    </a:lnTo>
                    <a:lnTo>
                      <a:pt x="83" y="22"/>
                    </a:lnTo>
                    <a:lnTo>
                      <a:pt x="88" y="29"/>
                    </a:lnTo>
                    <a:lnTo>
                      <a:pt x="96" y="29"/>
                    </a:lnTo>
                    <a:lnTo>
                      <a:pt x="117" y="34"/>
                    </a:lnTo>
                    <a:lnTo>
                      <a:pt x="130" y="41"/>
                    </a:lnTo>
                    <a:lnTo>
                      <a:pt x="139" y="52"/>
                    </a:lnTo>
                    <a:lnTo>
                      <a:pt x="151" y="77"/>
                    </a:lnTo>
                    <a:lnTo>
                      <a:pt x="158" y="80"/>
                    </a:lnTo>
                    <a:lnTo>
                      <a:pt x="164" y="75"/>
                    </a:lnTo>
                    <a:lnTo>
                      <a:pt x="164" y="67"/>
                    </a:lnTo>
                    <a:lnTo>
                      <a:pt x="161" y="62"/>
                    </a:lnTo>
                    <a:lnTo>
                      <a:pt x="166" y="58"/>
                    </a:lnTo>
                    <a:lnTo>
                      <a:pt x="179" y="62"/>
                    </a:lnTo>
                    <a:lnTo>
                      <a:pt x="196" y="77"/>
                    </a:lnTo>
                    <a:lnTo>
                      <a:pt x="200" y="73"/>
                    </a:lnTo>
                    <a:lnTo>
                      <a:pt x="213" y="80"/>
                    </a:lnTo>
                    <a:lnTo>
                      <a:pt x="205" y="84"/>
                    </a:lnTo>
                    <a:lnTo>
                      <a:pt x="187" y="93"/>
                    </a:lnTo>
                    <a:lnTo>
                      <a:pt x="179" y="103"/>
                    </a:lnTo>
                    <a:lnTo>
                      <a:pt x="154" y="10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7" name="Freeform 247">
                <a:extLst>
                  <a:ext uri="{FF2B5EF4-FFF2-40B4-BE49-F238E27FC236}">
                    <a16:creationId xmlns:a16="http://schemas.microsoft.com/office/drawing/2014/main" id="{EC795300-EA92-474F-AC06-AB63210EB9F4}"/>
                  </a:ext>
                </a:extLst>
              </p:cNvPr>
              <p:cNvSpPr>
                <a:spLocks/>
              </p:cNvSpPr>
              <p:nvPr/>
            </p:nvSpPr>
            <p:spPr bwMode="auto">
              <a:xfrm>
                <a:off x="5006975" y="4044950"/>
                <a:ext cx="384175" cy="460375"/>
              </a:xfrm>
              <a:custGeom>
                <a:avLst/>
                <a:gdLst>
                  <a:gd name="T0" fmla="*/ 189 w 203"/>
                  <a:gd name="T1" fmla="*/ 118 h 215"/>
                  <a:gd name="T2" fmla="*/ 180 w 203"/>
                  <a:gd name="T3" fmla="*/ 110 h 215"/>
                  <a:gd name="T4" fmla="*/ 180 w 203"/>
                  <a:gd name="T5" fmla="*/ 105 h 215"/>
                  <a:gd name="T6" fmla="*/ 173 w 203"/>
                  <a:gd name="T7" fmla="*/ 99 h 215"/>
                  <a:gd name="T8" fmla="*/ 154 w 203"/>
                  <a:gd name="T9" fmla="*/ 96 h 215"/>
                  <a:gd name="T10" fmla="*/ 143 w 203"/>
                  <a:gd name="T11" fmla="*/ 98 h 215"/>
                  <a:gd name="T12" fmla="*/ 130 w 203"/>
                  <a:gd name="T13" fmla="*/ 104 h 215"/>
                  <a:gd name="T14" fmla="*/ 120 w 203"/>
                  <a:gd name="T15" fmla="*/ 108 h 215"/>
                  <a:gd name="T16" fmla="*/ 107 w 203"/>
                  <a:gd name="T17" fmla="*/ 104 h 215"/>
                  <a:gd name="T18" fmla="*/ 99 w 203"/>
                  <a:gd name="T19" fmla="*/ 94 h 215"/>
                  <a:gd name="T20" fmla="*/ 99 w 203"/>
                  <a:gd name="T21" fmla="*/ 107 h 215"/>
                  <a:gd name="T22" fmla="*/ 91 w 203"/>
                  <a:gd name="T23" fmla="*/ 91 h 215"/>
                  <a:gd name="T24" fmla="*/ 91 w 203"/>
                  <a:gd name="T25" fmla="*/ 66 h 215"/>
                  <a:gd name="T26" fmla="*/ 97 w 203"/>
                  <a:gd name="T27" fmla="*/ 58 h 215"/>
                  <a:gd name="T28" fmla="*/ 97 w 203"/>
                  <a:gd name="T29" fmla="*/ 36 h 215"/>
                  <a:gd name="T30" fmla="*/ 82 w 203"/>
                  <a:gd name="T31" fmla="*/ 30 h 215"/>
                  <a:gd name="T32" fmla="*/ 82 w 203"/>
                  <a:gd name="T33" fmla="*/ 24 h 215"/>
                  <a:gd name="T34" fmla="*/ 94 w 203"/>
                  <a:gd name="T35" fmla="*/ 19 h 215"/>
                  <a:gd name="T36" fmla="*/ 101 w 203"/>
                  <a:gd name="T37" fmla="*/ 11 h 215"/>
                  <a:gd name="T38" fmla="*/ 105 w 203"/>
                  <a:gd name="T39" fmla="*/ 0 h 215"/>
                  <a:gd name="T40" fmla="*/ 101 w 203"/>
                  <a:gd name="T41" fmla="*/ 5 h 215"/>
                  <a:gd name="T42" fmla="*/ 86 w 203"/>
                  <a:gd name="T43" fmla="*/ 11 h 215"/>
                  <a:gd name="T44" fmla="*/ 58 w 203"/>
                  <a:gd name="T45" fmla="*/ 11 h 215"/>
                  <a:gd name="T46" fmla="*/ 50 w 203"/>
                  <a:gd name="T47" fmla="*/ 16 h 215"/>
                  <a:gd name="T48" fmla="*/ 40 w 203"/>
                  <a:gd name="T49" fmla="*/ 28 h 215"/>
                  <a:gd name="T50" fmla="*/ 26 w 203"/>
                  <a:gd name="T51" fmla="*/ 53 h 215"/>
                  <a:gd name="T52" fmla="*/ 26 w 203"/>
                  <a:gd name="T53" fmla="*/ 65 h 215"/>
                  <a:gd name="T54" fmla="*/ 16 w 203"/>
                  <a:gd name="T55" fmla="*/ 84 h 215"/>
                  <a:gd name="T56" fmla="*/ 16 w 203"/>
                  <a:gd name="T57" fmla="*/ 89 h 215"/>
                  <a:gd name="T58" fmla="*/ 21 w 203"/>
                  <a:gd name="T59" fmla="*/ 97 h 215"/>
                  <a:gd name="T60" fmla="*/ 12 w 203"/>
                  <a:gd name="T61" fmla="*/ 105 h 215"/>
                  <a:gd name="T62" fmla="*/ 7 w 203"/>
                  <a:gd name="T63" fmla="*/ 115 h 215"/>
                  <a:gd name="T64" fmla="*/ 12 w 203"/>
                  <a:gd name="T65" fmla="*/ 133 h 215"/>
                  <a:gd name="T66" fmla="*/ 6 w 203"/>
                  <a:gd name="T67" fmla="*/ 143 h 215"/>
                  <a:gd name="T68" fmla="*/ 6 w 203"/>
                  <a:gd name="T69" fmla="*/ 145 h 215"/>
                  <a:gd name="T70" fmla="*/ 0 w 203"/>
                  <a:gd name="T71" fmla="*/ 152 h 215"/>
                  <a:gd name="T72" fmla="*/ 0 w 203"/>
                  <a:gd name="T73" fmla="*/ 158 h 215"/>
                  <a:gd name="T74" fmla="*/ 3 w 203"/>
                  <a:gd name="T75" fmla="*/ 161 h 215"/>
                  <a:gd name="T76" fmla="*/ 8 w 203"/>
                  <a:gd name="T77" fmla="*/ 161 h 215"/>
                  <a:gd name="T78" fmla="*/ 21 w 203"/>
                  <a:gd name="T79" fmla="*/ 151 h 215"/>
                  <a:gd name="T80" fmla="*/ 28 w 203"/>
                  <a:gd name="T81" fmla="*/ 151 h 215"/>
                  <a:gd name="T82" fmla="*/ 31 w 203"/>
                  <a:gd name="T83" fmla="*/ 148 h 215"/>
                  <a:gd name="T84" fmla="*/ 38 w 203"/>
                  <a:gd name="T85" fmla="*/ 151 h 215"/>
                  <a:gd name="T86" fmla="*/ 45 w 203"/>
                  <a:gd name="T87" fmla="*/ 151 h 215"/>
                  <a:gd name="T88" fmla="*/ 51 w 203"/>
                  <a:gd name="T89" fmla="*/ 155 h 215"/>
                  <a:gd name="T90" fmla="*/ 51 w 203"/>
                  <a:gd name="T91" fmla="*/ 189 h 215"/>
                  <a:gd name="T92" fmla="*/ 54 w 203"/>
                  <a:gd name="T93" fmla="*/ 196 h 215"/>
                  <a:gd name="T94" fmla="*/ 92 w 203"/>
                  <a:gd name="T95" fmla="*/ 200 h 215"/>
                  <a:gd name="T96" fmla="*/ 103 w 203"/>
                  <a:gd name="T97" fmla="*/ 207 h 215"/>
                  <a:gd name="T98" fmla="*/ 108 w 203"/>
                  <a:gd name="T99" fmla="*/ 213 h 215"/>
                  <a:gd name="T100" fmla="*/ 113 w 203"/>
                  <a:gd name="T101" fmla="*/ 213 h 215"/>
                  <a:gd name="T102" fmla="*/ 121 w 203"/>
                  <a:gd name="T103" fmla="*/ 214 h 215"/>
                  <a:gd name="T104" fmla="*/ 134 w 203"/>
                  <a:gd name="T105" fmla="*/ 210 h 215"/>
                  <a:gd name="T106" fmla="*/ 142 w 203"/>
                  <a:gd name="T107" fmla="*/ 210 h 215"/>
                  <a:gd name="T108" fmla="*/ 151 w 203"/>
                  <a:gd name="T109" fmla="*/ 215 h 215"/>
                  <a:gd name="T110" fmla="*/ 151 w 203"/>
                  <a:gd name="T111" fmla="*/ 200 h 215"/>
                  <a:gd name="T112" fmla="*/ 157 w 203"/>
                  <a:gd name="T113" fmla="*/ 183 h 215"/>
                  <a:gd name="T114" fmla="*/ 170 w 203"/>
                  <a:gd name="T115" fmla="*/ 168 h 215"/>
                  <a:gd name="T116" fmla="*/ 182 w 203"/>
                  <a:gd name="T117" fmla="*/ 155 h 215"/>
                  <a:gd name="T118" fmla="*/ 203 w 203"/>
                  <a:gd name="T119" fmla="*/ 138 h 215"/>
                  <a:gd name="T120" fmla="*/ 189 w 203"/>
                  <a:gd name="T121" fmla="*/ 11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3" h="215">
                    <a:moveTo>
                      <a:pt x="189" y="118"/>
                    </a:moveTo>
                    <a:lnTo>
                      <a:pt x="180" y="110"/>
                    </a:lnTo>
                    <a:lnTo>
                      <a:pt x="180" y="105"/>
                    </a:lnTo>
                    <a:lnTo>
                      <a:pt x="173" y="99"/>
                    </a:lnTo>
                    <a:lnTo>
                      <a:pt x="154" y="96"/>
                    </a:lnTo>
                    <a:lnTo>
                      <a:pt x="143" y="98"/>
                    </a:lnTo>
                    <a:lnTo>
                      <a:pt x="130" y="104"/>
                    </a:lnTo>
                    <a:lnTo>
                      <a:pt x="120" y="108"/>
                    </a:lnTo>
                    <a:lnTo>
                      <a:pt x="107" y="104"/>
                    </a:lnTo>
                    <a:lnTo>
                      <a:pt x="99" y="94"/>
                    </a:lnTo>
                    <a:lnTo>
                      <a:pt x="99" y="107"/>
                    </a:lnTo>
                    <a:lnTo>
                      <a:pt x="91" y="91"/>
                    </a:lnTo>
                    <a:lnTo>
                      <a:pt x="91" y="66"/>
                    </a:lnTo>
                    <a:lnTo>
                      <a:pt x="97" y="58"/>
                    </a:lnTo>
                    <a:lnTo>
                      <a:pt x="97" y="36"/>
                    </a:lnTo>
                    <a:lnTo>
                      <a:pt x="82" y="30"/>
                    </a:lnTo>
                    <a:lnTo>
                      <a:pt x="82" y="24"/>
                    </a:lnTo>
                    <a:lnTo>
                      <a:pt x="94" y="19"/>
                    </a:lnTo>
                    <a:lnTo>
                      <a:pt x="101" y="11"/>
                    </a:lnTo>
                    <a:lnTo>
                      <a:pt x="105" y="0"/>
                    </a:lnTo>
                    <a:lnTo>
                      <a:pt x="101" y="5"/>
                    </a:lnTo>
                    <a:lnTo>
                      <a:pt x="86" y="11"/>
                    </a:lnTo>
                    <a:lnTo>
                      <a:pt x="58" y="11"/>
                    </a:lnTo>
                    <a:lnTo>
                      <a:pt x="50" y="16"/>
                    </a:lnTo>
                    <a:lnTo>
                      <a:pt x="40" y="28"/>
                    </a:lnTo>
                    <a:lnTo>
                      <a:pt x="26" y="53"/>
                    </a:lnTo>
                    <a:lnTo>
                      <a:pt x="26" y="65"/>
                    </a:lnTo>
                    <a:lnTo>
                      <a:pt x="16" y="84"/>
                    </a:lnTo>
                    <a:lnTo>
                      <a:pt x="16" y="89"/>
                    </a:lnTo>
                    <a:lnTo>
                      <a:pt x="21" y="97"/>
                    </a:lnTo>
                    <a:lnTo>
                      <a:pt x="12" y="105"/>
                    </a:lnTo>
                    <a:lnTo>
                      <a:pt x="7" y="115"/>
                    </a:lnTo>
                    <a:lnTo>
                      <a:pt x="12" y="133"/>
                    </a:lnTo>
                    <a:lnTo>
                      <a:pt x="6" y="143"/>
                    </a:lnTo>
                    <a:lnTo>
                      <a:pt x="6" y="145"/>
                    </a:lnTo>
                    <a:lnTo>
                      <a:pt x="0" y="152"/>
                    </a:lnTo>
                    <a:lnTo>
                      <a:pt x="0" y="158"/>
                    </a:lnTo>
                    <a:lnTo>
                      <a:pt x="3" y="161"/>
                    </a:lnTo>
                    <a:lnTo>
                      <a:pt x="8" y="161"/>
                    </a:lnTo>
                    <a:lnTo>
                      <a:pt x="21" y="151"/>
                    </a:lnTo>
                    <a:lnTo>
                      <a:pt x="28" y="151"/>
                    </a:lnTo>
                    <a:lnTo>
                      <a:pt x="31" y="148"/>
                    </a:lnTo>
                    <a:lnTo>
                      <a:pt x="38" y="151"/>
                    </a:lnTo>
                    <a:lnTo>
                      <a:pt x="45" y="151"/>
                    </a:lnTo>
                    <a:lnTo>
                      <a:pt x="51" y="155"/>
                    </a:lnTo>
                    <a:lnTo>
                      <a:pt x="51" y="189"/>
                    </a:lnTo>
                    <a:lnTo>
                      <a:pt x="54" y="196"/>
                    </a:lnTo>
                    <a:lnTo>
                      <a:pt x="92" y="200"/>
                    </a:lnTo>
                    <a:lnTo>
                      <a:pt x="103" y="207"/>
                    </a:lnTo>
                    <a:lnTo>
                      <a:pt x="108" y="213"/>
                    </a:lnTo>
                    <a:lnTo>
                      <a:pt x="113" y="213"/>
                    </a:lnTo>
                    <a:lnTo>
                      <a:pt x="121" y="214"/>
                    </a:lnTo>
                    <a:lnTo>
                      <a:pt x="134" y="210"/>
                    </a:lnTo>
                    <a:lnTo>
                      <a:pt x="142" y="210"/>
                    </a:lnTo>
                    <a:lnTo>
                      <a:pt x="151" y="215"/>
                    </a:lnTo>
                    <a:lnTo>
                      <a:pt x="151" y="200"/>
                    </a:lnTo>
                    <a:lnTo>
                      <a:pt x="157" y="183"/>
                    </a:lnTo>
                    <a:lnTo>
                      <a:pt x="170" y="168"/>
                    </a:lnTo>
                    <a:lnTo>
                      <a:pt x="182" y="155"/>
                    </a:lnTo>
                    <a:lnTo>
                      <a:pt x="203" y="138"/>
                    </a:lnTo>
                    <a:lnTo>
                      <a:pt x="189" y="11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8" name="Freeform 248" descr="Wide upward diagonal">
                <a:extLst>
                  <a:ext uri="{FF2B5EF4-FFF2-40B4-BE49-F238E27FC236}">
                    <a16:creationId xmlns:a16="http://schemas.microsoft.com/office/drawing/2014/main" id="{959E03BC-77F5-4D51-8AE2-D545DDB51B24}"/>
                  </a:ext>
                </a:extLst>
              </p:cNvPr>
              <p:cNvSpPr>
                <a:spLocks/>
              </p:cNvSpPr>
              <p:nvPr/>
            </p:nvSpPr>
            <p:spPr bwMode="auto">
              <a:xfrm>
                <a:off x="2792413" y="2109788"/>
                <a:ext cx="403225" cy="292100"/>
              </a:xfrm>
              <a:custGeom>
                <a:avLst/>
                <a:gdLst>
                  <a:gd name="T0" fmla="*/ 32 w 213"/>
                  <a:gd name="T1" fmla="*/ 45 h 137"/>
                  <a:gd name="T2" fmla="*/ 38 w 213"/>
                  <a:gd name="T3" fmla="*/ 35 h 137"/>
                  <a:gd name="T4" fmla="*/ 41 w 213"/>
                  <a:gd name="T5" fmla="*/ 23 h 137"/>
                  <a:gd name="T6" fmla="*/ 38 w 213"/>
                  <a:gd name="T7" fmla="*/ 19 h 137"/>
                  <a:gd name="T8" fmla="*/ 38 w 213"/>
                  <a:gd name="T9" fmla="*/ 13 h 137"/>
                  <a:gd name="T10" fmla="*/ 54 w 213"/>
                  <a:gd name="T11" fmla="*/ 13 h 137"/>
                  <a:gd name="T12" fmla="*/ 63 w 213"/>
                  <a:gd name="T13" fmla="*/ 10 h 137"/>
                  <a:gd name="T14" fmla="*/ 83 w 213"/>
                  <a:gd name="T15" fmla="*/ 10 h 137"/>
                  <a:gd name="T16" fmla="*/ 90 w 213"/>
                  <a:gd name="T17" fmla="*/ 6 h 137"/>
                  <a:gd name="T18" fmla="*/ 98 w 213"/>
                  <a:gd name="T19" fmla="*/ 6 h 137"/>
                  <a:gd name="T20" fmla="*/ 109 w 213"/>
                  <a:gd name="T21" fmla="*/ 0 h 137"/>
                  <a:gd name="T22" fmla="*/ 122 w 213"/>
                  <a:gd name="T23" fmla="*/ 13 h 137"/>
                  <a:gd name="T24" fmla="*/ 125 w 213"/>
                  <a:gd name="T25" fmla="*/ 19 h 137"/>
                  <a:gd name="T26" fmla="*/ 136 w 213"/>
                  <a:gd name="T27" fmla="*/ 27 h 137"/>
                  <a:gd name="T28" fmla="*/ 150 w 213"/>
                  <a:gd name="T29" fmla="*/ 27 h 137"/>
                  <a:gd name="T30" fmla="*/ 168 w 213"/>
                  <a:gd name="T31" fmla="*/ 27 h 137"/>
                  <a:gd name="T32" fmla="*/ 213 w 213"/>
                  <a:gd name="T33" fmla="*/ 35 h 137"/>
                  <a:gd name="T34" fmla="*/ 207 w 213"/>
                  <a:gd name="T35" fmla="*/ 62 h 137"/>
                  <a:gd name="T36" fmla="*/ 193 w 213"/>
                  <a:gd name="T37" fmla="*/ 71 h 137"/>
                  <a:gd name="T38" fmla="*/ 172 w 213"/>
                  <a:gd name="T39" fmla="*/ 77 h 137"/>
                  <a:gd name="T40" fmla="*/ 157 w 213"/>
                  <a:gd name="T41" fmla="*/ 77 h 137"/>
                  <a:gd name="T42" fmla="*/ 142 w 213"/>
                  <a:gd name="T43" fmla="*/ 79 h 137"/>
                  <a:gd name="T44" fmla="*/ 135 w 213"/>
                  <a:gd name="T45" fmla="*/ 86 h 137"/>
                  <a:gd name="T46" fmla="*/ 131 w 213"/>
                  <a:gd name="T47" fmla="*/ 108 h 137"/>
                  <a:gd name="T48" fmla="*/ 128 w 213"/>
                  <a:gd name="T49" fmla="*/ 126 h 137"/>
                  <a:gd name="T50" fmla="*/ 100 w 213"/>
                  <a:gd name="T51" fmla="*/ 137 h 137"/>
                  <a:gd name="T52" fmla="*/ 84 w 213"/>
                  <a:gd name="T53" fmla="*/ 137 h 137"/>
                  <a:gd name="T54" fmla="*/ 74 w 213"/>
                  <a:gd name="T55" fmla="*/ 126 h 137"/>
                  <a:gd name="T56" fmla="*/ 59 w 213"/>
                  <a:gd name="T57" fmla="*/ 126 h 137"/>
                  <a:gd name="T58" fmla="*/ 48 w 213"/>
                  <a:gd name="T59" fmla="*/ 130 h 137"/>
                  <a:gd name="T60" fmla="*/ 23 w 213"/>
                  <a:gd name="T61" fmla="*/ 130 h 137"/>
                  <a:gd name="T62" fmla="*/ 17 w 213"/>
                  <a:gd name="T63" fmla="*/ 124 h 137"/>
                  <a:gd name="T64" fmla="*/ 27 w 213"/>
                  <a:gd name="T65" fmla="*/ 114 h 137"/>
                  <a:gd name="T66" fmla="*/ 16 w 213"/>
                  <a:gd name="T67" fmla="*/ 98 h 137"/>
                  <a:gd name="T68" fmla="*/ 3 w 213"/>
                  <a:gd name="T69" fmla="*/ 96 h 137"/>
                  <a:gd name="T70" fmla="*/ 3 w 213"/>
                  <a:gd name="T71" fmla="*/ 86 h 137"/>
                  <a:gd name="T72" fmla="*/ 0 w 213"/>
                  <a:gd name="T73" fmla="*/ 80 h 137"/>
                  <a:gd name="T74" fmla="*/ 9 w 213"/>
                  <a:gd name="T75" fmla="*/ 67 h 137"/>
                  <a:gd name="T76" fmla="*/ 9 w 213"/>
                  <a:gd name="T77" fmla="*/ 62 h 137"/>
                  <a:gd name="T78" fmla="*/ 23 w 213"/>
                  <a:gd name="T79" fmla="*/ 53 h 137"/>
                  <a:gd name="T80" fmla="*/ 32 w 213"/>
                  <a:gd name="T81" fmla="*/ 4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3" h="137">
                    <a:moveTo>
                      <a:pt x="32" y="45"/>
                    </a:moveTo>
                    <a:lnTo>
                      <a:pt x="38" y="35"/>
                    </a:lnTo>
                    <a:lnTo>
                      <a:pt x="41" y="23"/>
                    </a:lnTo>
                    <a:lnTo>
                      <a:pt x="38" y="19"/>
                    </a:lnTo>
                    <a:lnTo>
                      <a:pt x="38" y="13"/>
                    </a:lnTo>
                    <a:lnTo>
                      <a:pt x="54" y="13"/>
                    </a:lnTo>
                    <a:lnTo>
                      <a:pt x="63" y="10"/>
                    </a:lnTo>
                    <a:lnTo>
                      <a:pt x="83" y="10"/>
                    </a:lnTo>
                    <a:lnTo>
                      <a:pt x="90" y="6"/>
                    </a:lnTo>
                    <a:lnTo>
                      <a:pt x="98" y="6"/>
                    </a:lnTo>
                    <a:lnTo>
                      <a:pt x="109" y="0"/>
                    </a:lnTo>
                    <a:lnTo>
                      <a:pt x="122" y="13"/>
                    </a:lnTo>
                    <a:lnTo>
                      <a:pt x="125" y="19"/>
                    </a:lnTo>
                    <a:lnTo>
                      <a:pt x="136" y="27"/>
                    </a:lnTo>
                    <a:lnTo>
                      <a:pt x="150" y="27"/>
                    </a:lnTo>
                    <a:lnTo>
                      <a:pt x="168" y="27"/>
                    </a:lnTo>
                    <a:lnTo>
                      <a:pt x="213" y="35"/>
                    </a:lnTo>
                    <a:lnTo>
                      <a:pt x="207" y="62"/>
                    </a:lnTo>
                    <a:lnTo>
                      <a:pt x="193" y="71"/>
                    </a:lnTo>
                    <a:lnTo>
                      <a:pt x="172" y="77"/>
                    </a:lnTo>
                    <a:lnTo>
                      <a:pt x="157" y="77"/>
                    </a:lnTo>
                    <a:lnTo>
                      <a:pt x="142" y="79"/>
                    </a:lnTo>
                    <a:lnTo>
                      <a:pt x="135" y="86"/>
                    </a:lnTo>
                    <a:lnTo>
                      <a:pt x="131" y="108"/>
                    </a:lnTo>
                    <a:lnTo>
                      <a:pt x="128" y="126"/>
                    </a:lnTo>
                    <a:lnTo>
                      <a:pt x="100" y="137"/>
                    </a:lnTo>
                    <a:lnTo>
                      <a:pt x="84" y="137"/>
                    </a:lnTo>
                    <a:lnTo>
                      <a:pt x="74" y="126"/>
                    </a:lnTo>
                    <a:lnTo>
                      <a:pt x="59" y="126"/>
                    </a:lnTo>
                    <a:lnTo>
                      <a:pt x="48" y="130"/>
                    </a:lnTo>
                    <a:lnTo>
                      <a:pt x="23" y="130"/>
                    </a:lnTo>
                    <a:lnTo>
                      <a:pt x="17" y="124"/>
                    </a:lnTo>
                    <a:lnTo>
                      <a:pt x="27" y="114"/>
                    </a:lnTo>
                    <a:lnTo>
                      <a:pt x="16" y="98"/>
                    </a:lnTo>
                    <a:lnTo>
                      <a:pt x="3" y="96"/>
                    </a:lnTo>
                    <a:lnTo>
                      <a:pt x="3" y="86"/>
                    </a:lnTo>
                    <a:lnTo>
                      <a:pt x="0" y="80"/>
                    </a:lnTo>
                    <a:lnTo>
                      <a:pt x="9" y="67"/>
                    </a:lnTo>
                    <a:lnTo>
                      <a:pt x="9" y="62"/>
                    </a:lnTo>
                    <a:lnTo>
                      <a:pt x="23" y="53"/>
                    </a:lnTo>
                    <a:lnTo>
                      <a:pt x="32" y="4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9" name="Freeform 249" descr="Wide upward diagonal">
                <a:extLst>
                  <a:ext uri="{FF2B5EF4-FFF2-40B4-BE49-F238E27FC236}">
                    <a16:creationId xmlns:a16="http://schemas.microsoft.com/office/drawing/2014/main" id="{C4AEE426-8405-4A5B-9E89-73E2D56BA58A}"/>
                  </a:ext>
                </a:extLst>
              </p:cNvPr>
              <p:cNvSpPr>
                <a:spLocks/>
              </p:cNvSpPr>
              <p:nvPr/>
            </p:nvSpPr>
            <p:spPr bwMode="auto">
              <a:xfrm>
                <a:off x="2654300" y="2160588"/>
                <a:ext cx="892175" cy="522287"/>
              </a:xfrm>
              <a:custGeom>
                <a:avLst/>
                <a:gdLst>
                  <a:gd name="T0" fmla="*/ 382 w 471"/>
                  <a:gd name="T1" fmla="*/ 158 h 244"/>
                  <a:gd name="T2" fmla="*/ 399 w 471"/>
                  <a:gd name="T3" fmla="*/ 145 h 244"/>
                  <a:gd name="T4" fmla="*/ 433 w 471"/>
                  <a:gd name="T5" fmla="*/ 126 h 244"/>
                  <a:gd name="T6" fmla="*/ 423 w 471"/>
                  <a:gd name="T7" fmla="*/ 111 h 244"/>
                  <a:gd name="T8" fmla="*/ 432 w 471"/>
                  <a:gd name="T9" fmla="*/ 99 h 244"/>
                  <a:gd name="T10" fmla="*/ 471 w 471"/>
                  <a:gd name="T11" fmla="*/ 73 h 244"/>
                  <a:gd name="T12" fmla="*/ 455 w 471"/>
                  <a:gd name="T13" fmla="*/ 49 h 244"/>
                  <a:gd name="T14" fmla="*/ 431 w 471"/>
                  <a:gd name="T15" fmla="*/ 49 h 244"/>
                  <a:gd name="T16" fmla="*/ 413 w 471"/>
                  <a:gd name="T17" fmla="*/ 35 h 244"/>
                  <a:gd name="T18" fmla="*/ 405 w 471"/>
                  <a:gd name="T19" fmla="*/ 3 h 244"/>
                  <a:gd name="T20" fmla="*/ 373 w 471"/>
                  <a:gd name="T21" fmla="*/ 0 h 244"/>
                  <a:gd name="T22" fmla="*/ 343 w 471"/>
                  <a:gd name="T23" fmla="*/ 11 h 244"/>
                  <a:gd name="T24" fmla="*/ 280 w 471"/>
                  <a:gd name="T25" fmla="*/ 38 h 244"/>
                  <a:gd name="T26" fmla="*/ 245 w 471"/>
                  <a:gd name="T27" fmla="*/ 53 h 244"/>
                  <a:gd name="T28" fmla="*/ 215 w 471"/>
                  <a:gd name="T29" fmla="*/ 55 h 244"/>
                  <a:gd name="T30" fmla="*/ 204 w 471"/>
                  <a:gd name="T31" fmla="*/ 84 h 244"/>
                  <a:gd name="T32" fmla="*/ 173 w 471"/>
                  <a:gd name="T33" fmla="*/ 113 h 244"/>
                  <a:gd name="T34" fmla="*/ 147 w 471"/>
                  <a:gd name="T35" fmla="*/ 102 h 244"/>
                  <a:gd name="T36" fmla="*/ 121 w 471"/>
                  <a:gd name="T37" fmla="*/ 106 h 244"/>
                  <a:gd name="T38" fmla="*/ 90 w 471"/>
                  <a:gd name="T39" fmla="*/ 100 h 244"/>
                  <a:gd name="T40" fmla="*/ 84 w 471"/>
                  <a:gd name="T41" fmla="*/ 135 h 244"/>
                  <a:gd name="T42" fmla="*/ 27 w 471"/>
                  <a:gd name="T43" fmla="*/ 145 h 244"/>
                  <a:gd name="T44" fmla="*/ 22 w 471"/>
                  <a:gd name="T45" fmla="*/ 152 h 244"/>
                  <a:gd name="T46" fmla="*/ 9 w 471"/>
                  <a:gd name="T47" fmla="*/ 170 h 244"/>
                  <a:gd name="T48" fmla="*/ 12 w 471"/>
                  <a:gd name="T49" fmla="*/ 187 h 244"/>
                  <a:gd name="T50" fmla="*/ 15 w 471"/>
                  <a:gd name="T51" fmla="*/ 209 h 244"/>
                  <a:gd name="T52" fmla="*/ 18 w 471"/>
                  <a:gd name="T53" fmla="*/ 226 h 244"/>
                  <a:gd name="T54" fmla="*/ 56 w 471"/>
                  <a:gd name="T55" fmla="*/ 238 h 244"/>
                  <a:gd name="T56" fmla="*/ 76 w 471"/>
                  <a:gd name="T57" fmla="*/ 236 h 244"/>
                  <a:gd name="T58" fmla="*/ 115 w 471"/>
                  <a:gd name="T59" fmla="*/ 224 h 244"/>
                  <a:gd name="T60" fmla="*/ 132 w 471"/>
                  <a:gd name="T61" fmla="*/ 205 h 244"/>
                  <a:gd name="T62" fmla="*/ 138 w 471"/>
                  <a:gd name="T63" fmla="*/ 182 h 244"/>
                  <a:gd name="T64" fmla="*/ 179 w 471"/>
                  <a:gd name="T65" fmla="*/ 196 h 244"/>
                  <a:gd name="T66" fmla="*/ 205 w 471"/>
                  <a:gd name="T67" fmla="*/ 188 h 244"/>
                  <a:gd name="T68" fmla="*/ 212 w 471"/>
                  <a:gd name="T69" fmla="*/ 199 h 244"/>
                  <a:gd name="T70" fmla="*/ 244 w 471"/>
                  <a:gd name="T71" fmla="*/ 208 h 244"/>
                  <a:gd name="T72" fmla="*/ 270 w 471"/>
                  <a:gd name="T73" fmla="*/ 201 h 244"/>
                  <a:gd name="T74" fmla="*/ 282 w 471"/>
                  <a:gd name="T75" fmla="*/ 194 h 244"/>
                  <a:gd name="T76" fmla="*/ 300 w 471"/>
                  <a:gd name="T77" fmla="*/ 197 h 244"/>
                  <a:gd name="T78" fmla="*/ 360 w 471"/>
                  <a:gd name="T79" fmla="*/ 16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1" h="244">
                    <a:moveTo>
                      <a:pt x="373" y="162"/>
                    </a:moveTo>
                    <a:lnTo>
                      <a:pt x="382" y="158"/>
                    </a:lnTo>
                    <a:lnTo>
                      <a:pt x="391" y="154"/>
                    </a:lnTo>
                    <a:lnTo>
                      <a:pt x="399" y="145"/>
                    </a:lnTo>
                    <a:lnTo>
                      <a:pt x="427" y="132"/>
                    </a:lnTo>
                    <a:lnTo>
                      <a:pt x="433" y="126"/>
                    </a:lnTo>
                    <a:lnTo>
                      <a:pt x="433" y="121"/>
                    </a:lnTo>
                    <a:lnTo>
                      <a:pt x="423" y="111"/>
                    </a:lnTo>
                    <a:lnTo>
                      <a:pt x="423" y="104"/>
                    </a:lnTo>
                    <a:lnTo>
                      <a:pt x="432" y="99"/>
                    </a:lnTo>
                    <a:lnTo>
                      <a:pt x="466" y="94"/>
                    </a:lnTo>
                    <a:lnTo>
                      <a:pt x="471" y="73"/>
                    </a:lnTo>
                    <a:lnTo>
                      <a:pt x="471" y="61"/>
                    </a:lnTo>
                    <a:lnTo>
                      <a:pt x="455" y="49"/>
                    </a:lnTo>
                    <a:lnTo>
                      <a:pt x="442" y="49"/>
                    </a:lnTo>
                    <a:lnTo>
                      <a:pt x="431" y="49"/>
                    </a:lnTo>
                    <a:lnTo>
                      <a:pt x="416" y="42"/>
                    </a:lnTo>
                    <a:lnTo>
                      <a:pt x="413" y="35"/>
                    </a:lnTo>
                    <a:lnTo>
                      <a:pt x="405" y="13"/>
                    </a:lnTo>
                    <a:lnTo>
                      <a:pt x="405" y="3"/>
                    </a:lnTo>
                    <a:lnTo>
                      <a:pt x="390" y="0"/>
                    </a:lnTo>
                    <a:lnTo>
                      <a:pt x="373" y="0"/>
                    </a:lnTo>
                    <a:lnTo>
                      <a:pt x="359" y="3"/>
                    </a:lnTo>
                    <a:lnTo>
                      <a:pt x="343" y="11"/>
                    </a:lnTo>
                    <a:lnTo>
                      <a:pt x="286" y="11"/>
                    </a:lnTo>
                    <a:lnTo>
                      <a:pt x="280" y="38"/>
                    </a:lnTo>
                    <a:lnTo>
                      <a:pt x="266" y="47"/>
                    </a:lnTo>
                    <a:lnTo>
                      <a:pt x="245" y="53"/>
                    </a:lnTo>
                    <a:lnTo>
                      <a:pt x="230" y="53"/>
                    </a:lnTo>
                    <a:lnTo>
                      <a:pt x="215" y="55"/>
                    </a:lnTo>
                    <a:lnTo>
                      <a:pt x="208" y="62"/>
                    </a:lnTo>
                    <a:lnTo>
                      <a:pt x="204" y="84"/>
                    </a:lnTo>
                    <a:lnTo>
                      <a:pt x="201" y="102"/>
                    </a:lnTo>
                    <a:lnTo>
                      <a:pt x="173" y="113"/>
                    </a:lnTo>
                    <a:lnTo>
                      <a:pt x="157" y="113"/>
                    </a:lnTo>
                    <a:lnTo>
                      <a:pt x="147" y="102"/>
                    </a:lnTo>
                    <a:lnTo>
                      <a:pt x="132" y="102"/>
                    </a:lnTo>
                    <a:lnTo>
                      <a:pt x="121" y="106"/>
                    </a:lnTo>
                    <a:lnTo>
                      <a:pt x="96" y="106"/>
                    </a:lnTo>
                    <a:lnTo>
                      <a:pt x="90" y="100"/>
                    </a:lnTo>
                    <a:lnTo>
                      <a:pt x="84" y="107"/>
                    </a:lnTo>
                    <a:lnTo>
                      <a:pt x="84" y="135"/>
                    </a:lnTo>
                    <a:lnTo>
                      <a:pt x="79" y="143"/>
                    </a:lnTo>
                    <a:lnTo>
                      <a:pt x="27" y="145"/>
                    </a:lnTo>
                    <a:lnTo>
                      <a:pt x="22" y="147"/>
                    </a:lnTo>
                    <a:lnTo>
                      <a:pt x="22" y="152"/>
                    </a:lnTo>
                    <a:lnTo>
                      <a:pt x="9" y="164"/>
                    </a:lnTo>
                    <a:lnTo>
                      <a:pt x="9" y="170"/>
                    </a:lnTo>
                    <a:lnTo>
                      <a:pt x="14" y="181"/>
                    </a:lnTo>
                    <a:lnTo>
                      <a:pt x="12" y="187"/>
                    </a:lnTo>
                    <a:lnTo>
                      <a:pt x="0" y="197"/>
                    </a:lnTo>
                    <a:lnTo>
                      <a:pt x="15" y="209"/>
                    </a:lnTo>
                    <a:lnTo>
                      <a:pt x="18" y="218"/>
                    </a:lnTo>
                    <a:lnTo>
                      <a:pt x="18" y="226"/>
                    </a:lnTo>
                    <a:lnTo>
                      <a:pt x="28" y="238"/>
                    </a:lnTo>
                    <a:lnTo>
                      <a:pt x="56" y="238"/>
                    </a:lnTo>
                    <a:lnTo>
                      <a:pt x="69" y="244"/>
                    </a:lnTo>
                    <a:lnTo>
                      <a:pt x="76" y="236"/>
                    </a:lnTo>
                    <a:lnTo>
                      <a:pt x="90" y="230"/>
                    </a:lnTo>
                    <a:lnTo>
                      <a:pt x="115" y="224"/>
                    </a:lnTo>
                    <a:lnTo>
                      <a:pt x="129" y="212"/>
                    </a:lnTo>
                    <a:lnTo>
                      <a:pt x="132" y="205"/>
                    </a:lnTo>
                    <a:lnTo>
                      <a:pt x="132" y="189"/>
                    </a:lnTo>
                    <a:lnTo>
                      <a:pt x="138" y="182"/>
                    </a:lnTo>
                    <a:lnTo>
                      <a:pt x="147" y="182"/>
                    </a:lnTo>
                    <a:lnTo>
                      <a:pt x="179" y="196"/>
                    </a:lnTo>
                    <a:lnTo>
                      <a:pt x="190" y="196"/>
                    </a:lnTo>
                    <a:lnTo>
                      <a:pt x="205" y="188"/>
                    </a:lnTo>
                    <a:lnTo>
                      <a:pt x="212" y="192"/>
                    </a:lnTo>
                    <a:lnTo>
                      <a:pt x="212" y="199"/>
                    </a:lnTo>
                    <a:lnTo>
                      <a:pt x="222" y="203"/>
                    </a:lnTo>
                    <a:lnTo>
                      <a:pt x="244" y="208"/>
                    </a:lnTo>
                    <a:lnTo>
                      <a:pt x="252" y="208"/>
                    </a:lnTo>
                    <a:lnTo>
                      <a:pt x="270" y="201"/>
                    </a:lnTo>
                    <a:lnTo>
                      <a:pt x="279" y="196"/>
                    </a:lnTo>
                    <a:lnTo>
                      <a:pt x="282" y="194"/>
                    </a:lnTo>
                    <a:lnTo>
                      <a:pt x="297" y="194"/>
                    </a:lnTo>
                    <a:lnTo>
                      <a:pt x="300" y="197"/>
                    </a:lnTo>
                    <a:lnTo>
                      <a:pt x="312" y="197"/>
                    </a:lnTo>
                    <a:lnTo>
                      <a:pt x="360" y="167"/>
                    </a:lnTo>
                    <a:lnTo>
                      <a:pt x="373" y="16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0" name="Freeform 250">
                <a:extLst>
                  <a:ext uri="{FF2B5EF4-FFF2-40B4-BE49-F238E27FC236}">
                    <a16:creationId xmlns:a16="http://schemas.microsoft.com/office/drawing/2014/main" id="{9853A9C8-4D72-451B-8F97-9332DC44C959}"/>
                  </a:ext>
                </a:extLst>
              </p:cNvPr>
              <p:cNvSpPr>
                <a:spLocks/>
              </p:cNvSpPr>
              <p:nvPr/>
            </p:nvSpPr>
            <p:spPr bwMode="auto">
              <a:xfrm>
                <a:off x="3536950" y="2149475"/>
                <a:ext cx="685800" cy="465138"/>
              </a:xfrm>
              <a:custGeom>
                <a:avLst/>
                <a:gdLst>
                  <a:gd name="T0" fmla="*/ 50 w 362"/>
                  <a:gd name="T1" fmla="*/ 108 h 217"/>
                  <a:gd name="T2" fmla="*/ 24 w 362"/>
                  <a:gd name="T3" fmla="*/ 101 h 217"/>
                  <a:gd name="T4" fmla="*/ 0 w 362"/>
                  <a:gd name="T5" fmla="*/ 99 h 217"/>
                  <a:gd name="T6" fmla="*/ 5 w 362"/>
                  <a:gd name="T7" fmla="*/ 66 h 217"/>
                  <a:gd name="T8" fmla="*/ 36 w 362"/>
                  <a:gd name="T9" fmla="*/ 52 h 217"/>
                  <a:gd name="T10" fmla="*/ 61 w 362"/>
                  <a:gd name="T11" fmla="*/ 21 h 217"/>
                  <a:gd name="T12" fmla="*/ 96 w 362"/>
                  <a:gd name="T13" fmla="*/ 25 h 217"/>
                  <a:gd name="T14" fmla="*/ 108 w 362"/>
                  <a:gd name="T15" fmla="*/ 6 h 217"/>
                  <a:gd name="T16" fmla="*/ 122 w 362"/>
                  <a:gd name="T17" fmla="*/ 3 h 217"/>
                  <a:gd name="T18" fmla="*/ 156 w 362"/>
                  <a:gd name="T19" fmla="*/ 0 h 217"/>
                  <a:gd name="T20" fmla="*/ 171 w 362"/>
                  <a:gd name="T21" fmla="*/ 10 h 217"/>
                  <a:gd name="T22" fmla="*/ 177 w 362"/>
                  <a:gd name="T23" fmla="*/ 27 h 217"/>
                  <a:gd name="T24" fmla="*/ 193 w 362"/>
                  <a:gd name="T25" fmla="*/ 15 h 217"/>
                  <a:gd name="T26" fmla="*/ 234 w 362"/>
                  <a:gd name="T27" fmla="*/ 1 h 217"/>
                  <a:gd name="T28" fmla="*/ 269 w 362"/>
                  <a:gd name="T29" fmla="*/ 1 h 217"/>
                  <a:gd name="T30" fmla="*/ 280 w 362"/>
                  <a:gd name="T31" fmla="*/ 9 h 217"/>
                  <a:gd name="T32" fmla="*/ 272 w 362"/>
                  <a:gd name="T33" fmla="*/ 34 h 217"/>
                  <a:gd name="T34" fmla="*/ 277 w 362"/>
                  <a:gd name="T35" fmla="*/ 44 h 217"/>
                  <a:gd name="T36" fmla="*/ 274 w 362"/>
                  <a:gd name="T37" fmla="*/ 59 h 217"/>
                  <a:gd name="T38" fmla="*/ 315 w 362"/>
                  <a:gd name="T39" fmla="*/ 64 h 217"/>
                  <a:gd name="T40" fmla="*/ 337 w 362"/>
                  <a:gd name="T41" fmla="*/ 80 h 217"/>
                  <a:gd name="T42" fmla="*/ 350 w 362"/>
                  <a:gd name="T43" fmla="*/ 103 h 217"/>
                  <a:gd name="T44" fmla="*/ 349 w 362"/>
                  <a:gd name="T45" fmla="*/ 132 h 217"/>
                  <a:gd name="T46" fmla="*/ 359 w 362"/>
                  <a:gd name="T47" fmla="*/ 135 h 217"/>
                  <a:gd name="T48" fmla="*/ 359 w 362"/>
                  <a:gd name="T49" fmla="*/ 141 h 217"/>
                  <a:gd name="T50" fmla="*/ 354 w 362"/>
                  <a:gd name="T51" fmla="*/ 156 h 217"/>
                  <a:gd name="T52" fmla="*/ 361 w 362"/>
                  <a:gd name="T53" fmla="*/ 169 h 217"/>
                  <a:gd name="T54" fmla="*/ 350 w 362"/>
                  <a:gd name="T55" fmla="*/ 187 h 217"/>
                  <a:gd name="T56" fmla="*/ 341 w 362"/>
                  <a:gd name="T57" fmla="*/ 203 h 217"/>
                  <a:gd name="T58" fmla="*/ 301 w 362"/>
                  <a:gd name="T59" fmla="*/ 212 h 217"/>
                  <a:gd name="T60" fmla="*/ 278 w 362"/>
                  <a:gd name="T61" fmla="*/ 202 h 217"/>
                  <a:gd name="T62" fmla="*/ 250 w 362"/>
                  <a:gd name="T63" fmla="*/ 197 h 217"/>
                  <a:gd name="T64" fmla="*/ 205 w 362"/>
                  <a:gd name="T65" fmla="*/ 184 h 217"/>
                  <a:gd name="T66" fmla="*/ 170 w 362"/>
                  <a:gd name="T67" fmla="*/ 181 h 217"/>
                  <a:gd name="T68" fmla="*/ 156 w 362"/>
                  <a:gd name="T69" fmla="*/ 203 h 217"/>
                  <a:gd name="T70" fmla="*/ 124 w 362"/>
                  <a:gd name="T71" fmla="*/ 177 h 217"/>
                  <a:gd name="T72" fmla="*/ 106 w 362"/>
                  <a:gd name="T73" fmla="*/ 150 h 217"/>
                  <a:gd name="T74" fmla="*/ 87 w 362"/>
                  <a:gd name="T75" fmla="*/ 141 h 217"/>
                  <a:gd name="T76" fmla="*/ 93 w 362"/>
                  <a:gd name="T77" fmla="*/ 128 h 217"/>
                  <a:gd name="T78" fmla="*/ 95 w 362"/>
                  <a:gd name="T79" fmla="*/ 120 h 217"/>
                  <a:gd name="T80" fmla="*/ 76 w 362"/>
                  <a:gd name="T81" fmla="*/ 1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2" h="217">
                    <a:moveTo>
                      <a:pt x="76" y="117"/>
                    </a:moveTo>
                    <a:lnTo>
                      <a:pt x="50" y="108"/>
                    </a:lnTo>
                    <a:lnTo>
                      <a:pt x="36" y="98"/>
                    </a:lnTo>
                    <a:lnTo>
                      <a:pt x="24" y="101"/>
                    </a:lnTo>
                    <a:lnTo>
                      <a:pt x="7" y="101"/>
                    </a:lnTo>
                    <a:lnTo>
                      <a:pt x="0" y="99"/>
                    </a:lnTo>
                    <a:lnTo>
                      <a:pt x="5" y="78"/>
                    </a:lnTo>
                    <a:lnTo>
                      <a:pt x="5" y="66"/>
                    </a:lnTo>
                    <a:lnTo>
                      <a:pt x="15" y="65"/>
                    </a:lnTo>
                    <a:lnTo>
                      <a:pt x="36" y="52"/>
                    </a:lnTo>
                    <a:lnTo>
                      <a:pt x="56" y="21"/>
                    </a:lnTo>
                    <a:lnTo>
                      <a:pt x="61" y="21"/>
                    </a:lnTo>
                    <a:lnTo>
                      <a:pt x="78" y="28"/>
                    </a:lnTo>
                    <a:lnTo>
                      <a:pt x="96" y="25"/>
                    </a:lnTo>
                    <a:lnTo>
                      <a:pt x="105" y="20"/>
                    </a:lnTo>
                    <a:lnTo>
                      <a:pt x="108" y="6"/>
                    </a:lnTo>
                    <a:lnTo>
                      <a:pt x="115" y="0"/>
                    </a:lnTo>
                    <a:lnTo>
                      <a:pt x="122" y="3"/>
                    </a:lnTo>
                    <a:lnTo>
                      <a:pt x="134" y="0"/>
                    </a:lnTo>
                    <a:lnTo>
                      <a:pt x="156" y="0"/>
                    </a:lnTo>
                    <a:lnTo>
                      <a:pt x="167" y="4"/>
                    </a:lnTo>
                    <a:lnTo>
                      <a:pt x="171" y="10"/>
                    </a:lnTo>
                    <a:lnTo>
                      <a:pt x="171" y="18"/>
                    </a:lnTo>
                    <a:lnTo>
                      <a:pt x="177" y="27"/>
                    </a:lnTo>
                    <a:lnTo>
                      <a:pt x="183" y="27"/>
                    </a:lnTo>
                    <a:lnTo>
                      <a:pt x="193" y="15"/>
                    </a:lnTo>
                    <a:lnTo>
                      <a:pt x="203" y="5"/>
                    </a:lnTo>
                    <a:lnTo>
                      <a:pt x="234" y="1"/>
                    </a:lnTo>
                    <a:lnTo>
                      <a:pt x="258" y="1"/>
                    </a:lnTo>
                    <a:lnTo>
                      <a:pt x="269" y="1"/>
                    </a:lnTo>
                    <a:lnTo>
                      <a:pt x="276" y="3"/>
                    </a:lnTo>
                    <a:lnTo>
                      <a:pt x="280" y="9"/>
                    </a:lnTo>
                    <a:lnTo>
                      <a:pt x="278" y="21"/>
                    </a:lnTo>
                    <a:lnTo>
                      <a:pt x="272" y="34"/>
                    </a:lnTo>
                    <a:lnTo>
                      <a:pt x="277" y="39"/>
                    </a:lnTo>
                    <a:lnTo>
                      <a:pt x="277" y="44"/>
                    </a:lnTo>
                    <a:lnTo>
                      <a:pt x="274" y="50"/>
                    </a:lnTo>
                    <a:lnTo>
                      <a:pt x="274" y="59"/>
                    </a:lnTo>
                    <a:lnTo>
                      <a:pt x="285" y="64"/>
                    </a:lnTo>
                    <a:lnTo>
                      <a:pt x="315" y="64"/>
                    </a:lnTo>
                    <a:lnTo>
                      <a:pt x="327" y="69"/>
                    </a:lnTo>
                    <a:lnTo>
                      <a:pt x="337" y="80"/>
                    </a:lnTo>
                    <a:lnTo>
                      <a:pt x="340" y="95"/>
                    </a:lnTo>
                    <a:lnTo>
                      <a:pt x="350" y="103"/>
                    </a:lnTo>
                    <a:lnTo>
                      <a:pt x="349" y="110"/>
                    </a:lnTo>
                    <a:lnTo>
                      <a:pt x="349" y="132"/>
                    </a:lnTo>
                    <a:lnTo>
                      <a:pt x="353" y="135"/>
                    </a:lnTo>
                    <a:lnTo>
                      <a:pt x="359" y="135"/>
                    </a:lnTo>
                    <a:lnTo>
                      <a:pt x="362" y="138"/>
                    </a:lnTo>
                    <a:lnTo>
                      <a:pt x="359" y="141"/>
                    </a:lnTo>
                    <a:lnTo>
                      <a:pt x="359" y="152"/>
                    </a:lnTo>
                    <a:lnTo>
                      <a:pt x="354" y="156"/>
                    </a:lnTo>
                    <a:lnTo>
                      <a:pt x="354" y="161"/>
                    </a:lnTo>
                    <a:lnTo>
                      <a:pt x="361" y="169"/>
                    </a:lnTo>
                    <a:lnTo>
                      <a:pt x="361" y="177"/>
                    </a:lnTo>
                    <a:lnTo>
                      <a:pt x="350" y="187"/>
                    </a:lnTo>
                    <a:lnTo>
                      <a:pt x="350" y="195"/>
                    </a:lnTo>
                    <a:lnTo>
                      <a:pt x="341" y="203"/>
                    </a:lnTo>
                    <a:lnTo>
                      <a:pt x="312" y="217"/>
                    </a:lnTo>
                    <a:lnTo>
                      <a:pt x="301" y="212"/>
                    </a:lnTo>
                    <a:lnTo>
                      <a:pt x="287" y="209"/>
                    </a:lnTo>
                    <a:lnTo>
                      <a:pt x="278" y="202"/>
                    </a:lnTo>
                    <a:lnTo>
                      <a:pt x="259" y="197"/>
                    </a:lnTo>
                    <a:lnTo>
                      <a:pt x="250" y="197"/>
                    </a:lnTo>
                    <a:lnTo>
                      <a:pt x="214" y="184"/>
                    </a:lnTo>
                    <a:lnTo>
                      <a:pt x="205" y="184"/>
                    </a:lnTo>
                    <a:lnTo>
                      <a:pt x="192" y="181"/>
                    </a:lnTo>
                    <a:lnTo>
                      <a:pt x="170" y="181"/>
                    </a:lnTo>
                    <a:lnTo>
                      <a:pt x="162" y="203"/>
                    </a:lnTo>
                    <a:lnTo>
                      <a:pt x="156" y="203"/>
                    </a:lnTo>
                    <a:lnTo>
                      <a:pt x="148" y="199"/>
                    </a:lnTo>
                    <a:lnTo>
                      <a:pt x="124" y="177"/>
                    </a:lnTo>
                    <a:lnTo>
                      <a:pt x="118" y="161"/>
                    </a:lnTo>
                    <a:lnTo>
                      <a:pt x="106" y="150"/>
                    </a:lnTo>
                    <a:lnTo>
                      <a:pt x="91" y="145"/>
                    </a:lnTo>
                    <a:lnTo>
                      <a:pt x="87" y="141"/>
                    </a:lnTo>
                    <a:lnTo>
                      <a:pt x="87" y="136"/>
                    </a:lnTo>
                    <a:lnTo>
                      <a:pt x="93" y="128"/>
                    </a:lnTo>
                    <a:lnTo>
                      <a:pt x="102" y="125"/>
                    </a:lnTo>
                    <a:lnTo>
                      <a:pt x="95" y="120"/>
                    </a:lnTo>
                    <a:lnTo>
                      <a:pt x="86" y="120"/>
                    </a:lnTo>
                    <a:lnTo>
                      <a:pt x="76" y="11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1" name="Freeform 251">
                <a:extLst>
                  <a:ext uri="{FF2B5EF4-FFF2-40B4-BE49-F238E27FC236}">
                    <a16:creationId xmlns:a16="http://schemas.microsoft.com/office/drawing/2014/main" id="{2ED291CB-35ED-444B-9F1E-E80E3901C0D2}"/>
                  </a:ext>
                </a:extLst>
              </p:cNvPr>
              <p:cNvSpPr>
                <a:spLocks/>
              </p:cNvSpPr>
              <p:nvPr/>
            </p:nvSpPr>
            <p:spPr bwMode="auto">
              <a:xfrm>
                <a:off x="3627438" y="1592263"/>
                <a:ext cx="788987" cy="695325"/>
              </a:xfrm>
              <a:custGeom>
                <a:avLst/>
                <a:gdLst>
                  <a:gd name="T0" fmla="*/ 329 w 416"/>
                  <a:gd name="T1" fmla="*/ 18 h 324"/>
                  <a:gd name="T2" fmla="*/ 346 w 416"/>
                  <a:gd name="T3" fmla="*/ 55 h 324"/>
                  <a:gd name="T4" fmla="*/ 341 w 416"/>
                  <a:gd name="T5" fmla="*/ 78 h 324"/>
                  <a:gd name="T6" fmla="*/ 352 w 416"/>
                  <a:gd name="T7" fmla="*/ 82 h 324"/>
                  <a:gd name="T8" fmla="*/ 409 w 416"/>
                  <a:gd name="T9" fmla="*/ 83 h 324"/>
                  <a:gd name="T10" fmla="*/ 416 w 416"/>
                  <a:gd name="T11" fmla="*/ 98 h 324"/>
                  <a:gd name="T12" fmla="*/ 403 w 416"/>
                  <a:gd name="T13" fmla="*/ 117 h 324"/>
                  <a:gd name="T14" fmla="*/ 390 w 416"/>
                  <a:gd name="T15" fmla="*/ 122 h 324"/>
                  <a:gd name="T16" fmla="*/ 378 w 416"/>
                  <a:gd name="T17" fmla="*/ 131 h 324"/>
                  <a:gd name="T18" fmla="*/ 376 w 416"/>
                  <a:gd name="T19" fmla="*/ 158 h 324"/>
                  <a:gd name="T20" fmla="*/ 382 w 416"/>
                  <a:gd name="T21" fmla="*/ 185 h 324"/>
                  <a:gd name="T22" fmla="*/ 356 w 416"/>
                  <a:gd name="T23" fmla="*/ 195 h 324"/>
                  <a:gd name="T24" fmla="*/ 341 w 416"/>
                  <a:gd name="T25" fmla="*/ 213 h 324"/>
                  <a:gd name="T26" fmla="*/ 319 w 416"/>
                  <a:gd name="T27" fmla="*/ 241 h 324"/>
                  <a:gd name="T28" fmla="*/ 337 w 416"/>
                  <a:gd name="T29" fmla="*/ 277 h 324"/>
                  <a:gd name="T30" fmla="*/ 342 w 416"/>
                  <a:gd name="T31" fmla="*/ 303 h 324"/>
                  <a:gd name="T32" fmla="*/ 321 w 416"/>
                  <a:gd name="T33" fmla="*/ 316 h 324"/>
                  <a:gd name="T34" fmla="*/ 286 w 416"/>
                  <a:gd name="T35" fmla="*/ 314 h 324"/>
                  <a:gd name="T36" fmla="*/ 267 w 416"/>
                  <a:gd name="T37" fmla="*/ 324 h 324"/>
                  <a:gd name="T38" fmla="*/ 226 w 416"/>
                  <a:gd name="T39" fmla="*/ 319 h 324"/>
                  <a:gd name="T40" fmla="*/ 229 w 416"/>
                  <a:gd name="T41" fmla="*/ 304 h 324"/>
                  <a:gd name="T42" fmla="*/ 224 w 416"/>
                  <a:gd name="T43" fmla="*/ 294 h 324"/>
                  <a:gd name="T44" fmla="*/ 232 w 416"/>
                  <a:gd name="T45" fmla="*/ 269 h 324"/>
                  <a:gd name="T46" fmla="*/ 221 w 416"/>
                  <a:gd name="T47" fmla="*/ 261 h 324"/>
                  <a:gd name="T48" fmla="*/ 186 w 416"/>
                  <a:gd name="T49" fmla="*/ 261 h 324"/>
                  <a:gd name="T50" fmla="*/ 145 w 416"/>
                  <a:gd name="T51" fmla="*/ 275 h 324"/>
                  <a:gd name="T52" fmla="*/ 129 w 416"/>
                  <a:gd name="T53" fmla="*/ 287 h 324"/>
                  <a:gd name="T54" fmla="*/ 123 w 416"/>
                  <a:gd name="T55" fmla="*/ 270 h 324"/>
                  <a:gd name="T56" fmla="*/ 108 w 416"/>
                  <a:gd name="T57" fmla="*/ 260 h 324"/>
                  <a:gd name="T58" fmla="*/ 74 w 416"/>
                  <a:gd name="T59" fmla="*/ 263 h 324"/>
                  <a:gd name="T60" fmla="*/ 59 w 416"/>
                  <a:gd name="T61" fmla="*/ 248 h 324"/>
                  <a:gd name="T62" fmla="*/ 34 w 416"/>
                  <a:gd name="T63" fmla="*/ 229 h 324"/>
                  <a:gd name="T64" fmla="*/ 43 w 416"/>
                  <a:gd name="T65" fmla="*/ 189 h 324"/>
                  <a:gd name="T66" fmla="*/ 81 w 416"/>
                  <a:gd name="T67" fmla="*/ 170 h 324"/>
                  <a:gd name="T68" fmla="*/ 81 w 416"/>
                  <a:gd name="T69" fmla="*/ 161 h 324"/>
                  <a:gd name="T70" fmla="*/ 69 w 416"/>
                  <a:gd name="T71" fmla="*/ 147 h 324"/>
                  <a:gd name="T72" fmla="*/ 64 w 416"/>
                  <a:gd name="T73" fmla="*/ 133 h 324"/>
                  <a:gd name="T74" fmla="*/ 66 w 416"/>
                  <a:gd name="T75" fmla="*/ 124 h 324"/>
                  <a:gd name="T76" fmla="*/ 30 w 416"/>
                  <a:gd name="T77" fmla="*/ 121 h 324"/>
                  <a:gd name="T78" fmla="*/ 18 w 416"/>
                  <a:gd name="T79" fmla="*/ 117 h 324"/>
                  <a:gd name="T80" fmla="*/ 7 w 416"/>
                  <a:gd name="T81" fmla="*/ 121 h 324"/>
                  <a:gd name="T82" fmla="*/ 9 w 416"/>
                  <a:gd name="T83" fmla="*/ 106 h 324"/>
                  <a:gd name="T84" fmla="*/ 19 w 416"/>
                  <a:gd name="T85" fmla="*/ 90 h 324"/>
                  <a:gd name="T86" fmla="*/ 14 w 416"/>
                  <a:gd name="T87" fmla="*/ 73 h 324"/>
                  <a:gd name="T88" fmla="*/ 0 w 416"/>
                  <a:gd name="T89" fmla="*/ 44 h 324"/>
                  <a:gd name="T90" fmla="*/ 19 w 416"/>
                  <a:gd name="T91" fmla="*/ 41 h 324"/>
                  <a:gd name="T92" fmla="*/ 45 w 416"/>
                  <a:gd name="T93" fmla="*/ 35 h 324"/>
                  <a:gd name="T94" fmla="*/ 71 w 416"/>
                  <a:gd name="T95" fmla="*/ 22 h 324"/>
                  <a:gd name="T96" fmla="*/ 92 w 416"/>
                  <a:gd name="T97" fmla="*/ 14 h 324"/>
                  <a:gd name="T98" fmla="*/ 118 w 416"/>
                  <a:gd name="T99" fmla="*/ 2 h 324"/>
                  <a:gd name="T100" fmla="*/ 146 w 416"/>
                  <a:gd name="T101" fmla="*/ 0 h 324"/>
                  <a:gd name="T102" fmla="*/ 174 w 416"/>
                  <a:gd name="T103" fmla="*/ 8 h 324"/>
                  <a:gd name="T104" fmla="*/ 207 w 416"/>
                  <a:gd name="T105" fmla="*/ 13 h 324"/>
                  <a:gd name="T106" fmla="*/ 245 w 416"/>
                  <a:gd name="T107" fmla="*/ 15 h 324"/>
                  <a:gd name="T108" fmla="*/ 256 w 416"/>
                  <a:gd name="T109" fmla="*/ 12 h 324"/>
                  <a:gd name="T110" fmla="*/ 274 w 416"/>
                  <a:gd name="T111" fmla="*/ 12 h 324"/>
                  <a:gd name="T112" fmla="*/ 298 w 416"/>
                  <a:gd name="T113" fmla="*/ 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 h="324">
                    <a:moveTo>
                      <a:pt x="302" y="12"/>
                    </a:moveTo>
                    <a:lnTo>
                      <a:pt x="329" y="18"/>
                    </a:lnTo>
                    <a:lnTo>
                      <a:pt x="339" y="33"/>
                    </a:lnTo>
                    <a:lnTo>
                      <a:pt x="346" y="55"/>
                    </a:lnTo>
                    <a:lnTo>
                      <a:pt x="346" y="61"/>
                    </a:lnTo>
                    <a:lnTo>
                      <a:pt x="341" y="78"/>
                    </a:lnTo>
                    <a:lnTo>
                      <a:pt x="344" y="82"/>
                    </a:lnTo>
                    <a:lnTo>
                      <a:pt x="352" y="82"/>
                    </a:lnTo>
                    <a:lnTo>
                      <a:pt x="381" y="78"/>
                    </a:lnTo>
                    <a:lnTo>
                      <a:pt x="409" y="83"/>
                    </a:lnTo>
                    <a:lnTo>
                      <a:pt x="413" y="89"/>
                    </a:lnTo>
                    <a:lnTo>
                      <a:pt x="416" y="98"/>
                    </a:lnTo>
                    <a:lnTo>
                      <a:pt x="412" y="107"/>
                    </a:lnTo>
                    <a:lnTo>
                      <a:pt x="403" y="117"/>
                    </a:lnTo>
                    <a:lnTo>
                      <a:pt x="395" y="122"/>
                    </a:lnTo>
                    <a:lnTo>
                      <a:pt x="390" y="122"/>
                    </a:lnTo>
                    <a:lnTo>
                      <a:pt x="382" y="125"/>
                    </a:lnTo>
                    <a:lnTo>
                      <a:pt x="378" y="131"/>
                    </a:lnTo>
                    <a:lnTo>
                      <a:pt x="376" y="142"/>
                    </a:lnTo>
                    <a:lnTo>
                      <a:pt x="376" y="158"/>
                    </a:lnTo>
                    <a:lnTo>
                      <a:pt x="382" y="175"/>
                    </a:lnTo>
                    <a:lnTo>
                      <a:pt x="382" y="185"/>
                    </a:lnTo>
                    <a:lnTo>
                      <a:pt x="369" y="192"/>
                    </a:lnTo>
                    <a:lnTo>
                      <a:pt x="356" y="195"/>
                    </a:lnTo>
                    <a:lnTo>
                      <a:pt x="349" y="199"/>
                    </a:lnTo>
                    <a:lnTo>
                      <a:pt x="341" y="213"/>
                    </a:lnTo>
                    <a:lnTo>
                      <a:pt x="328" y="226"/>
                    </a:lnTo>
                    <a:lnTo>
                      <a:pt x="319" y="241"/>
                    </a:lnTo>
                    <a:lnTo>
                      <a:pt x="319" y="260"/>
                    </a:lnTo>
                    <a:lnTo>
                      <a:pt x="337" y="277"/>
                    </a:lnTo>
                    <a:lnTo>
                      <a:pt x="342" y="293"/>
                    </a:lnTo>
                    <a:lnTo>
                      <a:pt x="342" y="303"/>
                    </a:lnTo>
                    <a:lnTo>
                      <a:pt x="337" y="309"/>
                    </a:lnTo>
                    <a:lnTo>
                      <a:pt x="321" y="316"/>
                    </a:lnTo>
                    <a:lnTo>
                      <a:pt x="295" y="316"/>
                    </a:lnTo>
                    <a:lnTo>
                      <a:pt x="286" y="314"/>
                    </a:lnTo>
                    <a:lnTo>
                      <a:pt x="277" y="314"/>
                    </a:lnTo>
                    <a:lnTo>
                      <a:pt x="267" y="324"/>
                    </a:lnTo>
                    <a:lnTo>
                      <a:pt x="237" y="324"/>
                    </a:lnTo>
                    <a:lnTo>
                      <a:pt x="226" y="319"/>
                    </a:lnTo>
                    <a:lnTo>
                      <a:pt x="226" y="310"/>
                    </a:lnTo>
                    <a:lnTo>
                      <a:pt x="229" y="304"/>
                    </a:lnTo>
                    <a:lnTo>
                      <a:pt x="229" y="299"/>
                    </a:lnTo>
                    <a:lnTo>
                      <a:pt x="224" y="294"/>
                    </a:lnTo>
                    <a:lnTo>
                      <a:pt x="230" y="281"/>
                    </a:lnTo>
                    <a:lnTo>
                      <a:pt x="232" y="269"/>
                    </a:lnTo>
                    <a:lnTo>
                      <a:pt x="228" y="263"/>
                    </a:lnTo>
                    <a:lnTo>
                      <a:pt x="221" y="261"/>
                    </a:lnTo>
                    <a:lnTo>
                      <a:pt x="210" y="261"/>
                    </a:lnTo>
                    <a:lnTo>
                      <a:pt x="186" y="261"/>
                    </a:lnTo>
                    <a:lnTo>
                      <a:pt x="155" y="265"/>
                    </a:lnTo>
                    <a:lnTo>
                      <a:pt x="145" y="275"/>
                    </a:lnTo>
                    <a:lnTo>
                      <a:pt x="135" y="287"/>
                    </a:lnTo>
                    <a:lnTo>
                      <a:pt x="129" y="287"/>
                    </a:lnTo>
                    <a:lnTo>
                      <a:pt x="123" y="278"/>
                    </a:lnTo>
                    <a:lnTo>
                      <a:pt x="123" y="270"/>
                    </a:lnTo>
                    <a:lnTo>
                      <a:pt x="119" y="264"/>
                    </a:lnTo>
                    <a:lnTo>
                      <a:pt x="108" y="260"/>
                    </a:lnTo>
                    <a:lnTo>
                      <a:pt x="86" y="260"/>
                    </a:lnTo>
                    <a:lnTo>
                      <a:pt x="74" y="263"/>
                    </a:lnTo>
                    <a:lnTo>
                      <a:pt x="67" y="260"/>
                    </a:lnTo>
                    <a:lnTo>
                      <a:pt x="59" y="248"/>
                    </a:lnTo>
                    <a:lnTo>
                      <a:pt x="51" y="237"/>
                    </a:lnTo>
                    <a:lnTo>
                      <a:pt x="34" y="229"/>
                    </a:lnTo>
                    <a:lnTo>
                      <a:pt x="35" y="205"/>
                    </a:lnTo>
                    <a:lnTo>
                      <a:pt x="43" y="189"/>
                    </a:lnTo>
                    <a:lnTo>
                      <a:pt x="54" y="179"/>
                    </a:lnTo>
                    <a:lnTo>
                      <a:pt x="81" y="170"/>
                    </a:lnTo>
                    <a:lnTo>
                      <a:pt x="84" y="165"/>
                    </a:lnTo>
                    <a:lnTo>
                      <a:pt x="81" y="161"/>
                    </a:lnTo>
                    <a:lnTo>
                      <a:pt x="69" y="155"/>
                    </a:lnTo>
                    <a:lnTo>
                      <a:pt x="69" y="147"/>
                    </a:lnTo>
                    <a:lnTo>
                      <a:pt x="64" y="137"/>
                    </a:lnTo>
                    <a:lnTo>
                      <a:pt x="64" y="133"/>
                    </a:lnTo>
                    <a:lnTo>
                      <a:pt x="66" y="127"/>
                    </a:lnTo>
                    <a:lnTo>
                      <a:pt x="66" y="124"/>
                    </a:lnTo>
                    <a:lnTo>
                      <a:pt x="54" y="121"/>
                    </a:lnTo>
                    <a:lnTo>
                      <a:pt x="30" y="121"/>
                    </a:lnTo>
                    <a:lnTo>
                      <a:pt x="24" y="117"/>
                    </a:lnTo>
                    <a:lnTo>
                      <a:pt x="18" y="117"/>
                    </a:lnTo>
                    <a:lnTo>
                      <a:pt x="15" y="121"/>
                    </a:lnTo>
                    <a:lnTo>
                      <a:pt x="7" y="121"/>
                    </a:lnTo>
                    <a:lnTo>
                      <a:pt x="5" y="115"/>
                    </a:lnTo>
                    <a:lnTo>
                      <a:pt x="9" y="106"/>
                    </a:lnTo>
                    <a:lnTo>
                      <a:pt x="19" y="96"/>
                    </a:lnTo>
                    <a:lnTo>
                      <a:pt x="19" y="90"/>
                    </a:lnTo>
                    <a:lnTo>
                      <a:pt x="19" y="82"/>
                    </a:lnTo>
                    <a:lnTo>
                      <a:pt x="14" y="73"/>
                    </a:lnTo>
                    <a:lnTo>
                      <a:pt x="11" y="66"/>
                    </a:lnTo>
                    <a:lnTo>
                      <a:pt x="0" y="44"/>
                    </a:lnTo>
                    <a:lnTo>
                      <a:pt x="13" y="45"/>
                    </a:lnTo>
                    <a:lnTo>
                      <a:pt x="19" y="41"/>
                    </a:lnTo>
                    <a:lnTo>
                      <a:pt x="29" y="41"/>
                    </a:lnTo>
                    <a:lnTo>
                      <a:pt x="45" y="35"/>
                    </a:lnTo>
                    <a:lnTo>
                      <a:pt x="47" y="30"/>
                    </a:lnTo>
                    <a:lnTo>
                      <a:pt x="71" y="22"/>
                    </a:lnTo>
                    <a:lnTo>
                      <a:pt x="87" y="20"/>
                    </a:lnTo>
                    <a:lnTo>
                      <a:pt x="92" y="14"/>
                    </a:lnTo>
                    <a:lnTo>
                      <a:pt x="101" y="13"/>
                    </a:lnTo>
                    <a:lnTo>
                      <a:pt x="118" y="2"/>
                    </a:lnTo>
                    <a:lnTo>
                      <a:pt x="137" y="2"/>
                    </a:lnTo>
                    <a:lnTo>
                      <a:pt x="146" y="0"/>
                    </a:lnTo>
                    <a:lnTo>
                      <a:pt x="153" y="2"/>
                    </a:lnTo>
                    <a:lnTo>
                      <a:pt x="174" y="8"/>
                    </a:lnTo>
                    <a:lnTo>
                      <a:pt x="192" y="10"/>
                    </a:lnTo>
                    <a:lnTo>
                      <a:pt x="207" y="13"/>
                    </a:lnTo>
                    <a:lnTo>
                      <a:pt x="240" y="13"/>
                    </a:lnTo>
                    <a:lnTo>
                      <a:pt x="245" y="15"/>
                    </a:lnTo>
                    <a:lnTo>
                      <a:pt x="252" y="15"/>
                    </a:lnTo>
                    <a:lnTo>
                      <a:pt x="256" y="12"/>
                    </a:lnTo>
                    <a:lnTo>
                      <a:pt x="266" y="12"/>
                    </a:lnTo>
                    <a:lnTo>
                      <a:pt x="274" y="12"/>
                    </a:lnTo>
                    <a:lnTo>
                      <a:pt x="292" y="10"/>
                    </a:lnTo>
                    <a:lnTo>
                      <a:pt x="298" y="10"/>
                    </a:lnTo>
                    <a:lnTo>
                      <a:pt x="302" y="1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2" name="Freeform 252" descr="Wide upward diagonal">
                <a:extLst>
                  <a:ext uri="{FF2B5EF4-FFF2-40B4-BE49-F238E27FC236}">
                    <a16:creationId xmlns:a16="http://schemas.microsoft.com/office/drawing/2014/main" id="{AD459508-E630-452A-B5FD-A507875757E4}"/>
                  </a:ext>
                </a:extLst>
              </p:cNvPr>
              <p:cNvSpPr>
                <a:spLocks/>
              </p:cNvSpPr>
              <p:nvPr/>
            </p:nvSpPr>
            <p:spPr bwMode="auto">
              <a:xfrm>
                <a:off x="2408238" y="2070100"/>
                <a:ext cx="461962" cy="512763"/>
              </a:xfrm>
              <a:custGeom>
                <a:avLst/>
                <a:gdLst>
                  <a:gd name="T0" fmla="*/ 8 w 244"/>
                  <a:gd name="T1" fmla="*/ 189 h 239"/>
                  <a:gd name="T2" fmla="*/ 6 w 244"/>
                  <a:gd name="T3" fmla="*/ 169 h 239"/>
                  <a:gd name="T4" fmla="*/ 3 w 244"/>
                  <a:gd name="T5" fmla="*/ 159 h 239"/>
                  <a:gd name="T6" fmla="*/ 32 w 244"/>
                  <a:gd name="T7" fmla="*/ 148 h 239"/>
                  <a:gd name="T8" fmla="*/ 58 w 244"/>
                  <a:gd name="T9" fmla="*/ 138 h 239"/>
                  <a:gd name="T10" fmla="*/ 72 w 244"/>
                  <a:gd name="T11" fmla="*/ 107 h 239"/>
                  <a:gd name="T12" fmla="*/ 67 w 244"/>
                  <a:gd name="T13" fmla="*/ 93 h 239"/>
                  <a:gd name="T14" fmla="*/ 87 w 244"/>
                  <a:gd name="T15" fmla="*/ 80 h 239"/>
                  <a:gd name="T16" fmla="*/ 85 w 244"/>
                  <a:gd name="T17" fmla="*/ 75 h 239"/>
                  <a:gd name="T18" fmla="*/ 75 w 244"/>
                  <a:gd name="T19" fmla="*/ 51 h 239"/>
                  <a:gd name="T20" fmla="*/ 73 w 244"/>
                  <a:gd name="T21" fmla="*/ 37 h 239"/>
                  <a:gd name="T22" fmla="*/ 85 w 244"/>
                  <a:gd name="T23" fmla="*/ 18 h 239"/>
                  <a:gd name="T24" fmla="*/ 100 w 244"/>
                  <a:gd name="T25" fmla="*/ 0 h 239"/>
                  <a:gd name="T26" fmla="*/ 131 w 244"/>
                  <a:gd name="T27" fmla="*/ 8 h 239"/>
                  <a:gd name="T28" fmla="*/ 161 w 244"/>
                  <a:gd name="T29" fmla="*/ 13 h 239"/>
                  <a:gd name="T30" fmla="*/ 194 w 244"/>
                  <a:gd name="T31" fmla="*/ 28 h 239"/>
                  <a:gd name="T32" fmla="*/ 241 w 244"/>
                  <a:gd name="T33" fmla="*/ 31 h 239"/>
                  <a:gd name="T34" fmla="*/ 244 w 244"/>
                  <a:gd name="T35" fmla="*/ 41 h 239"/>
                  <a:gd name="T36" fmla="*/ 235 w 244"/>
                  <a:gd name="T37" fmla="*/ 63 h 239"/>
                  <a:gd name="T38" fmla="*/ 212 w 244"/>
                  <a:gd name="T39" fmla="*/ 80 h 239"/>
                  <a:gd name="T40" fmla="*/ 203 w 244"/>
                  <a:gd name="T41" fmla="*/ 98 h 239"/>
                  <a:gd name="T42" fmla="*/ 206 w 244"/>
                  <a:gd name="T43" fmla="*/ 114 h 239"/>
                  <a:gd name="T44" fmla="*/ 230 w 244"/>
                  <a:gd name="T45" fmla="*/ 132 h 239"/>
                  <a:gd name="T46" fmla="*/ 214 w 244"/>
                  <a:gd name="T47" fmla="*/ 149 h 239"/>
                  <a:gd name="T48" fmla="*/ 209 w 244"/>
                  <a:gd name="T49" fmla="*/ 185 h 239"/>
                  <a:gd name="T50" fmla="*/ 152 w 244"/>
                  <a:gd name="T51" fmla="*/ 189 h 239"/>
                  <a:gd name="T52" fmla="*/ 139 w 244"/>
                  <a:gd name="T53" fmla="*/ 206 h 239"/>
                  <a:gd name="T54" fmla="*/ 144 w 244"/>
                  <a:gd name="T55" fmla="*/ 223 h 239"/>
                  <a:gd name="T56" fmla="*/ 130 w 244"/>
                  <a:gd name="T57" fmla="*/ 239 h 239"/>
                  <a:gd name="T58" fmla="*/ 118 w 244"/>
                  <a:gd name="T59" fmla="*/ 232 h 239"/>
                  <a:gd name="T60" fmla="*/ 106 w 244"/>
                  <a:gd name="T61" fmla="*/ 228 h 239"/>
                  <a:gd name="T62" fmla="*/ 110 w 244"/>
                  <a:gd name="T63" fmla="*/ 216 h 239"/>
                  <a:gd name="T64" fmla="*/ 96 w 244"/>
                  <a:gd name="T65" fmla="*/ 214 h 239"/>
                  <a:gd name="T66" fmla="*/ 52 w 244"/>
                  <a:gd name="T67" fmla="*/ 218 h 239"/>
                  <a:gd name="T68" fmla="*/ 21 w 244"/>
                  <a:gd name="T69" fmla="*/ 20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239">
                    <a:moveTo>
                      <a:pt x="12" y="197"/>
                    </a:moveTo>
                    <a:lnTo>
                      <a:pt x="8" y="189"/>
                    </a:lnTo>
                    <a:lnTo>
                      <a:pt x="6" y="174"/>
                    </a:lnTo>
                    <a:lnTo>
                      <a:pt x="6" y="169"/>
                    </a:lnTo>
                    <a:lnTo>
                      <a:pt x="0" y="164"/>
                    </a:lnTo>
                    <a:lnTo>
                      <a:pt x="3" y="159"/>
                    </a:lnTo>
                    <a:lnTo>
                      <a:pt x="16" y="152"/>
                    </a:lnTo>
                    <a:lnTo>
                      <a:pt x="32" y="148"/>
                    </a:lnTo>
                    <a:lnTo>
                      <a:pt x="48" y="146"/>
                    </a:lnTo>
                    <a:lnTo>
                      <a:pt x="58" y="138"/>
                    </a:lnTo>
                    <a:lnTo>
                      <a:pt x="72" y="113"/>
                    </a:lnTo>
                    <a:lnTo>
                      <a:pt x="72" y="107"/>
                    </a:lnTo>
                    <a:lnTo>
                      <a:pt x="67" y="101"/>
                    </a:lnTo>
                    <a:lnTo>
                      <a:pt x="67" y="93"/>
                    </a:lnTo>
                    <a:lnTo>
                      <a:pt x="82" y="82"/>
                    </a:lnTo>
                    <a:lnTo>
                      <a:pt x="87" y="80"/>
                    </a:lnTo>
                    <a:lnTo>
                      <a:pt x="87" y="77"/>
                    </a:lnTo>
                    <a:lnTo>
                      <a:pt x="85" y="75"/>
                    </a:lnTo>
                    <a:lnTo>
                      <a:pt x="85" y="58"/>
                    </a:lnTo>
                    <a:lnTo>
                      <a:pt x="75" y="51"/>
                    </a:lnTo>
                    <a:lnTo>
                      <a:pt x="73" y="45"/>
                    </a:lnTo>
                    <a:lnTo>
                      <a:pt x="73" y="37"/>
                    </a:lnTo>
                    <a:lnTo>
                      <a:pt x="78" y="27"/>
                    </a:lnTo>
                    <a:lnTo>
                      <a:pt x="85" y="18"/>
                    </a:lnTo>
                    <a:lnTo>
                      <a:pt x="98" y="6"/>
                    </a:lnTo>
                    <a:lnTo>
                      <a:pt x="100" y="0"/>
                    </a:lnTo>
                    <a:lnTo>
                      <a:pt x="118" y="7"/>
                    </a:lnTo>
                    <a:lnTo>
                      <a:pt x="131" y="8"/>
                    </a:lnTo>
                    <a:lnTo>
                      <a:pt x="145" y="10"/>
                    </a:lnTo>
                    <a:lnTo>
                      <a:pt x="161" y="13"/>
                    </a:lnTo>
                    <a:lnTo>
                      <a:pt x="172" y="17"/>
                    </a:lnTo>
                    <a:lnTo>
                      <a:pt x="194" y="28"/>
                    </a:lnTo>
                    <a:lnTo>
                      <a:pt x="204" y="28"/>
                    </a:lnTo>
                    <a:lnTo>
                      <a:pt x="241" y="31"/>
                    </a:lnTo>
                    <a:lnTo>
                      <a:pt x="241" y="37"/>
                    </a:lnTo>
                    <a:lnTo>
                      <a:pt x="244" y="41"/>
                    </a:lnTo>
                    <a:lnTo>
                      <a:pt x="241" y="53"/>
                    </a:lnTo>
                    <a:lnTo>
                      <a:pt x="235" y="63"/>
                    </a:lnTo>
                    <a:lnTo>
                      <a:pt x="226" y="71"/>
                    </a:lnTo>
                    <a:lnTo>
                      <a:pt x="212" y="80"/>
                    </a:lnTo>
                    <a:lnTo>
                      <a:pt x="212" y="85"/>
                    </a:lnTo>
                    <a:lnTo>
                      <a:pt x="203" y="98"/>
                    </a:lnTo>
                    <a:lnTo>
                      <a:pt x="206" y="104"/>
                    </a:lnTo>
                    <a:lnTo>
                      <a:pt x="206" y="114"/>
                    </a:lnTo>
                    <a:lnTo>
                      <a:pt x="219" y="116"/>
                    </a:lnTo>
                    <a:lnTo>
                      <a:pt x="230" y="132"/>
                    </a:lnTo>
                    <a:lnTo>
                      <a:pt x="220" y="142"/>
                    </a:lnTo>
                    <a:lnTo>
                      <a:pt x="214" y="149"/>
                    </a:lnTo>
                    <a:lnTo>
                      <a:pt x="214" y="177"/>
                    </a:lnTo>
                    <a:lnTo>
                      <a:pt x="209" y="185"/>
                    </a:lnTo>
                    <a:lnTo>
                      <a:pt x="157" y="187"/>
                    </a:lnTo>
                    <a:lnTo>
                      <a:pt x="152" y="189"/>
                    </a:lnTo>
                    <a:lnTo>
                      <a:pt x="152" y="194"/>
                    </a:lnTo>
                    <a:lnTo>
                      <a:pt x="139" y="206"/>
                    </a:lnTo>
                    <a:lnTo>
                      <a:pt x="139" y="212"/>
                    </a:lnTo>
                    <a:lnTo>
                      <a:pt x="144" y="223"/>
                    </a:lnTo>
                    <a:lnTo>
                      <a:pt x="142" y="229"/>
                    </a:lnTo>
                    <a:lnTo>
                      <a:pt x="130" y="239"/>
                    </a:lnTo>
                    <a:lnTo>
                      <a:pt x="122" y="235"/>
                    </a:lnTo>
                    <a:lnTo>
                      <a:pt x="118" y="232"/>
                    </a:lnTo>
                    <a:lnTo>
                      <a:pt x="111" y="232"/>
                    </a:lnTo>
                    <a:lnTo>
                      <a:pt x="106" y="228"/>
                    </a:lnTo>
                    <a:lnTo>
                      <a:pt x="110" y="221"/>
                    </a:lnTo>
                    <a:lnTo>
                      <a:pt x="110" y="216"/>
                    </a:lnTo>
                    <a:lnTo>
                      <a:pt x="106" y="214"/>
                    </a:lnTo>
                    <a:lnTo>
                      <a:pt x="96" y="214"/>
                    </a:lnTo>
                    <a:lnTo>
                      <a:pt x="66" y="218"/>
                    </a:lnTo>
                    <a:lnTo>
                      <a:pt x="52" y="218"/>
                    </a:lnTo>
                    <a:lnTo>
                      <a:pt x="35" y="202"/>
                    </a:lnTo>
                    <a:lnTo>
                      <a:pt x="21" y="202"/>
                    </a:lnTo>
                    <a:lnTo>
                      <a:pt x="12" y="19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3" name="Freeform 253">
                <a:extLst>
                  <a:ext uri="{FF2B5EF4-FFF2-40B4-BE49-F238E27FC236}">
                    <a16:creationId xmlns:a16="http://schemas.microsoft.com/office/drawing/2014/main" id="{38275A37-12ED-462B-B1C6-86C5CBFA4B0B}"/>
                  </a:ext>
                </a:extLst>
              </p:cNvPr>
              <p:cNvSpPr>
                <a:spLocks/>
              </p:cNvSpPr>
              <p:nvPr/>
            </p:nvSpPr>
            <p:spPr bwMode="auto">
              <a:xfrm>
                <a:off x="2998788" y="1846263"/>
                <a:ext cx="434975" cy="338137"/>
              </a:xfrm>
              <a:custGeom>
                <a:avLst/>
                <a:gdLst>
                  <a:gd name="T0" fmla="*/ 25 w 229"/>
                  <a:gd name="T1" fmla="*/ 105 h 158"/>
                  <a:gd name="T2" fmla="*/ 20 w 229"/>
                  <a:gd name="T3" fmla="*/ 105 h 158"/>
                  <a:gd name="T4" fmla="*/ 10 w 229"/>
                  <a:gd name="T5" fmla="*/ 119 h 158"/>
                  <a:gd name="T6" fmla="*/ 0 w 229"/>
                  <a:gd name="T7" fmla="*/ 123 h 158"/>
                  <a:gd name="T8" fmla="*/ 13 w 229"/>
                  <a:gd name="T9" fmla="*/ 136 h 158"/>
                  <a:gd name="T10" fmla="*/ 16 w 229"/>
                  <a:gd name="T11" fmla="*/ 142 h 158"/>
                  <a:gd name="T12" fmla="*/ 27 w 229"/>
                  <a:gd name="T13" fmla="*/ 150 h 158"/>
                  <a:gd name="T14" fmla="*/ 41 w 229"/>
                  <a:gd name="T15" fmla="*/ 150 h 158"/>
                  <a:gd name="T16" fmla="*/ 59 w 229"/>
                  <a:gd name="T17" fmla="*/ 150 h 158"/>
                  <a:gd name="T18" fmla="*/ 104 w 229"/>
                  <a:gd name="T19" fmla="*/ 158 h 158"/>
                  <a:gd name="T20" fmla="*/ 130 w 229"/>
                  <a:gd name="T21" fmla="*/ 158 h 158"/>
                  <a:gd name="T22" fmla="*/ 161 w 229"/>
                  <a:gd name="T23" fmla="*/ 158 h 158"/>
                  <a:gd name="T24" fmla="*/ 177 w 229"/>
                  <a:gd name="T25" fmla="*/ 150 h 158"/>
                  <a:gd name="T26" fmla="*/ 191 w 229"/>
                  <a:gd name="T27" fmla="*/ 147 h 158"/>
                  <a:gd name="T28" fmla="*/ 184 w 229"/>
                  <a:gd name="T29" fmla="*/ 136 h 158"/>
                  <a:gd name="T30" fmla="*/ 184 w 229"/>
                  <a:gd name="T31" fmla="*/ 129 h 158"/>
                  <a:gd name="T32" fmla="*/ 194 w 229"/>
                  <a:gd name="T33" fmla="*/ 119 h 158"/>
                  <a:gd name="T34" fmla="*/ 194 w 229"/>
                  <a:gd name="T35" fmla="*/ 114 h 158"/>
                  <a:gd name="T36" fmla="*/ 191 w 229"/>
                  <a:gd name="T37" fmla="*/ 108 h 158"/>
                  <a:gd name="T38" fmla="*/ 191 w 229"/>
                  <a:gd name="T39" fmla="*/ 101 h 158"/>
                  <a:gd name="T40" fmla="*/ 207 w 229"/>
                  <a:gd name="T41" fmla="*/ 84 h 158"/>
                  <a:gd name="T42" fmla="*/ 210 w 229"/>
                  <a:gd name="T43" fmla="*/ 81 h 158"/>
                  <a:gd name="T44" fmla="*/ 217 w 229"/>
                  <a:gd name="T45" fmla="*/ 81 h 158"/>
                  <a:gd name="T46" fmla="*/ 229 w 229"/>
                  <a:gd name="T47" fmla="*/ 75 h 158"/>
                  <a:gd name="T48" fmla="*/ 223 w 229"/>
                  <a:gd name="T49" fmla="*/ 70 h 158"/>
                  <a:gd name="T50" fmla="*/ 220 w 229"/>
                  <a:gd name="T51" fmla="*/ 65 h 158"/>
                  <a:gd name="T52" fmla="*/ 220 w 229"/>
                  <a:gd name="T53" fmla="*/ 44 h 158"/>
                  <a:gd name="T54" fmla="*/ 212 w 229"/>
                  <a:gd name="T55" fmla="*/ 32 h 158"/>
                  <a:gd name="T56" fmla="*/ 210 w 229"/>
                  <a:gd name="T57" fmla="*/ 23 h 158"/>
                  <a:gd name="T58" fmla="*/ 212 w 229"/>
                  <a:gd name="T59" fmla="*/ 17 h 158"/>
                  <a:gd name="T60" fmla="*/ 193 w 229"/>
                  <a:gd name="T61" fmla="*/ 6 h 158"/>
                  <a:gd name="T62" fmla="*/ 181 w 229"/>
                  <a:gd name="T63" fmla="*/ 6 h 158"/>
                  <a:gd name="T64" fmla="*/ 175 w 229"/>
                  <a:gd name="T65" fmla="*/ 0 h 158"/>
                  <a:gd name="T66" fmla="*/ 171 w 229"/>
                  <a:gd name="T67" fmla="*/ 0 h 158"/>
                  <a:gd name="T68" fmla="*/ 167 w 229"/>
                  <a:gd name="T69" fmla="*/ 5 h 158"/>
                  <a:gd name="T70" fmla="*/ 156 w 229"/>
                  <a:gd name="T71" fmla="*/ 10 h 158"/>
                  <a:gd name="T72" fmla="*/ 131 w 229"/>
                  <a:gd name="T73" fmla="*/ 17 h 158"/>
                  <a:gd name="T74" fmla="*/ 114 w 229"/>
                  <a:gd name="T75" fmla="*/ 32 h 158"/>
                  <a:gd name="T76" fmla="*/ 105 w 229"/>
                  <a:gd name="T77" fmla="*/ 32 h 158"/>
                  <a:gd name="T78" fmla="*/ 105 w 229"/>
                  <a:gd name="T79" fmla="*/ 38 h 158"/>
                  <a:gd name="T80" fmla="*/ 98 w 229"/>
                  <a:gd name="T81" fmla="*/ 38 h 158"/>
                  <a:gd name="T82" fmla="*/ 88 w 229"/>
                  <a:gd name="T83" fmla="*/ 49 h 158"/>
                  <a:gd name="T84" fmla="*/ 82 w 229"/>
                  <a:gd name="T85" fmla="*/ 49 h 158"/>
                  <a:gd name="T86" fmla="*/ 63 w 229"/>
                  <a:gd name="T87" fmla="*/ 59 h 158"/>
                  <a:gd name="T88" fmla="*/ 47 w 229"/>
                  <a:gd name="T89" fmla="*/ 62 h 158"/>
                  <a:gd name="T90" fmla="*/ 37 w 229"/>
                  <a:gd name="T91" fmla="*/ 70 h 158"/>
                  <a:gd name="T92" fmla="*/ 29 w 229"/>
                  <a:gd name="T93" fmla="*/ 70 h 158"/>
                  <a:gd name="T94" fmla="*/ 21 w 229"/>
                  <a:gd name="T95" fmla="*/ 74 h 158"/>
                  <a:gd name="T96" fmla="*/ 21 w 229"/>
                  <a:gd name="T97" fmla="*/ 78 h 158"/>
                  <a:gd name="T98" fmla="*/ 27 w 229"/>
                  <a:gd name="T99" fmla="*/ 83 h 158"/>
                  <a:gd name="T100" fmla="*/ 25 w 229"/>
                  <a:gd name="T101" fmla="*/ 91 h 158"/>
                  <a:gd name="T102" fmla="*/ 25 w 229"/>
                  <a:gd name="T103"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158">
                    <a:moveTo>
                      <a:pt x="25" y="105"/>
                    </a:moveTo>
                    <a:lnTo>
                      <a:pt x="20" y="105"/>
                    </a:lnTo>
                    <a:lnTo>
                      <a:pt x="10" y="119"/>
                    </a:lnTo>
                    <a:lnTo>
                      <a:pt x="0" y="123"/>
                    </a:lnTo>
                    <a:lnTo>
                      <a:pt x="13" y="136"/>
                    </a:lnTo>
                    <a:lnTo>
                      <a:pt x="16" y="142"/>
                    </a:lnTo>
                    <a:lnTo>
                      <a:pt x="27" y="150"/>
                    </a:lnTo>
                    <a:lnTo>
                      <a:pt x="41" y="150"/>
                    </a:lnTo>
                    <a:lnTo>
                      <a:pt x="59" y="150"/>
                    </a:lnTo>
                    <a:lnTo>
                      <a:pt x="104" y="158"/>
                    </a:lnTo>
                    <a:lnTo>
                      <a:pt x="130" y="158"/>
                    </a:lnTo>
                    <a:lnTo>
                      <a:pt x="161" y="158"/>
                    </a:lnTo>
                    <a:lnTo>
                      <a:pt x="177" y="150"/>
                    </a:lnTo>
                    <a:lnTo>
                      <a:pt x="191" y="147"/>
                    </a:lnTo>
                    <a:lnTo>
                      <a:pt x="184" y="136"/>
                    </a:lnTo>
                    <a:lnTo>
                      <a:pt x="184" y="129"/>
                    </a:lnTo>
                    <a:lnTo>
                      <a:pt x="194" y="119"/>
                    </a:lnTo>
                    <a:lnTo>
                      <a:pt x="194" y="114"/>
                    </a:lnTo>
                    <a:lnTo>
                      <a:pt x="191" y="108"/>
                    </a:lnTo>
                    <a:lnTo>
                      <a:pt x="191" y="101"/>
                    </a:lnTo>
                    <a:lnTo>
                      <a:pt x="207" y="84"/>
                    </a:lnTo>
                    <a:lnTo>
                      <a:pt x="210" y="81"/>
                    </a:lnTo>
                    <a:lnTo>
                      <a:pt x="217" y="81"/>
                    </a:lnTo>
                    <a:lnTo>
                      <a:pt x="229" y="75"/>
                    </a:lnTo>
                    <a:lnTo>
                      <a:pt x="223" y="70"/>
                    </a:lnTo>
                    <a:lnTo>
                      <a:pt x="220" y="65"/>
                    </a:lnTo>
                    <a:lnTo>
                      <a:pt x="220" y="44"/>
                    </a:lnTo>
                    <a:lnTo>
                      <a:pt x="212" y="32"/>
                    </a:lnTo>
                    <a:lnTo>
                      <a:pt x="210" y="23"/>
                    </a:lnTo>
                    <a:lnTo>
                      <a:pt x="212" y="17"/>
                    </a:lnTo>
                    <a:lnTo>
                      <a:pt x="193" y="6"/>
                    </a:lnTo>
                    <a:lnTo>
                      <a:pt x="181" y="6"/>
                    </a:lnTo>
                    <a:lnTo>
                      <a:pt x="175" y="0"/>
                    </a:lnTo>
                    <a:lnTo>
                      <a:pt x="171" y="0"/>
                    </a:lnTo>
                    <a:lnTo>
                      <a:pt x="167" y="5"/>
                    </a:lnTo>
                    <a:lnTo>
                      <a:pt x="156" y="10"/>
                    </a:lnTo>
                    <a:lnTo>
                      <a:pt x="131" y="17"/>
                    </a:lnTo>
                    <a:lnTo>
                      <a:pt x="114" y="32"/>
                    </a:lnTo>
                    <a:lnTo>
                      <a:pt x="105" y="32"/>
                    </a:lnTo>
                    <a:lnTo>
                      <a:pt x="105" y="38"/>
                    </a:lnTo>
                    <a:lnTo>
                      <a:pt x="98" y="38"/>
                    </a:lnTo>
                    <a:lnTo>
                      <a:pt x="88" y="49"/>
                    </a:lnTo>
                    <a:lnTo>
                      <a:pt x="82" y="49"/>
                    </a:lnTo>
                    <a:lnTo>
                      <a:pt x="63" y="59"/>
                    </a:lnTo>
                    <a:lnTo>
                      <a:pt x="47" y="62"/>
                    </a:lnTo>
                    <a:lnTo>
                      <a:pt x="37" y="70"/>
                    </a:lnTo>
                    <a:lnTo>
                      <a:pt x="29" y="70"/>
                    </a:lnTo>
                    <a:lnTo>
                      <a:pt x="21" y="74"/>
                    </a:lnTo>
                    <a:lnTo>
                      <a:pt x="21" y="78"/>
                    </a:lnTo>
                    <a:lnTo>
                      <a:pt x="27" y="83"/>
                    </a:lnTo>
                    <a:lnTo>
                      <a:pt x="25" y="91"/>
                    </a:lnTo>
                    <a:lnTo>
                      <a:pt x="25" y="10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4" name="Freeform 254" descr="Wide upward diagonal">
                <a:extLst>
                  <a:ext uri="{FF2B5EF4-FFF2-40B4-BE49-F238E27FC236}">
                    <a16:creationId xmlns:a16="http://schemas.microsoft.com/office/drawing/2014/main" id="{91BBC539-6E92-4D84-8E41-ADCB5A8926B8}"/>
                  </a:ext>
                </a:extLst>
              </p:cNvPr>
              <p:cNvSpPr>
                <a:spLocks/>
              </p:cNvSpPr>
              <p:nvPr/>
            </p:nvSpPr>
            <p:spPr bwMode="auto">
              <a:xfrm>
                <a:off x="3330575" y="1687513"/>
                <a:ext cx="354013" cy="319087"/>
              </a:xfrm>
              <a:custGeom>
                <a:avLst/>
                <a:gdLst>
                  <a:gd name="T0" fmla="*/ 54 w 187"/>
                  <a:gd name="T1" fmla="*/ 40 h 149"/>
                  <a:gd name="T2" fmla="*/ 34 w 187"/>
                  <a:gd name="T3" fmla="*/ 49 h 149"/>
                  <a:gd name="T4" fmla="*/ 25 w 187"/>
                  <a:gd name="T5" fmla="*/ 55 h 149"/>
                  <a:gd name="T6" fmla="*/ 21 w 187"/>
                  <a:gd name="T7" fmla="*/ 64 h 149"/>
                  <a:gd name="T8" fmla="*/ 0 w 187"/>
                  <a:gd name="T9" fmla="*/ 74 h 149"/>
                  <a:gd name="T10" fmla="*/ 6 w 187"/>
                  <a:gd name="T11" fmla="*/ 80 h 149"/>
                  <a:gd name="T12" fmla="*/ 18 w 187"/>
                  <a:gd name="T13" fmla="*/ 80 h 149"/>
                  <a:gd name="T14" fmla="*/ 37 w 187"/>
                  <a:gd name="T15" fmla="*/ 91 h 149"/>
                  <a:gd name="T16" fmla="*/ 35 w 187"/>
                  <a:gd name="T17" fmla="*/ 97 h 149"/>
                  <a:gd name="T18" fmla="*/ 37 w 187"/>
                  <a:gd name="T19" fmla="*/ 106 h 149"/>
                  <a:gd name="T20" fmla="*/ 45 w 187"/>
                  <a:gd name="T21" fmla="*/ 118 h 149"/>
                  <a:gd name="T22" fmla="*/ 45 w 187"/>
                  <a:gd name="T23" fmla="*/ 139 h 149"/>
                  <a:gd name="T24" fmla="*/ 48 w 187"/>
                  <a:gd name="T25" fmla="*/ 144 h 149"/>
                  <a:gd name="T26" fmla="*/ 54 w 187"/>
                  <a:gd name="T27" fmla="*/ 149 h 149"/>
                  <a:gd name="T28" fmla="*/ 86 w 187"/>
                  <a:gd name="T29" fmla="*/ 138 h 149"/>
                  <a:gd name="T30" fmla="*/ 101 w 187"/>
                  <a:gd name="T31" fmla="*/ 132 h 149"/>
                  <a:gd name="T32" fmla="*/ 116 w 187"/>
                  <a:gd name="T33" fmla="*/ 122 h 149"/>
                  <a:gd name="T34" fmla="*/ 125 w 187"/>
                  <a:gd name="T35" fmla="*/ 112 h 149"/>
                  <a:gd name="T36" fmla="*/ 131 w 187"/>
                  <a:gd name="T37" fmla="*/ 101 h 149"/>
                  <a:gd name="T38" fmla="*/ 137 w 187"/>
                  <a:gd name="T39" fmla="*/ 93 h 149"/>
                  <a:gd name="T40" fmla="*/ 154 w 187"/>
                  <a:gd name="T41" fmla="*/ 90 h 149"/>
                  <a:gd name="T42" fmla="*/ 164 w 187"/>
                  <a:gd name="T43" fmla="*/ 81 h 149"/>
                  <a:gd name="T44" fmla="*/ 169 w 187"/>
                  <a:gd name="T45" fmla="*/ 81 h 149"/>
                  <a:gd name="T46" fmla="*/ 173 w 187"/>
                  <a:gd name="T47" fmla="*/ 83 h 149"/>
                  <a:gd name="T48" fmla="*/ 180 w 187"/>
                  <a:gd name="T49" fmla="*/ 83 h 149"/>
                  <a:gd name="T50" fmla="*/ 187 w 187"/>
                  <a:gd name="T51" fmla="*/ 77 h 149"/>
                  <a:gd name="T52" fmla="*/ 181 w 187"/>
                  <a:gd name="T53" fmla="*/ 73 h 149"/>
                  <a:gd name="T54" fmla="*/ 175 w 187"/>
                  <a:gd name="T55" fmla="*/ 73 h 149"/>
                  <a:gd name="T56" fmla="*/ 172 w 187"/>
                  <a:gd name="T57" fmla="*/ 77 h 149"/>
                  <a:gd name="T58" fmla="*/ 164 w 187"/>
                  <a:gd name="T59" fmla="*/ 77 h 149"/>
                  <a:gd name="T60" fmla="*/ 162 w 187"/>
                  <a:gd name="T61" fmla="*/ 71 h 149"/>
                  <a:gd name="T62" fmla="*/ 166 w 187"/>
                  <a:gd name="T63" fmla="*/ 62 h 149"/>
                  <a:gd name="T64" fmla="*/ 176 w 187"/>
                  <a:gd name="T65" fmla="*/ 52 h 149"/>
                  <a:gd name="T66" fmla="*/ 176 w 187"/>
                  <a:gd name="T67" fmla="*/ 46 h 149"/>
                  <a:gd name="T68" fmla="*/ 176 w 187"/>
                  <a:gd name="T69" fmla="*/ 38 h 149"/>
                  <a:gd name="T70" fmla="*/ 171 w 187"/>
                  <a:gd name="T71" fmla="*/ 29 h 149"/>
                  <a:gd name="T72" fmla="*/ 168 w 187"/>
                  <a:gd name="T73" fmla="*/ 22 h 149"/>
                  <a:gd name="T74" fmla="*/ 157 w 187"/>
                  <a:gd name="T75" fmla="*/ 0 h 149"/>
                  <a:gd name="T76" fmla="*/ 153 w 187"/>
                  <a:gd name="T77" fmla="*/ 4 h 149"/>
                  <a:gd name="T78" fmla="*/ 147 w 187"/>
                  <a:gd name="T79" fmla="*/ 4 h 149"/>
                  <a:gd name="T80" fmla="*/ 143 w 187"/>
                  <a:gd name="T81" fmla="*/ 8 h 149"/>
                  <a:gd name="T82" fmla="*/ 118 w 187"/>
                  <a:gd name="T83" fmla="*/ 8 h 149"/>
                  <a:gd name="T84" fmla="*/ 112 w 187"/>
                  <a:gd name="T85" fmla="*/ 11 h 149"/>
                  <a:gd name="T86" fmla="*/ 105 w 187"/>
                  <a:gd name="T87" fmla="*/ 15 h 149"/>
                  <a:gd name="T88" fmla="*/ 97 w 187"/>
                  <a:gd name="T89" fmla="*/ 15 h 149"/>
                  <a:gd name="T90" fmla="*/ 90 w 187"/>
                  <a:gd name="T91" fmla="*/ 23 h 149"/>
                  <a:gd name="T92" fmla="*/ 82 w 187"/>
                  <a:gd name="T93" fmla="*/ 26 h 149"/>
                  <a:gd name="T94" fmla="*/ 77 w 187"/>
                  <a:gd name="T95" fmla="*/ 32 h 149"/>
                  <a:gd name="T96" fmla="*/ 73 w 187"/>
                  <a:gd name="T97" fmla="*/ 22 h 149"/>
                  <a:gd name="T98" fmla="*/ 66 w 187"/>
                  <a:gd name="T99" fmla="*/ 32 h 149"/>
                  <a:gd name="T100" fmla="*/ 54 w 187"/>
                  <a:gd name="T101" fmla="*/ 4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 h="149">
                    <a:moveTo>
                      <a:pt x="54" y="40"/>
                    </a:moveTo>
                    <a:lnTo>
                      <a:pt x="34" y="49"/>
                    </a:lnTo>
                    <a:lnTo>
                      <a:pt x="25" y="55"/>
                    </a:lnTo>
                    <a:lnTo>
                      <a:pt x="21" y="64"/>
                    </a:lnTo>
                    <a:lnTo>
                      <a:pt x="0" y="74"/>
                    </a:lnTo>
                    <a:lnTo>
                      <a:pt x="6" y="80"/>
                    </a:lnTo>
                    <a:lnTo>
                      <a:pt x="18" y="80"/>
                    </a:lnTo>
                    <a:lnTo>
                      <a:pt x="37" y="91"/>
                    </a:lnTo>
                    <a:lnTo>
                      <a:pt x="35" y="97"/>
                    </a:lnTo>
                    <a:lnTo>
                      <a:pt x="37" y="106"/>
                    </a:lnTo>
                    <a:lnTo>
                      <a:pt x="45" y="118"/>
                    </a:lnTo>
                    <a:lnTo>
                      <a:pt x="45" y="139"/>
                    </a:lnTo>
                    <a:lnTo>
                      <a:pt x="48" y="144"/>
                    </a:lnTo>
                    <a:lnTo>
                      <a:pt x="54" y="149"/>
                    </a:lnTo>
                    <a:lnTo>
                      <a:pt x="86" y="138"/>
                    </a:lnTo>
                    <a:lnTo>
                      <a:pt x="101" y="132"/>
                    </a:lnTo>
                    <a:lnTo>
                      <a:pt x="116" y="122"/>
                    </a:lnTo>
                    <a:lnTo>
                      <a:pt x="125" y="112"/>
                    </a:lnTo>
                    <a:lnTo>
                      <a:pt x="131" y="101"/>
                    </a:lnTo>
                    <a:lnTo>
                      <a:pt x="137" y="93"/>
                    </a:lnTo>
                    <a:lnTo>
                      <a:pt x="154" y="90"/>
                    </a:lnTo>
                    <a:lnTo>
                      <a:pt x="164" y="81"/>
                    </a:lnTo>
                    <a:lnTo>
                      <a:pt x="169" y="81"/>
                    </a:lnTo>
                    <a:lnTo>
                      <a:pt x="173" y="83"/>
                    </a:lnTo>
                    <a:lnTo>
                      <a:pt x="180" y="83"/>
                    </a:lnTo>
                    <a:lnTo>
                      <a:pt x="187" y="77"/>
                    </a:lnTo>
                    <a:lnTo>
                      <a:pt x="181" y="73"/>
                    </a:lnTo>
                    <a:lnTo>
                      <a:pt x="175" y="73"/>
                    </a:lnTo>
                    <a:lnTo>
                      <a:pt x="172" y="77"/>
                    </a:lnTo>
                    <a:lnTo>
                      <a:pt x="164" y="77"/>
                    </a:lnTo>
                    <a:lnTo>
                      <a:pt x="162" y="71"/>
                    </a:lnTo>
                    <a:lnTo>
                      <a:pt x="166" y="62"/>
                    </a:lnTo>
                    <a:lnTo>
                      <a:pt x="176" y="52"/>
                    </a:lnTo>
                    <a:lnTo>
                      <a:pt x="176" y="46"/>
                    </a:lnTo>
                    <a:lnTo>
                      <a:pt x="176" y="38"/>
                    </a:lnTo>
                    <a:lnTo>
                      <a:pt x="171" y="29"/>
                    </a:lnTo>
                    <a:lnTo>
                      <a:pt x="168" y="22"/>
                    </a:lnTo>
                    <a:lnTo>
                      <a:pt x="157" y="0"/>
                    </a:lnTo>
                    <a:lnTo>
                      <a:pt x="153" y="4"/>
                    </a:lnTo>
                    <a:lnTo>
                      <a:pt x="147" y="4"/>
                    </a:lnTo>
                    <a:lnTo>
                      <a:pt x="143" y="8"/>
                    </a:lnTo>
                    <a:lnTo>
                      <a:pt x="118" y="8"/>
                    </a:lnTo>
                    <a:lnTo>
                      <a:pt x="112" y="11"/>
                    </a:lnTo>
                    <a:lnTo>
                      <a:pt x="105" y="15"/>
                    </a:lnTo>
                    <a:lnTo>
                      <a:pt x="97" y="15"/>
                    </a:lnTo>
                    <a:lnTo>
                      <a:pt x="90" y="23"/>
                    </a:lnTo>
                    <a:lnTo>
                      <a:pt x="82" y="26"/>
                    </a:lnTo>
                    <a:lnTo>
                      <a:pt x="77" y="32"/>
                    </a:lnTo>
                    <a:lnTo>
                      <a:pt x="73" y="22"/>
                    </a:lnTo>
                    <a:lnTo>
                      <a:pt x="66" y="32"/>
                    </a:lnTo>
                    <a:lnTo>
                      <a:pt x="54" y="4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5" name="Freeform 256">
                <a:extLst>
                  <a:ext uri="{FF2B5EF4-FFF2-40B4-BE49-F238E27FC236}">
                    <a16:creationId xmlns:a16="http://schemas.microsoft.com/office/drawing/2014/main" id="{9FAB4C09-1D54-4D00-A2A3-3DD27E094C50}"/>
                  </a:ext>
                </a:extLst>
              </p:cNvPr>
              <p:cNvSpPr>
                <a:spLocks/>
              </p:cNvSpPr>
              <p:nvPr/>
            </p:nvSpPr>
            <p:spPr bwMode="auto">
              <a:xfrm>
                <a:off x="3916363" y="2884488"/>
                <a:ext cx="563562" cy="566737"/>
              </a:xfrm>
              <a:custGeom>
                <a:avLst/>
                <a:gdLst>
                  <a:gd name="T0" fmla="*/ 178 w 298"/>
                  <a:gd name="T1" fmla="*/ 264 h 265"/>
                  <a:gd name="T2" fmla="*/ 148 w 298"/>
                  <a:gd name="T3" fmla="*/ 240 h 265"/>
                  <a:gd name="T4" fmla="*/ 128 w 298"/>
                  <a:gd name="T5" fmla="*/ 220 h 265"/>
                  <a:gd name="T6" fmla="*/ 120 w 298"/>
                  <a:gd name="T7" fmla="*/ 205 h 265"/>
                  <a:gd name="T8" fmla="*/ 100 w 298"/>
                  <a:gd name="T9" fmla="*/ 203 h 265"/>
                  <a:gd name="T10" fmla="*/ 75 w 298"/>
                  <a:gd name="T11" fmla="*/ 198 h 265"/>
                  <a:gd name="T12" fmla="*/ 23 w 298"/>
                  <a:gd name="T13" fmla="*/ 159 h 265"/>
                  <a:gd name="T14" fmla="*/ 0 w 298"/>
                  <a:gd name="T15" fmla="*/ 133 h 265"/>
                  <a:gd name="T16" fmla="*/ 17 w 298"/>
                  <a:gd name="T17" fmla="*/ 110 h 265"/>
                  <a:gd name="T18" fmla="*/ 31 w 298"/>
                  <a:gd name="T19" fmla="*/ 99 h 265"/>
                  <a:gd name="T20" fmla="*/ 68 w 298"/>
                  <a:gd name="T21" fmla="*/ 85 h 265"/>
                  <a:gd name="T22" fmla="*/ 77 w 298"/>
                  <a:gd name="T23" fmla="*/ 70 h 265"/>
                  <a:gd name="T24" fmla="*/ 107 w 298"/>
                  <a:gd name="T25" fmla="*/ 44 h 265"/>
                  <a:gd name="T26" fmla="*/ 129 w 298"/>
                  <a:gd name="T27" fmla="*/ 10 h 265"/>
                  <a:gd name="T28" fmla="*/ 158 w 298"/>
                  <a:gd name="T29" fmla="*/ 0 h 265"/>
                  <a:gd name="T30" fmla="*/ 177 w 298"/>
                  <a:gd name="T31" fmla="*/ 17 h 265"/>
                  <a:gd name="T32" fmla="*/ 191 w 298"/>
                  <a:gd name="T33" fmla="*/ 21 h 265"/>
                  <a:gd name="T34" fmla="*/ 225 w 298"/>
                  <a:gd name="T35" fmla="*/ 28 h 265"/>
                  <a:gd name="T36" fmla="*/ 228 w 298"/>
                  <a:gd name="T37" fmla="*/ 40 h 265"/>
                  <a:gd name="T38" fmla="*/ 252 w 298"/>
                  <a:gd name="T39" fmla="*/ 58 h 265"/>
                  <a:gd name="T40" fmla="*/ 248 w 298"/>
                  <a:gd name="T41" fmla="*/ 65 h 265"/>
                  <a:gd name="T42" fmla="*/ 244 w 298"/>
                  <a:gd name="T43" fmla="*/ 80 h 265"/>
                  <a:gd name="T44" fmla="*/ 279 w 298"/>
                  <a:gd name="T45" fmla="*/ 102 h 265"/>
                  <a:gd name="T46" fmla="*/ 261 w 298"/>
                  <a:gd name="T47" fmla="*/ 132 h 265"/>
                  <a:gd name="T48" fmla="*/ 267 w 298"/>
                  <a:gd name="T49" fmla="*/ 143 h 265"/>
                  <a:gd name="T50" fmla="*/ 290 w 298"/>
                  <a:gd name="T51" fmla="*/ 135 h 265"/>
                  <a:gd name="T52" fmla="*/ 298 w 298"/>
                  <a:gd name="T53" fmla="*/ 139 h 265"/>
                  <a:gd name="T54" fmla="*/ 283 w 298"/>
                  <a:gd name="T55" fmla="*/ 153 h 265"/>
                  <a:gd name="T56" fmla="*/ 271 w 298"/>
                  <a:gd name="T57" fmla="*/ 176 h 265"/>
                  <a:gd name="T58" fmla="*/ 262 w 298"/>
                  <a:gd name="T59" fmla="*/ 179 h 265"/>
                  <a:gd name="T60" fmla="*/ 265 w 298"/>
                  <a:gd name="T61" fmla="*/ 194 h 265"/>
                  <a:gd name="T62" fmla="*/ 256 w 298"/>
                  <a:gd name="T63" fmla="*/ 201 h 265"/>
                  <a:gd name="T64" fmla="*/ 246 w 298"/>
                  <a:gd name="T65" fmla="*/ 201 h 265"/>
                  <a:gd name="T66" fmla="*/ 250 w 298"/>
                  <a:gd name="T67" fmla="*/ 218 h 265"/>
                  <a:gd name="T68" fmla="*/ 232 w 298"/>
                  <a:gd name="T69" fmla="*/ 224 h 265"/>
                  <a:gd name="T70" fmla="*/ 217 w 298"/>
                  <a:gd name="T71" fmla="*/ 251 h 265"/>
                  <a:gd name="T72" fmla="*/ 202 w 298"/>
                  <a:gd name="T73" fmla="*/ 24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8" h="265">
                    <a:moveTo>
                      <a:pt x="189" y="243"/>
                    </a:moveTo>
                    <a:lnTo>
                      <a:pt x="178" y="264"/>
                    </a:lnTo>
                    <a:lnTo>
                      <a:pt x="167" y="265"/>
                    </a:lnTo>
                    <a:lnTo>
                      <a:pt x="148" y="240"/>
                    </a:lnTo>
                    <a:lnTo>
                      <a:pt x="144" y="229"/>
                    </a:lnTo>
                    <a:lnTo>
                      <a:pt x="128" y="220"/>
                    </a:lnTo>
                    <a:lnTo>
                      <a:pt x="125" y="213"/>
                    </a:lnTo>
                    <a:lnTo>
                      <a:pt x="120" y="205"/>
                    </a:lnTo>
                    <a:lnTo>
                      <a:pt x="108" y="205"/>
                    </a:lnTo>
                    <a:lnTo>
                      <a:pt x="100" y="203"/>
                    </a:lnTo>
                    <a:lnTo>
                      <a:pt x="89" y="198"/>
                    </a:lnTo>
                    <a:lnTo>
                      <a:pt x="75" y="198"/>
                    </a:lnTo>
                    <a:lnTo>
                      <a:pt x="60" y="184"/>
                    </a:lnTo>
                    <a:lnTo>
                      <a:pt x="23" y="159"/>
                    </a:lnTo>
                    <a:lnTo>
                      <a:pt x="14" y="143"/>
                    </a:lnTo>
                    <a:lnTo>
                      <a:pt x="0" y="133"/>
                    </a:lnTo>
                    <a:lnTo>
                      <a:pt x="0" y="124"/>
                    </a:lnTo>
                    <a:lnTo>
                      <a:pt x="17" y="110"/>
                    </a:lnTo>
                    <a:lnTo>
                      <a:pt x="23" y="102"/>
                    </a:lnTo>
                    <a:lnTo>
                      <a:pt x="31" y="99"/>
                    </a:lnTo>
                    <a:lnTo>
                      <a:pt x="48" y="85"/>
                    </a:lnTo>
                    <a:lnTo>
                      <a:pt x="68" y="85"/>
                    </a:lnTo>
                    <a:lnTo>
                      <a:pt x="74" y="81"/>
                    </a:lnTo>
                    <a:lnTo>
                      <a:pt x="77" y="70"/>
                    </a:lnTo>
                    <a:lnTo>
                      <a:pt x="99" y="59"/>
                    </a:lnTo>
                    <a:lnTo>
                      <a:pt x="107" y="44"/>
                    </a:lnTo>
                    <a:lnTo>
                      <a:pt x="114" y="23"/>
                    </a:lnTo>
                    <a:lnTo>
                      <a:pt x="129" y="10"/>
                    </a:lnTo>
                    <a:lnTo>
                      <a:pt x="137" y="4"/>
                    </a:lnTo>
                    <a:lnTo>
                      <a:pt x="158" y="0"/>
                    </a:lnTo>
                    <a:lnTo>
                      <a:pt x="169" y="5"/>
                    </a:lnTo>
                    <a:lnTo>
                      <a:pt x="177" y="17"/>
                    </a:lnTo>
                    <a:lnTo>
                      <a:pt x="185" y="17"/>
                    </a:lnTo>
                    <a:lnTo>
                      <a:pt x="191" y="21"/>
                    </a:lnTo>
                    <a:lnTo>
                      <a:pt x="203" y="21"/>
                    </a:lnTo>
                    <a:lnTo>
                      <a:pt x="225" y="28"/>
                    </a:lnTo>
                    <a:lnTo>
                      <a:pt x="228" y="33"/>
                    </a:lnTo>
                    <a:lnTo>
                      <a:pt x="228" y="40"/>
                    </a:lnTo>
                    <a:lnTo>
                      <a:pt x="239" y="51"/>
                    </a:lnTo>
                    <a:lnTo>
                      <a:pt x="252" y="58"/>
                    </a:lnTo>
                    <a:lnTo>
                      <a:pt x="254" y="65"/>
                    </a:lnTo>
                    <a:lnTo>
                      <a:pt x="248" y="65"/>
                    </a:lnTo>
                    <a:lnTo>
                      <a:pt x="241" y="68"/>
                    </a:lnTo>
                    <a:lnTo>
                      <a:pt x="244" y="80"/>
                    </a:lnTo>
                    <a:lnTo>
                      <a:pt x="261" y="91"/>
                    </a:lnTo>
                    <a:lnTo>
                      <a:pt x="279" y="102"/>
                    </a:lnTo>
                    <a:lnTo>
                      <a:pt x="271" y="117"/>
                    </a:lnTo>
                    <a:lnTo>
                      <a:pt x="261" y="132"/>
                    </a:lnTo>
                    <a:lnTo>
                      <a:pt x="261" y="139"/>
                    </a:lnTo>
                    <a:lnTo>
                      <a:pt x="267" y="143"/>
                    </a:lnTo>
                    <a:lnTo>
                      <a:pt x="274" y="143"/>
                    </a:lnTo>
                    <a:lnTo>
                      <a:pt x="290" y="135"/>
                    </a:lnTo>
                    <a:lnTo>
                      <a:pt x="294" y="135"/>
                    </a:lnTo>
                    <a:lnTo>
                      <a:pt x="298" y="139"/>
                    </a:lnTo>
                    <a:lnTo>
                      <a:pt x="294" y="145"/>
                    </a:lnTo>
                    <a:lnTo>
                      <a:pt x="283" y="153"/>
                    </a:lnTo>
                    <a:lnTo>
                      <a:pt x="279" y="170"/>
                    </a:lnTo>
                    <a:lnTo>
                      <a:pt x="271" y="176"/>
                    </a:lnTo>
                    <a:lnTo>
                      <a:pt x="265" y="176"/>
                    </a:lnTo>
                    <a:lnTo>
                      <a:pt x="262" y="179"/>
                    </a:lnTo>
                    <a:lnTo>
                      <a:pt x="262" y="186"/>
                    </a:lnTo>
                    <a:lnTo>
                      <a:pt x="265" y="194"/>
                    </a:lnTo>
                    <a:lnTo>
                      <a:pt x="268" y="201"/>
                    </a:lnTo>
                    <a:lnTo>
                      <a:pt x="256" y="201"/>
                    </a:lnTo>
                    <a:lnTo>
                      <a:pt x="252" y="198"/>
                    </a:lnTo>
                    <a:lnTo>
                      <a:pt x="246" y="201"/>
                    </a:lnTo>
                    <a:lnTo>
                      <a:pt x="253" y="214"/>
                    </a:lnTo>
                    <a:lnTo>
                      <a:pt x="250" y="218"/>
                    </a:lnTo>
                    <a:lnTo>
                      <a:pt x="239" y="218"/>
                    </a:lnTo>
                    <a:lnTo>
                      <a:pt x="232" y="224"/>
                    </a:lnTo>
                    <a:lnTo>
                      <a:pt x="232" y="232"/>
                    </a:lnTo>
                    <a:lnTo>
                      <a:pt x="217" y="251"/>
                    </a:lnTo>
                    <a:lnTo>
                      <a:pt x="211" y="251"/>
                    </a:lnTo>
                    <a:lnTo>
                      <a:pt x="202" y="246"/>
                    </a:lnTo>
                    <a:lnTo>
                      <a:pt x="189" y="24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6" name="Freeform 257" descr="Wide upward diagonal">
                <a:extLst>
                  <a:ext uri="{FF2B5EF4-FFF2-40B4-BE49-F238E27FC236}">
                    <a16:creationId xmlns:a16="http://schemas.microsoft.com/office/drawing/2014/main" id="{F6A299C2-1BF8-4514-BA22-A175BCE3118F}"/>
                  </a:ext>
                </a:extLst>
              </p:cNvPr>
              <p:cNvSpPr>
                <a:spLocks/>
              </p:cNvSpPr>
              <p:nvPr/>
            </p:nvSpPr>
            <p:spPr bwMode="auto">
              <a:xfrm>
                <a:off x="2786063" y="2359025"/>
                <a:ext cx="1319212" cy="1195388"/>
              </a:xfrm>
              <a:custGeom>
                <a:avLst/>
                <a:gdLst>
                  <a:gd name="T0" fmla="*/ 79 w 697"/>
                  <a:gd name="T1" fmla="*/ 177 h 558"/>
                  <a:gd name="T2" fmla="*/ 127 w 697"/>
                  <a:gd name="T3" fmla="*/ 173 h 558"/>
                  <a:gd name="T4" fmla="*/ 171 w 697"/>
                  <a:gd name="T5" fmla="*/ 187 h 558"/>
                  <a:gd name="T6" fmla="*/ 202 w 697"/>
                  <a:gd name="T7" fmla="*/ 190 h 558"/>
                  <a:gd name="T8" fmla="*/ 218 w 697"/>
                  <a:gd name="T9" fmla="*/ 224 h 558"/>
                  <a:gd name="T10" fmla="*/ 231 w 697"/>
                  <a:gd name="T11" fmla="*/ 233 h 558"/>
                  <a:gd name="T12" fmla="*/ 233 w 697"/>
                  <a:gd name="T13" fmla="*/ 245 h 558"/>
                  <a:gd name="T14" fmla="*/ 260 w 697"/>
                  <a:gd name="T15" fmla="*/ 315 h 558"/>
                  <a:gd name="T16" fmla="*/ 269 w 697"/>
                  <a:gd name="T17" fmla="*/ 341 h 558"/>
                  <a:gd name="T18" fmla="*/ 275 w 697"/>
                  <a:gd name="T19" fmla="*/ 383 h 558"/>
                  <a:gd name="T20" fmla="*/ 249 w 697"/>
                  <a:gd name="T21" fmla="*/ 401 h 558"/>
                  <a:gd name="T22" fmla="*/ 252 w 697"/>
                  <a:gd name="T23" fmla="*/ 460 h 558"/>
                  <a:gd name="T24" fmla="*/ 309 w 697"/>
                  <a:gd name="T25" fmla="*/ 455 h 558"/>
                  <a:gd name="T26" fmla="*/ 355 w 697"/>
                  <a:gd name="T27" fmla="*/ 469 h 558"/>
                  <a:gd name="T28" fmla="*/ 397 w 697"/>
                  <a:gd name="T29" fmla="*/ 458 h 558"/>
                  <a:gd name="T30" fmla="*/ 419 w 697"/>
                  <a:gd name="T31" fmla="*/ 442 h 558"/>
                  <a:gd name="T32" fmla="*/ 456 w 697"/>
                  <a:gd name="T33" fmla="*/ 422 h 558"/>
                  <a:gd name="T34" fmla="*/ 452 w 697"/>
                  <a:gd name="T35" fmla="*/ 409 h 558"/>
                  <a:gd name="T36" fmla="*/ 474 w 697"/>
                  <a:gd name="T37" fmla="*/ 407 h 558"/>
                  <a:gd name="T38" fmla="*/ 492 w 697"/>
                  <a:gd name="T39" fmla="*/ 393 h 558"/>
                  <a:gd name="T40" fmla="*/ 555 w 697"/>
                  <a:gd name="T41" fmla="*/ 435 h 558"/>
                  <a:gd name="T42" fmla="*/ 576 w 697"/>
                  <a:gd name="T43" fmla="*/ 481 h 558"/>
                  <a:gd name="T44" fmla="*/ 595 w 697"/>
                  <a:gd name="T45" fmla="*/ 539 h 558"/>
                  <a:gd name="T46" fmla="*/ 659 w 697"/>
                  <a:gd name="T47" fmla="*/ 547 h 558"/>
                  <a:gd name="T48" fmla="*/ 674 w 697"/>
                  <a:gd name="T49" fmla="*/ 510 h 558"/>
                  <a:gd name="T50" fmla="*/ 669 w 697"/>
                  <a:gd name="T51" fmla="*/ 485 h 558"/>
                  <a:gd name="T52" fmla="*/ 697 w 697"/>
                  <a:gd name="T53" fmla="*/ 448 h 558"/>
                  <a:gd name="T54" fmla="*/ 657 w 697"/>
                  <a:gd name="T55" fmla="*/ 429 h 558"/>
                  <a:gd name="T56" fmla="*/ 597 w 697"/>
                  <a:gd name="T57" fmla="*/ 378 h 558"/>
                  <a:gd name="T58" fmla="*/ 585 w 697"/>
                  <a:gd name="T59" fmla="*/ 340 h 558"/>
                  <a:gd name="T60" fmla="*/ 572 w 697"/>
                  <a:gd name="T61" fmla="*/ 312 h 558"/>
                  <a:gd name="T62" fmla="*/ 555 w 697"/>
                  <a:gd name="T63" fmla="*/ 286 h 558"/>
                  <a:gd name="T64" fmla="*/ 569 w 697"/>
                  <a:gd name="T65" fmla="*/ 242 h 558"/>
                  <a:gd name="T66" fmla="*/ 580 w 697"/>
                  <a:gd name="T67" fmla="*/ 201 h 558"/>
                  <a:gd name="T68" fmla="*/ 603 w 697"/>
                  <a:gd name="T69" fmla="*/ 202 h 558"/>
                  <a:gd name="T70" fmla="*/ 635 w 697"/>
                  <a:gd name="T71" fmla="*/ 178 h 558"/>
                  <a:gd name="T72" fmla="*/ 627 w 697"/>
                  <a:gd name="T73" fmla="*/ 158 h 558"/>
                  <a:gd name="T74" fmla="*/ 646 w 697"/>
                  <a:gd name="T75" fmla="*/ 112 h 558"/>
                  <a:gd name="T76" fmla="*/ 611 w 697"/>
                  <a:gd name="T77" fmla="*/ 86 h 558"/>
                  <a:gd name="T78" fmla="*/ 567 w 697"/>
                  <a:gd name="T79" fmla="*/ 83 h 558"/>
                  <a:gd name="T80" fmla="*/ 545 w 697"/>
                  <a:gd name="T81" fmla="*/ 101 h 558"/>
                  <a:gd name="T82" fmla="*/ 503 w 697"/>
                  <a:gd name="T83" fmla="*/ 52 h 558"/>
                  <a:gd name="T84" fmla="*/ 484 w 697"/>
                  <a:gd name="T85" fmla="*/ 38 h 558"/>
                  <a:gd name="T86" fmla="*/ 492 w 697"/>
                  <a:gd name="T87" fmla="*/ 22 h 558"/>
                  <a:gd name="T88" fmla="*/ 447 w 697"/>
                  <a:gd name="T89" fmla="*/ 10 h 558"/>
                  <a:gd name="T90" fmla="*/ 404 w 697"/>
                  <a:gd name="T91" fmla="*/ 3 h 558"/>
                  <a:gd name="T92" fmla="*/ 354 w 697"/>
                  <a:gd name="T93" fmla="*/ 11 h 558"/>
                  <a:gd name="T94" fmla="*/ 364 w 697"/>
                  <a:gd name="T95" fmla="*/ 33 h 558"/>
                  <a:gd name="T96" fmla="*/ 322 w 697"/>
                  <a:gd name="T97" fmla="*/ 61 h 558"/>
                  <a:gd name="T98" fmla="*/ 291 w 697"/>
                  <a:gd name="T99" fmla="*/ 74 h 558"/>
                  <a:gd name="T100" fmla="*/ 228 w 697"/>
                  <a:gd name="T101" fmla="*/ 101 h 558"/>
                  <a:gd name="T102" fmla="*/ 201 w 697"/>
                  <a:gd name="T103" fmla="*/ 108 h 558"/>
                  <a:gd name="T104" fmla="*/ 153 w 697"/>
                  <a:gd name="T105" fmla="*/ 110 h 558"/>
                  <a:gd name="T106" fmla="*/ 136 w 697"/>
                  <a:gd name="T107" fmla="*/ 95 h 558"/>
                  <a:gd name="T108" fmla="*/ 78 w 697"/>
                  <a:gd name="T109" fmla="*/ 89 h 558"/>
                  <a:gd name="T110" fmla="*/ 63 w 697"/>
                  <a:gd name="T111" fmla="*/ 112 h 558"/>
                  <a:gd name="T112" fmla="*/ 21 w 697"/>
                  <a:gd name="T113" fmla="*/ 137 h 558"/>
                  <a:gd name="T114" fmla="*/ 3 w 697"/>
                  <a:gd name="T115" fmla="*/ 157 h 558"/>
                  <a:gd name="T116" fmla="*/ 36 w 697"/>
                  <a:gd name="T117" fmla="*/ 18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7" h="558">
                    <a:moveTo>
                      <a:pt x="52" y="175"/>
                    </a:moveTo>
                    <a:lnTo>
                      <a:pt x="67" y="172"/>
                    </a:lnTo>
                    <a:lnTo>
                      <a:pt x="79" y="177"/>
                    </a:lnTo>
                    <a:lnTo>
                      <a:pt x="107" y="168"/>
                    </a:lnTo>
                    <a:lnTo>
                      <a:pt x="114" y="173"/>
                    </a:lnTo>
                    <a:lnTo>
                      <a:pt x="127" y="173"/>
                    </a:lnTo>
                    <a:lnTo>
                      <a:pt x="133" y="184"/>
                    </a:lnTo>
                    <a:lnTo>
                      <a:pt x="147" y="184"/>
                    </a:lnTo>
                    <a:lnTo>
                      <a:pt x="171" y="187"/>
                    </a:lnTo>
                    <a:lnTo>
                      <a:pt x="194" y="181"/>
                    </a:lnTo>
                    <a:lnTo>
                      <a:pt x="194" y="190"/>
                    </a:lnTo>
                    <a:lnTo>
                      <a:pt x="202" y="190"/>
                    </a:lnTo>
                    <a:lnTo>
                      <a:pt x="202" y="201"/>
                    </a:lnTo>
                    <a:lnTo>
                      <a:pt x="212" y="211"/>
                    </a:lnTo>
                    <a:lnTo>
                      <a:pt x="218" y="224"/>
                    </a:lnTo>
                    <a:lnTo>
                      <a:pt x="234" y="224"/>
                    </a:lnTo>
                    <a:lnTo>
                      <a:pt x="239" y="228"/>
                    </a:lnTo>
                    <a:lnTo>
                      <a:pt x="231" y="233"/>
                    </a:lnTo>
                    <a:lnTo>
                      <a:pt x="244" y="233"/>
                    </a:lnTo>
                    <a:lnTo>
                      <a:pt x="246" y="237"/>
                    </a:lnTo>
                    <a:lnTo>
                      <a:pt x="233" y="245"/>
                    </a:lnTo>
                    <a:lnTo>
                      <a:pt x="224" y="259"/>
                    </a:lnTo>
                    <a:lnTo>
                      <a:pt x="239" y="273"/>
                    </a:lnTo>
                    <a:lnTo>
                      <a:pt x="260" y="315"/>
                    </a:lnTo>
                    <a:lnTo>
                      <a:pt x="260" y="325"/>
                    </a:lnTo>
                    <a:lnTo>
                      <a:pt x="269" y="330"/>
                    </a:lnTo>
                    <a:lnTo>
                      <a:pt x="269" y="341"/>
                    </a:lnTo>
                    <a:lnTo>
                      <a:pt x="261" y="357"/>
                    </a:lnTo>
                    <a:lnTo>
                      <a:pt x="261" y="369"/>
                    </a:lnTo>
                    <a:lnTo>
                      <a:pt x="275" y="383"/>
                    </a:lnTo>
                    <a:lnTo>
                      <a:pt x="275" y="392"/>
                    </a:lnTo>
                    <a:lnTo>
                      <a:pt x="269" y="401"/>
                    </a:lnTo>
                    <a:lnTo>
                      <a:pt x="249" y="401"/>
                    </a:lnTo>
                    <a:lnTo>
                      <a:pt x="219" y="427"/>
                    </a:lnTo>
                    <a:lnTo>
                      <a:pt x="232" y="432"/>
                    </a:lnTo>
                    <a:lnTo>
                      <a:pt x="252" y="460"/>
                    </a:lnTo>
                    <a:lnTo>
                      <a:pt x="261" y="467"/>
                    </a:lnTo>
                    <a:lnTo>
                      <a:pt x="282" y="465"/>
                    </a:lnTo>
                    <a:lnTo>
                      <a:pt x="309" y="455"/>
                    </a:lnTo>
                    <a:lnTo>
                      <a:pt x="322" y="455"/>
                    </a:lnTo>
                    <a:lnTo>
                      <a:pt x="349" y="469"/>
                    </a:lnTo>
                    <a:lnTo>
                      <a:pt x="355" y="469"/>
                    </a:lnTo>
                    <a:lnTo>
                      <a:pt x="359" y="472"/>
                    </a:lnTo>
                    <a:lnTo>
                      <a:pt x="369" y="472"/>
                    </a:lnTo>
                    <a:lnTo>
                      <a:pt x="397" y="458"/>
                    </a:lnTo>
                    <a:lnTo>
                      <a:pt x="413" y="453"/>
                    </a:lnTo>
                    <a:lnTo>
                      <a:pt x="413" y="447"/>
                    </a:lnTo>
                    <a:lnTo>
                      <a:pt x="419" y="442"/>
                    </a:lnTo>
                    <a:lnTo>
                      <a:pt x="429" y="442"/>
                    </a:lnTo>
                    <a:lnTo>
                      <a:pt x="436" y="433"/>
                    </a:lnTo>
                    <a:lnTo>
                      <a:pt x="456" y="422"/>
                    </a:lnTo>
                    <a:lnTo>
                      <a:pt x="456" y="415"/>
                    </a:lnTo>
                    <a:lnTo>
                      <a:pt x="452" y="412"/>
                    </a:lnTo>
                    <a:lnTo>
                      <a:pt x="452" y="409"/>
                    </a:lnTo>
                    <a:lnTo>
                      <a:pt x="458" y="403"/>
                    </a:lnTo>
                    <a:lnTo>
                      <a:pt x="467" y="407"/>
                    </a:lnTo>
                    <a:lnTo>
                      <a:pt x="474" y="407"/>
                    </a:lnTo>
                    <a:lnTo>
                      <a:pt x="481" y="400"/>
                    </a:lnTo>
                    <a:lnTo>
                      <a:pt x="485" y="393"/>
                    </a:lnTo>
                    <a:lnTo>
                      <a:pt x="492" y="393"/>
                    </a:lnTo>
                    <a:lnTo>
                      <a:pt x="509" y="403"/>
                    </a:lnTo>
                    <a:lnTo>
                      <a:pt x="527" y="419"/>
                    </a:lnTo>
                    <a:lnTo>
                      <a:pt x="555" y="435"/>
                    </a:lnTo>
                    <a:lnTo>
                      <a:pt x="577" y="448"/>
                    </a:lnTo>
                    <a:lnTo>
                      <a:pt x="583" y="458"/>
                    </a:lnTo>
                    <a:lnTo>
                      <a:pt x="576" y="481"/>
                    </a:lnTo>
                    <a:lnTo>
                      <a:pt x="578" y="496"/>
                    </a:lnTo>
                    <a:lnTo>
                      <a:pt x="582" y="519"/>
                    </a:lnTo>
                    <a:lnTo>
                      <a:pt x="595" y="539"/>
                    </a:lnTo>
                    <a:lnTo>
                      <a:pt x="616" y="558"/>
                    </a:lnTo>
                    <a:lnTo>
                      <a:pt x="635" y="554"/>
                    </a:lnTo>
                    <a:lnTo>
                      <a:pt x="659" y="547"/>
                    </a:lnTo>
                    <a:lnTo>
                      <a:pt x="663" y="539"/>
                    </a:lnTo>
                    <a:lnTo>
                      <a:pt x="674" y="519"/>
                    </a:lnTo>
                    <a:lnTo>
                      <a:pt x="674" y="510"/>
                    </a:lnTo>
                    <a:lnTo>
                      <a:pt x="679" y="504"/>
                    </a:lnTo>
                    <a:lnTo>
                      <a:pt x="679" y="494"/>
                    </a:lnTo>
                    <a:lnTo>
                      <a:pt x="669" y="485"/>
                    </a:lnTo>
                    <a:lnTo>
                      <a:pt x="663" y="480"/>
                    </a:lnTo>
                    <a:lnTo>
                      <a:pt x="663" y="475"/>
                    </a:lnTo>
                    <a:lnTo>
                      <a:pt x="697" y="448"/>
                    </a:lnTo>
                    <a:lnTo>
                      <a:pt x="686" y="443"/>
                    </a:lnTo>
                    <a:lnTo>
                      <a:pt x="672" y="443"/>
                    </a:lnTo>
                    <a:lnTo>
                      <a:pt x="657" y="429"/>
                    </a:lnTo>
                    <a:lnTo>
                      <a:pt x="620" y="404"/>
                    </a:lnTo>
                    <a:lnTo>
                      <a:pt x="611" y="388"/>
                    </a:lnTo>
                    <a:lnTo>
                      <a:pt x="597" y="378"/>
                    </a:lnTo>
                    <a:lnTo>
                      <a:pt x="597" y="369"/>
                    </a:lnTo>
                    <a:lnTo>
                      <a:pt x="590" y="360"/>
                    </a:lnTo>
                    <a:lnTo>
                      <a:pt x="585" y="340"/>
                    </a:lnTo>
                    <a:lnTo>
                      <a:pt x="592" y="330"/>
                    </a:lnTo>
                    <a:lnTo>
                      <a:pt x="588" y="319"/>
                    </a:lnTo>
                    <a:lnTo>
                      <a:pt x="572" y="312"/>
                    </a:lnTo>
                    <a:lnTo>
                      <a:pt x="565" y="302"/>
                    </a:lnTo>
                    <a:lnTo>
                      <a:pt x="555" y="297"/>
                    </a:lnTo>
                    <a:lnTo>
                      <a:pt x="555" y="286"/>
                    </a:lnTo>
                    <a:lnTo>
                      <a:pt x="563" y="278"/>
                    </a:lnTo>
                    <a:lnTo>
                      <a:pt x="566" y="261"/>
                    </a:lnTo>
                    <a:lnTo>
                      <a:pt x="569" y="242"/>
                    </a:lnTo>
                    <a:lnTo>
                      <a:pt x="576" y="225"/>
                    </a:lnTo>
                    <a:lnTo>
                      <a:pt x="576" y="211"/>
                    </a:lnTo>
                    <a:lnTo>
                      <a:pt x="580" y="201"/>
                    </a:lnTo>
                    <a:lnTo>
                      <a:pt x="585" y="197"/>
                    </a:lnTo>
                    <a:lnTo>
                      <a:pt x="594" y="202"/>
                    </a:lnTo>
                    <a:lnTo>
                      <a:pt x="603" y="202"/>
                    </a:lnTo>
                    <a:lnTo>
                      <a:pt x="609" y="196"/>
                    </a:lnTo>
                    <a:lnTo>
                      <a:pt x="624" y="184"/>
                    </a:lnTo>
                    <a:lnTo>
                      <a:pt x="635" y="178"/>
                    </a:lnTo>
                    <a:lnTo>
                      <a:pt x="635" y="174"/>
                    </a:lnTo>
                    <a:lnTo>
                      <a:pt x="627" y="168"/>
                    </a:lnTo>
                    <a:lnTo>
                      <a:pt x="627" y="158"/>
                    </a:lnTo>
                    <a:lnTo>
                      <a:pt x="627" y="144"/>
                    </a:lnTo>
                    <a:lnTo>
                      <a:pt x="635" y="127"/>
                    </a:lnTo>
                    <a:lnTo>
                      <a:pt x="646" y="112"/>
                    </a:lnTo>
                    <a:lnTo>
                      <a:pt x="656" y="99"/>
                    </a:lnTo>
                    <a:lnTo>
                      <a:pt x="647" y="99"/>
                    </a:lnTo>
                    <a:lnTo>
                      <a:pt x="611" y="86"/>
                    </a:lnTo>
                    <a:lnTo>
                      <a:pt x="602" y="86"/>
                    </a:lnTo>
                    <a:lnTo>
                      <a:pt x="589" y="83"/>
                    </a:lnTo>
                    <a:lnTo>
                      <a:pt x="567" y="83"/>
                    </a:lnTo>
                    <a:lnTo>
                      <a:pt x="559" y="105"/>
                    </a:lnTo>
                    <a:lnTo>
                      <a:pt x="553" y="105"/>
                    </a:lnTo>
                    <a:lnTo>
                      <a:pt x="545" y="101"/>
                    </a:lnTo>
                    <a:lnTo>
                      <a:pt x="521" y="79"/>
                    </a:lnTo>
                    <a:lnTo>
                      <a:pt x="515" y="63"/>
                    </a:lnTo>
                    <a:lnTo>
                      <a:pt x="503" y="52"/>
                    </a:lnTo>
                    <a:lnTo>
                      <a:pt x="488" y="47"/>
                    </a:lnTo>
                    <a:lnTo>
                      <a:pt x="484" y="43"/>
                    </a:lnTo>
                    <a:lnTo>
                      <a:pt x="484" y="38"/>
                    </a:lnTo>
                    <a:lnTo>
                      <a:pt x="490" y="30"/>
                    </a:lnTo>
                    <a:lnTo>
                      <a:pt x="499" y="27"/>
                    </a:lnTo>
                    <a:lnTo>
                      <a:pt x="492" y="22"/>
                    </a:lnTo>
                    <a:lnTo>
                      <a:pt x="483" y="22"/>
                    </a:lnTo>
                    <a:lnTo>
                      <a:pt x="473" y="19"/>
                    </a:lnTo>
                    <a:lnTo>
                      <a:pt x="447" y="10"/>
                    </a:lnTo>
                    <a:lnTo>
                      <a:pt x="433" y="0"/>
                    </a:lnTo>
                    <a:lnTo>
                      <a:pt x="421" y="3"/>
                    </a:lnTo>
                    <a:lnTo>
                      <a:pt x="404" y="3"/>
                    </a:lnTo>
                    <a:lnTo>
                      <a:pt x="397" y="1"/>
                    </a:lnTo>
                    <a:lnTo>
                      <a:pt x="363" y="6"/>
                    </a:lnTo>
                    <a:lnTo>
                      <a:pt x="354" y="11"/>
                    </a:lnTo>
                    <a:lnTo>
                      <a:pt x="354" y="18"/>
                    </a:lnTo>
                    <a:lnTo>
                      <a:pt x="364" y="28"/>
                    </a:lnTo>
                    <a:lnTo>
                      <a:pt x="364" y="33"/>
                    </a:lnTo>
                    <a:lnTo>
                      <a:pt x="358" y="39"/>
                    </a:lnTo>
                    <a:lnTo>
                      <a:pt x="330" y="52"/>
                    </a:lnTo>
                    <a:lnTo>
                      <a:pt x="322" y="61"/>
                    </a:lnTo>
                    <a:lnTo>
                      <a:pt x="313" y="65"/>
                    </a:lnTo>
                    <a:lnTo>
                      <a:pt x="304" y="69"/>
                    </a:lnTo>
                    <a:lnTo>
                      <a:pt x="291" y="74"/>
                    </a:lnTo>
                    <a:lnTo>
                      <a:pt x="243" y="104"/>
                    </a:lnTo>
                    <a:lnTo>
                      <a:pt x="231" y="104"/>
                    </a:lnTo>
                    <a:lnTo>
                      <a:pt x="228" y="101"/>
                    </a:lnTo>
                    <a:lnTo>
                      <a:pt x="213" y="101"/>
                    </a:lnTo>
                    <a:lnTo>
                      <a:pt x="210" y="103"/>
                    </a:lnTo>
                    <a:lnTo>
                      <a:pt x="201" y="108"/>
                    </a:lnTo>
                    <a:lnTo>
                      <a:pt x="183" y="115"/>
                    </a:lnTo>
                    <a:lnTo>
                      <a:pt x="175" y="115"/>
                    </a:lnTo>
                    <a:lnTo>
                      <a:pt x="153" y="110"/>
                    </a:lnTo>
                    <a:lnTo>
                      <a:pt x="143" y="106"/>
                    </a:lnTo>
                    <a:lnTo>
                      <a:pt x="143" y="99"/>
                    </a:lnTo>
                    <a:lnTo>
                      <a:pt x="136" y="95"/>
                    </a:lnTo>
                    <a:lnTo>
                      <a:pt x="121" y="103"/>
                    </a:lnTo>
                    <a:lnTo>
                      <a:pt x="110" y="103"/>
                    </a:lnTo>
                    <a:lnTo>
                      <a:pt x="78" y="89"/>
                    </a:lnTo>
                    <a:lnTo>
                      <a:pt x="69" y="89"/>
                    </a:lnTo>
                    <a:lnTo>
                      <a:pt x="63" y="96"/>
                    </a:lnTo>
                    <a:lnTo>
                      <a:pt x="63" y="112"/>
                    </a:lnTo>
                    <a:lnTo>
                      <a:pt x="60" y="119"/>
                    </a:lnTo>
                    <a:lnTo>
                      <a:pt x="46" y="131"/>
                    </a:lnTo>
                    <a:lnTo>
                      <a:pt x="21" y="137"/>
                    </a:lnTo>
                    <a:lnTo>
                      <a:pt x="7" y="143"/>
                    </a:lnTo>
                    <a:lnTo>
                      <a:pt x="0" y="151"/>
                    </a:lnTo>
                    <a:lnTo>
                      <a:pt x="3" y="157"/>
                    </a:lnTo>
                    <a:lnTo>
                      <a:pt x="7" y="170"/>
                    </a:lnTo>
                    <a:lnTo>
                      <a:pt x="12" y="176"/>
                    </a:lnTo>
                    <a:lnTo>
                      <a:pt x="36" y="180"/>
                    </a:lnTo>
                    <a:lnTo>
                      <a:pt x="52" y="17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7" name="Freeform 258">
                <a:extLst>
                  <a:ext uri="{FF2B5EF4-FFF2-40B4-BE49-F238E27FC236}">
                    <a16:creationId xmlns:a16="http://schemas.microsoft.com/office/drawing/2014/main" id="{2B8C58AB-B683-4616-B2F3-14917769C37E}"/>
                  </a:ext>
                </a:extLst>
              </p:cNvPr>
              <p:cNvSpPr>
                <a:spLocks/>
              </p:cNvSpPr>
              <p:nvPr/>
            </p:nvSpPr>
            <p:spPr bwMode="auto">
              <a:xfrm>
                <a:off x="912813" y="2392363"/>
                <a:ext cx="1058862" cy="854075"/>
              </a:xfrm>
              <a:custGeom>
                <a:avLst/>
                <a:gdLst>
                  <a:gd name="T0" fmla="*/ 552 w 559"/>
                  <a:gd name="T1" fmla="*/ 253 h 399"/>
                  <a:gd name="T2" fmla="*/ 517 w 559"/>
                  <a:gd name="T3" fmla="*/ 258 h 399"/>
                  <a:gd name="T4" fmla="*/ 502 w 559"/>
                  <a:gd name="T5" fmla="*/ 232 h 399"/>
                  <a:gd name="T6" fmla="*/ 459 w 559"/>
                  <a:gd name="T7" fmla="*/ 219 h 399"/>
                  <a:gd name="T8" fmla="*/ 398 w 559"/>
                  <a:gd name="T9" fmla="*/ 182 h 399"/>
                  <a:gd name="T10" fmla="*/ 377 w 559"/>
                  <a:gd name="T11" fmla="*/ 125 h 399"/>
                  <a:gd name="T12" fmla="*/ 359 w 559"/>
                  <a:gd name="T13" fmla="*/ 74 h 399"/>
                  <a:gd name="T14" fmla="*/ 369 w 559"/>
                  <a:gd name="T15" fmla="*/ 39 h 399"/>
                  <a:gd name="T16" fmla="*/ 336 w 559"/>
                  <a:gd name="T17" fmla="*/ 46 h 399"/>
                  <a:gd name="T18" fmla="*/ 332 w 559"/>
                  <a:gd name="T19" fmla="*/ 30 h 399"/>
                  <a:gd name="T20" fmla="*/ 347 w 559"/>
                  <a:gd name="T21" fmla="*/ 14 h 399"/>
                  <a:gd name="T22" fmla="*/ 313 w 559"/>
                  <a:gd name="T23" fmla="*/ 4 h 399"/>
                  <a:gd name="T24" fmla="*/ 275 w 559"/>
                  <a:gd name="T25" fmla="*/ 0 h 399"/>
                  <a:gd name="T26" fmla="*/ 279 w 559"/>
                  <a:gd name="T27" fmla="*/ 16 h 399"/>
                  <a:gd name="T28" fmla="*/ 287 w 559"/>
                  <a:gd name="T29" fmla="*/ 28 h 399"/>
                  <a:gd name="T30" fmla="*/ 298 w 559"/>
                  <a:gd name="T31" fmla="*/ 35 h 399"/>
                  <a:gd name="T32" fmla="*/ 297 w 559"/>
                  <a:gd name="T33" fmla="*/ 49 h 399"/>
                  <a:gd name="T34" fmla="*/ 274 w 559"/>
                  <a:gd name="T35" fmla="*/ 54 h 399"/>
                  <a:gd name="T36" fmla="*/ 233 w 559"/>
                  <a:gd name="T37" fmla="*/ 56 h 399"/>
                  <a:gd name="T38" fmla="*/ 205 w 559"/>
                  <a:gd name="T39" fmla="*/ 80 h 399"/>
                  <a:gd name="T40" fmla="*/ 215 w 559"/>
                  <a:gd name="T41" fmla="*/ 122 h 399"/>
                  <a:gd name="T42" fmla="*/ 213 w 559"/>
                  <a:gd name="T43" fmla="*/ 186 h 399"/>
                  <a:gd name="T44" fmla="*/ 151 w 559"/>
                  <a:gd name="T45" fmla="*/ 215 h 399"/>
                  <a:gd name="T46" fmla="*/ 113 w 559"/>
                  <a:gd name="T47" fmla="*/ 195 h 399"/>
                  <a:gd name="T48" fmla="*/ 74 w 559"/>
                  <a:gd name="T49" fmla="*/ 198 h 399"/>
                  <a:gd name="T50" fmla="*/ 36 w 559"/>
                  <a:gd name="T51" fmla="*/ 201 h 399"/>
                  <a:gd name="T52" fmla="*/ 12 w 559"/>
                  <a:gd name="T53" fmla="*/ 246 h 399"/>
                  <a:gd name="T54" fmla="*/ 41 w 559"/>
                  <a:gd name="T55" fmla="*/ 245 h 399"/>
                  <a:gd name="T56" fmla="*/ 60 w 559"/>
                  <a:gd name="T57" fmla="*/ 247 h 399"/>
                  <a:gd name="T58" fmla="*/ 75 w 559"/>
                  <a:gd name="T59" fmla="*/ 241 h 399"/>
                  <a:gd name="T60" fmla="*/ 84 w 559"/>
                  <a:gd name="T61" fmla="*/ 254 h 399"/>
                  <a:gd name="T62" fmla="*/ 77 w 559"/>
                  <a:gd name="T63" fmla="*/ 270 h 399"/>
                  <a:gd name="T64" fmla="*/ 63 w 559"/>
                  <a:gd name="T65" fmla="*/ 270 h 399"/>
                  <a:gd name="T66" fmla="*/ 57 w 559"/>
                  <a:gd name="T67" fmla="*/ 283 h 399"/>
                  <a:gd name="T68" fmla="*/ 48 w 559"/>
                  <a:gd name="T69" fmla="*/ 281 h 399"/>
                  <a:gd name="T70" fmla="*/ 47 w 559"/>
                  <a:gd name="T71" fmla="*/ 292 h 399"/>
                  <a:gd name="T72" fmla="*/ 39 w 559"/>
                  <a:gd name="T73" fmla="*/ 301 h 399"/>
                  <a:gd name="T74" fmla="*/ 27 w 559"/>
                  <a:gd name="T75" fmla="*/ 306 h 399"/>
                  <a:gd name="T76" fmla="*/ 14 w 559"/>
                  <a:gd name="T77" fmla="*/ 316 h 399"/>
                  <a:gd name="T78" fmla="*/ 13 w 559"/>
                  <a:gd name="T79" fmla="*/ 323 h 399"/>
                  <a:gd name="T80" fmla="*/ 5 w 559"/>
                  <a:gd name="T81" fmla="*/ 316 h 399"/>
                  <a:gd name="T82" fmla="*/ 0 w 559"/>
                  <a:gd name="T83" fmla="*/ 321 h 399"/>
                  <a:gd name="T84" fmla="*/ 12 w 559"/>
                  <a:gd name="T85" fmla="*/ 326 h 399"/>
                  <a:gd name="T86" fmla="*/ 24 w 559"/>
                  <a:gd name="T87" fmla="*/ 329 h 399"/>
                  <a:gd name="T88" fmla="*/ 27 w 559"/>
                  <a:gd name="T89" fmla="*/ 341 h 399"/>
                  <a:gd name="T90" fmla="*/ 36 w 559"/>
                  <a:gd name="T91" fmla="*/ 345 h 399"/>
                  <a:gd name="T92" fmla="*/ 97 w 559"/>
                  <a:gd name="T93" fmla="*/ 305 h 399"/>
                  <a:gd name="T94" fmla="*/ 133 w 559"/>
                  <a:gd name="T95" fmla="*/ 294 h 399"/>
                  <a:gd name="T96" fmla="*/ 193 w 559"/>
                  <a:gd name="T97" fmla="*/ 294 h 399"/>
                  <a:gd name="T98" fmla="*/ 263 w 559"/>
                  <a:gd name="T99" fmla="*/ 315 h 399"/>
                  <a:gd name="T100" fmla="*/ 282 w 559"/>
                  <a:gd name="T101" fmla="*/ 323 h 399"/>
                  <a:gd name="T102" fmla="*/ 314 w 559"/>
                  <a:gd name="T103" fmla="*/ 344 h 399"/>
                  <a:gd name="T104" fmla="*/ 343 w 559"/>
                  <a:gd name="T105" fmla="*/ 379 h 399"/>
                  <a:gd name="T106" fmla="*/ 382 w 559"/>
                  <a:gd name="T107" fmla="*/ 399 h 399"/>
                  <a:gd name="T108" fmla="*/ 475 w 559"/>
                  <a:gd name="T109" fmla="*/ 381 h 399"/>
                  <a:gd name="T110" fmla="*/ 474 w 559"/>
                  <a:gd name="T111" fmla="*/ 341 h 399"/>
                  <a:gd name="T112" fmla="*/ 540 w 559"/>
                  <a:gd name="T113" fmla="*/ 314 h 399"/>
                  <a:gd name="T114" fmla="*/ 559 w 559"/>
                  <a:gd name="T115" fmla="*/ 26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9" h="399">
                    <a:moveTo>
                      <a:pt x="559" y="267"/>
                    </a:moveTo>
                    <a:lnTo>
                      <a:pt x="556" y="260"/>
                    </a:lnTo>
                    <a:lnTo>
                      <a:pt x="552" y="253"/>
                    </a:lnTo>
                    <a:lnTo>
                      <a:pt x="543" y="253"/>
                    </a:lnTo>
                    <a:lnTo>
                      <a:pt x="525" y="258"/>
                    </a:lnTo>
                    <a:lnTo>
                      <a:pt x="517" y="258"/>
                    </a:lnTo>
                    <a:lnTo>
                      <a:pt x="513" y="250"/>
                    </a:lnTo>
                    <a:lnTo>
                      <a:pt x="502" y="244"/>
                    </a:lnTo>
                    <a:lnTo>
                      <a:pt x="502" y="232"/>
                    </a:lnTo>
                    <a:lnTo>
                      <a:pt x="493" y="214"/>
                    </a:lnTo>
                    <a:lnTo>
                      <a:pt x="477" y="214"/>
                    </a:lnTo>
                    <a:lnTo>
                      <a:pt x="459" y="219"/>
                    </a:lnTo>
                    <a:lnTo>
                      <a:pt x="448" y="219"/>
                    </a:lnTo>
                    <a:lnTo>
                      <a:pt x="433" y="195"/>
                    </a:lnTo>
                    <a:lnTo>
                      <a:pt x="398" y="182"/>
                    </a:lnTo>
                    <a:lnTo>
                      <a:pt x="383" y="149"/>
                    </a:lnTo>
                    <a:lnTo>
                      <a:pt x="383" y="132"/>
                    </a:lnTo>
                    <a:lnTo>
                      <a:pt x="377" y="125"/>
                    </a:lnTo>
                    <a:lnTo>
                      <a:pt x="367" y="112"/>
                    </a:lnTo>
                    <a:lnTo>
                      <a:pt x="367" y="86"/>
                    </a:lnTo>
                    <a:lnTo>
                      <a:pt x="359" y="74"/>
                    </a:lnTo>
                    <a:lnTo>
                      <a:pt x="369" y="58"/>
                    </a:lnTo>
                    <a:lnTo>
                      <a:pt x="390" y="39"/>
                    </a:lnTo>
                    <a:lnTo>
                      <a:pt x="369" y="39"/>
                    </a:lnTo>
                    <a:lnTo>
                      <a:pt x="359" y="43"/>
                    </a:lnTo>
                    <a:lnTo>
                      <a:pt x="350" y="43"/>
                    </a:lnTo>
                    <a:lnTo>
                      <a:pt x="336" y="46"/>
                    </a:lnTo>
                    <a:lnTo>
                      <a:pt x="327" y="46"/>
                    </a:lnTo>
                    <a:lnTo>
                      <a:pt x="319" y="40"/>
                    </a:lnTo>
                    <a:lnTo>
                      <a:pt x="332" y="30"/>
                    </a:lnTo>
                    <a:lnTo>
                      <a:pt x="345" y="26"/>
                    </a:lnTo>
                    <a:lnTo>
                      <a:pt x="350" y="19"/>
                    </a:lnTo>
                    <a:lnTo>
                      <a:pt x="347" y="14"/>
                    </a:lnTo>
                    <a:lnTo>
                      <a:pt x="337" y="14"/>
                    </a:lnTo>
                    <a:lnTo>
                      <a:pt x="327" y="8"/>
                    </a:lnTo>
                    <a:lnTo>
                      <a:pt x="313" y="4"/>
                    </a:lnTo>
                    <a:lnTo>
                      <a:pt x="294" y="4"/>
                    </a:lnTo>
                    <a:lnTo>
                      <a:pt x="290" y="0"/>
                    </a:lnTo>
                    <a:lnTo>
                      <a:pt x="275" y="0"/>
                    </a:lnTo>
                    <a:lnTo>
                      <a:pt x="269" y="7"/>
                    </a:lnTo>
                    <a:lnTo>
                      <a:pt x="274" y="16"/>
                    </a:lnTo>
                    <a:lnTo>
                      <a:pt x="279" y="16"/>
                    </a:lnTo>
                    <a:lnTo>
                      <a:pt x="283" y="20"/>
                    </a:lnTo>
                    <a:lnTo>
                      <a:pt x="283" y="28"/>
                    </a:lnTo>
                    <a:lnTo>
                      <a:pt x="287" y="28"/>
                    </a:lnTo>
                    <a:lnTo>
                      <a:pt x="287" y="36"/>
                    </a:lnTo>
                    <a:lnTo>
                      <a:pt x="291" y="39"/>
                    </a:lnTo>
                    <a:lnTo>
                      <a:pt x="298" y="35"/>
                    </a:lnTo>
                    <a:lnTo>
                      <a:pt x="309" y="40"/>
                    </a:lnTo>
                    <a:lnTo>
                      <a:pt x="309" y="46"/>
                    </a:lnTo>
                    <a:lnTo>
                      <a:pt x="297" y="49"/>
                    </a:lnTo>
                    <a:lnTo>
                      <a:pt x="288" y="58"/>
                    </a:lnTo>
                    <a:lnTo>
                      <a:pt x="282" y="58"/>
                    </a:lnTo>
                    <a:lnTo>
                      <a:pt x="274" y="54"/>
                    </a:lnTo>
                    <a:lnTo>
                      <a:pt x="265" y="57"/>
                    </a:lnTo>
                    <a:lnTo>
                      <a:pt x="255" y="50"/>
                    </a:lnTo>
                    <a:lnTo>
                      <a:pt x="233" y="56"/>
                    </a:lnTo>
                    <a:lnTo>
                      <a:pt x="232" y="61"/>
                    </a:lnTo>
                    <a:lnTo>
                      <a:pt x="219" y="74"/>
                    </a:lnTo>
                    <a:lnTo>
                      <a:pt x="205" y="80"/>
                    </a:lnTo>
                    <a:lnTo>
                      <a:pt x="197" y="90"/>
                    </a:lnTo>
                    <a:lnTo>
                      <a:pt x="197" y="96"/>
                    </a:lnTo>
                    <a:lnTo>
                      <a:pt x="215" y="122"/>
                    </a:lnTo>
                    <a:lnTo>
                      <a:pt x="216" y="145"/>
                    </a:lnTo>
                    <a:lnTo>
                      <a:pt x="220" y="160"/>
                    </a:lnTo>
                    <a:lnTo>
                      <a:pt x="213" y="186"/>
                    </a:lnTo>
                    <a:lnTo>
                      <a:pt x="196" y="200"/>
                    </a:lnTo>
                    <a:lnTo>
                      <a:pt x="163" y="215"/>
                    </a:lnTo>
                    <a:lnTo>
                      <a:pt x="151" y="215"/>
                    </a:lnTo>
                    <a:lnTo>
                      <a:pt x="136" y="204"/>
                    </a:lnTo>
                    <a:lnTo>
                      <a:pt x="126" y="197"/>
                    </a:lnTo>
                    <a:lnTo>
                      <a:pt x="113" y="195"/>
                    </a:lnTo>
                    <a:lnTo>
                      <a:pt x="100" y="190"/>
                    </a:lnTo>
                    <a:lnTo>
                      <a:pt x="88" y="189"/>
                    </a:lnTo>
                    <a:lnTo>
                      <a:pt x="74" y="198"/>
                    </a:lnTo>
                    <a:lnTo>
                      <a:pt x="57" y="204"/>
                    </a:lnTo>
                    <a:lnTo>
                      <a:pt x="48" y="204"/>
                    </a:lnTo>
                    <a:lnTo>
                      <a:pt x="36" y="201"/>
                    </a:lnTo>
                    <a:lnTo>
                      <a:pt x="26" y="210"/>
                    </a:lnTo>
                    <a:lnTo>
                      <a:pt x="13" y="229"/>
                    </a:lnTo>
                    <a:lnTo>
                      <a:pt x="12" y="246"/>
                    </a:lnTo>
                    <a:lnTo>
                      <a:pt x="26" y="247"/>
                    </a:lnTo>
                    <a:lnTo>
                      <a:pt x="33" y="244"/>
                    </a:lnTo>
                    <a:lnTo>
                      <a:pt x="41" y="245"/>
                    </a:lnTo>
                    <a:lnTo>
                      <a:pt x="52" y="245"/>
                    </a:lnTo>
                    <a:lnTo>
                      <a:pt x="54" y="247"/>
                    </a:lnTo>
                    <a:lnTo>
                      <a:pt x="60" y="247"/>
                    </a:lnTo>
                    <a:lnTo>
                      <a:pt x="67" y="243"/>
                    </a:lnTo>
                    <a:lnTo>
                      <a:pt x="70" y="241"/>
                    </a:lnTo>
                    <a:lnTo>
                      <a:pt x="75" y="241"/>
                    </a:lnTo>
                    <a:lnTo>
                      <a:pt x="80" y="244"/>
                    </a:lnTo>
                    <a:lnTo>
                      <a:pt x="84" y="251"/>
                    </a:lnTo>
                    <a:lnTo>
                      <a:pt x="84" y="254"/>
                    </a:lnTo>
                    <a:lnTo>
                      <a:pt x="78" y="260"/>
                    </a:lnTo>
                    <a:lnTo>
                      <a:pt x="77" y="264"/>
                    </a:lnTo>
                    <a:lnTo>
                      <a:pt x="77" y="270"/>
                    </a:lnTo>
                    <a:lnTo>
                      <a:pt x="74" y="272"/>
                    </a:lnTo>
                    <a:lnTo>
                      <a:pt x="66" y="272"/>
                    </a:lnTo>
                    <a:lnTo>
                      <a:pt x="63" y="270"/>
                    </a:lnTo>
                    <a:lnTo>
                      <a:pt x="59" y="270"/>
                    </a:lnTo>
                    <a:lnTo>
                      <a:pt x="59" y="280"/>
                    </a:lnTo>
                    <a:lnTo>
                      <a:pt x="57" y="283"/>
                    </a:lnTo>
                    <a:lnTo>
                      <a:pt x="54" y="283"/>
                    </a:lnTo>
                    <a:lnTo>
                      <a:pt x="52" y="285"/>
                    </a:lnTo>
                    <a:lnTo>
                      <a:pt x="48" y="281"/>
                    </a:lnTo>
                    <a:lnTo>
                      <a:pt x="45" y="282"/>
                    </a:lnTo>
                    <a:lnTo>
                      <a:pt x="45" y="286"/>
                    </a:lnTo>
                    <a:lnTo>
                      <a:pt x="47" y="292"/>
                    </a:lnTo>
                    <a:lnTo>
                      <a:pt x="41" y="297"/>
                    </a:lnTo>
                    <a:lnTo>
                      <a:pt x="41" y="300"/>
                    </a:lnTo>
                    <a:lnTo>
                      <a:pt x="39" y="301"/>
                    </a:lnTo>
                    <a:lnTo>
                      <a:pt x="33" y="302"/>
                    </a:lnTo>
                    <a:lnTo>
                      <a:pt x="31" y="303"/>
                    </a:lnTo>
                    <a:lnTo>
                      <a:pt x="27" y="306"/>
                    </a:lnTo>
                    <a:lnTo>
                      <a:pt x="21" y="306"/>
                    </a:lnTo>
                    <a:lnTo>
                      <a:pt x="22" y="309"/>
                    </a:lnTo>
                    <a:lnTo>
                      <a:pt x="14" y="316"/>
                    </a:lnTo>
                    <a:lnTo>
                      <a:pt x="12" y="318"/>
                    </a:lnTo>
                    <a:lnTo>
                      <a:pt x="14" y="322"/>
                    </a:lnTo>
                    <a:lnTo>
                      <a:pt x="13" y="323"/>
                    </a:lnTo>
                    <a:lnTo>
                      <a:pt x="8" y="319"/>
                    </a:lnTo>
                    <a:lnTo>
                      <a:pt x="5" y="319"/>
                    </a:lnTo>
                    <a:lnTo>
                      <a:pt x="5" y="316"/>
                    </a:lnTo>
                    <a:lnTo>
                      <a:pt x="3" y="316"/>
                    </a:lnTo>
                    <a:lnTo>
                      <a:pt x="1" y="320"/>
                    </a:lnTo>
                    <a:lnTo>
                      <a:pt x="0" y="321"/>
                    </a:lnTo>
                    <a:lnTo>
                      <a:pt x="0" y="324"/>
                    </a:lnTo>
                    <a:lnTo>
                      <a:pt x="2" y="326"/>
                    </a:lnTo>
                    <a:lnTo>
                      <a:pt x="12" y="326"/>
                    </a:lnTo>
                    <a:lnTo>
                      <a:pt x="14" y="327"/>
                    </a:lnTo>
                    <a:lnTo>
                      <a:pt x="18" y="327"/>
                    </a:lnTo>
                    <a:lnTo>
                      <a:pt x="24" y="329"/>
                    </a:lnTo>
                    <a:lnTo>
                      <a:pt x="25" y="333"/>
                    </a:lnTo>
                    <a:lnTo>
                      <a:pt x="28" y="338"/>
                    </a:lnTo>
                    <a:lnTo>
                      <a:pt x="27" y="341"/>
                    </a:lnTo>
                    <a:lnTo>
                      <a:pt x="26" y="345"/>
                    </a:lnTo>
                    <a:lnTo>
                      <a:pt x="33" y="354"/>
                    </a:lnTo>
                    <a:lnTo>
                      <a:pt x="36" y="345"/>
                    </a:lnTo>
                    <a:lnTo>
                      <a:pt x="52" y="329"/>
                    </a:lnTo>
                    <a:lnTo>
                      <a:pt x="76" y="315"/>
                    </a:lnTo>
                    <a:lnTo>
                      <a:pt x="97" y="305"/>
                    </a:lnTo>
                    <a:lnTo>
                      <a:pt x="110" y="298"/>
                    </a:lnTo>
                    <a:lnTo>
                      <a:pt x="122" y="295"/>
                    </a:lnTo>
                    <a:lnTo>
                      <a:pt x="133" y="294"/>
                    </a:lnTo>
                    <a:lnTo>
                      <a:pt x="145" y="295"/>
                    </a:lnTo>
                    <a:lnTo>
                      <a:pt x="182" y="307"/>
                    </a:lnTo>
                    <a:lnTo>
                      <a:pt x="193" y="294"/>
                    </a:lnTo>
                    <a:lnTo>
                      <a:pt x="205" y="297"/>
                    </a:lnTo>
                    <a:lnTo>
                      <a:pt x="234" y="316"/>
                    </a:lnTo>
                    <a:lnTo>
                      <a:pt x="263" y="315"/>
                    </a:lnTo>
                    <a:lnTo>
                      <a:pt x="270" y="326"/>
                    </a:lnTo>
                    <a:lnTo>
                      <a:pt x="282" y="326"/>
                    </a:lnTo>
                    <a:lnTo>
                      <a:pt x="282" y="323"/>
                    </a:lnTo>
                    <a:lnTo>
                      <a:pt x="303" y="315"/>
                    </a:lnTo>
                    <a:lnTo>
                      <a:pt x="305" y="336"/>
                    </a:lnTo>
                    <a:lnTo>
                      <a:pt x="314" y="344"/>
                    </a:lnTo>
                    <a:lnTo>
                      <a:pt x="314" y="351"/>
                    </a:lnTo>
                    <a:lnTo>
                      <a:pt x="322" y="363"/>
                    </a:lnTo>
                    <a:lnTo>
                      <a:pt x="343" y="379"/>
                    </a:lnTo>
                    <a:lnTo>
                      <a:pt x="359" y="399"/>
                    </a:lnTo>
                    <a:lnTo>
                      <a:pt x="367" y="399"/>
                    </a:lnTo>
                    <a:lnTo>
                      <a:pt x="382" y="399"/>
                    </a:lnTo>
                    <a:lnTo>
                      <a:pt x="398" y="386"/>
                    </a:lnTo>
                    <a:lnTo>
                      <a:pt x="433" y="387"/>
                    </a:lnTo>
                    <a:lnTo>
                      <a:pt x="475" y="381"/>
                    </a:lnTo>
                    <a:lnTo>
                      <a:pt x="480" y="370"/>
                    </a:lnTo>
                    <a:lnTo>
                      <a:pt x="465" y="343"/>
                    </a:lnTo>
                    <a:lnTo>
                      <a:pt x="474" y="341"/>
                    </a:lnTo>
                    <a:lnTo>
                      <a:pt x="504" y="341"/>
                    </a:lnTo>
                    <a:lnTo>
                      <a:pt x="534" y="322"/>
                    </a:lnTo>
                    <a:lnTo>
                      <a:pt x="540" y="314"/>
                    </a:lnTo>
                    <a:lnTo>
                      <a:pt x="540" y="285"/>
                    </a:lnTo>
                    <a:lnTo>
                      <a:pt x="544" y="281"/>
                    </a:lnTo>
                    <a:lnTo>
                      <a:pt x="559" y="267"/>
                    </a:lnTo>
                    <a:lnTo>
                      <a:pt x="559" y="266"/>
                    </a:lnTo>
                    <a:lnTo>
                      <a:pt x="559" y="26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8" name="Freeform 259">
                <a:extLst>
                  <a:ext uri="{FF2B5EF4-FFF2-40B4-BE49-F238E27FC236}">
                    <a16:creationId xmlns:a16="http://schemas.microsoft.com/office/drawing/2014/main" id="{9ED777E1-C6FC-4DFD-B11B-A93E4472B365}"/>
                  </a:ext>
                </a:extLst>
              </p:cNvPr>
              <p:cNvSpPr>
                <a:spLocks/>
              </p:cNvSpPr>
              <p:nvPr/>
            </p:nvSpPr>
            <p:spPr bwMode="auto">
              <a:xfrm>
                <a:off x="1358900" y="2301875"/>
                <a:ext cx="101600" cy="53975"/>
              </a:xfrm>
              <a:custGeom>
                <a:avLst/>
                <a:gdLst>
                  <a:gd name="T0" fmla="*/ 25 w 53"/>
                  <a:gd name="T1" fmla="*/ 25 h 25"/>
                  <a:gd name="T2" fmla="*/ 41 w 53"/>
                  <a:gd name="T3" fmla="*/ 17 h 25"/>
                  <a:gd name="T4" fmla="*/ 48 w 53"/>
                  <a:gd name="T5" fmla="*/ 17 h 25"/>
                  <a:gd name="T6" fmla="*/ 53 w 53"/>
                  <a:gd name="T7" fmla="*/ 11 h 25"/>
                  <a:gd name="T8" fmla="*/ 45 w 53"/>
                  <a:gd name="T9" fmla="*/ 6 h 25"/>
                  <a:gd name="T10" fmla="*/ 25 w 53"/>
                  <a:gd name="T11" fmla="*/ 0 h 25"/>
                  <a:gd name="T12" fmla="*/ 17 w 53"/>
                  <a:gd name="T13" fmla="*/ 5 h 25"/>
                  <a:gd name="T14" fmla="*/ 5 w 53"/>
                  <a:gd name="T15" fmla="*/ 5 h 25"/>
                  <a:gd name="T16" fmla="*/ 0 w 53"/>
                  <a:gd name="T17" fmla="*/ 14 h 25"/>
                  <a:gd name="T18" fmla="*/ 9 w 53"/>
                  <a:gd name="T19" fmla="*/ 25 h 25"/>
                  <a:gd name="T20" fmla="*/ 25 w 53"/>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5">
                    <a:moveTo>
                      <a:pt x="25" y="25"/>
                    </a:moveTo>
                    <a:lnTo>
                      <a:pt x="41" y="17"/>
                    </a:lnTo>
                    <a:lnTo>
                      <a:pt x="48" y="17"/>
                    </a:lnTo>
                    <a:lnTo>
                      <a:pt x="53" y="11"/>
                    </a:lnTo>
                    <a:lnTo>
                      <a:pt x="45" y="6"/>
                    </a:lnTo>
                    <a:lnTo>
                      <a:pt x="25" y="0"/>
                    </a:lnTo>
                    <a:lnTo>
                      <a:pt x="17" y="5"/>
                    </a:lnTo>
                    <a:lnTo>
                      <a:pt x="5" y="5"/>
                    </a:lnTo>
                    <a:lnTo>
                      <a:pt x="0" y="14"/>
                    </a:lnTo>
                    <a:lnTo>
                      <a:pt x="9" y="25"/>
                    </a:lnTo>
                    <a:lnTo>
                      <a:pt x="25" y="2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9" name="Freeform 260">
                <a:extLst>
                  <a:ext uri="{FF2B5EF4-FFF2-40B4-BE49-F238E27FC236}">
                    <a16:creationId xmlns:a16="http://schemas.microsoft.com/office/drawing/2014/main" id="{B2CC60F2-81B5-400C-A63D-7F39415FBD02}"/>
                  </a:ext>
                </a:extLst>
              </p:cNvPr>
              <p:cNvSpPr>
                <a:spLocks/>
              </p:cNvSpPr>
              <p:nvPr/>
            </p:nvSpPr>
            <p:spPr bwMode="auto">
              <a:xfrm>
                <a:off x="2292350" y="2443163"/>
                <a:ext cx="415925" cy="496887"/>
              </a:xfrm>
              <a:custGeom>
                <a:avLst/>
                <a:gdLst>
                  <a:gd name="T0" fmla="*/ 0 w 219"/>
                  <a:gd name="T1" fmla="*/ 110 h 232"/>
                  <a:gd name="T2" fmla="*/ 3 w 219"/>
                  <a:gd name="T3" fmla="*/ 97 h 232"/>
                  <a:gd name="T4" fmla="*/ 20 w 219"/>
                  <a:gd name="T5" fmla="*/ 80 h 232"/>
                  <a:gd name="T6" fmla="*/ 32 w 219"/>
                  <a:gd name="T7" fmla="*/ 64 h 232"/>
                  <a:gd name="T8" fmla="*/ 29 w 219"/>
                  <a:gd name="T9" fmla="*/ 36 h 232"/>
                  <a:gd name="T10" fmla="*/ 33 w 219"/>
                  <a:gd name="T11" fmla="*/ 22 h 232"/>
                  <a:gd name="T12" fmla="*/ 55 w 219"/>
                  <a:gd name="T13" fmla="*/ 3 h 232"/>
                  <a:gd name="T14" fmla="*/ 69 w 219"/>
                  <a:gd name="T15" fmla="*/ 15 h 232"/>
                  <a:gd name="T16" fmla="*/ 82 w 219"/>
                  <a:gd name="T17" fmla="*/ 28 h 232"/>
                  <a:gd name="T18" fmla="*/ 113 w 219"/>
                  <a:gd name="T19" fmla="*/ 44 h 232"/>
                  <a:gd name="T20" fmla="*/ 157 w 219"/>
                  <a:gd name="T21" fmla="*/ 40 h 232"/>
                  <a:gd name="T22" fmla="*/ 171 w 219"/>
                  <a:gd name="T23" fmla="*/ 42 h 232"/>
                  <a:gd name="T24" fmla="*/ 167 w 219"/>
                  <a:gd name="T25" fmla="*/ 54 h 232"/>
                  <a:gd name="T26" fmla="*/ 179 w 219"/>
                  <a:gd name="T27" fmla="*/ 58 h 232"/>
                  <a:gd name="T28" fmla="*/ 191 w 219"/>
                  <a:gd name="T29" fmla="*/ 65 h 232"/>
                  <a:gd name="T30" fmla="*/ 209 w 219"/>
                  <a:gd name="T31" fmla="*/ 86 h 232"/>
                  <a:gd name="T32" fmla="*/ 219 w 219"/>
                  <a:gd name="T33" fmla="*/ 106 h 232"/>
                  <a:gd name="T34" fmla="*/ 184 w 219"/>
                  <a:gd name="T35" fmla="*/ 119 h 232"/>
                  <a:gd name="T36" fmla="*/ 169 w 219"/>
                  <a:gd name="T37" fmla="*/ 137 h 232"/>
                  <a:gd name="T38" fmla="*/ 163 w 219"/>
                  <a:gd name="T39" fmla="*/ 156 h 232"/>
                  <a:gd name="T40" fmla="*/ 127 w 219"/>
                  <a:gd name="T41" fmla="*/ 181 h 232"/>
                  <a:gd name="T42" fmla="*/ 99 w 219"/>
                  <a:gd name="T43" fmla="*/ 182 h 232"/>
                  <a:gd name="T44" fmla="*/ 77 w 219"/>
                  <a:gd name="T45" fmla="*/ 187 h 232"/>
                  <a:gd name="T46" fmla="*/ 66 w 219"/>
                  <a:gd name="T47" fmla="*/ 206 h 232"/>
                  <a:gd name="T48" fmla="*/ 73 w 219"/>
                  <a:gd name="T49" fmla="*/ 228 h 232"/>
                  <a:gd name="T50" fmla="*/ 61 w 219"/>
                  <a:gd name="T51" fmla="*/ 232 h 232"/>
                  <a:gd name="T52" fmla="*/ 7 w 219"/>
                  <a:gd name="T53" fmla="*/ 215 h 232"/>
                  <a:gd name="T54" fmla="*/ 9 w 219"/>
                  <a:gd name="T55" fmla="*/ 205 h 232"/>
                  <a:gd name="T56" fmla="*/ 7 w 219"/>
                  <a:gd name="T57" fmla="*/ 188 h 232"/>
                  <a:gd name="T58" fmla="*/ 4 w 219"/>
                  <a:gd name="T59" fmla="*/ 177 h 232"/>
                  <a:gd name="T60" fmla="*/ 9 w 219"/>
                  <a:gd name="T61" fmla="*/ 155 h 232"/>
                  <a:gd name="T62" fmla="*/ 4 w 219"/>
                  <a:gd name="T63" fmla="*/ 1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9" h="232">
                    <a:moveTo>
                      <a:pt x="4" y="122"/>
                    </a:moveTo>
                    <a:lnTo>
                      <a:pt x="0" y="110"/>
                    </a:lnTo>
                    <a:lnTo>
                      <a:pt x="0" y="106"/>
                    </a:lnTo>
                    <a:lnTo>
                      <a:pt x="3" y="97"/>
                    </a:lnTo>
                    <a:lnTo>
                      <a:pt x="17" y="88"/>
                    </a:lnTo>
                    <a:lnTo>
                      <a:pt x="20" y="80"/>
                    </a:lnTo>
                    <a:lnTo>
                      <a:pt x="32" y="69"/>
                    </a:lnTo>
                    <a:lnTo>
                      <a:pt x="32" y="64"/>
                    </a:lnTo>
                    <a:lnTo>
                      <a:pt x="29" y="54"/>
                    </a:lnTo>
                    <a:lnTo>
                      <a:pt x="29" y="36"/>
                    </a:lnTo>
                    <a:lnTo>
                      <a:pt x="29" y="29"/>
                    </a:lnTo>
                    <a:lnTo>
                      <a:pt x="33" y="22"/>
                    </a:lnTo>
                    <a:lnTo>
                      <a:pt x="45" y="10"/>
                    </a:lnTo>
                    <a:lnTo>
                      <a:pt x="55" y="3"/>
                    </a:lnTo>
                    <a:lnTo>
                      <a:pt x="67" y="0"/>
                    </a:lnTo>
                    <a:lnTo>
                      <a:pt x="69" y="15"/>
                    </a:lnTo>
                    <a:lnTo>
                      <a:pt x="73" y="23"/>
                    </a:lnTo>
                    <a:lnTo>
                      <a:pt x="82" y="28"/>
                    </a:lnTo>
                    <a:lnTo>
                      <a:pt x="96" y="28"/>
                    </a:lnTo>
                    <a:lnTo>
                      <a:pt x="113" y="44"/>
                    </a:lnTo>
                    <a:lnTo>
                      <a:pt x="127" y="44"/>
                    </a:lnTo>
                    <a:lnTo>
                      <a:pt x="157" y="40"/>
                    </a:lnTo>
                    <a:lnTo>
                      <a:pt x="167" y="40"/>
                    </a:lnTo>
                    <a:lnTo>
                      <a:pt x="171" y="42"/>
                    </a:lnTo>
                    <a:lnTo>
                      <a:pt x="171" y="47"/>
                    </a:lnTo>
                    <a:lnTo>
                      <a:pt x="167" y="54"/>
                    </a:lnTo>
                    <a:lnTo>
                      <a:pt x="172" y="58"/>
                    </a:lnTo>
                    <a:lnTo>
                      <a:pt x="179" y="58"/>
                    </a:lnTo>
                    <a:lnTo>
                      <a:pt x="183" y="61"/>
                    </a:lnTo>
                    <a:lnTo>
                      <a:pt x="191" y="65"/>
                    </a:lnTo>
                    <a:lnTo>
                      <a:pt x="206" y="77"/>
                    </a:lnTo>
                    <a:lnTo>
                      <a:pt x="209" y="86"/>
                    </a:lnTo>
                    <a:lnTo>
                      <a:pt x="209" y="94"/>
                    </a:lnTo>
                    <a:lnTo>
                      <a:pt x="219" y="106"/>
                    </a:lnTo>
                    <a:lnTo>
                      <a:pt x="192" y="112"/>
                    </a:lnTo>
                    <a:lnTo>
                      <a:pt x="184" y="119"/>
                    </a:lnTo>
                    <a:lnTo>
                      <a:pt x="180" y="126"/>
                    </a:lnTo>
                    <a:lnTo>
                      <a:pt x="169" y="137"/>
                    </a:lnTo>
                    <a:lnTo>
                      <a:pt x="169" y="146"/>
                    </a:lnTo>
                    <a:lnTo>
                      <a:pt x="163" y="156"/>
                    </a:lnTo>
                    <a:lnTo>
                      <a:pt x="139" y="167"/>
                    </a:lnTo>
                    <a:lnTo>
                      <a:pt x="127" y="181"/>
                    </a:lnTo>
                    <a:lnTo>
                      <a:pt x="117" y="187"/>
                    </a:lnTo>
                    <a:lnTo>
                      <a:pt x="99" y="182"/>
                    </a:lnTo>
                    <a:lnTo>
                      <a:pt x="91" y="183"/>
                    </a:lnTo>
                    <a:lnTo>
                      <a:pt x="77" y="187"/>
                    </a:lnTo>
                    <a:lnTo>
                      <a:pt x="70" y="197"/>
                    </a:lnTo>
                    <a:lnTo>
                      <a:pt x="66" y="206"/>
                    </a:lnTo>
                    <a:lnTo>
                      <a:pt x="66" y="216"/>
                    </a:lnTo>
                    <a:lnTo>
                      <a:pt x="73" y="228"/>
                    </a:lnTo>
                    <a:lnTo>
                      <a:pt x="79" y="232"/>
                    </a:lnTo>
                    <a:lnTo>
                      <a:pt x="61" y="232"/>
                    </a:lnTo>
                    <a:lnTo>
                      <a:pt x="20" y="221"/>
                    </a:lnTo>
                    <a:lnTo>
                      <a:pt x="7" y="215"/>
                    </a:lnTo>
                    <a:lnTo>
                      <a:pt x="7" y="207"/>
                    </a:lnTo>
                    <a:lnTo>
                      <a:pt x="9" y="205"/>
                    </a:lnTo>
                    <a:lnTo>
                      <a:pt x="8" y="200"/>
                    </a:lnTo>
                    <a:lnTo>
                      <a:pt x="7" y="188"/>
                    </a:lnTo>
                    <a:lnTo>
                      <a:pt x="4" y="186"/>
                    </a:lnTo>
                    <a:lnTo>
                      <a:pt x="4" y="177"/>
                    </a:lnTo>
                    <a:lnTo>
                      <a:pt x="9" y="171"/>
                    </a:lnTo>
                    <a:lnTo>
                      <a:pt x="9" y="155"/>
                    </a:lnTo>
                    <a:lnTo>
                      <a:pt x="9" y="137"/>
                    </a:lnTo>
                    <a:lnTo>
                      <a:pt x="4" y="12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1" name="Freeform 262" descr="Wide upward diagonal">
                <a:extLst>
                  <a:ext uri="{FF2B5EF4-FFF2-40B4-BE49-F238E27FC236}">
                    <a16:creationId xmlns:a16="http://schemas.microsoft.com/office/drawing/2014/main" id="{EFBA5510-184B-43E8-AD36-FD1E25FDC849}"/>
                  </a:ext>
                </a:extLst>
              </p:cNvPr>
              <p:cNvSpPr>
                <a:spLocks/>
              </p:cNvSpPr>
              <p:nvPr/>
            </p:nvSpPr>
            <p:spPr bwMode="auto">
              <a:xfrm>
                <a:off x="679450" y="2405063"/>
                <a:ext cx="674688" cy="549275"/>
              </a:xfrm>
              <a:custGeom>
                <a:avLst/>
                <a:gdLst>
                  <a:gd name="T0" fmla="*/ 163 w 356"/>
                  <a:gd name="T1" fmla="*/ 20 h 257"/>
                  <a:gd name="T2" fmla="*/ 141 w 356"/>
                  <a:gd name="T3" fmla="*/ 40 h 257"/>
                  <a:gd name="T4" fmla="*/ 132 w 356"/>
                  <a:gd name="T5" fmla="*/ 43 h 257"/>
                  <a:gd name="T6" fmla="*/ 129 w 356"/>
                  <a:gd name="T7" fmla="*/ 45 h 257"/>
                  <a:gd name="T8" fmla="*/ 115 w 356"/>
                  <a:gd name="T9" fmla="*/ 61 h 257"/>
                  <a:gd name="T10" fmla="*/ 92 w 356"/>
                  <a:gd name="T11" fmla="*/ 65 h 257"/>
                  <a:gd name="T12" fmla="*/ 79 w 356"/>
                  <a:gd name="T13" fmla="*/ 91 h 257"/>
                  <a:gd name="T14" fmla="*/ 67 w 356"/>
                  <a:gd name="T15" fmla="*/ 112 h 257"/>
                  <a:gd name="T16" fmla="*/ 43 w 356"/>
                  <a:gd name="T17" fmla="*/ 110 h 257"/>
                  <a:gd name="T18" fmla="*/ 33 w 356"/>
                  <a:gd name="T19" fmla="*/ 129 h 257"/>
                  <a:gd name="T20" fmla="*/ 32 w 356"/>
                  <a:gd name="T21" fmla="*/ 140 h 257"/>
                  <a:gd name="T22" fmla="*/ 25 w 356"/>
                  <a:gd name="T23" fmla="*/ 152 h 257"/>
                  <a:gd name="T24" fmla="*/ 28 w 356"/>
                  <a:gd name="T25" fmla="*/ 171 h 257"/>
                  <a:gd name="T26" fmla="*/ 28 w 356"/>
                  <a:gd name="T27" fmla="*/ 190 h 257"/>
                  <a:gd name="T28" fmla="*/ 27 w 356"/>
                  <a:gd name="T29" fmla="*/ 206 h 257"/>
                  <a:gd name="T30" fmla="*/ 18 w 356"/>
                  <a:gd name="T31" fmla="*/ 218 h 257"/>
                  <a:gd name="T32" fmla="*/ 8 w 356"/>
                  <a:gd name="T33" fmla="*/ 229 h 257"/>
                  <a:gd name="T34" fmla="*/ 0 w 356"/>
                  <a:gd name="T35" fmla="*/ 243 h 257"/>
                  <a:gd name="T36" fmla="*/ 5 w 356"/>
                  <a:gd name="T37" fmla="*/ 255 h 257"/>
                  <a:gd name="T38" fmla="*/ 10 w 356"/>
                  <a:gd name="T39" fmla="*/ 256 h 257"/>
                  <a:gd name="T40" fmla="*/ 33 w 356"/>
                  <a:gd name="T41" fmla="*/ 254 h 257"/>
                  <a:gd name="T42" fmla="*/ 40 w 356"/>
                  <a:gd name="T43" fmla="*/ 257 h 257"/>
                  <a:gd name="T44" fmla="*/ 45 w 356"/>
                  <a:gd name="T45" fmla="*/ 251 h 257"/>
                  <a:gd name="T46" fmla="*/ 55 w 356"/>
                  <a:gd name="T47" fmla="*/ 254 h 257"/>
                  <a:gd name="T48" fmla="*/ 70 w 356"/>
                  <a:gd name="T49" fmla="*/ 257 h 257"/>
                  <a:gd name="T50" fmla="*/ 72 w 356"/>
                  <a:gd name="T51" fmla="*/ 250 h 257"/>
                  <a:gd name="T52" fmla="*/ 89 w 356"/>
                  <a:gd name="T53" fmla="*/ 246 h 257"/>
                  <a:gd name="T54" fmla="*/ 103 w 356"/>
                  <a:gd name="T55" fmla="*/ 244 h 257"/>
                  <a:gd name="T56" fmla="*/ 120 w 356"/>
                  <a:gd name="T57" fmla="*/ 242 h 257"/>
                  <a:gd name="T58" fmla="*/ 129 w 356"/>
                  <a:gd name="T59" fmla="*/ 241 h 257"/>
                  <a:gd name="T60" fmla="*/ 136 w 356"/>
                  <a:gd name="T61" fmla="*/ 223 h 257"/>
                  <a:gd name="T62" fmla="*/ 159 w 356"/>
                  <a:gd name="T63" fmla="*/ 195 h 257"/>
                  <a:gd name="T64" fmla="*/ 180 w 356"/>
                  <a:gd name="T65" fmla="*/ 198 h 257"/>
                  <a:gd name="T66" fmla="*/ 211 w 356"/>
                  <a:gd name="T67" fmla="*/ 183 h 257"/>
                  <a:gd name="T68" fmla="*/ 236 w 356"/>
                  <a:gd name="T69" fmla="*/ 189 h 257"/>
                  <a:gd name="T70" fmla="*/ 259 w 356"/>
                  <a:gd name="T71" fmla="*/ 198 h 257"/>
                  <a:gd name="T72" fmla="*/ 286 w 356"/>
                  <a:gd name="T73" fmla="*/ 209 h 257"/>
                  <a:gd name="T74" fmla="*/ 336 w 356"/>
                  <a:gd name="T75" fmla="*/ 180 h 257"/>
                  <a:gd name="T76" fmla="*/ 339 w 356"/>
                  <a:gd name="T77" fmla="*/ 139 h 257"/>
                  <a:gd name="T78" fmla="*/ 320 w 356"/>
                  <a:gd name="T79" fmla="*/ 90 h 257"/>
                  <a:gd name="T80" fmla="*/ 328 w 356"/>
                  <a:gd name="T81" fmla="*/ 74 h 257"/>
                  <a:gd name="T82" fmla="*/ 355 w 356"/>
                  <a:gd name="T83" fmla="*/ 55 h 257"/>
                  <a:gd name="T84" fmla="*/ 346 w 356"/>
                  <a:gd name="T85" fmla="*/ 49 h 257"/>
                  <a:gd name="T86" fmla="*/ 315 w 356"/>
                  <a:gd name="T87" fmla="*/ 31 h 257"/>
                  <a:gd name="T88" fmla="*/ 306 w 356"/>
                  <a:gd name="T89" fmla="*/ 24 h 257"/>
                  <a:gd name="T90" fmla="*/ 311 w 356"/>
                  <a:gd name="T91" fmla="*/ 18 h 257"/>
                  <a:gd name="T92" fmla="*/ 308 w 356"/>
                  <a:gd name="T93" fmla="*/ 11 h 257"/>
                  <a:gd name="T94" fmla="*/ 301 w 356"/>
                  <a:gd name="T95" fmla="*/ 0 h 257"/>
                  <a:gd name="T96" fmla="*/ 286 w 356"/>
                  <a:gd name="T97" fmla="*/ 7 h 257"/>
                  <a:gd name="T98" fmla="*/ 275 w 356"/>
                  <a:gd name="T99" fmla="*/ 8 h 257"/>
                  <a:gd name="T100" fmla="*/ 268 w 356"/>
                  <a:gd name="T101" fmla="*/ 5 h 257"/>
                  <a:gd name="T102" fmla="*/ 262 w 356"/>
                  <a:gd name="T103" fmla="*/ 2 h 257"/>
                  <a:gd name="T104" fmla="*/ 256 w 356"/>
                  <a:gd name="T105" fmla="*/ 4 h 257"/>
                  <a:gd name="T106" fmla="*/ 246 w 356"/>
                  <a:gd name="T107" fmla="*/ 8 h 257"/>
                  <a:gd name="T108" fmla="*/ 243 w 356"/>
                  <a:gd name="T109" fmla="*/ 18 h 257"/>
                  <a:gd name="T110" fmla="*/ 235 w 356"/>
                  <a:gd name="T111" fmla="*/ 21 h 257"/>
                  <a:gd name="T112" fmla="*/ 214 w 356"/>
                  <a:gd name="T113" fmla="*/ 13 h 257"/>
                  <a:gd name="T114" fmla="*/ 207 w 356"/>
                  <a:gd name="T115" fmla="*/ 15 h 257"/>
                  <a:gd name="T116" fmla="*/ 187 w 356"/>
                  <a:gd name="T117" fmla="*/ 13 h 257"/>
                  <a:gd name="T118" fmla="*/ 175 w 356"/>
                  <a:gd name="T119" fmla="*/ 9 h 257"/>
                  <a:gd name="T120" fmla="*/ 169 w 356"/>
                  <a:gd name="T121" fmla="*/ 1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6" h="257">
                    <a:moveTo>
                      <a:pt x="168" y="15"/>
                    </a:moveTo>
                    <a:lnTo>
                      <a:pt x="163" y="20"/>
                    </a:lnTo>
                    <a:lnTo>
                      <a:pt x="162" y="24"/>
                    </a:lnTo>
                    <a:lnTo>
                      <a:pt x="141" y="40"/>
                    </a:lnTo>
                    <a:lnTo>
                      <a:pt x="133" y="41"/>
                    </a:lnTo>
                    <a:lnTo>
                      <a:pt x="132" y="43"/>
                    </a:lnTo>
                    <a:lnTo>
                      <a:pt x="132" y="46"/>
                    </a:lnTo>
                    <a:lnTo>
                      <a:pt x="129" y="45"/>
                    </a:lnTo>
                    <a:lnTo>
                      <a:pt x="126" y="51"/>
                    </a:lnTo>
                    <a:lnTo>
                      <a:pt x="115" y="61"/>
                    </a:lnTo>
                    <a:lnTo>
                      <a:pt x="101" y="64"/>
                    </a:lnTo>
                    <a:lnTo>
                      <a:pt x="92" y="65"/>
                    </a:lnTo>
                    <a:lnTo>
                      <a:pt x="94" y="84"/>
                    </a:lnTo>
                    <a:lnTo>
                      <a:pt x="79" y="91"/>
                    </a:lnTo>
                    <a:lnTo>
                      <a:pt x="79" y="98"/>
                    </a:lnTo>
                    <a:lnTo>
                      <a:pt x="67" y="112"/>
                    </a:lnTo>
                    <a:lnTo>
                      <a:pt x="52" y="111"/>
                    </a:lnTo>
                    <a:lnTo>
                      <a:pt x="43" y="110"/>
                    </a:lnTo>
                    <a:lnTo>
                      <a:pt x="37" y="118"/>
                    </a:lnTo>
                    <a:lnTo>
                      <a:pt x="33" y="129"/>
                    </a:lnTo>
                    <a:lnTo>
                      <a:pt x="30" y="135"/>
                    </a:lnTo>
                    <a:lnTo>
                      <a:pt x="32" y="140"/>
                    </a:lnTo>
                    <a:lnTo>
                      <a:pt x="28" y="147"/>
                    </a:lnTo>
                    <a:lnTo>
                      <a:pt x="25" y="152"/>
                    </a:lnTo>
                    <a:lnTo>
                      <a:pt x="29" y="158"/>
                    </a:lnTo>
                    <a:lnTo>
                      <a:pt x="28" y="171"/>
                    </a:lnTo>
                    <a:lnTo>
                      <a:pt x="23" y="177"/>
                    </a:lnTo>
                    <a:lnTo>
                      <a:pt x="28" y="190"/>
                    </a:lnTo>
                    <a:lnTo>
                      <a:pt x="27" y="197"/>
                    </a:lnTo>
                    <a:lnTo>
                      <a:pt x="27" y="206"/>
                    </a:lnTo>
                    <a:lnTo>
                      <a:pt x="22" y="211"/>
                    </a:lnTo>
                    <a:lnTo>
                      <a:pt x="18" y="218"/>
                    </a:lnTo>
                    <a:lnTo>
                      <a:pt x="11" y="221"/>
                    </a:lnTo>
                    <a:lnTo>
                      <a:pt x="8" y="229"/>
                    </a:lnTo>
                    <a:lnTo>
                      <a:pt x="8" y="235"/>
                    </a:lnTo>
                    <a:lnTo>
                      <a:pt x="0" y="243"/>
                    </a:lnTo>
                    <a:lnTo>
                      <a:pt x="0" y="251"/>
                    </a:lnTo>
                    <a:lnTo>
                      <a:pt x="5" y="255"/>
                    </a:lnTo>
                    <a:lnTo>
                      <a:pt x="8" y="254"/>
                    </a:lnTo>
                    <a:lnTo>
                      <a:pt x="10" y="256"/>
                    </a:lnTo>
                    <a:lnTo>
                      <a:pt x="32" y="256"/>
                    </a:lnTo>
                    <a:lnTo>
                      <a:pt x="33" y="254"/>
                    </a:lnTo>
                    <a:lnTo>
                      <a:pt x="37" y="254"/>
                    </a:lnTo>
                    <a:lnTo>
                      <a:pt x="40" y="257"/>
                    </a:lnTo>
                    <a:lnTo>
                      <a:pt x="44" y="253"/>
                    </a:lnTo>
                    <a:lnTo>
                      <a:pt x="45" y="251"/>
                    </a:lnTo>
                    <a:lnTo>
                      <a:pt x="54" y="251"/>
                    </a:lnTo>
                    <a:lnTo>
                      <a:pt x="55" y="254"/>
                    </a:lnTo>
                    <a:lnTo>
                      <a:pt x="64" y="253"/>
                    </a:lnTo>
                    <a:lnTo>
                      <a:pt x="70" y="257"/>
                    </a:lnTo>
                    <a:lnTo>
                      <a:pt x="72" y="255"/>
                    </a:lnTo>
                    <a:lnTo>
                      <a:pt x="72" y="250"/>
                    </a:lnTo>
                    <a:lnTo>
                      <a:pt x="84" y="251"/>
                    </a:lnTo>
                    <a:lnTo>
                      <a:pt x="89" y="246"/>
                    </a:lnTo>
                    <a:lnTo>
                      <a:pt x="100" y="246"/>
                    </a:lnTo>
                    <a:lnTo>
                      <a:pt x="103" y="244"/>
                    </a:lnTo>
                    <a:lnTo>
                      <a:pt x="120" y="244"/>
                    </a:lnTo>
                    <a:lnTo>
                      <a:pt x="120" y="242"/>
                    </a:lnTo>
                    <a:lnTo>
                      <a:pt x="127" y="243"/>
                    </a:lnTo>
                    <a:lnTo>
                      <a:pt x="129" y="241"/>
                    </a:lnTo>
                    <a:lnTo>
                      <a:pt x="135" y="240"/>
                    </a:lnTo>
                    <a:lnTo>
                      <a:pt x="136" y="223"/>
                    </a:lnTo>
                    <a:lnTo>
                      <a:pt x="149" y="204"/>
                    </a:lnTo>
                    <a:lnTo>
                      <a:pt x="159" y="195"/>
                    </a:lnTo>
                    <a:lnTo>
                      <a:pt x="171" y="198"/>
                    </a:lnTo>
                    <a:lnTo>
                      <a:pt x="180" y="198"/>
                    </a:lnTo>
                    <a:lnTo>
                      <a:pt x="197" y="192"/>
                    </a:lnTo>
                    <a:lnTo>
                      <a:pt x="211" y="183"/>
                    </a:lnTo>
                    <a:lnTo>
                      <a:pt x="223" y="184"/>
                    </a:lnTo>
                    <a:lnTo>
                      <a:pt x="236" y="189"/>
                    </a:lnTo>
                    <a:lnTo>
                      <a:pt x="249" y="191"/>
                    </a:lnTo>
                    <a:lnTo>
                      <a:pt x="259" y="198"/>
                    </a:lnTo>
                    <a:lnTo>
                      <a:pt x="274" y="209"/>
                    </a:lnTo>
                    <a:lnTo>
                      <a:pt x="286" y="209"/>
                    </a:lnTo>
                    <a:lnTo>
                      <a:pt x="319" y="194"/>
                    </a:lnTo>
                    <a:lnTo>
                      <a:pt x="336" y="180"/>
                    </a:lnTo>
                    <a:lnTo>
                      <a:pt x="343" y="154"/>
                    </a:lnTo>
                    <a:lnTo>
                      <a:pt x="339" y="139"/>
                    </a:lnTo>
                    <a:lnTo>
                      <a:pt x="338" y="116"/>
                    </a:lnTo>
                    <a:lnTo>
                      <a:pt x="320" y="90"/>
                    </a:lnTo>
                    <a:lnTo>
                      <a:pt x="320" y="84"/>
                    </a:lnTo>
                    <a:lnTo>
                      <a:pt x="328" y="74"/>
                    </a:lnTo>
                    <a:lnTo>
                      <a:pt x="342" y="68"/>
                    </a:lnTo>
                    <a:lnTo>
                      <a:pt x="355" y="55"/>
                    </a:lnTo>
                    <a:lnTo>
                      <a:pt x="356" y="50"/>
                    </a:lnTo>
                    <a:lnTo>
                      <a:pt x="346" y="49"/>
                    </a:lnTo>
                    <a:lnTo>
                      <a:pt x="328" y="40"/>
                    </a:lnTo>
                    <a:lnTo>
                      <a:pt x="315" y="31"/>
                    </a:lnTo>
                    <a:lnTo>
                      <a:pt x="311" y="30"/>
                    </a:lnTo>
                    <a:lnTo>
                      <a:pt x="306" y="24"/>
                    </a:lnTo>
                    <a:lnTo>
                      <a:pt x="306" y="18"/>
                    </a:lnTo>
                    <a:lnTo>
                      <a:pt x="311" y="18"/>
                    </a:lnTo>
                    <a:lnTo>
                      <a:pt x="312" y="15"/>
                    </a:lnTo>
                    <a:lnTo>
                      <a:pt x="308" y="11"/>
                    </a:lnTo>
                    <a:lnTo>
                      <a:pt x="308" y="7"/>
                    </a:lnTo>
                    <a:lnTo>
                      <a:pt x="301" y="0"/>
                    </a:lnTo>
                    <a:lnTo>
                      <a:pt x="294" y="3"/>
                    </a:lnTo>
                    <a:lnTo>
                      <a:pt x="286" y="7"/>
                    </a:lnTo>
                    <a:lnTo>
                      <a:pt x="282" y="8"/>
                    </a:lnTo>
                    <a:lnTo>
                      <a:pt x="275" y="8"/>
                    </a:lnTo>
                    <a:lnTo>
                      <a:pt x="272" y="5"/>
                    </a:lnTo>
                    <a:lnTo>
                      <a:pt x="268" y="5"/>
                    </a:lnTo>
                    <a:lnTo>
                      <a:pt x="265" y="2"/>
                    </a:lnTo>
                    <a:lnTo>
                      <a:pt x="262" y="2"/>
                    </a:lnTo>
                    <a:lnTo>
                      <a:pt x="259" y="6"/>
                    </a:lnTo>
                    <a:lnTo>
                      <a:pt x="256" y="4"/>
                    </a:lnTo>
                    <a:lnTo>
                      <a:pt x="253" y="7"/>
                    </a:lnTo>
                    <a:lnTo>
                      <a:pt x="246" y="8"/>
                    </a:lnTo>
                    <a:lnTo>
                      <a:pt x="247" y="15"/>
                    </a:lnTo>
                    <a:lnTo>
                      <a:pt x="243" y="18"/>
                    </a:lnTo>
                    <a:lnTo>
                      <a:pt x="237" y="18"/>
                    </a:lnTo>
                    <a:lnTo>
                      <a:pt x="235" y="21"/>
                    </a:lnTo>
                    <a:lnTo>
                      <a:pt x="221" y="20"/>
                    </a:lnTo>
                    <a:lnTo>
                      <a:pt x="214" y="13"/>
                    </a:lnTo>
                    <a:lnTo>
                      <a:pt x="210" y="13"/>
                    </a:lnTo>
                    <a:lnTo>
                      <a:pt x="207" y="15"/>
                    </a:lnTo>
                    <a:lnTo>
                      <a:pt x="203" y="14"/>
                    </a:lnTo>
                    <a:lnTo>
                      <a:pt x="187" y="13"/>
                    </a:lnTo>
                    <a:lnTo>
                      <a:pt x="182" y="10"/>
                    </a:lnTo>
                    <a:lnTo>
                      <a:pt x="175" y="9"/>
                    </a:lnTo>
                    <a:lnTo>
                      <a:pt x="174" y="12"/>
                    </a:lnTo>
                    <a:lnTo>
                      <a:pt x="169" y="11"/>
                    </a:lnTo>
                    <a:lnTo>
                      <a:pt x="168" y="1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2" name="Freeform 263" descr="Wide upward diagonal">
                <a:extLst>
                  <a:ext uri="{FF2B5EF4-FFF2-40B4-BE49-F238E27FC236}">
                    <a16:creationId xmlns:a16="http://schemas.microsoft.com/office/drawing/2014/main" id="{E7B92F39-D7A9-411E-8187-1B33E873BFFF}"/>
                  </a:ext>
                </a:extLst>
              </p:cNvPr>
              <p:cNvSpPr>
                <a:spLocks/>
              </p:cNvSpPr>
              <p:nvPr/>
            </p:nvSpPr>
            <p:spPr bwMode="auto">
              <a:xfrm>
                <a:off x="747713" y="2222500"/>
                <a:ext cx="393700" cy="390525"/>
              </a:xfrm>
              <a:custGeom>
                <a:avLst/>
                <a:gdLst>
                  <a:gd name="T0" fmla="*/ 75 w 208"/>
                  <a:gd name="T1" fmla="*/ 81 h 182"/>
                  <a:gd name="T2" fmla="*/ 107 w 208"/>
                  <a:gd name="T3" fmla="*/ 66 h 182"/>
                  <a:gd name="T4" fmla="*/ 112 w 208"/>
                  <a:gd name="T5" fmla="*/ 65 h 182"/>
                  <a:gd name="T6" fmla="*/ 119 w 208"/>
                  <a:gd name="T7" fmla="*/ 67 h 182"/>
                  <a:gd name="T8" fmla="*/ 141 w 208"/>
                  <a:gd name="T9" fmla="*/ 53 h 182"/>
                  <a:gd name="T10" fmla="*/ 146 w 208"/>
                  <a:gd name="T11" fmla="*/ 57 h 182"/>
                  <a:gd name="T12" fmla="*/ 167 w 208"/>
                  <a:gd name="T13" fmla="*/ 46 h 182"/>
                  <a:gd name="T14" fmla="*/ 165 w 208"/>
                  <a:gd name="T15" fmla="*/ 35 h 182"/>
                  <a:gd name="T16" fmla="*/ 152 w 208"/>
                  <a:gd name="T17" fmla="*/ 29 h 182"/>
                  <a:gd name="T18" fmla="*/ 162 w 208"/>
                  <a:gd name="T19" fmla="*/ 0 h 182"/>
                  <a:gd name="T20" fmla="*/ 200 w 208"/>
                  <a:gd name="T21" fmla="*/ 1 h 182"/>
                  <a:gd name="T22" fmla="*/ 206 w 208"/>
                  <a:gd name="T23" fmla="*/ 22 h 182"/>
                  <a:gd name="T24" fmla="*/ 192 w 208"/>
                  <a:gd name="T25" fmla="*/ 44 h 182"/>
                  <a:gd name="T26" fmla="*/ 202 w 208"/>
                  <a:gd name="T27" fmla="*/ 55 h 182"/>
                  <a:gd name="T28" fmla="*/ 192 w 208"/>
                  <a:gd name="T29" fmla="*/ 61 h 182"/>
                  <a:gd name="T30" fmla="*/ 176 w 208"/>
                  <a:gd name="T31" fmla="*/ 63 h 182"/>
                  <a:gd name="T32" fmla="*/ 164 w 208"/>
                  <a:gd name="T33" fmla="*/ 70 h 182"/>
                  <a:gd name="T34" fmla="*/ 148 w 208"/>
                  <a:gd name="T35" fmla="*/ 74 h 182"/>
                  <a:gd name="T36" fmla="*/ 141 w 208"/>
                  <a:gd name="T37" fmla="*/ 77 h 182"/>
                  <a:gd name="T38" fmla="*/ 130 w 208"/>
                  <a:gd name="T39" fmla="*/ 82 h 182"/>
                  <a:gd name="T40" fmla="*/ 131 w 208"/>
                  <a:gd name="T41" fmla="*/ 88 h 182"/>
                  <a:gd name="T42" fmla="*/ 127 w 208"/>
                  <a:gd name="T43" fmla="*/ 93 h 182"/>
                  <a:gd name="T44" fmla="*/ 118 w 208"/>
                  <a:gd name="T45" fmla="*/ 98 h 182"/>
                  <a:gd name="T46" fmla="*/ 112 w 208"/>
                  <a:gd name="T47" fmla="*/ 108 h 182"/>
                  <a:gd name="T48" fmla="*/ 101 w 208"/>
                  <a:gd name="T49" fmla="*/ 117 h 182"/>
                  <a:gd name="T50" fmla="*/ 83 w 208"/>
                  <a:gd name="T51" fmla="*/ 123 h 182"/>
                  <a:gd name="T52" fmla="*/ 74 w 208"/>
                  <a:gd name="T53" fmla="*/ 133 h 182"/>
                  <a:gd name="T54" fmla="*/ 48 w 208"/>
                  <a:gd name="T55" fmla="*/ 143 h 182"/>
                  <a:gd name="T56" fmla="*/ 49 w 208"/>
                  <a:gd name="T57" fmla="*/ 152 h 182"/>
                  <a:gd name="T58" fmla="*/ 52 w 208"/>
                  <a:gd name="T59" fmla="*/ 157 h 182"/>
                  <a:gd name="T60" fmla="*/ 44 w 208"/>
                  <a:gd name="T61" fmla="*/ 164 h 182"/>
                  <a:gd name="T62" fmla="*/ 31 w 208"/>
                  <a:gd name="T63" fmla="*/ 174 h 182"/>
                  <a:gd name="T64" fmla="*/ 0 w 208"/>
                  <a:gd name="T65" fmla="*/ 182 h 182"/>
                  <a:gd name="T66" fmla="*/ 4 w 208"/>
                  <a:gd name="T67" fmla="*/ 173 h 182"/>
                  <a:gd name="T68" fmla="*/ 12 w 208"/>
                  <a:gd name="T69" fmla="*/ 168 h 182"/>
                  <a:gd name="T70" fmla="*/ 15 w 208"/>
                  <a:gd name="T71" fmla="*/ 158 h 182"/>
                  <a:gd name="T72" fmla="*/ 29 w 208"/>
                  <a:gd name="T73" fmla="*/ 134 h 182"/>
                  <a:gd name="T74" fmla="*/ 28 w 208"/>
                  <a:gd name="T75" fmla="*/ 125 h 182"/>
                  <a:gd name="T76" fmla="*/ 20 w 208"/>
                  <a:gd name="T77" fmla="*/ 120 h 182"/>
                  <a:gd name="T78" fmla="*/ 23 w 208"/>
                  <a:gd name="T79" fmla="*/ 115 h 182"/>
                  <a:gd name="T80" fmla="*/ 18 w 208"/>
                  <a:gd name="T81" fmla="*/ 109 h 182"/>
                  <a:gd name="T82" fmla="*/ 24 w 208"/>
                  <a:gd name="T83" fmla="*/ 104 h 182"/>
                  <a:gd name="T84" fmla="*/ 37 w 208"/>
                  <a:gd name="T85" fmla="*/ 99 h 182"/>
                  <a:gd name="T86" fmla="*/ 55 w 208"/>
                  <a:gd name="T87" fmla="*/ 90 h 182"/>
                  <a:gd name="T88" fmla="*/ 71 w 208"/>
                  <a:gd name="T89" fmla="*/ 8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8" h="182">
                    <a:moveTo>
                      <a:pt x="71" y="83"/>
                    </a:moveTo>
                    <a:lnTo>
                      <a:pt x="75" y="81"/>
                    </a:lnTo>
                    <a:lnTo>
                      <a:pt x="82" y="79"/>
                    </a:lnTo>
                    <a:lnTo>
                      <a:pt x="107" y="66"/>
                    </a:lnTo>
                    <a:lnTo>
                      <a:pt x="109" y="67"/>
                    </a:lnTo>
                    <a:lnTo>
                      <a:pt x="112" y="65"/>
                    </a:lnTo>
                    <a:lnTo>
                      <a:pt x="116" y="65"/>
                    </a:lnTo>
                    <a:lnTo>
                      <a:pt x="119" y="67"/>
                    </a:lnTo>
                    <a:lnTo>
                      <a:pt x="137" y="62"/>
                    </a:lnTo>
                    <a:lnTo>
                      <a:pt x="141" y="53"/>
                    </a:lnTo>
                    <a:lnTo>
                      <a:pt x="143" y="54"/>
                    </a:lnTo>
                    <a:lnTo>
                      <a:pt x="146" y="57"/>
                    </a:lnTo>
                    <a:lnTo>
                      <a:pt x="164" y="50"/>
                    </a:lnTo>
                    <a:lnTo>
                      <a:pt x="167" y="46"/>
                    </a:lnTo>
                    <a:lnTo>
                      <a:pt x="164" y="40"/>
                    </a:lnTo>
                    <a:lnTo>
                      <a:pt x="165" y="35"/>
                    </a:lnTo>
                    <a:lnTo>
                      <a:pt x="159" y="29"/>
                    </a:lnTo>
                    <a:lnTo>
                      <a:pt x="152" y="29"/>
                    </a:lnTo>
                    <a:lnTo>
                      <a:pt x="153" y="13"/>
                    </a:lnTo>
                    <a:lnTo>
                      <a:pt x="162" y="0"/>
                    </a:lnTo>
                    <a:lnTo>
                      <a:pt x="175" y="2"/>
                    </a:lnTo>
                    <a:lnTo>
                      <a:pt x="200" y="1"/>
                    </a:lnTo>
                    <a:lnTo>
                      <a:pt x="208" y="6"/>
                    </a:lnTo>
                    <a:lnTo>
                      <a:pt x="206" y="22"/>
                    </a:lnTo>
                    <a:lnTo>
                      <a:pt x="192" y="35"/>
                    </a:lnTo>
                    <a:lnTo>
                      <a:pt x="192" y="44"/>
                    </a:lnTo>
                    <a:lnTo>
                      <a:pt x="196" y="52"/>
                    </a:lnTo>
                    <a:lnTo>
                      <a:pt x="202" y="55"/>
                    </a:lnTo>
                    <a:lnTo>
                      <a:pt x="197" y="59"/>
                    </a:lnTo>
                    <a:lnTo>
                      <a:pt x="192" y="61"/>
                    </a:lnTo>
                    <a:lnTo>
                      <a:pt x="184" y="61"/>
                    </a:lnTo>
                    <a:lnTo>
                      <a:pt x="176" y="63"/>
                    </a:lnTo>
                    <a:lnTo>
                      <a:pt x="168" y="68"/>
                    </a:lnTo>
                    <a:lnTo>
                      <a:pt x="164" y="70"/>
                    </a:lnTo>
                    <a:lnTo>
                      <a:pt x="156" y="73"/>
                    </a:lnTo>
                    <a:lnTo>
                      <a:pt x="148" y="74"/>
                    </a:lnTo>
                    <a:lnTo>
                      <a:pt x="144" y="75"/>
                    </a:lnTo>
                    <a:lnTo>
                      <a:pt x="141" y="77"/>
                    </a:lnTo>
                    <a:lnTo>
                      <a:pt x="136" y="77"/>
                    </a:lnTo>
                    <a:lnTo>
                      <a:pt x="130" y="82"/>
                    </a:lnTo>
                    <a:lnTo>
                      <a:pt x="129" y="87"/>
                    </a:lnTo>
                    <a:lnTo>
                      <a:pt x="131" y="88"/>
                    </a:lnTo>
                    <a:lnTo>
                      <a:pt x="131" y="91"/>
                    </a:lnTo>
                    <a:lnTo>
                      <a:pt x="127" y="93"/>
                    </a:lnTo>
                    <a:lnTo>
                      <a:pt x="118" y="92"/>
                    </a:lnTo>
                    <a:lnTo>
                      <a:pt x="118" y="98"/>
                    </a:lnTo>
                    <a:lnTo>
                      <a:pt x="112" y="101"/>
                    </a:lnTo>
                    <a:lnTo>
                      <a:pt x="112" y="108"/>
                    </a:lnTo>
                    <a:lnTo>
                      <a:pt x="102" y="113"/>
                    </a:lnTo>
                    <a:lnTo>
                      <a:pt x="101" y="117"/>
                    </a:lnTo>
                    <a:lnTo>
                      <a:pt x="98" y="117"/>
                    </a:lnTo>
                    <a:lnTo>
                      <a:pt x="83" y="123"/>
                    </a:lnTo>
                    <a:lnTo>
                      <a:pt x="78" y="130"/>
                    </a:lnTo>
                    <a:lnTo>
                      <a:pt x="74" y="133"/>
                    </a:lnTo>
                    <a:lnTo>
                      <a:pt x="59" y="142"/>
                    </a:lnTo>
                    <a:lnTo>
                      <a:pt x="48" y="143"/>
                    </a:lnTo>
                    <a:lnTo>
                      <a:pt x="47" y="152"/>
                    </a:lnTo>
                    <a:lnTo>
                      <a:pt x="49" y="152"/>
                    </a:lnTo>
                    <a:lnTo>
                      <a:pt x="48" y="156"/>
                    </a:lnTo>
                    <a:lnTo>
                      <a:pt x="52" y="157"/>
                    </a:lnTo>
                    <a:lnTo>
                      <a:pt x="50" y="162"/>
                    </a:lnTo>
                    <a:lnTo>
                      <a:pt x="44" y="164"/>
                    </a:lnTo>
                    <a:lnTo>
                      <a:pt x="41" y="164"/>
                    </a:lnTo>
                    <a:lnTo>
                      <a:pt x="31" y="174"/>
                    </a:lnTo>
                    <a:lnTo>
                      <a:pt x="13" y="182"/>
                    </a:lnTo>
                    <a:lnTo>
                      <a:pt x="0" y="182"/>
                    </a:lnTo>
                    <a:lnTo>
                      <a:pt x="1" y="177"/>
                    </a:lnTo>
                    <a:lnTo>
                      <a:pt x="4" y="173"/>
                    </a:lnTo>
                    <a:lnTo>
                      <a:pt x="10" y="170"/>
                    </a:lnTo>
                    <a:lnTo>
                      <a:pt x="12" y="168"/>
                    </a:lnTo>
                    <a:lnTo>
                      <a:pt x="12" y="163"/>
                    </a:lnTo>
                    <a:lnTo>
                      <a:pt x="15" y="158"/>
                    </a:lnTo>
                    <a:lnTo>
                      <a:pt x="25" y="147"/>
                    </a:lnTo>
                    <a:lnTo>
                      <a:pt x="29" y="134"/>
                    </a:lnTo>
                    <a:lnTo>
                      <a:pt x="31" y="131"/>
                    </a:lnTo>
                    <a:lnTo>
                      <a:pt x="28" y="125"/>
                    </a:lnTo>
                    <a:lnTo>
                      <a:pt x="24" y="120"/>
                    </a:lnTo>
                    <a:lnTo>
                      <a:pt x="20" y="120"/>
                    </a:lnTo>
                    <a:lnTo>
                      <a:pt x="20" y="118"/>
                    </a:lnTo>
                    <a:lnTo>
                      <a:pt x="23" y="115"/>
                    </a:lnTo>
                    <a:lnTo>
                      <a:pt x="24" y="112"/>
                    </a:lnTo>
                    <a:lnTo>
                      <a:pt x="18" y="109"/>
                    </a:lnTo>
                    <a:lnTo>
                      <a:pt x="18" y="108"/>
                    </a:lnTo>
                    <a:lnTo>
                      <a:pt x="24" y="104"/>
                    </a:lnTo>
                    <a:lnTo>
                      <a:pt x="34" y="103"/>
                    </a:lnTo>
                    <a:lnTo>
                      <a:pt x="37" y="99"/>
                    </a:lnTo>
                    <a:lnTo>
                      <a:pt x="46" y="100"/>
                    </a:lnTo>
                    <a:lnTo>
                      <a:pt x="55" y="90"/>
                    </a:lnTo>
                    <a:lnTo>
                      <a:pt x="61" y="88"/>
                    </a:lnTo>
                    <a:lnTo>
                      <a:pt x="71" y="8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3" name="Freeform 264" descr="Wide upward diagonal">
                <a:extLst>
                  <a:ext uri="{FF2B5EF4-FFF2-40B4-BE49-F238E27FC236}">
                    <a16:creationId xmlns:a16="http://schemas.microsoft.com/office/drawing/2014/main" id="{3418CC0B-561D-48DA-A9AF-B10C0D55C3C0}"/>
                  </a:ext>
                </a:extLst>
              </p:cNvPr>
              <p:cNvSpPr>
                <a:spLocks/>
              </p:cNvSpPr>
              <p:nvPr/>
            </p:nvSpPr>
            <p:spPr bwMode="auto">
              <a:xfrm>
                <a:off x="541338" y="2493963"/>
                <a:ext cx="149225" cy="79375"/>
              </a:xfrm>
              <a:custGeom>
                <a:avLst/>
                <a:gdLst>
                  <a:gd name="T0" fmla="*/ 79 w 79"/>
                  <a:gd name="T1" fmla="*/ 22 h 37"/>
                  <a:gd name="T2" fmla="*/ 79 w 79"/>
                  <a:gd name="T3" fmla="*/ 26 h 37"/>
                  <a:gd name="T4" fmla="*/ 72 w 79"/>
                  <a:gd name="T5" fmla="*/ 34 h 37"/>
                  <a:gd name="T6" fmla="*/ 46 w 79"/>
                  <a:gd name="T7" fmla="*/ 34 h 37"/>
                  <a:gd name="T8" fmla="*/ 39 w 79"/>
                  <a:gd name="T9" fmla="*/ 37 h 37"/>
                  <a:gd name="T10" fmla="*/ 14 w 79"/>
                  <a:gd name="T11" fmla="*/ 37 h 37"/>
                  <a:gd name="T12" fmla="*/ 11 w 79"/>
                  <a:gd name="T13" fmla="*/ 32 h 37"/>
                  <a:gd name="T14" fmla="*/ 0 w 79"/>
                  <a:gd name="T15" fmla="*/ 27 h 37"/>
                  <a:gd name="T16" fmla="*/ 0 w 79"/>
                  <a:gd name="T17" fmla="*/ 21 h 37"/>
                  <a:gd name="T18" fmla="*/ 17 w 79"/>
                  <a:gd name="T19" fmla="*/ 10 h 37"/>
                  <a:gd name="T20" fmla="*/ 32 w 79"/>
                  <a:gd name="T21" fmla="*/ 5 h 37"/>
                  <a:gd name="T22" fmla="*/ 43 w 79"/>
                  <a:gd name="T23" fmla="*/ 5 h 37"/>
                  <a:gd name="T24" fmla="*/ 58 w 79"/>
                  <a:gd name="T25" fmla="*/ 0 h 37"/>
                  <a:gd name="T26" fmla="*/ 65 w 79"/>
                  <a:gd name="T27" fmla="*/ 0 h 37"/>
                  <a:gd name="T28" fmla="*/ 65 w 79"/>
                  <a:gd name="T29" fmla="*/ 5 h 37"/>
                  <a:gd name="T30" fmla="*/ 71 w 79"/>
                  <a:gd name="T31" fmla="*/ 8 h 37"/>
                  <a:gd name="T32" fmla="*/ 66 w 79"/>
                  <a:gd name="T33" fmla="*/ 19 h 37"/>
                  <a:gd name="T34" fmla="*/ 69 w 79"/>
                  <a:gd name="T35" fmla="*/ 28 h 37"/>
                  <a:gd name="T36" fmla="*/ 74 w 79"/>
                  <a:gd name="T37" fmla="*/ 22 h 37"/>
                  <a:gd name="T38" fmla="*/ 76 w 79"/>
                  <a:gd name="T39" fmla="*/ 19 h 37"/>
                  <a:gd name="T40" fmla="*/ 79 w 79"/>
                  <a:gd name="T41"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37">
                    <a:moveTo>
                      <a:pt x="79" y="22"/>
                    </a:moveTo>
                    <a:lnTo>
                      <a:pt x="79" y="26"/>
                    </a:lnTo>
                    <a:lnTo>
                      <a:pt x="72" y="34"/>
                    </a:lnTo>
                    <a:lnTo>
                      <a:pt x="46" y="34"/>
                    </a:lnTo>
                    <a:lnTo>
                      <a:pt x="39" y="37"/>
                    </a:lnTo>
                    <a:lnTo>
                      <a:pt x="14" y="37"/>
                    </a:lnTo>
                    <a:lnTo>
                      <a:pt x="11" y="32"/>
                    </a:lnTo>
                    <a:lnTo>
                      <a:pt x="0" y="27"/>
                    </a:lnTo>
                    <a:lnTo>
                      <a:pt x="0" y="21"/>
                    </a:lnTo>
                    <a:lnTo>
                      <a:pt x="17" y="10"/>
                    </a:lnTo>
                    <a:lnTo>
                      <a:pt x="32" y="5"/>
                    </a:lnTo>
                    <a:lnTo>
                      <a:pt x="43" y="5"/>
                    </a:lnTo>
                    <a:lnTo>
                      <a:pt x="58" y="0"/>
                    </a:lnTo>
                    <a:lnTo>
                      <a:pt x="65" y="0"/>
                    </a:lnTo>
                    <a:lnTo>
                      <a:pt x="65" y="5"/>
                    </a:lnTo>
                    <a:lnTo>
                      <a:pt x="71" y="8"/>
                    </a:lnTo>
                    <a:lnTo>
                      <a:pt x="66" y="19"/>
                    </a:lnTo>
                    <a:lnTo>
                      <a:pt x="69" y="28"/>
                    </a:lnTo>
                    <a:lnTo>
                      <a:pt x="74" y="22"/>
                    </a:lnTo>
                    <a:lnTo>
                      <a:pt x="76" y="19"/>
                    </a:lnTo>
                    <a:lnTo>
                      <a:pt x="79" y="2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4" name="Freeform 265">
                <a:extLst>
                  <a:ext uri="{FF2B5EF4-FFF2-40B4-BE49-F238E27FC236}">
                    <a16:creationId xmlns:a16="http://schemas.microsoft.com/office/drawing/2014/main" id="{4F93E56B-60C7-435B-B308-39A5122F268F}"/>
                  </a:ext>
                </a:extLst>
              </p:cNvPr>
              <p:cNvSpPr>
                <a:spLocks/>
              </p:cNvSpPr>
              <p:nvPr/>
            </p:nvSpPr>
            <p:spPr bwMode="auto">
              <a:xfrm>
                <a:off x="649288" y="2719388"/>
                <a:ext cx="50800" cy="38100"/>
              </a:xfrm>
              <a:custGeom>
                <a:avLst/>
                <a:gdLst>
                  <a:gd name="T0" fmla="*/ 27 w 27"/>
                  <a:gd name="T1" fmla="*/ 5 h 18"/>
                  <a:gd name="T2" fmla="*/ 27 w 27"/>
                  <a:gd name="T3" fmla="*/ 18 h 18"/>
                  <a:gd name="T4" fmla="*/ 18 w 27"/>
                  <a:gd name="T5" fmla="*/ 18 h 18"/>
                  <a:gd name="T6" fmla="*/ 9 w 27"/>
                  <a:gd name="T7" fmla="*/ 9 h 18"/>
                  <a:gd name="T8" fmla="*/ 4 w 27"/>
                  <a:gd name="T9" fmla="*/ 9 h 18"/>
                  <a:gd name="T10" fmla="*/ 0 w 27"/>
                  <a:gd name="T11" fmla="*/ 3 h 18"/>
                  <a:gd name="T12" fmla="*/ 5 w 27"/>
                  <a:gd name="T13" fmla="*/ 0 h 18"/>
                  <a:gd name="T14" fmla="*/ 27 w 27"/>
                  <a:gd name="T15" fmla="*/ 5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27" y="5"/>
                    </a:moveTo>
                    <a:lnTo>
                      <a:pt x="27" y="18"/>
                    </a:lnTo>
                    <a:lnTo>
                      <a:pt x="18" y="18"/>
                    </a:lnTo>
                    <a:lnTo>
                      <a:pt x="9" y="9"/>
                    </a:lnTo>
                    <a:lnTo>
                      <a:pt x="4" y="9"/>
                    </a:lnTo>
                    <a:lnTo>
                      <a:pt x="0" y="3"/>
                    </a:lnTo>
                    <a:lnTo>
                      <a:pt x="5" y="0"/>
                    </a:lnTo>
                    <a:lnTo>
                      <a:pt x="27" y="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5" name="Freeform 266" descr="Wide upward diagonal">
                <a:extLst>
                  <a:ext uri="{FF2B5EF4-FFF2-40B4-BE49-F238E27FC236}">
                    <a16:creationId xmlns:a16="http://schemas.microsoft.com/office/drawing/2014/main" id="{F5C1020E-674E-4F0B-8FA9-3855C316D296}"/>
                  </a:ext>
                </a:extLst>
              </p:cNvPr>
              <p:cNvSpPr>
                <a:spLocks/>
              </p:cNvSpPr>
              <p:nvPr/>
            </p:nvSpPr>
            <p:spPr bwMode="auto">
              <a:xfrm>
                <a:off x="2417764" y="2670177"/>
                <a:ext cx="889001" cy="631825"/>
              </a:xfrm>
              <a:custGeom>
                <a:avLst/>
                <a:gdLst>
                  <a:gd name="T0" fmla="*/ 38 w 469"/>
                  <a:gd name="T1" fmla="*/ 126 h 295"/>
                  <a:gd name="T2" fmla="*/ 7 w 469"/>
                  <a:gd name="T3" fmla="*/ 122 h 295"/>
                  <a:gd name="T4" fmla="*/ 0 w 469"/>
                  <a:gd name="T5" fmla="*/ 100 h 295"/>
                  <a:gd name="T6" fmla="*/ 11 w 469"/>
                  <a:gd name="T7" fmla="*/ 81 h 295"/>
                  <a:gd name="T8" fmla="*/ 33 w 469"/>
                  <a:gd name="T9" fmla="*/ 76 h 295"/>
                  <a:gd name="T10" fmla="*/ 61 w 469"/>
                  <a:gd name="T11" fmla="*/ 75 h 295"/>
                  <a:gd name="T12" fmla="*/ 97 w 469"/>
                  <a:gd name="T13" fmla="*/ 50 h 295"/>
                  <a:gd name="T14" fmla="*/ 103 w 469"/>
                  <a:gd name="T15" fmla="*/ 31 h 295"/>
                  <a:gd name="T16" fmla="*/ 118 w 469"/>
                  <a:gd name="T17" fmla="*/ 13 h 295"/>
                  <a:gd name="T18" fmla="*/ 153 w 469"/>
                  <a:gd name="T19" fmla="*/ 0 h 295"/>
                  <a:gd name="T20" fmla="*/ 194 w 469"/>
                  <a:gd name="T21" fmla="*/ 6 h 295"/>
                  <a:gd name="T22" fmla="*/ 201 w 469"/>
                  <a:gd name="T23" fmla="*/ 25 h 295"/>
                  <a:gd name="T24" fmla="*/ 230 w 469"/>
                  <a:gd name="T25" fmla="*/ 35 h 295"/>
                  <a:gd name="T26" fmla="*/ 261 w 469"/>
                  <a:gd name="T27" fmla="*/ 27 h 295"/>
                  <a:gd name="T28" fmla="*/ 301 w 469"/>
                  <a:gd name="T29" fmla="*/ 23 h 295"/>
                  <a:gd name="T30" fmla="*/ 321 w 469"/>
                  <a:gd name="T31" fmla="*/ 28 h 295"/>
                  <a:gd name="T32" fmla="*/ 341 w 469"/>
                  <a:gd name="T33" fmla="*/ 39 h 295"/>
                  <a:gd name="T34" fmla="*/ 388 w 469"/>
                  <a:gd name="T35" fmla="*/ 36 h 295"/>
                  <a:gd name="T36" fmla="*/ 396 w 469"/>
                  <a:gd name="T37" fmla="*/ 45 h 295"/>
                  <a:gd name="T38" fmla="*/ 406 w 469"/>
                  <a:gd name="T39" fmla="*/ 66 h 295"/>
                  <a:gd name="T40" fmla="*/ 428 w 469"/>
                  <a:gd name="T41" fmla="*/ 79 h 295"/>
                  <a:gd name="T42" fmla="*/ 425 w 469"/>
                  <a:gd name="T43" fmla="*/ 88 h 295"/>
                  <a:gd name="T44" fmla="*/ 440 w 469"/>
                  <a:gd name="T45" fmla="*/ 92 h 295"/>
                  <a:gd name="T46" fmla="*/ 418 w 469"/>
                  <a:gd name="T47" fmla="*/ 114 h 295"/>
                  <a:gd name="T48" fmla="*/ 454 w 469"/>
                  <a:gd name="T49" fmla="*/ 170 h 295"/>
                  <a:gd name="T50" fmla="*/ 463 w 469"/>
                  <a:gd name="T51" fmla="*/ 185 h 295"/>
                  <a:gd name="T52" fmla="*/ 455 w 469"/>
                  <a:gd name="T53" fmla="*/ 212 h 295"/>
                  <a:gd name="T54" fmla="*/ 469 w 469"/>
                  <a:gd name="T55" fmla="*/ 238 h 295"/>
                  <a:gd name="T56" fmla="*/ 463 w 469"/>
                  <a:gd name="T57" fmla="*/ 256 h 295"/>
                  <a:gd name="T58" fmla="*/ 413 w 469"/>
                  <a:gd name="T59" fmla="*/ 282 h 295"/>
                  <a:gd name="T60" fmla="*/ 369 w 469"/>
                  <a:gd name="T61" fmla="*/ 288 h 295"/>
                  <a:gd name="T62" fmla="*/ 339 w 469"/>
                  <a:gd name="T63" fmla="*/ 281 h 295"/>
                  <a:gd name="T64" fmla="*/ 301 w 469"/>
                  <a:gd name="T65" fmla="*/ 262 h 295"/>
                  <a:gd name="T66" fmla="*/ 292 w 469"/>
                  <a:gd name="T67" fmla="*/ 240 h 295"/>
                  <a:gd name="T68" fmla="*/ 274 w 469"/>
                  <a:gd name="T69" fmla="*/ 234 h 295"/>
                  <a:gd name="T70" fmla="*/ 233 w 469"/>
                  <a:gd name="T71" fmla="*/ 255 h 295"/>
                  <a:gd name="T72" fmla="*/ 204 w 469"/>
                  <a:gd name="T73" fmla="*/ 258 h 295"/>
                  <a:gd name="T74" fmla="*/ 199 w 469"/>
                  <a:gd name="T75" fmla="*/ 267 h 295"/>
                  <a:gd name="T76" fmla="*/ 178 w 469"/>
                  <a:gd name="T77" fmla="*/ 277 h 295"/>
                  <a:gd name="T78" fmla="*/ 155 w 469"/>
                  <a:gd name="T79" fmla="*/ 268 h 295"/>
                  <a:gd name="T80" fmla="*/ 135 w 469"/>
                  <a:gd name="T81" fmla="*/ 271 h 295"/>
                  <a:gd name="T82" fmla="*/ 113 w 469"/>
                  <a:gd name="T83" fmla="*/ 263 h 295"/>
                  <a:gd name="T84" fmla="*/ 92 w 469"/>
                  <a:gd name="T85" fmla="*/ 251 h 295"/>
                  <a:gd name="T86" fmla="*/ 68 w 469"/>
                  <a:gd name="T87" fmla="*/ 206 h 295"/>
                  <a:gd name="T88" fmla="*/ 81 w 469"/>
                  <a:gd name="T89" fmla="*/ 178 h 295"/>
                  <a:gd name="T90" fmla="*/ 65 w 469"/>
                  <a:gd name="T91" fmla="*/ 164 h 295"/>
                  <a:gd name="T92" fmla="*/ 48 w 469"/>
                  <a:gd name="T93" fmla="*/ 135 h 295"/>
                  <a:gd name="T94" fmla="*/ 48 w 469"/>
                  <a:gd name="T95" fmla="*/ 13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295">
                    <a:moveTo>
                      <a:pt x="48" y="135"/>
                    </a:moveTo>
                    <a:lnTo>
                      <a:pt x="38" y="126"/>
                    </a:lnTo>
                    <a:lnTo>
                      <a:pt x="13" y="126"/>
                    </a:lnTo>
                    <a:lnTo>
                      <a:pt x="7" y="122"/>
                    </a:lnTo>
                    <a:lnTo>
                      <a:pt x="0" y="110"/>
                    </a:lnTo>
                    <a:lnTo>
                      <a:pt x="0" y="100"/>
                    </a:lnTo>
                    <a:lnTo>
                      <a:pt x="4" y="91"/>
                    </a:lnTo>
                    <a:lnTo>
                      <a:pt x="11" y="81"/>
                    </a:lnTo>
                    <a:lnTo>
                      <a:pt x="25" y="77"/>
                    </a:lnTo>
                    <a:lnTo>
                      <a:pt x="33" y="76"/>
                    </a:lnTo>
                    <a:lnTo>
                      <a:pt x="51" y="81"/>
                    </a:lnTo>
                    <a:lnTo>
                      <a:pt x="61" y="75"/>
                    </a:lnTo>
                    <a:lnTo>
                      <a:pt x="73" y="61"/>
                    </a:lnTo>
                    <a:lnTo>
                      <a:pt x="97" y="50"/>
                    </a:lnTo>
                    <a:lnTo>
                      <a:pt x="103" y="40"/>
                    </a:lnTo>
                    <a:lnTo>
                      <a:pt x="103" y="31"/>
                    </a:lnTo>
                    <a:lnTo>
                      <a:pt x="114" y="20"/>
                    </a:lnTo>
                    <a:lnTo>
                      <a:pt x="118" y="13"/>
                    </a:lnTo>
                    <a:lnTo>
                      <a:pt x="126" y="6"/>
                    </a:lnTo>
                    <a:lnTo>
                      <a:pt x="153" y="0"/>
                    </a:lnTo>
                    <a:lnTo>
                      <a:pt x="181" y="0"/>
                    </a:lnTo>
                    <a:lnTo>
                      <a:pt x="194" y="6"/>
                    </a:lnTo>
                    <a:lnTo>
                      <a:pt x="197" y="12"/>
                    </a:lnTo>
                    <a:lnTo>
                      <a:pt x="201" y="25"/>
                    </a:lnTo>
                    <a:lnTo>
                      <a:pt x="206" y="31"/>
                    </a:lnTo>
                    <a:lnTo>
                      <a:pt x="230" y="35"/>
                    </a:lnTo>
                    <a:lnTo>
                      <a:pt x="246" y="30"/>
                    </a:lnTo>
                    <a:lnTo>
                      <a:pt x="261" y="27"/>
                    </a:lnTo>
                    <a:lnTo>
                      <a:pt x="273" y="32"/>
                    </a:lnTo>
                    <a:lnTo>
                      <a:pt x="301" y="23"/>
                    </a:lnTo>
                    <a:lnTo>
                      <a:pt x="308" y="28"/>
                    </a:lnTo>
                    <a:lnTo>
                      <a:pt x="321" y="28"/>
                    </a:lnTo>
                    <a:lnTo>
                      <a:pt x="327" y="39"/>
                    </a:lnTo>
                    <a:lnTo>
                      <a:pt x="341" y="39"/>
                    </a:lnTo>
                    <a:lnTo>
                      <a:pt x="365" y="42"/>
                    </a:lnTo>
                    <a:lnTo>
                      <a:pt x="388" y="36"/>
                    </a:lnTo>
                    <a:lnTo>
                      <a:pt x="388" y="45"/>
                    </a:lnTo>
                    <a:lnTo>
                      <a:pt x="396" y="45"/>
                    </a:lnTo>
                    <a:lnTo>
                      <a:pt x="396" y="56"/>
                    </a:lnTo>
                    <a:lnTo>
                      <a:pt x="406" y="66"/>
                    </a:lnTo>
                    <a:lnTo>
                      <a:pt x="412" y="79"/>
                    </a:lnTo>
                    <a:lnTo>
                      <a:pt x="428" y="79"/>
                    </a:lnTo>
                    <a:lnTo>
                      <a:pt x="433" y="83"/>
                    </a:lnTo>
                    <a:lnTo>
                      <a:pt x="425" y="88"/>
                    </a:lnTo>
                    <a:lnTo>
                      <a:pt x="438" y="88"/>
                    </a:lnTo>
                    <a:lnTo>
                      <a:pt x="440" y="92"/>
                    </a:lnTo>
                    <a:lnTo>
                      <a:pt x="427" y="100"/>
                    </a:lnTo>
                    <a:lnTo>
                      <a:pt x="418" y="114"/>
                    </a:lnTo>
                    <a:lnTo>
                      <a:pt x="433" y="128"/>
                    </a:lnTo>
                    <a:lnTo>
                      <a:pt x="454" y="170"/>
                    </a:lnTo>
                    <a:lnTo>
                      <a:pt x="454" y="180"/>
                    </a:lnTo>
                    <a:lnTo>
                      <a:pt x="463" y="185"/>
                    </a:lnTo>
                    <a:lnTo>
                      <a:pt x="463" y="196"/>
                    </a:lnTo>
                    <a:lnTo>
                      <a:pt x="455" y="212"/>
                    </a:lnTo>
                    <a:lnTo>
                      <a:pt x="455" y="224"/>
                    </a:lnTo>
                    <a:lnTo>
                      <a:pt x="469" y="238"/>
                    </a:lnTo>
                    <a:lnTo>
                      <a:pt x="469" y="247"/>
                    </a:lnTo>
                    <a:lnTo>
                      <a:pt x="463" y="256"/>
                    </a:lnTo>
                    <a:lnTo>
                      <a:pt x="443" y="256"/>
                    </a:lnTo>
                    <a:lnTo>
                      <a:pt x="413" y="282"/>
                    </a:lnTo>
                    <a:lnTo>
                      <a:pt x="403" y="295"/>
                    </a:lnTo>
                    <a:lnTo>
                      <a:pt x="369" y="288"/>
                    </a:lnTo>
                    <a:lnTo>
                      <a:pt x="351" y="281"/>
                    </a:lnTo>
                    <a:lnTo>
                      <a:pt x="339" y="281"/>
                    </a:lnTo>
                    <a:lnTo>
                      <a:pt x="309" y="273"/>
                    </a:lnTo>
                    <a:lnTo>
                      <a:pt x="301" y="262"/>
                    </a:lnTo>
                    <a:lnTo>
                      <a:pt x="301" y="250"/>
                    </a:lnTo>
                    <a:lnTo>
                      <a:pt x="292" y="240"/>
                    </a:lnTo>
                    <a:lnTo>
                      <a:pt x="281" y="234"/>
                    </a:lnTo>
                    <a:lnTo>
                      <a:pt x="274" y="234"/>
                    </a:lnTo>
                    <a:lnTo>
                      <a:pt x="252" y="244"/>
                    </a:lnTo>
                    <a:lnTo>
                      <a:pt x="233" y="255"/>
                    </a:lnTo>
                    <a:lnTo>
                      <a:pt x="221" y="259"/>
                    </a:lnTo>
                    <a:lnTo>
                      <a:pt x="204" y="258"/>
                    </a:lnTo>
                    <a:lnTo>
                      <a:pt x="199" y="261"/>
                    </a:lnTo>
                    <a:lnTo>
                      <a:pt x="199" y="267"/>
                    </a:lnTo>
                    <a:lnTo>
                      <a:pt x="189" y="274"/>
                    </a:lnTo>
                    <a:lnTo>
                      <a:pt x="178" y="277"/>
                    </a:lnTo>
                    <a:lnTo>
                      <a:pt x="161" y="277"/>
                    </a:lnTo>
                    <a:lnTo>
                      <a:pt x="155" y="268"/>
                    </a:lnTo>
                    <a:lnTo>
                      <a:pt x="146" y="267"/>
                    </a:lnTo>
                    <a:lnTo>
                      <a:pt x="135" y="271"/>
                    </a:lnTo>
                    <a:lnTo>
                      <a:pt x="124" y="271"/>
                    </a:lnTo>
                    <a:lnTo>
                      <a:pt x="113" y="263"/>
                    </a:lnTo>
                    <a:lnTo>
                      <a:pt x="107" y="252"/>
                    </a:lnTo>
                    <a:lnTo>
                      <a:pt x="92" y="251"/>
                    </a:lnTo>
                    <a:lnTo>
                      <a:pt x="68" y="212"/>
                    </a:lnTo>
                    <a:lnTo>
                      <a:pt x="68" y="206"/>
                    </a:lnTo>
                    <a:lnTo>
                      <a:pt x="81" y="197"/>
                    </a:lnTo>
                    <a:lnTo>
                      <a:pt x="81" y="178"/>
                    </a:lnTo>
                    <a:lnTo>
                      <a:pt x="76" y="169"/>
                    </a:lnTo>
                    <a:lnTo>
                      <a:pt x="65" y="164"/>
                    </a:lnTo>
                    <a:lnTo>
                      <a:pt x="48" y="151"/>
                    </a:lnTo>
                    <a:lnTo>
                      <a:pt x="48" y="135"/>
                    </a:lnTo>
                    <a:lnTo>
                      <a:pt x="38" y="126"/>
                    </a:lnTo>
                    <a:lnTo>
                      <a:pt x="48" y="135"/>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6" name="Freeform 267">
                <a:extLst>
                  <a:ext uri="{FF2B5EF4-FFF2-40B4-BE49-F238E27FC236}">
                    <a16:creationId xmlns:a16="http://schemas.microsoft.com/office/drawing/2014/main" id="{50DBAB9D-922C-4083-92EE-9DEC32EEB201}"/>
                  </a:ext>
                </a:extLst>
              </p:cNvPr>
              <p:cNvSpPr>
                <a:spLocks/>
              </p:cNvSpPr>
              <p:nvPr/>
            </p:nvSpPr>
            <p:spPr bwMode="auto">
              <a:xfrm>
                <a:off x="1793875" y="2781300"/>
                <a:ext cx="798513" cy="679450"/>
              </a:xfrm>
              <a:custGeom>
                <a:avLst/>
                <a:gdLst>
                  <a:gd name="T0" fmla="*/ 254 w 422"/>
                  <a:gd name="T1" fmla="*/ 271 h 317"/>
                  <a:gd name="T2" fmla="*/ 207 w 422"/>
                  <a:gd name="T3" fmla="*/ 282 h 317"/>
                  <a:gd name="T4" fmla="*/ 180 w 422"/>
                  <a:gd name="T5" fmla="*/ 291 h 317"/>
                  <a:gd name="T6" fmla="*/ 140 w 422"/>
                  <a:gd name="T7" fmla="*/ 304 h 317"/>
                  <a:gd name="T8" fmla="*/ 95 w 422"/>
                  <a:gd name="T9" fmla="*/ 299 h 317"/>
                  <a:gd name="T10" fmla="*/ 74 w 422"/>
                  <a:gd name="T11" fmla="*/ 276 h 317"/>
                  <a:gd name="T12" fmla="*/ 78 w 422"/>
                  <a:gd name="T13" fmla="*/ 262 h 317"/>
                  <a:gd name="T14" fmla="*/ 62 w 422"/>
                  <a:gd name="T15" fmla="*/ 248 h 317"/>
                  <a:gd name="T16" fmla="*/ 57 w 422"/>
                  <a:gd name="T17" fmla="*/ 224 h 317"/>
                  <a:gd name="T18" fmla="*/ 33 w 422"/>
                  <a:gd name="T19" fmla="*/ 217 h 317"/>
                  <a:gd name="T20" fmla="*/ 12 w 422"/>
                  <a:gd name="T21" fmla="*/ 211 h 317"/>
                  <a:gd name="T22" fmla="*/ 15 w 422"/>
                  <a:gd name="T23" fmla="*/ 188 h 317"/>
                  <a:gd name="T24" fmla="*/ 9 w 422"/>
                  <a:gd name="T25" fmla="*/ 159 h 317"/>
                  <a:gd name="T26" fmla="*/ 69 w 422"/>
                  <a:gd name="T27" fmla="*/ 140 h 317"/>
                  <a:gd name="T28" fmla="*/ 75 w 422"/>
                  <a:gd name="T29" fmla="*/ 103 h 317"/>
                  <a:gd name="T30" fmla="*/ 94 w 422"/>
                  <a:gd name="T31" fmla="*/ 85 h 317"/>
                  <a:gd name="T32" fmla="*/ 107 w 422"/>
                  <a:gd name="T33" fmla="*/ 78 h 317"/>
                  <a:gd name="T34" fmla="*/ 122 w 422"/>
                  <a:gd name="T35" fmla="*/ 85 h 317"/>
                  <a:gd name="T36" fmla="*/ 141 w 422"/>
                  <a:gd name="T37" fmla="*/ 82 h 317"/>
                  <a:gd name="T38" fmla="*/ 155 w 422"/>
                  <a:gd name="T39" fmla="*/ 57 h 317"/>
                  <a:gd name="T40" fmla="*/ 184 w 422"/>
                  <a:gd name="T41" fmla="*/ 35 h 317"/>
                  <a:gd name="T42" fmla="*/ 196 w 422"/>
                  <a:gd name="T43" fmla="*/ 15 h 317"/>
                  <a:gd name="T44" fmla="*/ 197 w 422"/>
                  <a:gd name="T45" fmla="*/ 0 h 317"/>
                  <a:gd name="T46" fmla="*/ 224 w 422"/>
                  <a:gd name="T47" fmla="*/ 13 h 317"/>
                  <a:gd name="T48" fmla="*/ 231 w 422"/>
                  <a:gd name="T49" fmla="*/ 15 h 317"/>
                  <a:gd name="T50" fmla="*/ 273 w 422"/>
                  <a:gd name="T51" fmla="*/ 13 h 317"/>
                  <a:gd name="T52" fmla="*/ 268 w 422"/>
                  <a:gd name="T53" fmla="*/ 28 h 317"/>
                  <a:gd name="T54" fmla="*/ 272 w 422"/>
                  <a:gd name="T55" fmla="*/ 42 h 317"/>
                  <a:gd name="T56" fmla="*/ 271 w 422"/>
                  <a:gd name="T57" fmla="*/ 49 h 317"/>
                  <a:gd name="T58" fmla="*/ 284 w 422"/>
                  <a:gd name="T59" fmla="*/ 63 h 317"/>
                  <a:gd name="T60" fmla="*/ 343 w 422"/>
                  <a:gd name="T61" fmla="*/ 74 h 317"/>
                  <a:gd name="T62" fmla="*/ 378 w 422"/>
                  <a:gd name="T63" fmla="*/ 83 h 317"/>
                  <a:gd name="T64" fmla="*/ 395 w 422"/>
                  <a:gd name="T65" fmla="*/ 112 h 317"/>
                  <a:gd name="T66" fmla="*/ 411 w 422"/>
                  <a:gd name="T67" fmla="*/ 126 h 317"/>
                  <a:gd name="T68" fmla="*/ 398 w 422"/>
                  <a:gd name="T69" fmla="*/ 154 h 317"/>
                  <a:gd name="T70" fmla="*/ 416 w 422"/>
                  <a:gd name="T71" fmla="*/ 190 h 317"/>
                  <a:gd name="T72" fmla="*/ 417 w 422"/>
                  <a:gd name="T73" fmla="*/ 204 h 317"/>
                  <a:gd name="T74" fmla="*/ 380 w 422"/>
                  <a:gd name="T75" fmla="*/ 226 h 317"/>
                  <a:gd name="T76" fmla="*/ 372 w 422"/>
                  <a:gd name="T77" fmla="*/ 259 h 317"/>
                  <a:gd name="T78" fmla="*/ 347 w 422"/>
                  <a:gd name="T79" fmla="*/ 289 h 317"/>
                  <a:gd name="T80" fmla="*/ 312 w 422"/>
                  <a:gd name="T81" fmla="*/ 317 h 317"/>
                  <a:gd name="T82" fmla="*/ 298 w 422"/>
                  <a:gd name="T83" fmla="*/ 292 h 317"/>
                  <a:gd name="T84" fmla="*/ 287 w 422"/>
                  <a:gd name="T85" fmla="*/ 284 h 317"/>
                  <a:gd name="T86" fmla="*/ 298 w 422"/>
                  <a:gd name="T87" fmla="*/ 276 h 317"/>
                  <a:gd name="T88" fmla="*/ 266 w 422"/>
                  <a:gd name="T89" fmla="*/ 27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2" h="317">
                    <a:moveTo>
                      <a:pt x="266" y="274"/>
                    </a:moveTo>
                    <a:lnTo>
                      <a:pt x="254" y="271"/>
                    </a:lnTo>
                    <a:lnTo>
                      <a:pt x="229" y="271"/>
                    </a:lnTo>
                    <a:lnTo>
                      <a:pt x="207" y="282"/>
                    </a:lnTo>
                    <a:lnTo>
                      <a:pt x="192" y="286"/>
                    </a:lnTo>
                    <a:lnTo>
                      <a:pt x="180" y="291"/>
                    </a:lnTo>
                    <a:lnTo>
                      <a:pt x="164" y="291"/>
                    </a:lnTo>
                    <a:lnTo>
                      <a:pt x="140" y="304"/>
                    </a:lnTo>
                    <a:lnTo>
                      <a:pt x="95" y="304"/>
                    </a:lnTo>
                    <a:lnTo>
                      <a:pt x="95" y="299"/>
                    </a:lnTo>
                    <a:lnTo>
                      <a:pt x="89" y="286"/>
                    </a:lnTo>
                    <a:lnTo>
                      <a:pt x="74" y="276"/>
                    </a:lnTo>
                    <a:lnTo>
                      <a:pt x="78" y="269"/>
                    </a:lnTo>
                    <a:lnTo>
                      <a:pt x="78" y="262"/>
                    </a:lnTo>
                    <a:lnTo>
                      <a:pt x="62" y="252"/>
                    </a:lnTo>
                    <a:lnTo>
                      <a:pt x="62" y="248"/>
                    </a:lnTo>
                    <a:lnTo>
                      <a:pt x="70" y="240"/>
                    </a:lnTo>
                    <a:lnTo>
                      <a:pt x="57" y="224"/>
                    </a:lnTo>
                    <a:lnTo>
                      <a:pt x="45" y="217"/>
                    </a:lnTo>
                    <a:lnTo>
                      <a:pt x="33" y="217"/>
                    </a:lnTo>
                    <a:lnTo>
                      <a:pt x="19" y="220"/>
                    </a:lnTo>
                    <a:lnTo>
                      <a:pt x="12" y="211"/>
                    </a:lnTo>
                    <a:lnTo>
                      <a:pt x="10" y="199"/>
                    </a:lnTo>
                    <a:lnTo>
                      <a:pt x="15" y="188"/>
                    </a:lnTo>
                    <a:lnTo>
                      <a:pt x="0" y="161"/>
                    </a:lnTo>
                    <a:lnTo>
                      <a:pt x="9" y="159"/>
                    </a:lnTo>
                    <a:lnTo>
                      <a:pt x="39" y="159"/>
                    </a:lnTo>
                    <a:lnTo>
                      <a:pt x="69" y="140"/>
                    </a:lnTo>
                    <a:lnTo>
                      <a:pt x="75" y="132"/>
                    </a:lnTo>
                    <a:lnTo>
                      <a:pt x="75" y="103"/>
                    </a:lnTo>
                    <a:lnTo>
                      <a:pt x="79" y="99"/>
                    </a:lnTo>
                    <a:lnTo>
                      <a:pt x="94" y="85"/>
                    </a:lnTo>
                    <a:lnTo>
                      <a:pt x="91" y="78"/>
                    </a:lnTo>
                    <a:lnTo>
                      <a:pt x="107" y="78"/>
                    </a:lnTo>
                    <a:lnTo>
                      <a:pt x="114" y="80"/>
                    </a:lnTo>
                    <a:lnTo>
                      <a:pt x="122" y="85"/>
                    </a:lnTo>
                    <a:lnTo>
                      <a:pt x="129" y="85"/>
                    </a:lnTo>
                    <a:lnTo>
                      <a:pt x="141" y="82"/>
                    </a:lnTo>
                    <a:lnTo>
                      <a:pt x="150" y="73"/>
                    </a:lnTo>
                    <a:lnTo>
                      <a:pt x="155" y="57"/>
                    </a:lnTo>
                    <a:lnTo>
                      <a:pt x="163" y="47"/>
                    </a:lnTo>
                    <a:lnTo>
                      <a:pt x="184" y="35"/>
                    </a:lnTo>
                    <a:lnTo>
                      <a:pt x="196" y="26"/>
                    </a:lnTo>
                    <a:lnTo>
                      <a:pt x="196" y="15"/>
                    </a:lnTo>
                    <a:lnTo>
                      <a:pt x="193" y="2"/>
                    </a:lnTo>
                    <a:lnTo>
                      <a:pt x="197" y="0"/>
                    </a:lnTo>
                    <a:lnTo>
                      <a:pt x="202" y="0"/>
                    </a:lnTo>
                    <a:lnTo>
                      <a:pt x="224" y="13"/>
                    </a:lnTo>
                    <a:lnTo>
                      <a:pt x="231" y="13"/>
                    </a:lnTo>
                    <a:lnTo>
                      <a:pt x="231" y="15"/>
                    </a:lnTo>
                    <a:lnTo>
                      <a:pt x="266" y="15"/>
                    </a:lnTo>
                    <a:lnTo>
                      <a:pt x="273" y="13"/>
                    </a:lnTo>
                    <a:lnTo>
                      <a:pt x="268" y="19"/>
                    </a:lnTo>
                    <a:lnTo>
                      <a:pt x="268" y="28"/>
                    </a:lnTo>
                    <a:lnTo>
                      <a:pt x="271" y="30"/>
                    </a:lnTo>
                    <a:lnTo>
                      <a:pt x="272" y="42"/>
                    </a:lnTo>
                    <a:lnTo>
                      <a:pt x="273" y="47"/>
                    </a:lnTo>
                    <a:lnTo>
                      <a:pt x="271" y="49"/>
                    </a:lnTo>
                    <a:lnTo>
                      <a:pt x="271" y="57"/>
                    </a:lnTo>
                    <a:lnTo>
                      <a:pt x="284" y="63"/>
                    </a:lnTo>
                    <a:lnTo>
                      <a:pt x="325" y="74"/>
                    </a:lnTo>
                    <a:lnTo>
                      <a:pt x="343" y="74"/>
                    </a:lnTo>
                    <a:lnTo>
                      <a:pt x="368" y="74"/>
                    </a:lnTo>
                    <a:lnTo>
                      <a:pt x="378" y="83"/>
                    </a:lnTo>
                    <a:lnTo>
                      <a:pt x="378" y="99"/>
                    </a:lnTo>
                    <a:lnTo>
                      <a:pt x="395" y="112"/>
                    </a:lnTo>
                    <a:lnTo>
                      <a:pt x="406" y="117"/>
                    </a:lnTo>
                    <a:lnTo>
                      <a:pt x="411" y="126"/>
                    </a:lnTo>
                    <a:lnTo>
                      <a:pt x="411" y="145"/>
                    </a:lnTo>
                    <a:lnTo>
                      <a:pt x="398" y="154"/>
                    </a:lnTo>
                    <a:lnTo>
                      <a:pt x="398" y="160"/>
                    </a:lnTo>
                    <a:lnTo>
                      <a:pt x="416" y="190"/>
                    </a:lnTo>
                    <a:lnTo>
                      <a:pt x="422" y="199"/>
                    </a:lnTo>
                    <a:lnTo>
                      <a:pt x="417" y="204"/>
                    </a:lnTo>
                    <a:lnTo>
                      <a:pt x="414" y="210"/>
                    </a:lnTo>
                    <a:lnTo>
                      <a:pt x="380" y="226"/>
                    </a:lnTo>
                    <a:lnTo>
                      <a:pt x="376" y="231"/>
                    </a:lnTo>
                    <a:lnTo>
                      <a:pt x="372" y="259"/>
                    </a:lnTo>
                    <a:lnTo>
                      <a:pt x="364" y="273"/>
                    </a:lnTo>
                    <a:lnTo>
                      <a:pt x="347" y="289"/>
                    </a:lnTo>
                    <a:lnTo>
                      <a:pt x="328" y="304"/>
                    </a:lnTo>
                    <a:lnTo>
                      <a:pt x="312" y="317"/>
                    </a:lnTo>
                    <a:lnTo>
                      <a:pt x="304" y="296"/>
                    </a:lnTo>
                    <a:lnTo>
                      <a:pt x="298" y="292"/>
                    </a:lnTo>
                    <a:lnTo>
                      <a:pt x="287" y="292"/>
                    </a:lnTo>
                    <a:lnTo>
                      <a:pt x="287" y="284"/>
                    </a:lnTo>
                    <a:lnTo>
                      <a:pt x="298" y="279"/>
                    </a:lnTo>
                    <a:lnTo>
                      <a:pt x="298" y="276"/>
                    </a:lnTo>
                    <a:lnTo>
                      <a:pt x="273" y="276"/>
                    </a:lnTo>
                    <a:lnTo>
                      <a:pt x="266" y="27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7" name="Freeform 268">
                <a:extLst>
                  <a:ext uri="{FF2B5EF4-FFF2-40B4-BE49-F238E27FC236}">
                    <a16:creationId xmlns:a16="http://schemas.microsoft.com/office/drawing/2014/main" id="{7D19CBCC-E345-4AAD-A696-027C25A6B072}"/>
                  </a:ext>
                </a:extLst>
              </p:cNvPr>
              <p:cNvSpPr>
                <a:spLocks/>
              </p:cNvSpPr>
              <p:nvPr/>
            </p:nvSpPr>
            <p:spPr bwMode="auto">
              <a:xfrm>
                <a:off x="3836988" y="2571750"/>
                <a:ext cx="400050" cy="577850"/>
              </a:xfrm>
              <a:custGeom>
                <a:avLst/>
                <a:gdLst>
                  <a:gd name="T0" fmla="*/ 90 w 212"/>
                  <a:gd name="T1" fmla="*/ 231 h 270"/>
                  <a:gd name="T2" fmla="*/ 73 w 212"/>
                  <a:gd name="T3" fmla="*/ 245 h 270"/>
                  <a:gd name="T4" fmla="*/ 65 w 212"/>
                  <a:gd name="T5" fmla="*/ 248 h 270"/>
                  <a:gd name="T6" fmla="*/ 59 w 212"/>
                  <a:gd name="T7" fmla="*/ 256 h 270"/>
                  <a:gd name="T8" fmla="*/ 42 w 212"/>
                  <a:gd name="T9" fmla="*/ 270 h 270"/>
                  <a:gd name="T10" fmla="*/ 35 w 212"/>
                  <a:gd name="T11" fmla="*/ 261 h 270"/>
                  <a:gd name="T12" fmla="*/ 30 w 212"/>
                  <a:gd name="T13" fmla="*/ 241 h 270"/>
                  <a:gd name="T14" fmla="*/ 37 w 212"/>
                  <a:gd name="T15" fmla="*/ 231 h 270"/>
                  <a:gd name="T16" fmla="*/ 33 w 212"/>
                  <a:gd name="T17" fmla="*/ 220 h 270"/>
                  <a:gd name="T18" fmla="*/ 17 w 212"/>
                  <a:gd name="T19" fmla="*/ 213 h 270"/>
                  <a:gd name="T20" fmla="*/ 10 w 212"/>
                  <a:gd name="T21" fmla="*/ 203 h 270"/>
                  <a:gd name="T22" fmla="*/ 0 w 212"/>
                  <a:gd name="T23" fmla="*/ 198 h 270"/>
                  <a:gd name="T24" fmla="*/ 0 w 212"/>
                  <a:gd name="T25" fmla="*/ 187 h 270"/>
                  <a:gd name="T26" fmla="*/ 8 w 212"/>
                  <a:gd name="T27" fmla="*/ 179 h 270"/>
                  <a:gd name="T28" fmla="*/ 11 w 212"/>
                  <a:gd name="T29" fmla="*/ 162 h 270"/>
                  <a:gd name="T30" fmla="*/ 14 w 212"/>
                  <a:gd name="T31" fmla="*/ 143 h 270"/>
                  <a:gd name="T32" fmla="*/ 21 w 212"/>
                  <a:gd name="T33" fmla="*/ 126 h 270"/>
                  <a:gd name="T34" fmla="*/ 21 w 212"/>
                  <a:gd name="T35" fmla="*/ 112 h 270"/>
                  <a:gd name="T36" fmla="*/ 25 w 212"/>
                  <a:gd name="T37" fmla="*/ 102 h 270"/>
                  <a:gd name="T38" fmla="*/ 30 w 212"/>
                  <a:gd name="T39" fmla="*/ 98 h 270"/>
                  <a:gd name="T40" fmla="*/ 39 w 212"/>
                  <a:gd name="T41" fmla="*/ 103 h 270"/>
                  <a:gd name="T42" fmla="*/ 48 w 212"/>
                  <a:gd name="T43" fmla="*/ 103 h 270"/>
                  <a:gd name="T44" fmla="*/ 54 w 212"/>
                  <a:gd name="T45" fmla="*/ 97 h 270"/>
                  <a:gd name="T46" fmla="*/ 69 w 212"/>
                  <a:gd name="T47" fmla="*/ 85 h 270"/>
                  <a:gd name="T48" fmla="*/ 80 w 212"/>
                  <a:gd name="T49" fmla="*/ 79 h 270"/>
                  <a:gd name="T50" fmla="*/ 80 w 212"/>
                  <a:gd name="T51" fmla="*/ 75 h 270"/>
                  <a:gd name="T52" fmla="*/ 72 w 212"/>
                  <a:gd name="T53" fmla="*/ 69 h 270"/>
                  <a:gd name="T54" fmla="*/ 72 w 212"/>
                  <a:gd name="T55" fmla="*/ 59 h 270"/>
                  <a:gd name="T56" fmla="*/ 72 w 212"/>
                  <a:gd name="T57" fmla="*/ 45 h 270"/>
                  <a:gd name="T58" fmla="*/ 80 w 212"/>
                  <a:gd name="T59" fmla="*/ 28 h 270"/>
                  <a:gd name="T60" fmla="*/ 91 w 212"/>
                  <a:gd name="T61" fmla="*/ 13 h 270"/>
                  <a:gd name="T62" fmla="*/ 101 w 212"/>
                  <a:gd name="T63" fmla="*/ 0 h 270"/>
                  <a:gd name="T64" fmla="*/ 120 w 212"/>
                  <a:gd name="T65" fmla="*/ 5 h 270"/>
                  <a:gd name="T66" fmla="*/ 129 w 212"/>
                  <a:gd name="T67" fmla="*/ 12 h 270"/>
                  <a:gd name="T68" fmla="*/ 143 w 212"/>
                  <a:gd name="T69" fmla="*/ 15 h 270"/>
                  <a:gd name="T70" fmla="*/ 154 w 212"/>
                  <a:gd name="T71" fmla="*/ 20 h 270"/>
                  <a:gd name="T72" fmla="*/ 160 w 212"/>
                  <a:gd name="T73" fmla="*/ 25 h 270"/>
                  <a:gd name="T74" fmla="*/ 172 w 212"/>
                  <a:gd name="T75" fmla="*/ 36 h 270"/>
                  <a:gd name="T76" fmla="*/ 181 w 212"/>
                  <a:gd name="T77" fmla="*/ 41 h 270"/>
                  <a:gd name="T78" fmla="*/ 193 w 212"/>
                  <a:gd name="T79" fmla="*/ 83 h 270"/>
                  <a:gd name="T80" fmla="*/ 206 w 212"/>
                  <a:gd name="T81" fmla="*/ 95 h 270"/>
                  <a:gd name="T82" fmla="*/ 212 w 212"/>
                  <a:gd name="T83" fmla="*/ 107 h 270"/>
                  <a:gd name="T84" fmla="*/ 194 w 212"/>
                  <a:gd name="T85" fmla="*/ 110 h 270"/>
                  <a:gd name="T86" fmla="*/ 184 w 212"/>
                  <a:gd name="T87" fmla="*/ 113 h 270"/>
                  <a:gd name="T88" fmla="*/ 180 w 212"/>
                  <a:gd name="T89" fmla="*/ 116 h 270"/>
                  <a:gd name="T90" fmla="*/ 180 w 212"/>
                  <a:gd name="T91" fmla="*/ 125 h 270"/>
                  <a:gd name="T92" fmla="*/ 186 w 212"/>
                  <a:gd name="T93" fmla="*/ 137 h 270"/>
                  <a:gd name="T94" fmla="*/ 200 w 212"/>
                  <a:gd name="T95" fmla="*/ 146 h 270"/>
                  <a:gd name="T96" fmla="*/ 179 w 212"/>
                  <a:gd name="T97" fmla="*/ 150 h 270"/>
                  <a:gd name="T98" fmla="*/ 171 w 212"/>
                  <a:gd name="T99" fmla="*/ 156 h 270"/>
                  <a:gd name="T100" fmla="*/ 156 w 212"/>
                  <a:gd name="T101" fmla="*/ 169 h 270"/>
                  <a:gd name="T102" fmla="*/ 149 w 212"/>
                  <a:gd name="T103" fmla="*/ 190 h 270"/>
                  <a:gd name="T104" fmla="*/ 141 w 212"/>
                  <a:gd name="T105" fmla="*/ 205 h 270"/>
                  <a:gd name="T106" fmla="*/ 119 w 212"/>
                  <a:gd name="T107" fmla="*/ 216 h 270"/>
                  <a:gd name="T108" fmla="*/ 116 w 212"/>
                  <a:gd name="T109" fmla="*/ 227 h 270"/>
                  <a:gd name="T110" fmla="*/ 110 w 212"/>
                  <a:gd name="T111" fmla="*/ 231 h 270"/>
                  <a:gd name="T112" fmla="*/ 90 w 212"/>
                  <a:gd name="T113" fmla="*/ 23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 h="270">
                    <a:moveTo>
                      <a:pt x="90" y="231"/>
                    </a:moveTo>
                    <a:lnTo>
                      <a:pt x="73" y="245"/>
                    </a:lnTo>
                    <a:lnTo>
                      <a:pt x="65" y="248"/>
                    </a:lnTo>
                    <a:lnTo>
                      <a:pt x="59" y="256"/>
                    </a:lnTo>
                    <a:lnTo>
                      <a:pt x="42" y="270"/>
                    </a:lnTo>
                    <a:lnTo>
                      <a:pt x="35" y="261"/>
                    </a:lnTo>
                    <a:lnTo>
                      <a:pt x="30" y="241"/>
                    </a:lnTo>
                    <a:lnTo>
                      <a:pt x="37" y="231"/>
                    </a:lnTo>
                    <a:lnTo>
                      <a:pt x="33" y="220"/>
                    </a:lnTo>
                    <a:lnTo>
                      <a:pt x="17" y="213"/>
                    </a:lnTo>
                    <a:lnTo>
                      <a:pt x="10" y="203"/>
                    </a:lnTo>
                    <a:lnTo>
                      <a:pt x="0" y="198"/>
                    </a:lnTo>
                    <a:lnTo>
                      <a:pt x="0" y="187"/>
                    </a:lnTo>
                    <a:lnTo>
                      <a:pt x="8" y="179"/>
                    </a:lnTo>
                    <a:lnTo>
                      <a:pt x="11" y="162"/>
                    </a:lnTo>
                    <a:lnTo>
                      <a:pt x="14" y="143"/>
                    </a:lnTo>
                    <a:lnTo>
                      <a:pt x="21" y="126"/>
                    </a:lnTo>
                    <a:lnTo>
                      <a:pt x="21" y="112"/>
                    </a:lnTo>
                    <a:lnTo>
                      <a:pt x="25" y="102"/>
                    </a:lnTo>
                    <a:lnTo>
                      <a:pt x="30" y="98"/>
                    </a:lnTo>
                    <a:lnTo>
                      <a:pt x="39" y="103"/>
                    </a:lnTo>
                    <a:lnTo>
                      <a:pt x="48" y="103"/>
                    </a:lnTo>
                    <a:lnTo>
                      <a:pt x="54" y="97"/>
                    </a:lnTo>
                    <a:lnTo>
                      <a:pt x="69" y="85"/>
                    </a:lnTo>
                    <a:lnTo>
                      <a:pt x="80" y="79"/>
                    </a:lnTo>
                    <a:lnTo>
                      <a:pt x="80" y="75"/>
                    </a:lnTo>
                    <a:lnTo>
                      <a:pt x="72" y="69"/>
                    </a:lnTo>
                    <a:lnTo>
                      <a:pt x="72" y="59"/>
                    </a:lnTo>
                    <a:lnTo>
                      <a:pt x="72" y="45"/>
                    </a:lnTo>
                    <a:lnTo>
                      <a:pt x="80" y="28"/>
                    </a:lnTo>
                    <a:lnTo>
                      <a:pt x="91" y="13"/>
                    </a:lnTo>
                    <a:lnTo>
                      <a:pt x="101" y="0"/>
                    </a:lnTo>
                    <a:lnTo>
                      <a:pt x="120" y="5"/>
                    </a:lnTo>
                    <a:lnTo>
                      <a:pt x="129" y="12"/>
                    </a:lnTo>
                    <a:lnTo>
                      <a:pt x="143" y="15"/>
                    </a:lnTo>
                    <a:lnTo>
                      <a:pt x="154" y="20"/>
                    </a:lnTo>
                    <a:lnTo>
                      <a:pt x="160" y="25"/>
                    </a:lnTo>
                    <a:lnTo>
                      <a:pt x="172" y="36"/>
                    </a:lnTo>
                    <a:lnTo>
                      <a:pt x="181" y="41"/>
                    </a:lnTo>
                    <a:lnTo>
                      <a:pt x="193" y="83"/>
                    </a:lnTo>
                    <a:lnTo>
                      <a:pt x="206" y="95"/>
                    </a:lnTo>
                    <a:lnTo>
                      <a:pt x="212" y="107"/>
                    </a:lnTo>
                    <a:lnTo>
                      <a:pt x="194" y="110"/>
                    </a:lnTo>
                    <a:lnTo>
                      <a:pt x="184" y="113"/>
                    </a:lnTo>
                    <a:lnTo>
                      <a:pt x="180" y="116"/>
                    </a:lnTo>
                    <a:lnTo>
                      <a:pt x="180" y="125"/>
                    </a:lnTo>
                    <a:lnTo>
                      <a:pt x="186" y="137"/>
                    </a:lnTo>
                    <a:lnTo>
                      <a:pt x="200" y="146"/>
                    </a:lnTo>
                    <a:lnTo>
                      <a:pt x="179" y="150"/>
                    </a:lnTo>
                    <a:lnTo>
                      <a:pt x="171" y="156"/>
                    </a:lnTo>
                    <a:lnTo>
                      <a:pt x="156" y="169"/>
                    </a:lnTo>
                    <a:lnTo>
                      <a:pt x="149" y="190"/>
                    </a:lnTo>
                    <a:lnTo>
                      <a:pt x="141" y="205"/>
                    </a:lnTo>
                    <a:lnTo>
                      <a:pt x="119" y="216"/>
                    </a:lnTo>
                    <a:lnTo>
                      <a:pt x="116" y="227"/>
                    </a:lnTo>
                    <a:lnTo>
                      <a:pt x="110" y="231"/>
                    </a:lnTo>
                    <a:lnTo>
                      <a:pt x="90" y="231"/>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8" name="Freeform 269">
                <a:extLst>
                  <a:ext uri="{FF2B5EF4-FFF2-40B4-BE49-F238E27FC236}">
                    <a16:creationId xmlns:a16="http://schemas.microsoft.com/office/drawing/2014/main" id="{53D1CE6A-B66F-43C6-9103-BBD1C5AB4311}"/>
                  </a:ext>
                </a:extLst>
              </p:cNvPr>
              <p:cNvSpPr>
                <a:spLocks/>
              </p:cNvSpPr>
              <p:nvPr/>
            </p:nvSpPr>
            <p:spPr bwMode="auto">
              <a:xfrm>
                <a:off x="1898650" y="2303463"/>
                <a:ext cx="344488" cy="158750"/>
              </a:xfrm>
              <a:custGeom>
                <a:avLst/>
                <a:gdLst>
                  <a:gd name="T0" fmla="*/ 138 w 182"/>
                  <a:gd name="T1" fmla="*/ 50 h 74"/>
                  <a:gd name="T2" fmla="*/ 134 w 182"/>
                  <a:gd name="T3" fmla="*/ 49 h 74"/>
                  <a:gd name="T4" fmla="*/ 129 w 182"/>
                  <a:gd name="T5" fmla="*/ 49 h 74"/>
                  <a:gd name="T6" fmla="*/ 119 w 182"/>
                  <a:gd name="T7" fmla="*/ 55 h 74"/>
                  <a:gd name="T8" fmla="*/ 104 w 182"/>
                  <a:gd name="T9" fmla="*/ 57 h 74"/>
                  <a:gd name="T10" fmla="*/ 84 w 182"/>
                  <a:gd name="T11" fmla="*/ 52 h 74"/>
                  <a:gd name="T12" fmla="*/ 75 w 182"/>
                  <a:gd name="T13" fmla="*/ 48 h 74"/>
                  <a:gd name="T14" fmla="*/ 65 w 182"/>
                  <a:gd name="T15" fmla="*/ 46 h 74"/>
                  <a:gd name="T16" fmla="*/ 51 w 182"/>
                  <a:gd name="T17" fmla="*/ 73 h 74"/>
                  <a:gd name="T18" fmla="*/ 47 w 182"/>
                  <a:gd name="T19" fmla="*/ 74 h 74"/>
                  <a:gd name="T20" fmla="*/ 37 w 182"/>
                  <a:gd name="T21" fmla="*/ 74 h 74"/>
                  <a:gd name="T22" fmla="*/ 37 w 182"/>
                  <a:gd name="T23" fmla="*/ 72 h 74"/>
                  <a:gd name="T24" fmla="*/ 32 w 182"/>
                  <a:gd name="T25" fmla="*/ 72 h 74"/>
                  <a:gd name="T26" fmla="*/ 19 w 182"/>
                  <a:gd name="T27" fmla="*/ 65 h 74"/>
                  <a:gd name="T28" fmla="*/ 14 w 182"/>
                  <a:gd name="T29" fmla="*/ 59 h 74"/>
                  <a:gd name="T30" fmla="*/ 6 w 182"/>
                  <a:gd name="T31" fmla="*/ 56 h 74"/>
                  <a:gd name="T32" fmla="*/ 2 w 182"/>
                  <a:gd name="T33" fmla="*/ 56 h 74"/>
                  <a:gd name="T34" fmla="*/ 0 w 182"/>
                  <a:gd name="T35" fmla="*/ 53 h 74"/>
                  <a:gd name="T36" fmla="*/ 1 w 182"/>
                  <a:gd name="T37" fmla="*/ 47 h 74"/>
                  <a:gd name="T38" fmla="*/ 9 w 182"/>
                  <a:gd name="T39" fmla="*/ 42 h 74"/>
                  <a:gd name="T40" fmla="*/ 15 w 182"/>
                  <a:gd name="T41" fmla="*/ 42 h 74"/>
                  <a:gd name="T42" fmla="*/ 37 w 182"/>
                  <a:gd name="T43" fmla="*/ 33 h 74"/>
                  <a:gd name="T44" fmla="*/ 46 w 182"/>
                  <a:gd name="T45" fmla="*/ 24 h 74"/>
                  <a:gd name="T46" fmla="*/ 49 w 182"/>
                  <a:gd name="T47" fmla="*/ 24 h 74"/>
                  <a:gd name="T48" fmla="*/ 53 w 182"/>
                  <a:gd name="T49" fmla="*/ 22 h 74"/>
                  <a:gd name="T50" fmla="*/ 78 w 182"/>
                  <a:gd name="T51" fmla="*/ 22 h 74"/>
                  <a:gd name="T52" fmla="*/ 81 w 182"/>
                  <a:gd name="T53" fmla="*/ 24 h 74"/>
                  <a:gd name="T54" fmla="*/ 85 w 182"/>
                  <a:gd name="T55" fmla="*/ 21 h 74"/>
                  <a:gd name="T56" fmla="*/ 96 w 182"/>
                  <a:gd name="T57" fmla="*/ 21 h 74"/>
                  <a:gd name="T58" fmla="*/ 121 w 182"/>
                  <a:gd name="T59" fmla="*/ 21 h 74"/>
                  <a:gd name="T60" fmla="*/ 125 w 182"/>
                  <a:gd name="T61" fmla="*/ 19 h 74"/>
                  <a:gd name="T62" fmla="*/ 132 w 182"/>
                  <a:gd name="T63" fmla="*/ 17 h 74"/>
                  <a:gd name="T64" fmla="*/ 138 w 182"/>
                  <a:gd name="T65" fmla="*/ 11 h 74"/>
                  <a:gd name="T66" fmla="*/ 145 w 182"/>
                  <a:gd name="T67" fmla="*/ 11 h 74"/>
                  <a:gd name="T68" fmla="*/ 149 w 182"/>
                  <a:gd name="T69" fmla="*/ 14 h 74"/>
                  <a:gd name="T70" fmla="*/ 155 w 182"/>
                  <a:gd name="T71" fmla="*/ 14 h 74"/>
                  <a:gd name="T72" fmla="*/ 163 w 182"/>
                  <a:gd name="T73" fmla="*/ 7 h 74"/>
                  <a:gd name="T74" fmla="*/ 172 w 182"/>
                  <a:gd name="T75" fmla="*/ 0 h 74"/>
                  <a:gd name="T76" fmla="*/ 174 w 182"/>
                  <a:gd name="T77" fmla="*/ 8 h 74"/>
                  <a:gd name="T78" fmla="*/ 180 w 182"/>
                  <a:gd name="T79" fmla="*/ 16 h 74"/>
                  <a:gd name="T80" fmla="*/ 182 w 182"/>
                  <a:gd name="T81" fmla="*/ 16 h 74"/>
                  <a:gd name="T82" fmla="*/ 180 w 182"/>
                  <a:gd name="T83" fmla="*/ 20 h 74"/>
                  <a:gd name="T84" fmla="*/ 169 w 182"/>
                  <a:gd name="T85" fmla="*/ 20 h 74"/>
                  <a:gd name="T86" fmla="*/ 167 w 182"/>
                  <a:gd name="T87" fmla="*/ 18 h 74"/>
                  <a:gd name="T88" fmla="*/ 164 w 182"/>
                  <a:gd name="T89" fmla="*/ 18 h 74"/>
                  <a:gd name="T90" fmla="*/ 164 w 182"/>
                  <a:gd name="T91" fmla="*/ 28 h 74"/>
                  <a:gd name="T92" fmla="*/ 166 w 182"/>
                  <a:gd name="T93" fmla="*/ 35 h 74"/>
                  <a:gd name="T94" fmla="*/ 163 w 182"/>
                  <a:gd name="T95" fmla="*/ 40 h 74"/>
                  <a:gd name="T96" fmla="*/ 150 w 182"/>
                  <a:gd name="T97" fmla="*/ 50 h 74"/>
                  <a:gd name="T98" fmla="*/ 138 w 182"/>
                  <a:gd name="T99"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2" h="74">
                    <a:moveTo>
                      <a:pt x="138" y="50"/>
                    </a:moveTo>
                    <a:lnTo>
                      <a:pt x="134" y="49"/>
                    </a:lnTo>
                    <a:lnTo>
                      <a:pt x="129" y="49"/>
                    </a:lnTo>
                    <a:lnTo>
                      <a:pt x="119" y="55"/>
                    </a:lnTo>
                    <a:lnTo>
                      <a:pt x="104" y="57"/>
                    </a:lnTo>
                    <a:lnTo>
                      <a:pt x="84" y="52"/>
                    </a:lnTo>
                    <a:lnTo>
                      <a:pt x="75" y="48"/>
                    </a:lnTo>
                    <a:lnTo>
                      <a:pt x="65" y="46"/>
                    </a:lnTo>
                    <a:lnTo>
                      <a:pt x="51" y="73"/>
                    </a:lnTo>
                    <a:lnTo>
                      <a:pt x="47" y="74"/>
                    </a:lnTo>
                    <a:lnTo>
                      <a:pt x="37" y="74"/>
                    </a:lnTo>
                    <a:lnTo>
                      <a:pt x="37" y="72"/>
                    </a:lnTo>
                    <a:lnTo>
                      <a:pt x="32" y="72"/>
                    </a:lnTo>
                    <a:lnTo>
                      <a:pt x="19" y="65"/>
                    </a:lnTo>
                    <a:lnTo>
                      <a:pt x="14" y="59"/>
                    </a:lnTo>
                    <a:lnTo>
                      <a:pt x="6" y="56"/>
                    </a:lnTo>
                    <a:lnTo>
                      <a:pt x="2" y="56"/>
                    </a:lnTo>
                    <a:lnTo>
                      <a:pt x="0" y="53"/>
                    </a:lnTo>
                    <a:lnTo>
                      <a:pt x="1" y="47"/>
                    </a:lnTo>
                    <a:lnTo>
                      <a:pt x="9" y="42"/>
                    </a:lnTo>
                    <a:lnTo>
                      <a:pt x="15" y="42"/>
                    </a:lnTo>
                    <a:lnTo>
                      <a:pt x="37" y="33"/>
                    </a:lnTo>
                    <a:lnTo>
                      <a:pt x="46" y="24"/>
                    </a:lnTo>
                    <a:lnTo>
                      <a:pt x="49" y="24"/>
                    </a:lnTo>
                    <a:lnTo>
                      <a:pt x="53" y="22"/>
                    </a:lnTo>
                    <a:lnTo>
                      <a:pt x="78" y="22"/>
                    </a:lnTo>
                    <a:lnTo>
                      <a:pt x="81" y="24"/>
                    </a:lnTo>
                    <a:lnTo>
                      <a:pt x="85" y="21"/>
                    </a:lnTo>
                    <a:lnTo>
                      <a:pt x="96" y="21"/>
                    </a:lnTo>
                    <a:lnTo>
                      <a:pt x="121" y="21"/>
                    </a:lnTo>
                    <a:lnTo>
                      <a:pt x="125" y="19"/>
                    </a:lnTo>
                    <a:lnTo>
                      <a:pt x="132" y="17"/>
                    </a:lnTo>
                    <a:lnTo>
                      <a:pt x="138" y="11"/>
                    </a:lnTo>
                    <a:lnTo>
                      <a:pt x="145" y="11"/>
                    </a:lnTo>
                    <a:lnTo>
                      <a:pt x="149" y="14"/>
                    </a:lnTo>
                    <a:lnTo>
                      <a:pt x="155" y="14"/>
                    </a:lnTo>
                    <a:lnTo>
                      <a:pt x="163" y="7"/>
                    </a:lnTo>
                    <a:lnTo>
                      <a:pt x="172" y="0"/>
                    </a:lnTo>
                    <a:lnTo>
                      <a:pt x="174" y="8"/>
                    </a:lnTo>
                    <a:lnTo>
                      <a:pt x="180" y="16"/>
                    </a:lnTo>
                    <a:lnTo>
                      <a:pt x="182" y="16"/>
                    </a:lnTo>
                    <a:lnTo>
                      <a:pt x="180" y="20"/>
                    </a:lnTo>
                    <a:lnTo>
                      <a:pt x="169" y="20"/>
                    </a:lnTo>
                    <a:lnTo>
                      <a:pt x="167" y="18"/>
                    </a:lnTo>
                    <a:lnTo>
                      <a:pt x="164" y="18"/>
                    </a:lnTo>
                    <a:lnTo>
                      <a:pt x="164" y="28"/>
                    </a:lnTo>
                    <a:lnTo>
                      <a:pt x="166" y="35"/>
                    </a:lnTo>
                    <a:lnTo>
                      <a:pt x="163" y="40"/>
                    </a:lnTo>
                    <a:lnTo>
                      <a:pt x="150" y="50"/>
                    </a:lnTo>
                    <a:lnTo>
                      <a:pt x="138" y="5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9" name="Freeform 270" descr="Wide upward diagonal">
                <a:extLst>
                  <a:ext uri="{FF2B5EF4-FFF2-40B4-BE49-F238E27FC236}">
                    <a16:creationId xmlns:a16="http://schemas.microsoft.com/office/drawing/2014/main" id="{ADA4934F-7B5F-4FA1-A8DC-A126C907F449}"/>
                  </a:ext>
                </a:extLst>
              </p:cNvPr>
              <p:cNvSpPr>
                <a:spLocks/>
              </p:cNvSpPr>
              <p:nvPr/>
            </p:nvSpPr>
            <p:spPr bwMode="auto">
              <a:xfrm>
                <a:off x="2220913" y="3171825"/>
                <a:ext cx="935037" cy="868363"/>
              </a:xfrm>
              <a:custGeom>
                <a:avLst/>
                <a:gdLst>
                  <a:gd name="T0" fmla="*/ 150 w 494"/>
                  <a:gd name="T1" fmla="*/ 49 h 406"/>
                  <a:gd name="T2" fmla="*/ 188 w 494"/>
                  <a:gd name="T3" fmla="*/ 28 h 406"/>
                  <a:gd name="T4" fmla="*/ 196 w 494"/>
                  <a:gd name="T5" fmla="*/ 17 h 406"/>
                  <a:gd name="T6" fmla="*/ 217 w 494"/>
                  <a:gd name="T7" fmla="*/ 29 h 406"/>
                  <a:gd name="T8" fmla="*/ 239 w 494"/>
                  <a:gd name="T9" fmla="*/ 37 h 406"/>
                  <a:gd name="T10" fmla="*/ 259 w 494"/>
                  <a:gd name="T11" fmla="*/ 34 h 406"/>
                  <a:gd name="T12" fmla="*/ 282 w 494"/>
                  <a:gd name="T13" fmla="*/ 43 h 406"/>
                  <a:gd name="T14" fmla="*/ 303 w 494"/>
                  <a:gd name="T15" fmla="*/ 33 h 406"/>
                  <a:gd name="T16" fmla="*/ 308 w 494"/>
                  <a:gd name="T17" fmla="*/ 24 h 406"/>
                  <a:gd name="T18" fmla="*/ 337 w 494"/>
                  <a:gd name="T19" fmla="*/ 21 h 406"/>
                  <a:gd name="T20" fmla="*/ 378 w 494"/>
                  <a:gd name="T21" fmla="*/ 0 h 406"/>
                  <a:gd name="T22" fmla="*/ 396 w 494"/>
                  <a:gd name="T23" fmla="*/ 6 h 406"/>
                  <a:gd name="T24" fmla="*/ 405 w 494"/>
                  <a:gd name="T25" fmla="*/ 28 h 406"/>
                  <a:gd name="T26" fmla="*/ 443 w 494"/>
                  <a:gd name="T27" fmla="*/ 47 h 406"/>
                  <a:gd name="T28" fmla="*/ 473 w 494"/>
                  <a:gd name="T29" fmla="*/ 54 h 406"/>
                  <a:gd name="T30" fmla="*/ 472 w 494"/>
                  <a:gd name="T31" fmla="*/ 74 h 406"/>
                  <a:gd name="T32" fmla="*/ 494 w 494"/>
                  <a:gd name="T33" fmla="*/ 89 h 406"/>
                  <a:gd name="T34" fmla="*/ 488 w 494"/>
                  <a:gd name="T35" fmla="*/ 103 h 406"/>
                  <a:gd name="T36" fmla="*/ 478 w 494"/>
                  <a:gd name="T37" fmla="*/ 114 h 406"/>
                  <a:gd name="T38" fmla="*/ 470 w 494"/>
                  <a:gd name="T39" fmla="*/ 140 h 406"/>
                  <a:gd name="T40" fmla="*/ 448 w 494"/>
                  <a:gd name="T41" fmla="*/ 159 h 406"/>
                  <a:gd name="T42" fmla="*/ 456 w 494"/>
                  <a:gd name="T43" fmla="*/ 174 h 406"/>
                  <a:gd name="T44" fmla="*/ 471 w 494"/>
                  <a:gd name="T45" fmla="*/ 184 h 406"/>
                  <a:gd name="T46" fmla="*/ 419 w 494"/>
                  <a:gd name="T47" fmla="*/ 210 h 406"/>
                  <a:gd name="T48" fmla="*/ 359 w 494"/>
                  <a:gd name="T49" fmla="*/ 227 h 406"/>
                  <a:gd name="T50" fmla="*/ 330 w 494"/>
                  <a:gd name="T51" fmla="*/ 216 h 406"/>
                  <a:gd name="T52" fmla="*/ 284 w 494"/>
                  <a:gd name="T53" fmla="*/ 246 h 406"/>
                  <a:gd name="T54" fmla="*/ 255 w 494"/>
                  <a:gd name="T55" fmla="*/ 267 h 406"/>
                  <a:gd name="T56" fmla="*/ 243 w 494"/>
                  <a:gd name="T57" fmla="*/ 277 h 406"/>
                  <a:gd name="T58" fmla="*/ 194 w 494"/>
                  <a:gd name="T59" fmla="*/ 295 h 406"/>
                  <a:gd name="T60" fmla="*/ 166 w 494"/>
                  <a:gd name="T61" fmla="*/ 324 h 406"/>
                  <a:gd name="T62" fmla="*/ 161 w 494"/>
                  <a:gd name="T63" fmla="*/ 331 h 406"/>
                  <a:gd name="T64" fmla="*/ 132 w 494"/>
                  <a:gd name="T65" fmla="*/ 344 h 406"/>
                  <a:gd name="T66" fmla="*/ 119 w 494"/>
                  <a:gd name="T67" fmla="*/ 356 h 406"/>
                  <a:gd name="T68" fmla="*/ 91 w 494"/>
                  <a:gd name="T69" fmla="*/ 405 h 406"/>
                  <a:gd name="T70" fmla="*/ 73 w 494"/>
                  <a:gd name="T71" fmla="*/ 400 h 406"/>
                  <a:gd name="T72" fmla="*/ 46 w 494"/>
                  <a:gd name="T73" fmla="*/ 406 h 406"/>
                  <a:gd name="T74" fmla="*/ 26 w 494"/>
                  <a:gd name="T75" fmla="*/ 387 h 406"/>
                  <a:gd name="T76" fmla="*/ 0 w 494"/>
                  <a:gd name="T77" fmla="*/ 368 h 406"/>
                  <a:gd name="T78" fmla="*/ 0 w 494"/>
                  <a:gd name="T79" fmla="*/ 348 h 406"/>
                  <a:gd name="T80" fmla="*/ 26 w 494"/>
                  <a:gd name="T81" fmla="*/ 327 h 406"/>
                  <a:gd name="T82" fmla="*/ 48 w 494"/>
                  <a:gd name="T83" fmla="*/ 322 h 406"/>
                  <a:gd name="T84" fmla="*/ 93 w 494"/>
                  <a:gd name="T85" fmla="*/ 283 h 406"/>
                  <a:gd name="T86" fmla="*/ 89 w 494"/>
                  <a:gd name="T87" fmla="*/ 268 h 406"/>
                  <a:gd name="T88" fmla="*/ 78 w 494"/>
                  <a:gd name="T89" fmla="*/ 235 h 406"/>
                  <a:gd name="T90" fmla="*/ 52 w 494"/>
                  <a:gd name="T91" fmla="*/ 214 h 406"/>
                  <a:gd name="T92" fmla="*/ 40 w 494"/>
                  <a:gd name="T93" fmla="*/ 198 h 406"/>
                  <a:gd name="T94" fmla="*/ 59 w 494"/>
                  <a:gd name="T95" fmla="*/ 175 h 406"/>
                  <a:gd name="T96" fmla="*/ 53 w 494"/>
                  <a:gd name="T97" fmla="*/ 161 h 406"/>
                  <a:gd name="T98" fmla="*/ 86 w 494"/>
                  <a:gd name="T99" fmla="*/ 135 h 406"/>
                  <a:gd name="T100" fmla="*/ 121 w 494"/>
                  <a:gd name="T101" fmla="*/ 107 h 406"/>
                  <a:gd name="T102" fmla="*/ 146 w 494"/>
                  <a:gd name="T103" fmla="*/ 7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4" h="406">
                    <a:moveTo>
                      <a:pt x="146" y="77"/>
                    </a:moveTo>
                    <a:lnTo>
                      <a:pt x="150" y="49"/>
                    </a:lnTo>
                    <a:lnTo>
                      <a:pt x="154" y="44"/>
                    </a:lnTo>
                    <a:lnTo>
                      <a:pt x="188" y="28"/>
                    </a:lnTo>
                    <a:lnTo>
                      <a:pt x="191" y="22"/>
                    </a:lnTo>
                    <a:lnTo>
                      <a:pt x="196" y="17"/>
                    </a:lnTo>
                    <a:lnTo>
                      <a:pt x="211" y="18"/>
                    </a:lnTo>
                    <a:lnTo>
                      <a:pt x="217" y="29"/>
                    </a:lnTo>
                    <a:lnTo>
                      <a:pt x="228" y="37"/>
                    </a:lnTo>
                    <a:lnTo>
                      <a:pt x="239" y="37"/>
                    </a:lnTo>
                    <a:lnTo>
                      <a:pt x="250" y="33"/>
                    </a:lnTo>
                    <a:lnTo>
                      <a:pt x="259" y="34"/>
                    </a:lnTo>
                    <a:lnTo>
                      <a:pt x="265" y="43"/>
                    </a:lnTo>
                    <a:lnTo>
                      <a:pt x="282" y="43"/>
                    </a:lnTo>
                    <a:lnTo>
                      <a:pt x="293" y="40"/>
                    </a:lnTo>
                    <a:lnTo>
                      <a:pt x="303" y="33"/>
                    </a:lnTo>
                    <a:lnTo>
                      <a:pt x="303" y="27"/>
                    </a:lnTo>
                    <a:lnTo>
                      <a:pt x="308" y="24"/>
                    </a:lnTo>
                    <a:lnTo>
                      <a:pt x="325" y="25"/>
                    </a:lnTo>
                    <a:lnTo>
                      <a:pt x="337" y="21"/>
                    </a:lnTo>
                    <a:lnTo>
                      <a:pt x="356" y="10"/>
                    </a:lnTo>
                    <a:lnTo>
                      <a:pt x="378" y="0"/>
                    </a:lnTo>
                    <a:lnTo>
                      <a:pt x="385" y="0"/>
                    </a:lnTo>
                    <a:lnTo>
                      <a:pt x="396" y="6"/>
                    </a:lnTo>
                    <a:lnTo>
                      <a:pt x="405" y="16"/>
                    </a:lnTo>
                    <a:lnTo>
                      <a:pt x="405" y="28"/>
                    </a:lnTo>
                    <a:lnTo>
                      <a:pt x="413" y="39"/>
                    </a:lnTo>
                    <a:lnTo>
                      <a:pt x="443" y="47"/>
                    </a:lnTo>
                    <a:lnTo>
                      <a:pt x="455" y="47"/>
                    </a:lnTo>
                    <a:lnTo>
                      <a:pt x="473" y="54"/>
                    </a:lnTo>
                    <a:lnTo>
                      <a:pt x="473" y="65"/>
                    </a:lnTo>
                    <a:lnTo>
                      <a:pt x="472" y="74"/>
                    </a:lnTo>
                    <a:lnTo>
                      <a:pt x="474" y="83"/>
                    </a:lnTo>
                    <a:lnTo>
                      <a:pt x="494" y="89"/>
                    </a:lnTo>
                    <a:lnTo>
                      <a:pt x="494" y="98"/>
                    </a:lnTo>
                    <a:lnTo>
                      <a:pt x="488" y="103"/>
                    </a:lnTo>
                    <a:lnTo>
                      <a:pt x="474" y="103"/>
                    </a:lnTo>
                    <a:lnTo>
                      <a:pt x="478" y="114"/>
                    </a:lnTo>
                    <a:lnTo>
                      <a:pt x="470" y="134"/>
                    </a:lnTo>
                    <a:lnTo>
                      <a:pt x="470" y="140"/>
                    </a:lnTo>
                    <a:lnTo>
                      <a:pt x="459" y="151"/>
                    </a:lnTo>
                    <a:lnTo>
                      <a:pt x="448" y="159"/>
                    </a:lnTo>
                    <a:lnTo>
                      <a:pt x="448" y="168"/>
                    </a:lnTo>
                    <a:lnTo>
                      <a:pt x="456" y="174"/>
                    </a:lnTo>
                    <a:lnTo>
                      <a:pt x="471" y="178"/>
                    </a:lnTo>
                    <a:lnTo>
                      <a:pt x="471" y="184"/>
                    </a:lnTo>
                    <a:lnTo>
                      <a:pt x="441" y="197"/>
                    </a:lnTo>
                    <a:lnTo>
                      <a:pt x="419" y="210"/>
                    </a:lnTo>
                    <a:lnTo>
                      <a:pt x="377" y="237"/>
                    </a:lnTo>
                    <a:lnTo>
                      <a:pt x="359" y="227"/>
                    </a:lnTo>
                    <a:lnTo>
                      <a:pt x="353" y="216"/>
                    </a:lnTo>
                    <a:lnTo>
                      <a:pt x="330" y="216"/>
                    </a:lnTo>
                    <a:lnTo>
                      <a:pt x="301" y="240"/>
                    </a:lnTo>
                    <a:lnTo>
                      <a:pt x="284" y="246"/>
                    </a:lnTo>
                    <a:lnTo>
                      <a:pt x="269" y="257"/>
                    </a:lnTo>
                    <a:lnTo>
                      <a:pt x="255" y="267"/>
                    </a:lnTo>
                    <a:lnTo>
                      <a:pt x="243" y="277"/>
                    </a:lnTo>
                    <a:lnTo>
                      <a:pt x="243" y="277"/>
                    </a:lnTo>
                    <a:lnTo>
                      <a:pt x="220" y="287"/>
                    </a:lnTo>
                    <a:lnTo>
                      <a:pt x="194" y="295"/>
                    </a:lnTo>
                    <a:lnTo>
                      <a:pt x="179" y="304"/>
                    </a:lnTo>
                    <a:lnTo>
                      <a:pt x="166" y="324"/>
                    </a:lnTo>
                    <a:lnTo>
                      <a:pt x="166" y="328"/>
                    </a:lnTo>
                    <a:lnTo>
                      <a:pt x="161" y="331"/>
                    </a:lnTo>
                    <a:lnTo>
                      <a:pt x="147" y="340"/>
                    </a:lnTo>
                    <a:lnTo>
                      <a:pt x="132" y="344"/>
                    </a:lnTo>
                    <a:lnTo>
                      <a:pt x="125" y="347"/>
                    </a:lnTo>
                    <a:lnTo>
                      <a:pt x="119" y="356"/>
                    </a:lnTo>
                    <a:lnTo>
                      <a:pt x="112" y="368"/>
                    </a:lnTo>
                    <a:lnTo>
                      <a:pt x="91" y="405"/>
                    </a:lnTo>
                    <a:lnTo>
                      <a:pt x="84" y="405"/>
                    </a:lnTo>
                    <a:lnTo>
                      <a:pt x="73" y="400"/>
                    </a:lnTo>
                    <a:lnTo>
                      <a:pt x="57" y="400"/>
                    </a:lnTo>
                    <a:lnTo>
                      <a:pt x="46" y="406"/>
                    </a:lnTo>
                    <a:lnTo>
                      <a:pt x="33" y="394"/>
                    </a:lnTo>
                    <a:lnTo>
                      <a:pt x="26" y="387"/>
                    </a:lnTo>
                    <a:lnTo>
                      <a:pt x="0" y="377"/>
                    </a:lnTo>
                    <a:lnTo>
                      <a:pt x="0" y="368"/>
                    </a:lnTo>
                    <a:lnTo>
                      <a:pt x="5" y="356"/>
                    </a:lnTo>
                    <a:lnTo>
                      <a:pt x="0" y="348"/>
                    </a:lnTo>
                    <a:lnTo>
                      <a:pt x="9" y="342"/>
                    </a:lnTo>
                    <a:lnTo>
                      <a:pt x="26" y="327"/>
                    </a:lnTo>
                    <a:lnTo>
                      <a:pt x="34" y="322"/>
                    </a:lnTo>
                    <a:lnTo>
                      <a:pt x="48" y="322"/>
                    </a:lnTo>
                    <a:lnTo>
                      <a:pt x="65" y="308"/>
                    </a:lnTo>
                    <a:lnTo>
                      <a:pt x="93" y="283"/>
                    </a:lnTo>
                    <a:lnTo>
                      <a:pt x="92" y="277"/>
                    </a:lnTo>
                    <a:lnTo>
                      <a:pt x="89" y="268"/>
                    </a:lnTo>
                    <a:lnTo>
                      <a:pt x="78" y="256"/>
                    </a:lnTo>
                    <a:lnTo>
                      <a:pt x="78" y="235"/>
                    </a:lnTo>
                    <a:lnTo>
                      <a:pt x="61" y="219"/>
                    </a:lnTo>
                    <a:lnTo>
                      <a:pt x="52" y="214"/>
                    </a:lnTo>
                    <a:lnTo>
                      <a:pt x="32" y="206"/>
                    </a:lnTo>
                    <a:lnTo>
                      <a:pt x="40" y="198"/>
                    </a:lnTo>
                    <a:lnTo>
                      <a:pt x="59" y="184"/>
                    </a:lnTo>
                    <a:lnTo>
                      <a:pt x="59" y="175"/>
                    </a:lnTo>
                    <a:lnTo>
                      <a:pt x="53" y="165"/>
                    </a:lnTo>
                    <a:lnTo>
                      <a:pt x="53" y="161"/>
                    </a:lnTo>
                    <a:lnTo>
                      <a:pt x="75" y="147"/>
                    </a:lnTo>
                    <a:lnTo>
                      <a:pt x="86" y="135"/>
                    </a:lnTo>
                    <a:lnTo>
                      <a:pt x="102" y="122"/>
                    </a:lnTo>
                    <a:lnTo>
                      <a:pt x="121" y="107"/>
                    </a:lnTo>
                    <a:lnTo>
                      <a:pt x="138" y="91"/>
                    </a:lnTo>
                    <a:lnTo>
                      <a:pt x="146" y="77"/>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0" name="Freeform 271" descr="Wide upward diagonal">
                <a:extLst>
                  <a:ext uri="{FF2B5EF4-FFF2-40B4-BE49-F238E27FC236}">
                    <a16:creationId xmlns:a16="http://schemas.microsoft.com/office/drawing/2014/main" id="{9289EF22-4D08-49C5-9D89-A7249B7EEEB3}"/>
                  </a:ext>
                </a:extLst>
              </p:cNvPr>
              <p:cNvSpPr>
                <a:spLocks/>
              </p:cNvSpPr>
              <p:nvPr/>
            </p:nvSpPr>
            <p:spPr bwMode="auto">
              <a:xfrm>
                <a:off x="1990725" y="4260850"/>
                <a:ext cx="1541463" cy="771525"/>
              </a:xfrm>
              <a:custGeom>
                <a:avLst/>
                <a:gdLst>
                  <a:gd name="T0" fmla="*/ 126 w 814"/>
                  <a:gd name="T1" fmla="*/ 334 h 360"/>
                  <a:gd name="T2" fmla="*/ 137 w 814"/>
                  <a:gd name="T3" fmla="*/ 324 h 360"/>
                  <a:gd name="T4" fmla="*/ 148 w 814"/>
                  <a:gd name="T5" fmla="*/ 323 h 360"/>
                  <a:gd name="T6" fmla="*/ 171 w 814"/>
                  <a:gd name="T7" fmla="*/ 314 h 360"/>
                  <a:gd name="T8" fmla="*/ 193 w 814"/>
                  <a:gd name="T9" fmla="*/ 300 h 360"/>
                  <a:gd name="T10" fmla="*/ 217 w 814"/>
                  <a:gd name="T11" fmla="*/ 304 h 360"/>
                  <a:gd name="T12" fmla="*/ 229 w 814"/>
                  <a:gd name="T13" fmla="*/ 291 h 360"/>
                  <a:gd name="T14" fmla="*/ 265 w 814"/>
                  <a:gd name="T15" fmla="*/ 298 h 360"/>
                  <a:gd name="T16" fmla="*/ 280 w 814"/>
                  <a:gd name="T17" fmla="*/ 320 h 360"/>
                  <a:gd name="T18" fmla="*/ 309 w 814"/>
                  <a:gd name="T19" fmla="*/ 289 h 360"/>
                  <a:gd name="T20" fmla="*/ 301 w 814"/>
                  <a:gd name="T21" fmla="*/ 260 h 360"/>
                  <a:gd name="T22" fmla="*/ 327 w 814"/>
                  <a:gd name="T23" fmla="*/ 222 h 360"/>
                  <a:gd name="T24" fmla="*/ 320 w 814"/>
                  <a:gd name="T25" fmla="*/ 201 h 360"/>
                  <a:gd name="T26" fmla="*/ 325 w 814"/>
                  <a:gd name="T27" fmla="*/ 168 h 360"/>
                  <a:gd name="T28" fmla="*/ 355 w 814"/>
                  <a:gd name="T29" fmla="*/ 142 h 360"/>
                  <a:gd name="T30" fmla="*/ 439 w 814"/>
                  <a:gd name="T31" fmla="*/ 150 h 360"/>
                  <a:gd name="T32" fmla="*/ 474 w 814"/>
                  <a:gd name="T33" fmla="*/ 162 h 360"/>
                  <a:gd name="T34" fmla="*/ 492 w 814"/>
                  <a:gd name="T35" fmla="*/ 159 h 360"/>
                  <a:gd name="T36" fmla="*/ 528 w 814"/>
                  <a:gd name="T37" fmla="*/ 181 h 360"/>
                  <a:gd name="T38" fmla="*/ 578 w 814"/>
                  <a:gd name="T39" fmla="*/ 203 h 360"/>
                  <a:gd name="T40" fmla="*/ 606 w 814"/>
                  <a:gd name="T41" fmla="*/ 212 h 360"/>
                  <a:gd name="T42" fmla="*/ 628 w 814"/>
                  <a:gd name="T43" fmla="*/ 225 h 360"/>
                  <a:gd name="T44" fmla="*/ 667 w 814"/>
                  <a:gd name="T45" fmla="*/ 247 h 360"/>
                  <a:gd name="T46" fmla="*/ 673 w 814"/>
                  <a:gd name="T47" fmla="*/ 241 h 360"/>
                  <a:gd name="T48" fmla="*/ 709 w 814"/>
                  <a:gd name="T49" fmla="*/ 280 h 360"/>
                  <a:gd name="T50" fmla="*/ 729 w 814"/>
                  <a:gd name="T51" fmla="*/ 309 h 360"/>
                  <a:gd name="T52" fmla="*/ 756 w 814"/>
                  <a:gd name="T53" fmla="*/ 344 h 360"/>
                  <a:gd name="T54" fmla="*/ 804 w 814"/>
                  <a:gd name="T55" fmla="*/ 360 h 360"/>
                  <a:gd name="T56" fmla="*/ 810 w 814"/>
                  <a:gd name="T57" fmla="*/ 335 h 360"/>
                  <a:gd name="T58" fmla="*/ 813 w 814"/>
                  <a:gd name="T59" fmla="*/ 310 h 360"/>
                  <a:gd name="T60" fmla="*/ 794 w 814"/>
                  <a:gd name="T61" fmla="*/ 283 h 360"/>
                  <a:gd name="T62" fmla="*/ 789 w 814"/>
                  <a:gd name="T63" fmla="*/ 267 h 360"/>
                  <a:gd name="T64" fmla="*/ 792 w 814"/>
                  <a:gd name="T65" fmla="*/ 231 h 360"/>
                  <a:gd name="T66" fmla="*/ 779 w 814"/>
                  <a:gd name="T67" fmla="*/ 183 h 360"/>
                  <a:gd name="T68" fmla="*/ 742 w 814"/>
                  <a:gd name="T69" fmla="*/ 151 h 360"/>
                  <a:gd name="T70" fmla="*/ 728 w 814"/>
                  <a:gd name="T71" fmla="*/ 134 h 360"/>
                  <a:gd name="T72" fmla="*/ 662 w 814"/>
                  <a:gd name="T73" fmla="*/ 84 h 360"/>
                  <a:gd name="T74" fmla="*/ 633 w 814"/>
                  <a:gd name="T75" fmla="*/ 37 h 360"/>
                  <a:gd name="T76" fmla="*/ 606 w 814"/>
                  <a:gd name="T77" fmla="*/ 13 h 360"/>
                  <a:gd name="T78" fmla="*/ 569 w 814"/>
                  <a:gd name="T79" fmla="*/ 28 h 360"/>
                  <a:gd name="T80" fmla="*/ 518 w 814"/>
                  <a:gd name="T81" fmla="*/ 7 h 360"/>
                  <a:gd name="T82" fmla="*/ 483 w 814"/>
                  <a:gd name="T83" fmla="*/ 0 h 360"/>
                  <a:gd name="T84" fmla="*/ 442 w 814"/>
                  <a:gd name="T85" fmla="*/ 13 h 360"/>
                  <a:gd name="T86" fmla="*/ 410 w 814"/>
                  <a:gd name="T87" fmla="*/ 12 h 360"/>
                  <a:gd name="T88" fmla="*/ 383 w 814"/>
                  <a:gd name="T89" fmla="*/ 45 h 360"/>
                  <a:gd name="T90" fmla="*/ 329 w 814"/>
                  <a:gd name="T91" fmla="*/ 36 h 360"/>
                  <a:gd name="T92" fmla="*/ 297 w 814"/>
                  <a:gd name="T93" fmla="*/ 37 h 360"/>
                  <a:gd name="T94" fmla="*/ 235 w 814"/>
                  <a:gd name="T95" fmla="*/ 18 h 360"/>
                  <a:gd name="T96" fmla="*/ 163 w 814"/>
                  <a:gd name="T97" fmla="*/ 52 h 360"/>
                  <a:gd name="T98" fmla="*/ 123 w 814"/>
                  <a:gd name="T99" fmla="*/ 110 h 360"/>
                  <a:gd name="T100" fmla="*/ 112 w 814"/>
                  <a:gd name="T101" fmla="*/ 150 h 360"/>
                  <a:gd name="T102" fmla="*/ 85 w 814"/>
                  <a:gd name="T103" fmla="*/ 204 h 360"/>
                  <a:gd name="T104" fmla="*/ 19 w 814"/>
                  <a:gd name="T105" fmla="*/ 244 h 360"/>
                  <a:gd name="T106" fmla="*/ 10 w 814"/>
                  <a:gd name="T107" fmla="*/ 301 h 360"/>
                  <a:gd name="T108" fmla="*/ 34 w 814"/>
                  <a:gd name="T109" fmla="*/ 299 h 360"/>
                  <a:gd name="T110" fmla="*/ 53 w 814"/>
                  <a:gd name="T111" fmla="*/ 313 h 360"/>
                  <a:gd name="T112" fmla="*/ 86 w 814"/>
                  <a:gd name="T113" fmla="*/ 318 h 360"/>
                  <a:gd name="T114" fmla="*/ 86 w 814"/>
                  <a:gd name="T115" fmla="*/ 321 h 360"/>
                  <a:gd name="T116" fmla="*/ 111 w 814"/>
                  <a:gd name="T117" fmla="*/ 325 h 360"/>
                  <a:gd name="T118" fmla="*/ 123 w 814"/>
                  <a:gd name="T119"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4" h="360">
                    <a:moveTo>
                      <a:pt x="123" y="330"/>
                    </a:moveTo>
                    <a:lnTo>
                      <a:pt x="118" y="334"/>
                    </a:lnTo>
                    <a:lnTo>
                      <a:pt x="126" y="334"/>
                    </a:lnTo>
                    <a:lnTo>
                      <a:pt x="132" y="330"/>
                    </a:lnTo>
                    <a:lnTo>
                      <a:pt x="137" y="330"/>
                    </a:lnTo>
                    <a:lnTo>
                      <a:pt x="137" y="324"/>
                    </a:lnTo>
                    <a:lnTo>
                      <a:pt x="141" y="324"/>
                    </a:lnTo>
                    <a:lnTo>
                      <a:pt x="141" y="318"/>
                    </a:lnTo>
                    <a:lnTo>
                      <a:pt x="148" y="323"/>
                    </a:lnTo>
                    <a:lnTo>
                      <a:pt x="159" y="310"/>
                    </a:lnTo>
                    <a:lnTo>
                      <a:pt x="165" y="310"/>
                    </a:lnTo>
                    <a:lnTo>
                      <a:pt x="171" y="314"/>
                    </a:lnTo>
                    <a:lnTo>
                      <a:pt x="179" y="314"/>
                    </a:lnTo>
                    <a:lnTo>
                      <a:pt x="193" y="307"/>
                    </a:lnTo>
                    <a:lnTo>
                      <a:pt x="193" y="300"/>
                    </a:lnTo>
                    <a:lnTo>
                      <a:pt x="202" y="308"/>
                    </a:lnTo>
                    <a:lnTo>
                      <a:pt x="209" y="308"/>
                    </a:lnTo>
                    <a:lnTo>
                      <a:pt x="217" y="304"/>
                    </a:lnTo>
                    <a:lnTo>
                      <a:pt x="217" y="298"/>
                    </a:lnTo>
                    <a:lnTo>
                      <a:pt x="221" y="291"/>
                    </a:lnTo>
                    <a:lnTo>
                      <a:pt x="229" y="291"/>
                    </a:lnTo>
                    <a:lnTo>
                      <a:pt x="235" y="291"/>
                    </a:lnTo>
                    <a:lnTo>
                      <a:pt x="246" y="291"/>
                    </a:lnTo>
                    <a:lnTo>
                      <a:pt x="265" y="298"/>
                    </a:lnTo>
                    <a:lnTo>
                      <a:pt x="270" y="305"/>
                    </a:lnTo>
                    <a:lnTo>
                      <a:pt x="280" y="305"/>
                    </a:lnTo>
                    <a:lnTo>
                      <a:pt x="280" y="320"/>
                    </a:lnTo>
                    <a:lnTo>
                      <a:pt x="302" y="298"/>
                    </a:lnTo>
                    <a:lnTo>
                      <a:pt x="294" y="294"/>
                    </a:lnTo>
                    <a:lnTo>
                      <a:pt x="309" y="289"/>
                    </a:lnTo>
                    <a:lnTo>
                      <a:pt x="309" y="284"/>
                    </a:lnTo>
                    <a:lnTo>
                      <a:pt x="301" y="274"/>
                    </a:lnTo>
                    <a:lnTo>
                      <a:pt x="301" y="260"/>
                    </a:lnTo>
                    <a:lnTo>
                      <a:pt x="307" y="260"/>
                    </a:lnTo>
                    <a:lnTo>
                      <a:pt x="312" y="244"/>
                    </a:lnTo>
                    <a:lnTo>
                      <a:pt x="327" y="222"/>
                    </a:lnTo>
                    <a:lnTo>
                      <a:pt x="327" y="215"/>
                    </a:lnTo>
                    <a:lnTo>
                      <a:pt x="320" y="215"/>
                    </a:lnTo>
                    <a:lnTo>
                      <a:pt x="320" y="201"/>
                    </a:lnTo>
                    <a:lnTo>
                      <a:pt x="324" y="195"/>
                    </a:lnTo>
                    <a:lnTo>
                      <a:pt x="324" y="187"/>
                    </a:lnTo>
                    <a:lnTo>
                      <a:pt x="325" y="168"/>
                    </a:lnTo>
                    <a:lnTo>
                      <a:pt x="325" y="162"/>
                    </a:lnTo>
                    <a:lnTo>
                      <a:pt x="348" y="142"/>
                    </a:lnTo>
                    <a:lnTo>
                      <a:pt x="355" y="142"/>
                    </a:lnTo>
                    <a:lnTo>
                      <a:pt x="371" y="150"/>
                    </a:lnTo>
                    <a:lnTo>
                      <a:pt x="410" y="150"/>
                    </a:lnTo>
                    <a:lnTo>
                      <a:pt x="439" y="150"/>
                    </a:lnTo>
                    <a:lnTo>
                      <a:pt x="455" y="158"/>
                    </a:lnTo>
                    <a:lnTo>
                      <a:pt x="467" y="158"/>
                    </a:lnTo>
                    <a:lnTo>
                      <a:pt x="474" y="162"/>
                    </a:lnTo>
                    <a:lnTo>
                      <a:pt x="483" y="162"/>
                    </a:lnTo>
                    <a:lnTo>
                      <a:pt x="486" y="159"/>
                    </a:lnTo>
                    <a:lnTo>
                      <a:pt x="492" y="159"/>
                    </a:lnTo>
                    <a:lnTo>
                      <a:pt x="514" y="167"/>
                    </a:lnTo>
                    <a:lnTo>
                      <a:pt x="522" y="178"/>
                    </a:lnTo>
                    <a:lnTo>
                      <a:pt x="528" y="181"/>
                    </a:lnTo>
                    <a:lnTo>
                      <a:pt x="537" y="181"/>
                    </a:lnTo>
                    <a:lnTo>
                      <a:pt x="557" y="190"/>
                    </a:lnTo>
                    <a:lnTo>
                      <a:pt x="578" y="203"/>
                    </a:lnTo>
                    <a:lnTo>
                      <a:pt x="590" y="209"/>
                    </a:lnTo>
                    <a:lnTo>
                      <a:pt x="594" y="212"/>
                    </a:lnTo>
                    <a:lnTo>
                      <a:pt x="606" y="212"/>
                    </a:lnTo>
                    <a:lnTo>
                      <a:pt x="617" y="221"/>
                    </a:lnTo>
                    <a:lnTo>
                      <a:pt x="617" y="225"/>
                    </a:lnTo>
                    <a:lnTo>
                      <a:pt x="628" y="225"/>
                    </a:lnTo>
                    <a:lnTo>
                      <a:pt x="648" y="237"/>
                    </a:lnTo>
                    <a:lnTo>
                      <a:pt x="658" y="237"/>
                    </a:lnTo>
                    <a:lnTo>
                      <a:pt x="667" y="247"/>
                    </a:lnTo>
                    <a:lnTo>
                      <a:pt x="670" y="244"/>
                    </a:lnTo>
                    <a:lnTo>
                      <a:pt x="668" y="241"/>
                    </a:lnTo>
                    <a:lnTo>
                      <a:pt x="673" y="241"/>
                    </a:lnTo>
                    <a:lnTo>
                      <a:pt x="693" y="260"/>
                    </a:lnTo>
                    <a:lnTo>
                      <a:pt x="697" y="267"/>
                    </a:lnTo>
                    <a:lnTo>
                      <a:pt x="709" y="280"/>
                    </a:lnTo>
                    <a:lnTo>
                      <a:pt x="715" y="294"/>
                    </a:lnTo>
                    <a:lnTo>
                      <a:pt x="725" y="302"/>
                    </a:lnTo>
                    <a:lnTo>
                      <a:pt x="729" y="309"/>
                    </a:lnTo>
                    <a:lnTo>
                      <a:pt x="732" y="321"/>
                    </a:lnTo>
                    <a:lnTo>
                      <a:pt x="742" y="327"/>
                    </a:lnTo>
                    <a:lnTo>
                      <a:pt x="756" y="344"/>
                    </a:lnTo>
                    <a:lnTo>
                      <a:pt x="767" y="349"/>
                    </a:lnTo>
                    <a:lnTo>
                      <a:pt x="773" y="349"/>
                    </a:lnTo>
                    <a:lnTo>
                      <a:pt x="804" y="360"/>
                    </a:lnTo>
                    <a:lnTo>
                      <a:pt x="814" y="347"/>
                    </a:lnTo>
                    <a:lnTo>
                      <a:pt x="814" y="341"/>
                    </a:lnTo>
                    <a:lnTo>
                      <a:pt x="810" y="335"/>
                    </a:lnTo>
                    <a:lnTo>
                      <a:pt x="810" y="324"/>
                    </a:lnTo>
                    <a:lnTo>
                      <a:pt x="813" y="318"/>
                    </a:lnTo>
                    <a:lnTo>
                      <a:pt x="813" y="310"/>
                    </a:lnTo>
                    <a:lnTo>
                      <a:pt x="804" y="292"/>
                    </a:lnTo>
                    <a:lnTo>
                      <a:pt x="804" y="286"/>
                    </a:lnTo>
                    <a:lnTo>
                      <a:pt x="794" y="283"/>
                    </a:lnTo>
                    <a:lnTo>
                      <a:pt x="786" y="277"/>
                    </a:lnTo>
                    <a:lnTo>
                      <a:pt x="786" y="271"/>
                    </a:lnTo>
                    <a:lnTo>
                      <a:pt x="789" y="267"/>
                    </a:lnTo>
                    <a:lnTo>
                      <a:pt x="789" y="259"/>
                    </a:lnTo>
                    <a:lnTo>
                      <a:pt x="792" y="243"/>
                    </a:lnTo>
                    <a:lnTo>
                      <a:pt x="792" y="231"/>
                    </a:lnTo>
                    <a:lnTo>
                      <a:pt x="782" y="216"/>
                    </a:lnTo>
                    <a:lnTo>
                      <a:pt x="779" y="207"/>
                    </a:lnTo>
                    <a:lnTo>
                      <a:pt x="779" y="183"/>
                    </a:lnTo>
                    <a:lnTo>
                      <a:pt x="774" y="173"/>
                    </a:lnTo>
                    <a:lnTo>
                      <a:pt x="753" y="159"/>
                    </a:lnTo>
                    <a:lnTo>
                      <a:pt x="742" y="151"/>
                    </a:lnTo>
                    <a:lnTo>
                      <a:pt x="741" y="144"/>
                    </a:lnTo>
                    <a:lnTo>
                      <a:pt x="740" y="134"/>
                    </a:lnTo>
                    <a:lnTo>
                      <a:pt x="728" y="134"/>
                    </a:lnTo>
                    <a:lnTo>
                      <a:pt x="707" y="124"/>
                    </a:lnTo>
                    <a:lnTo>
                      <a:pt x="680" y="105"/>
                    </a:lnTo>
                    <a:lnTo>
                      <a:pt x="662" y="84"/>
                    </a:lnTo>
                    <a:lnTo>
                      <a:pt x="652" y="71"/>
                    </a:lnTo>
                    <a:lnTo>
                      <a:pt x="643" y="50"/>
                    </a:lnTo>
                    <a:lnTo>
                      <a:pt x="633" y="37"/>
                    </a:lnTo>
                    <a:lnTo>
                      <a:pt x="624" y="31"/>
                    </a:lnTo>
                    <a:lnTo>
                      <a:pt x="609" y="15"/>
                    </a:lnTo>
                    <a:lnTo>
                      <a:pt x="606" y="13"/>
                    </a:lnTo>
                    <a:lnTo>
                      <a:pt x="591" y="20"/>
                    </a:lnTo>
                    <a:lnTo>
                      <a:pt x="578" y="28"/>
                    </a:lnTo>
                    <a:lnTo>
                      <a:pt x="569" y="28"/>
                    </a:lnTo>
                    <a:lnTo>
                      <a:pt x="554" y="24"/>
                    </a:lnTo>
                    <a:lnTo>
                      <a:pt x="537" y="16"/>
                    </a:lnTo>
                    <a:lnTo>
                      <a:pt x="518" y="7"/>
                    </a:lnTo>
                    <a:lnTo>
                      <a:pt x="506" y="2"/>
                    </a:lnTo>
                    <a:lnTo>
                      <a:pt x="496" y="0"/>
                    </a:lnTo>
                    <a:lnTo>
                      <a:pt x="483" y="0"/>
                    </a:lnTo>
                    <a:lnTo>
                      <a:pt x="459" y="7"/>
                    </a:lnTo>
                    <a:lnTo>
                      <a:pt x="448" y="7"/>
                    </a:lnTo>
                    <a:lnTo>
                      <a:pt x="442" y="13"/>
                    </a:lnTo>
                    <a:lnTo>
                      <a:pt x="425" y="23"/>
                    </a:lnTo>
                    <a:lnTo>
                      <a:pt x="417" y="20"/>
                    </a:lnTo>
                    <a:lnTo>
                      <a:pt x="410" y="12"/>
                    </a:lnTo>
                    <a:lnTo>
                      <a:pt x="401" y="20"/>
                    </a:lnTo>
                    <a:lnTo>
                      <a:pt x="391" y="42"/>
                    </a:lnTo>
                    <a:lnTo>
                      <a:pt x="383" y="45"/>
                    </a:lnTo>
                    <a:lnTo>
                      <a:pt x="358" y="45"/>
                    </a:lnTo>
                    <a:lnTo>
                      <a:pt x="340" y="36"/>
                    </a:lnTo>
                    <a:lnTo>
                      <a:pt x="329" y="36"/>
                    </a:lnTo>
                    <a:lnTo>
                      <a:pt x="319" y="43"/>
                    </a:lnTo>
                    <a:lnTo>
                      <a:pt x="304" y="43"/>
                    </a:lnTo>
                    <a:lnTo>
                      <a:pt x="297" y="37"/>
                    </a:lnTo>
                    <a:lnTo>
                      <a:pt x="267" y="18"/>
                    </a:lnTo>
                    <a:lnTo>
                      <a:pt x="248" y="18"/>
                    </a:lnTo>
                    <a:lnTo>
                      <a:pt x="235" y="18"/>
                    </a:lnTo>
                    <a:lnTo>
                      <a:pt x="208" y="37"/>
                    </a:lnTo>
                    <a:lnTo>
                      <a:pt x="195" y="42"/>
                    </a:lnTo>
                    <a:lnTo>
                      <a:pt x="163" y="52"/>
                    </a:lnTo>
                    <a:lnTo>
                      <a:pt x="148" y="62"/>
                    </a:lnTo>
                    <a:lnTo>
                      <a:pt x="148" y="97"/>
                    </a:lnTo>
                    <a:lnTo>
                      <a:pt x="123" y="110"/>
                    </a:lnTo>
                    <a:lnTo>
                      <a:pt x="134" y="117"/>
                    </a:lnTo>
                    <a:lnTo>
                      <a:pt x="128" y="128"/>
                    </a:lnTo>
                    <a:lnTo>
                      <a:pt x="112" y="150"/>
                    </a:lnTo>
                    <a:lnTo>
                      <a:pt x="105" y="175"/>
                    </a:lnTo>
                    <a:lnTo>
                      <a:pt x="94" y="195"/>
                    </a:lnTo>
                    <a:lnTo>
                      <a:pt x="85" y="204"/>
                    </a:lnTo>
                    <a:lnTo>
                      <a:pt x="41" y="239"/>
                    </a:lnTo>
                    <a:lnTo>
                      <a:pt x="26" y="239"/>
                    </a:lnTo>
                    <a:lnTo>
                      <a:pt x="19" y="244"/>
                    </a:lnTo>
                    <a:lnTo>
                      <a:pt x="19" y="265"/>
                    </a:lnTo>
                    <a:lnTo>
                      <a:pt x="0" y="287"/>
                    </a:lnTo>
                    <a:lnTo>
                      <a:pt x="10" y="301"/>
                    </a:lnTo>
                    <a:lnTo>
                      <a:pt x="25" y="306"/>
                    </a:lnTo>
                    <a:lnTo>
                      <a:pt x="25" y="299"/>
                    </a:lnTo>
                    <a:lnTo>
                      <a:pt x="34" y="299"/>
                    </a:lnTo>
                    <a:lnTo>
                      <a:pt x="34" y="307"/>
                    </a:lnTo>
                    <a:lnTo>
                      <a:pt x="44" y="307"/>
                    </a:lnTo>
                    <a:lnTo>
                      <a:pt x="53" y="313"/>
                    </a:lnTo>
                    <a:lnTo>
                      <a:pt x="78" y="313"/>
                    </a:lnTo>
                    <a:lnTo>
                      <a:pt x="74" y="318"/>
                    </a:lnTo>
                    <a:lnTo>
                      <a:pt x="86" y="318"/>
                    </a:lnTo>
                    <a:lnTo>
                      <a:pt x="92" y="313"/>
                    </a:lnTo>
                    <a:lnTo>
                      <a:pt x="92" y="321"/>
                    </a:lnTo>
                    <a:lnTo>
                      <a:pt x="86" y="321"/>
                    </a:lnTo>
                    <a:lnTo>
                      <a:pt x="97" y="332"/>
                    </a:lnTo>
                    <a:lnTo>
                      <a:pt x="104" y="332"/>
                    </a:lnTo>
                    <a:lnTo>
                      <a:pt x="111" y="325"/>
                    </a:lnTo>
                    <a:lnTo>
                      <a:pt x="116" y="325"/>
                    </a:lnTo>
                    <a:lnTo>
                      <a:pt x="117" y="326"/>
                    </a:lnTo>
                    <a:lnTo>
                      <a:pt x="123" y="33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1" name="Freeform 272" descr="Wide upward diagonal">
                <a:extLst>
                  <a:ext uri="{FF2B5EF4-FFF2-40B4-BE49-F238E27FC236}">
                    <a16:creationId xmlns:a16="http://schemas.microsoft.com/office/drawing/2014/main" id="{8BD1DBF2-3F49-412A-AD91-1E3DB6B31FC7}"/>
                  </a:ext>
                </a:extLst>
              </p:cNvPr>
              <p:cNvSpPr>
                <a:spLocks/>
              </p:cNvSpPr>
              <p:nvPr/>
            </p:nvSpPr>
            <p:spPr bwMode="auto">
              <a:xfrm>
                <a:off x="1017588" y="3792538"/>
                <a:ext cx="836612" cy="425450"/>
              </a:xfrm>
              <a:custGeom>
                <a:avLst/>
                <a:gdLst>
                  <a:gd name="T0" fmla="*/ 430 w 442"/>
                  <a:gd name="T1" fmla="*/ 47 h 199"/>
                  <a:gd name="T2" fmla="*/ 424 w 442"/>
                  <a:gd name="T3" fmla="*/ 39 h 199"/>
                  <a:gd name="T4" fmla="*/ 402 w 442"/>
                  <a:gd name="T5" fmla="*/ 17 h 199"/>
                  <a:gd name="T6" fmla="*/ 396 w 442"/>
                  <a:gd name="T7" fmla="*/ 8 h 199"/>
                  <a:gd name="T8" fmla="*/ 367 w 442"/>
                  <a:gd name="T9" fmla="*/ 3 h 199"/>
                  <a:gd name="T10" fmla="*/ 344 w 442"/>
                  <a:gd name="T11" fmla="*/ 8 h 199"/>
                  <a:gd name="T12" fmla="*/ 292 w 442"/>
                  <a:gd name="T13" fmla="*/ 28 h 199"/>
                  <a:gd name="T14" fmla="*/ 241 w 442"/>
                  <a:gd name="T15" fmla="*/ 29 h 199"/>
                  <a:gd name="T16" fmla="*/ 233 w 442"/>
                  <a:gd name="T17" fmla="*/ 32 h 199"/>
                  <a:gd name="T18" fmla="*/ 192 w 442"/>
                  <a:gd name="T19" fmla="*/ 36 h 199"/>
                  <a:gd name="T20" fmla="*/ 165 w 442"/>
                  <a:gd name="T21" fmla="*/ 31 h 199"/>
                  <a:gd name="T22" fmla="*/ 137 w 442"/>
                  <a:gd name="T23" fmla="*/ 20 h 199"/>
                  <a:gd name="T24" fmla="*/ 96 w 442"/>
                  <a:gd name="T25" fmla="*/ 54 h 199"/>
                  <a:gd name="T26" fmla="*/ 65 w 442"/>
                  <a:gd name="T27" fmla="*/ 47 h 199"/>
                  <a:gd name="T28" fmla="*/ 61 w 442"/>
                  <a:gd name="T29" fmla="*/ 56 h 199"/>
                  <a:gd name="T30" fmla="*/ 55 w 442"/>
                  <a:gd name="T31" fmla="*/ 64 h 199"/>
                  <a:gd name="T32" fmla="*/ 61 w 442"/>
                  <a:gd name="T33" fmla="*/ 83 h 199"/>
                  <a:gd name="T34" fmla="*/ 36 w 442"/>
                  <a:gd name="T35" fmla="*/ 99 h 199"/>
                  <a:gd name="T36" fmla="*/ 22 w 442"/>
                  <a:gd name="T37" fmla="*/ 100 h 199"/>
                  <a:gd name="T38" fmla="*/ 12 w 442"/>
                  <a:gd name="T39" fmla="*/ 98 h 199"/>
                  <a:gd name="T40" fmla="*/ 0 w 442"/>
                  <a:gd name="T41" fmla="*/ 102 h 199"/>
                  <a:gd name="T42" fmla="*/ 7 w 442"/>
                  <a:gd name="T43" fmla="*/ 110 h 199"/>
                  <a:gd name="T44" fmla="*/ 23 w 442"/>
                  <a:gd name="T45" fmla="*/ 116 h 199"/>
                  <a:gd name="T46" fmla="*/ 46 w 442"/>
                  <a:gd name="T47" fmla="*/ 131 h 199"/>
                  <a:gd name="T48" fmla="*/ 43 w 442"/>
                  <a:gd name="T49" fmla="*/ 138 h 199"/>
                  <a:gd name="T50" fmla="*/ 31 w 442"/>
                  <a:gd name="T51" fmla="*/ 127 h 199"/>
                  <a:gd name="T52" fmla="*/ 42 w 442"/>
                  <a:gd name="T53" fmla="*/ 140 h 199"/>
                  <a:gd name="T54" fmla="*/ 34 w 442"/>
                  <a:gd name="T55" fmla="*/ 154 h 199"/>
                  <a:gd name="T56" fmla="*/ 35 w 442"/>
                  <a:gd name="T57" fmla="*/ 162 h 199"/>
                  <a:gd name="T58" fmla="*/ 40 w 442"/>
                  <a:gd name="T59" fmla="*/ 159 h 199"/>
                  <a:gd name="T60" fmla="*/ 45 w 442"/>
                  <a:gd name="T61" fmla="*/ 168 h 199"/>
                  <a:gd name="T62" fmla="*/ 43 w 442"/>
                  <a:gd name="T63" fmla="*/ 176 h 199"/>
                  <a:gd name="T64" fmla="*/ 46 w 442"/>
                  <a:gd name="T65" fmla="*/ 180 h 199"/>
                  <a:gd name="T66" fmla="*/ 42 w 442"/>
                  <a:gd name="T67" fmla="*/ 185 h 199"/>
                  <a:gd name="T68" fmla="*/ 38 w 442"/>
                  <a:gd name="T69" fmla="*/ 194 h 199"/>
                  <a:gd name="T70" fmla="*/ 53 w 442"/>
                  <a:gd name="T71" fmla="*/ 199 h 199"/>
                  <a:gd name="T72" fmla="*/ 64 w 442"/>
                  <a:gd name="T73" fmla="*/ 196 h 199"/>
                  <a:gd name="T74" fmla="*/ 69 w 442"/>
                  <a:gd name="T75" fmla="*/ 198 h 199"/>
                  <a:gd name="T76" fmla="*/ 68 w 442"/>
                  <a:gd name="T77" fmla="*/ 189 h 199"/>
                  <a:gd name="T78" fmla="*/ 76 w 442"/>
                  <a:gd name="T79" fmla="*/ 189 h 199"/>
                  <a:gd name="T80" fmla="*/ 85 w 442"/>
                  <a:gd name="T81" fmla="*/ 180 h 199"/>
                  <a:gd name="T82" fmla="*/ 92 w 442"/>
                  <a:gd name="T83" fmla="*/ 179 h 199"/>
                  <a:gd name="T84" fmla="*/ 93 w 442"/>
                  <a:gd name="T85" fmla="*/ 188 h 199"/>
                  <a:gd name="T86" fmla="*/ 99 w 442"/>
                  <a:gd name="T87" fmla="*/ 183 h 199"/>
                  <a:gd name="T88" fmla="*/ 85 w 442"/>
                  <a:gd name="T89" fmla="*/ 170 h 199"/>
                  <a:gd name="T90" fmla="*/ 102 w 442"/>
                  <a:gd name="T91" fmla="*/ 141 h 199"/>
                  <a:gd name="T92" fmla="*/ 141 w 442"/>
                  <a:gd name="T93" fmla="*/ 148 h 199"/>
                  <a:gd name="T94" fmla="*/ 182 w 442"/>
                  <a:gd name="T95" fmla="*/ 171 h 199"/>
                  <a:gd name="T96" fmla="*/ 213 w 442"/>
                  <a:gd name="T97" fmla="*/ 170 h 199"/>
                  <a:gd name="T98" fmla="*/ 296 w 442"/>
                  <a:gd name="T99" fmla="*/ 154 h 199"/>
                  <a:gd name="T100" fmla="*/ 325 w 442"/>
                  <a:gd name="T101" fmla="*/ 159 h 199"/>
                  <a:gd name="T102" fmla="*/ 347 w 442"/>
                  <a:gd name="T103" fmla="*/ 181 h 199"/>
                  <a:gd name="T104" fmla="*/ 365 w 442"/>
                  <a:gd name="T105" fmla="*/ 151 h 199"/>
                  <a:gd name="T106" fmla="*/ 420 w 442"/>
                  <a:gd name="T107" fmla="*/ 134 h 199"/>
                  <a:gd name="T108" fmla="*/ 432 w 442"/>
                  <a:gd name="T109" fmla="*/ 113 h 199"/>
                  <a:gd name="T110" fmla="*/ 442 w 442"/>
                  <a:gd name="T111" fmla="*/ 108 h 199"/>
                  <a:gd name="T112" fmla="*/ 413 w 442"/>
                  <a:gd name="T113" fmla="*/ 90 h 199"/>
                  <a:gd name="T114" fmla="*/ 409 w 442"/>
                  <a:gd name="T115" fmla="*/ 6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2" h="199">
                    <a:moveTo>
                      <a:pt x="415" y="56"/>
                    </a:moveTo>
                    <a:lnTo>
                      <a:pt x="430" y="47"/>
                    </a:lnTo>
                    <a:lnTo>
                      <a:pt x="435" y="39"/>
                    </a:lnTo>
                    <a:lnTo>
                      <a:pt x="424" y="39"/>
                    </a:lnTo>
                    <a:lnTo>
                      <a:pt x="407" y="19"/>
                    </a:lnTo>
                    <a:lnTo>
                      <a:pt x="402" y="17"/>
                    </a:lnTo>
                    <a:lnTo>
                      <a:pt x="396" y="17"/>
                    </a:lnTo>
                    <a:lnTo>
                      <a:pt x="396" y="8"/>
                    </a:lnTo>
                    <a:lnTo>
                      <a:pt x="383" y="8"/>
                    </a:lnTo>
                    <a:lnTo>
                      <a:pt x="367" y="3"/>
                    </a:lnTo>
                    <a:lnTo>
                      <a:pt x="350" y="3"/>
                    </a:lnTo>
                    <a:lnTo>
                      <a:pt x="344" y="8"/>
                    </a:lnTo>
                    <a:lnTo>
                      <a:pt x="314" y="0"/>
                    </a:lnTo>
                    <a:lnTo>
                      <a:pt x="292" y="28"/>
                    </a:lnTo>
                    <a:lnTo>
                      <a:pt x="276" y="29"/>
                    </a:lnTo>
                    <a:lnTo>
                      <a:pt x="241" y="29"/>
                    </a:lnTo>
                    <a:lnTo>
                      <a:pt x="241" y="31"/>
                    </a:lnTo>
                    <a:lnTo>
                      <a:pt x="233" y="32"/>
                    </a:lnTo>
                    <a:lnTo>
                      <a:pt x="218" y="36"/>
                    </a:lnTo>
                    <a:lnTo>
                      <a:pt x="192" y="36"/>
                    </a:lnTo>
                    <a:lnTo>
                      <a:pt x="173" y="36"/>
                    </a:lnTo>
                    <a:lnTo>
                      <a:pt x="165" y="31"/>
                    </a:lnTo>
                    <a:lnTo>
                      <a:pt x="156" y="23"/>
                    </a:lnTo>
                    <a:lnTo>
                      <a:pt x="137" y="20"/>
                    </a:lnTo>
                    <a:lnTo>
                      <a:pt x="118" y="31"/>
                    </a:lnTo>
                    <a:lnTo>
                      <a:pt x="96" y="54"/>
                    </a:lnTo>
                    <a:lnTo>
                      <a:pt x="82" y="53"/>
                    </a:lnTo>
                    <a:lnTo>
                      <a:pt x="65" y="47"/>
                    </a:lnTo>
                    <a:lnTo>
                      <a:pt x="61" y="51"/>
                    </a:lnTo>
                    <a:lnTo>
                      <a:pt x="61" y="56"/>
                    </a:lnTo>
                    <a:lnTo>
                      <a:pt x="56" y="59"/>
                    </a:lnTo>
                    <a:lnTo>
                      <a:pt x="55" y="64"/>
                    </a:lnTo>
                    <a:lnTo>
                      <a:pt x="61" y="69"/>
                    </a:lnTo>
                    <a:lnTo>
                      <a:pt x="61" y="83"/>
                    </a:lnTo>
                    <a:lnTo>
                      <a:pt x="52" y="92"/>
                    </a:lnTo>
                    <a:lnTo>
                      <a:pt x="36" y="99"/>
                    </a:lnTo>
                    <a:lnTo>
                      <a:pt x="28" y="98"/>
                    </a:lnTo>
                    <a:lnTo>
                      <a:pt x="22" y="100"/>
                    </a:lnTo>
                    <a:lnTo>
                      <a:pt x="18" y="98"/>
                    </a:lnTo>
                    <a:lnTo>
                      <a:pt x="12" y="98"/>
                    </a:lnTo>
                    <a:lnTo>
                      <a:pt x="7" y="97"/>
                    </a:lnTo>
                    <a:lnTo>
                      <a:pt x="0" y="102"/>
                    </a:lnTo>
                    <a:lnTo>
                      <a:pt x="0" y="106"/>
                    </a:lnTo>
                    <a:lnTo>
                      <a:pt x="7" y="110"/>
                    </a:lnTo>
                    <a:lnTo>
                      <a:pt x="16" y="110"/>
                    </a:lnTo>
                    <a:lnTo>
                      <a:pt x="23" y="116"/>
                    </a:lnTo>
                    <a:lnTo>
                      <a:pt x="34" y="119"/>
                    </a:lnTo>
                    <a:lnTo>
                      <a:pt x="46" y="131"/>
                    </a:lnTo>
                    <a:lnTo>
                      <a:pt x="46" y="136"/>
                    </a:lnTo>
                    <a:lnTo>
                      <a:pt x="43" y="138"/>
                    </a:lnTo>
                    <a:lnTo>
                      <a:pt x="35" y="133"/>
                    </a:lnTo>
                    <a:lnTo>
                      <a:pt x="31" y="127"/>
                    </a:lnTo>
                    <a:lnTo>
                      <a:pt x="32" y="137"/>
                    </a:lnTo>
                    <a:lnTo>
                      <a:pt x="42" y="140"/>
                    </a:lnTo>
                    <a:lnTo>
                      <a:pt x="34" y="145"/>
                    </a:lnTo>
                    <a:lnTo>
                      <a:pt x="34" y="154"/>
                    </a:lnTo>
                    <a:lnTo>
                      <a:pt x="32" y="156"/>
                    </a:lnTo>
                    <a:lnTo>
                      <a:pt x="35" y="162"/>
                    </a:lnTo>
                    <a:lnTo>
                      <a:pt x="38" y="161"/>
                    </a:lnTo>
                    <a:lnTo>
                      <a:pt x="40" y="159"/>
                    </a:lnTo>
                    <a:lnTo>
                      <a:pt x="45" y="159"/>
                    </a:lnTo>
                    <a:lnTo>
                      <a:pt x="45" y="168"/>
                    </a:lnTo>
                    <a:lnTo>
                      <a:pt x="42" y="171"/>
                    </a:lnTo>
                    <a:lnTo>
                      <a:pt x="43" y="176"/>
                    </a:lnTo>
                    <a:lnTo>
                      <a:pt x="46" y="177"/>
                    </a:lnTo>
                    <a:lnTo>
                      <a:pt x="46" y="180"/>
                    </a:lnTo>
                    <a:lnTo>
                      <a:pt x="41" y="180"/>
                    </a:lnTo>
                    <a:lnTo>
                      <a:pt x="42" y="185"/>
                    </a:lnTo>
                    <a:lnTo>
                      <a:pt x="38" y="188"/>
                    </a:lnTo>
                    <a:lnTo>
                      <a:pt x="38" y="194"/>
                    </a:lnTo>
                    <a:lnTo>
                      <a:pt x="47" y="199"/>
                    </a:lnTo>
                    <a:lnTo>
                      <a:pt x="53" y="199"/>
                    </a:lnTo>
                    <a:lnTo>
                      <a:pt x="56" y="194"/>
                    </a:lnTo>
                    <a:lnTo>
                      <a:pt x="64" y="196"/>
                    </a:lnTo>
                    <a:lnTo>
                      <a:pt x="65" y="199"/>
                    </a:lnTo>
                    <a:lnTo>
                      <a:pt x="69" y="198"/>
                    </a:lnTo>
                    <a:lnTo>
                      <a:pt x="65" y="191"/>
                    </a:lnTo>
                    <a:lnTo>
                      <a:pt x="68" y="189"/>
                    </a:lnTo>
                    <a:lnTo>
                      <a:pt x="72" y="191"/>
                    </a:lnTo>
                    <a:lnTo>
                      <a:pt x="76" y="189"/>
                    </a:lnTo>
                    <a:lnTo>
                      <a:pt x="76" y="182"/>
                    </a:lnTo>
                    <a:lnTo>
                      <a:pt x="85" y="180"/>
                    </a:lnTo>
                    <a:lnTo>
                      <a:pt x="88" y="178"/>
                    </a:lnTo>
                    <a:lnTo>
                      <a:pt x="92" y="179"/>
                    </a:lnTo>
                    <a:lnTo>
                      <a:pt x="92" y="184"/>
                    </a:lnTo>
                    <a:lnTo>
                      <a:pt x="93" y="188"/>
                    </a:lnTo>
                    <a:lnTo>
                      <a:pt x="97" y="188"/>
                    </a:lnTo>
                    <a:lnTo>
                      <a:pt x="99" y="183"/>
                    </a:lnTo>
                    <a:lnTo>
                      <a:pt x="97" y="179"/>
                    </a:lnTo>
                    <a:lnTo>
                      <a:pt x="85" y="170"/>
                    </a:lnTo>
                    <a:lnTo>
                      <a:pt x="93" y="150"/>
                    </a:lnTo>
                    <a:lnTo>
                      <a:pt x="102" y="141"/>
                    </a:lnTo>
                    <a:lnTo>
                      <a:pt x="122" y="141"/>
                    </a:lnTo>
                    <a:lnTo>
                      <a:pt x="141" y="148"/>
                    </a:lnTo>
                    <a:lnTo>
                      <a:pt x="162" y="158"/>
                    </a:lnTo>
                    <a:lnTo>
                      <a:pt x="182" y="171"/>
                    </a:lnTo>
                    <a:lnTo>
                      <a:pt x="200" y="170"/>
                    </a:lnTo>
                    <a:lnTo>
                      <a:pt x="213" y="170"/>
                    </a:lnTo>
                    <a:lnTo>
                      <a:pt x="257" y="173"/>
                    </a:lnTo>
                    <a:lnTo>
                      <a:pt x="296" y="154"/>
                    </a:lnTo>
                    <a:lnTo>
                      <a:pt x="307" y="161"/>
                    </a:lnTo>
                    <a:lnTo>
                      <a:pt x="325" y="159"/>
                    </a:lnTo>
                    <a:lnTo>
                      <a:pt x="340" y="169"/>
                    </a:lnTo>
                    <a:lnTo>
                      <a:pt x="347" y="181"/>
                    </a:lnTo>
                    <a:lnTo>
                      <a:pt x="365" y="172"/>
                    </a:lnTo>
                    <a:lnTo>
                      <a:pt x="365" y="151"/>
                    </a:lnTo>
                    <a:lnTo>
                      <a:pt x="386" y="153"/>
                    </a:lnTo>
                    <a:lnTo>
                      <a:pt x="420" y="134"/>
                    </a:lnTo>
                    <a:lnTo>
                      <a:pt x="432" y="129"/>
                    </a:lnTo>
                    <a:lnTo>
                      <a:pt x="432" y="113"/>
                    </a:lnTo>
                    <a:lnTo>
                      <a:pt x="437" y="113"/>
                    </a:lnTo>
                    <a:lnTo>
                      <a:pt x="442" y="108"/>
                    </a:lnTo>
                    <a:lnTo>
                      <a:pt x="429" y="102"/>
                    </a:lnTo>
                    <a:lnTo>
                      <a:pt x="413" y="90"/>
                    </a:lnTo>
                    <a:lnTo>
                      <a:pt x="413" y="84"/>
                    </a:lnTo>
                    <a:lnTo>
                      <a:pt x="409" y="63"/>
                    </a:lnTo>
                    <a:lnTo>
                      <a:pt x="415" y="5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2" name="Freeform 273">
                <a:extLst>
                  <a:ext uri="{FF2B5EF4-FFF2-40B4-BE49-F238E27FC236}">
                    <a16:creationId xmlns:a16="http://schemas.microsoft.com/office/drawing/2014/main" id="{778041BA-6AEA-44F9-A07C-D5B0400AD33F}"/>
                  </a:ext>
                </a:extLst>
              </p:cNvPr>
              <p:cNvSpPr>
                <a:spLocks/>
              </p:cNvSpPr>
              <p:nvPr/>
            </p:nvSpPr>
            <p:spPr bwMode="auto">
              <a:xfrm>
                <a:off x="2052638" y="3997325"/>
                <a:ext cx="714375" cy="547688"/>
              </a:xfrm>
              <a:custGeom>
                <a:avLst/>
                <a:gdLst>
                  <a:gd name="T0" fmla="*/ 53 w 377"/>
                  <a:gd name="T1" fmla="*/ 137 h 256"/>
                  <a:gd name="T2" fmla="*/ 75 w 377"/>
                  <a:gd name="T3" fmla="*/ 108 h 256"/>
                  <a:gd name="T4" fmla="*/ 45 w 377"/>
                  <a:gd name="T5" fmla="*/ 93 h 256"/>
                  <a:gd name="T6" fmla="*/ 45 w 377"/>
                  <a:gd name="T7" fmla="*/ 51 h 256"/>
                  <a:gd name="T8" fmla="*/ 64 w 377"/>
                  <a:gd name="T9" fmla="*/ 46 h 256"/>
                  <a:gd name="T10" fmla="*/ 135 w 377"/>
                  <a:gd name="T11" fmla="*/ 20 h 256"/>
                  <a:gd name="T12" fmla="*/ 162 w 377"/>
                  <a:gd name="T13" fmla="*/ 14 h 256"/>
                  <a:gd name="T14" fmla="*/ 180 w 377"/>
                  <a:gd name="T15" fmla="*/ 19 h 256"/>
                  <a:gd name="T16" fmla="*/ 186 w 377"/>
                  <a:gd name="T17" fmla="*/ 29 h 256"/>
                  <a:gd name="T18" fmla="*/ 191 w 377"/>
                  <a:gd name="T19" fmla="*/ 18 h 256"/>
                  <a:gd name="T20" fmla="*/ 213 w 377"/>
                  <a:gd name="T21" fmla="*/ 12 h 256"/>
                  <a:gd name="T22" fmla="*/ 249 w 377"/>
                  <a:gd name="T23" fmla="*/ 0 h 256"/>
                  <a:gd name="T24" fmla="*/ 260 w 377"/>
                  <a:gd name="T25" fmla="*/ 8 h 256"/>
                  <a:gd name="T26" fmla="*/ 283 w 377"/>
                  <a:gd name="T27" fmla="*/ 40 h 256"/>
                  <a:gd name="T28" fmla="*/ 323 w 377"/>
                  <a:gd name="T29" fmla="*/ 53 h 256"/>
                  <a:gd name="T30" fmla="*/ 342 w 377"/>
                  <a:gd name="T31" fmla="*/ 82 h 256"/>
                  <a:gd name="T32" fmla="*/ 352 w 377"/>
                  <a:gd name="T33" fmla="*/ 102 h 256"/>
                  <a:gd name="T34" fmla="*/ 368 w 377"/>
                  <a:gd name="T35" fmla="*/ 143 h 256"/>
                  <a:gd name="T36" fmla="*/ 350 w 377"/>
                  <a:gd name="T37" fmla="*/ 168 h 256"/>
                  <a:gd name="T38" fmla="*/ 307 w 377"/>
                  <a:gd name="T39" fmla="*/ 159 h 256"/>
                  <a:gd name="T40" fmla="*/ 286 w 377"/>
                  <a:gd name="T41" fmla="*/ 166 h 256"/>
                  <a:gd name="T42" fmla="*/ 264 w 377"/>
                  <a:gd name="T43" fmla="*/ 160 h 256"/>
                  <a:gd name="T44" fmla="*/ 215 w 377"/>
                  <a:gd name="T45" fmla="*/ 141 h 256"/>
                  <a:gd name="T46" fmla="*/ 175 w 377"/>
                  <a:gd name="T47" fmla="*/ 160 h 256"/>
                  <a:gd name="T48" fmla="*/ 130 w 377"/>
                  <a:gd name="T49" fmla="*/ 175 h 256"/>
                  <a:gd name="T50" fmla="*/ 115 w 377"/>
                  <a:gd name="T51" fmla="*/ 220 h 256"/>
                  <a:gd name="T52" fmla="*/ 64 w 377"/>
                  <a:gd name="T53" fmla="*/ 222 h 256"/>
                  <a:gd name="T54" fmla="*/ 18 w 377"/>
                  <a:gd name="T55" fmla="*/ 256 h 256"/>
                  <a:gd name="T56" fmla="*/ 7 w 377"/>
                  <a:gd name="T57" fmla="*/ 251 h 256"/>
                  <a:gd name="T58" fmla="*/ 19 w 377"/>
                  <a:gd name="T59" fmla="*/ 229 h 256"/>
                  <a:gd name="T60" fmla="*/ 18 w 377"/>
                  <a:gd name="T61" fmla="*/ 198 h 256"/>
                  <a:gd name="T62" fmla="*/ 28 w 377"/>
                  <a:gd name="T63" fmla="*/ 17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7" h="256">
                    <a:moveTo>
                      <a:pt x="43" y="152"/>
                    </a:moveTo>
                    <a:lnTo>
                      <a:pt x="53" y="137"/>
                    </a:lnTo>
                    <a:lnTo>
                      <a:pt x="69" y="115"/>
                    </a:lnTo>
                    <a:lnTo>
                      <a:pt x="75" y="108"/>
                    </a:lnTo>
                    <a:lnTo>
                      <a:pt x="60" y="103"/>
                    </a:lnTo>
                    <a:lnTo>
                      <a:pt x="45" y="93"/>
                    </a:lnTo>
                    <a:lnTo>
                      <a:pt x="51" y="65"/>
                    </a:lnTo>
                    <a:lnTo>
                      <a:pt x="45" y="51"/>
                    </a:lnTo>
                    <a:lnTo>
                      <a:pt x="56" y="46"/>
                    </a:lnTo>
                    <a:lnTo>
                      <a:pt x="64" y="46"/>
                    </a:lnTo>
                    <a:lnTo>
                      <a:pt x="75" y="46"/>
                    </a:lnTo>
                    <a:lnTo>
                      <a:pt x="135" y="20"/>
                    </a:lnTo>
                    <a:lnTo>
                      <a:pt x="146" y="14"/>
                    </a:lnTo>
                    <a:lnTo>
                      <a:pt x="162" y="14"/>
                    </a:lnTo>
                    <a:lnTo>
                      <a:pt x="173" y="19"/>
                    </a:lnTo>
                    <a:lnTo>
                      <a:pt x="180" y="19"/>
                    </a:lnTo>
                    <a:lnTo>
                      <a:pt x="180" y="29"/>
                    </a:lnTo>
                    <a:lnTo>
                      <a:pt x="186" y="29"/>
                    </a:lnTo>
                    <a:lnTo>
                      <a:pt x="191" y="24"/>
                    </a:lnTo>
                    <a:lnTo>
                      <a:pt x="191" y="18"/>
                    </a:lnTo>
                    <a:lnTo>
                      <a:pt x="198" y="12"/>
                    </a:lnTo>
                    <a:lnTo>
                      <a:pt x="213" y="12"/>
                    </a:lnTo>
                    <a:lnTo>
                      <a:pt x="231" y="7"/>
                    </a:lnTo>
                    <a:lnTo>
                      <a:pt x="249" y="0"/>
                    </a:lnTo>
                    <a:lnTo>
                      <a:pt x="256" y="0"/>
                    </a:lnTo>
                    <a:lnTo>
                      <a:pt x="260" y="8"/>
                    </a:lnTo>
                    <a:lnTo>
                      <a:pt x="273" y="31"/>
                    </a:lnTo>
                    <a:lnTo>
                      <a:pt x="283" y="40"/>
                    </a:lnTo>
                    <a:lnTo>
                      <a:pt x="314" y="53"/>
                    </a:lnTo>
                    <a:lnTo>
                      <a:pt x="323" y="53"/>
                    </a:lnTo>
                    <a:lnTo>
                      <a:pt x="339" y="63"/>
                    </a:lnTo>
                    <a:lnTo>
                      <a:pt x="342" y="82"/>
                    </a:lnTo>
                    <a:lnTo>
                      <a:pt x="342" y="88"/>
                    </a:lnTo>
                    <a:lnTo>
                      <a:pt x="352" y="102"/>
                    </a:lnTo>
                    <a:lnTo>
                      <a:pt x="377" y="135"/>
                    </a:lnTo>
                    <a:lnTo>
                      <a:pt x="368" y="143"/>
                    </a:lnTo>
                    <a:lnTo>
                      <a:pt x="358" y="165"/>
                    </a:lnTo>
                    <a:lnTo>
                      <a:pt x="350" y="168"/>
                    </a:lnTo>
                    <a:lnTo>
                      <a:pt x="325" y="168"/>
                    </a:lnTo>
                    <a:lnTo>
                      <a:pt x="307" y="159"/>
                    </a:lnTo>
                    <a:lnTo>
                      <a:pt x="296" y="159"/>
                    </a:lnTo>
                    <a:lnTo>
                      <a:pt x="286" y="166"/>
                    </a:lnTo>
                    <a:lnTo>
                      <a:pt x="271" y="166"/>
                    </a:lnTo>
                    <a:lnTo>
                      <a:pt x="264" y="160"/>
                    </a:lnTo>
                    <a:lnTo>
                      <a:pt x="234" y="141"/>
                    </a:lnTo>
                    <a:lnTo>
                      <a:pt x="215" y="141"/>
                    </a:lnTo>
                    <a:lnTo>
                      <a:pt x="202" y="141"/>
                    </a:lnTo>
                    <a:lnTo>
                      <a:pt x="175" y="160"/>
                    </a:lnTo>
                    <a:lnTo>
                      <a:pt x="162" y="165"/>
                    </a:lnTo>
                    <a:lnTo>
                      <a:pt x="130" y="175"/>
                    </a:lnTo>
                    <a:lnTo>
                      <a:pt x="115" y="185"/>
                    </a:lnTo>
                    <a:lnTo>
                      <a:pt x="115" y="220"/>
                    </a:lnTo>
                    <a:lnTo>
                      <a:pt x="90" y="233"/>
                    </a:lnTo>
                    <a:lnTo>
                      <a:pt x="64" y="222"/>
                    </a:lnTo>
                    <a:lnTo>
                      <a:pt x="52" y="236"/>
                    </a:lnTo>
                    <a:lnTo>
                      <a:pt x="18" y="256"/>
                    </a:lnTo>
                    <a:lnTo>
                      <a:pt x="7" y="256"/>
                    </a:lnTo>
                    <a:lnTo>
                      <a:pt x="7" y="251"/>
                    </a:lnTo>
                    <a:lnTo>
                      <a:pt x="19" y="236"/>
                    </a:lnTo>
                    <a:lnTo>
                      <a:pt x="19" y="229"/>
                    </a:lnTo>
                    <a:lnTo>
                      <a:pt x="0" y="218"/>
                    </a:lnTo>
                    <a:lnTo>
                      <a:pt x="18" y="198"/>
                    </a:lnTo>
                    <a:lnTo>
                      <a:pt x="18" y="187"/>
                    </a:lnTo>
                    <a:lnTo>
                      <a:pt x="28" y="171"/>
                    </a:lnTo>
                    <a:lnTo>
                      <a:pt x="43" y="15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3" name="Freeform 274">
                <a:extLst>
                  <a:ext uri="{FF2B5EF4-FFF2-40B4-BE49-F238E27FC236}">
                    <a16:creationId xmlns:a16="http://schemas.microsoft.com/office/drawing/2014/main" id="{6AE339E3-E22A-4C8A-A282-05187E550680}"/>
                  </a:ext>
                </a:extLst>
              </p:cNvPr>
              <p:cNvSpPr>
                <a:spLocks/>
              </p:cNvSpPr>
              <p:nvPr/>
            </p:nvSpPr>
            <p:spPr bwMode="auto">
              <a:xfrm>
                <a:off x="1708150" y="3611563"/>
                <a:ext cx="688975" cy="931862"/>
              </a:xfrm>
              <a:custGeom>
                <a:avLst/>
                <a:gdLst>
                  <a:gd name="T0" fmla="*/ 44 w 364"/>
                  <a:gd name="T1" fmla="*/ 147 h 435"/>
                  <a:gd name="T2" fmla="*/ 48 w 364"/>
                  <a:gd name="T3" fmla="*/ 174 h 435"/>
                  <a:gd name="T4" fmla="*/ 77 w 364"/>
                  <a:gd name="T5" fmla="*/ 192 h 435"/>
                  <a:gd name="T6" fmla="*/ 67 w 364"/>
                  <a:gd name="T7" fmla="*/ 197 h 435"/>
                  <a:gd name="T8" fmla="*/ 55 w 364"/>
                  <a:gd name="T9" fmla="*/ 218 h 435"/>
                  <a:gd name="T10" fmla="*/ 0 w 364"/>
                  <a:gd name="T11" fmla="*/ 235 h 435"/>
                  <a:gd name="T12" fmla="*/ 11 w 364"/>
                  <a:gd name="T13" fmla="*/ 259 h 435"/>
                  <a:gd name="T14" fmla="*/ 34 w 364"/>
                  <a:gd name="T15" fmla="*/ 298 h 435"/>
                  <a:gd name="T16" fmla="*/ 45 w 364"/>
                  <a:gd name="T17" fmla="*/ 324 h 435"/>
                  <a:gd name="T18" fmla="*/ 74 w 364"/>
                  <a:gd name="T19" fmla="*/ 343 h 435"/>
                  <a:gd name="T20" fmla="*/ 114 w 364"/>
                  <a:gd name="T21" fmla="*/ 370 h 435"/>
                  <a:gd name="T22" fmla="*/ 120 w 364"/>
                  <a:gd name="T23" fmla="*/ 411 h 435"/>
                  <a:gd name="T24" fmla="*/ 148 w 364"/>
                  <a:gd name="T25" fmla="*/ 435 h 435"/>
                  <a:gd name="T26" fmla="*/ 173 w 364"/>
                  <a:gd name="T27" fmla="*/ 423 h 435"/>
                  <a:gd name="T28" fmla="*/ 200 w 364"/>
                  <a:gd name="T29" fmla="*/ 378 h 435"/>
                  <a:gd name="T30" fmla="*/ 210 w 364"/>
                  <a:gd name="T31" fmla="*/ 351 h 435"/>
                  <a:gd name="T32" fmla="*/ 235 w 364"/>
                  <a:gd name="T33" fmla="*/ 317 h 435"/>
                  <a:gd name="T34" fmla="*/ 257 w 364"/>
                  <a:gd name="T35" fmla="*/ 288 h 435"/>
                  <a:gd name="T36" fmla="*/ 227 w 364"/>
                  <a:gd name="T37" fmla="*/ 273 h 435"/>
                  <a:gd name="T38" fmla="*/ 227 w 364"/>
                  <a:gd name="T39" fmla="*/ 231 h 435"/>
                  <a:gd name="T40" fmla="*/ 246 w 364"/>
                  <a:gd name="T41" fmla="*/ 226 h 435"/>
                  <a:gd name="T42" fmla="*/ 317 w 364"/>
                  <a:gd name="T43" fmla="*/ 200 h 435"/>
                  <a:gd name="T44" fmla="*/ 297 w 364"/>
                  <a:gd name="T45" fmla="*/ 181 h 435"/>
                  <a:gd name="T46" fmla="*/ 271 w 364"/>
                  <a:gd name="T47" fmla="*/ 162 h 435"/>
                  <a:gd name="T48" fmla="*/ 271 w 364"/>
                  <a:gd name="T49" fmla="*/ 142 h 435"/>
                  <a:gd name="T50" fmla="*/ 297 w 364"/>
                  <a:gd name="T51" fmla="*/ 121 h 435"/>
                  <a:gd name="T52" fmla="*/ 319 w 364"/>
                  <a:gd name="T53" fmla="*/ 116 h 435"/>
                  <a:gd name="T54" fmla="*/ 364 w 364"/>
                  <a:gd name="T55" fmla="*/ 77 h 435"/>
                  <a:gd name="T56" fmla="*/ 360 w 364"/>
                  <a:gd name="T57" fmla="*/ 62 h 435"/>
                  <a:gd name="T58" fmla="*/ 349 w 364"/>
                  <a:gd name="T59" fmla="*/ 29 h 435"/>
                  <a:gd name="T60" fmla="*/ 323 w 364"/>
                  <a:gd name="T61" fmla="*/ 8 h 435"/>
                  <a:gd name="T62" fmla="*/ 288 w 364"/>
                  <a:gd name="T63" fmla="*/ 15 h 435"/>
                  <a:gd name="T64" fmla="*/ 267 w 364"/>
                  <a:gd name="T65" fmla="*/ 28 h 435"/>
                  <a:gd name="T66" fmla="*/ 266 w 364"/>
                  <a:gd name="T67" fmla="*/ 43 h 435"/>
                  <a:gd name="T68" fmla="*/ 260 w 364"/>
                  <a:gd name="T69" fmla="*/ 62 h 435"/>
                  <a:gd name="T70" fmla="*/ 230 w 364"/>
                  <a:gd name="T71" fmla="*/ 53 h 435"/>
                  <a:gd name="T72" fmla="*/ 203 w 364"/>
                  <a:gd name="T73" fmla="*/ 41 h 435"/>
                  <a:gd name="T74" fmla="*/ 155 w 364"/>
                  <a:gd name="T75" fmla="*/ 56 h 435"/>
                  <a:gd name="T76" fmla="*/ 75 w 364"/>
                  <a:gd name="T77" fmla="*/ 56 h 435"/>
                  <a:gd name="T78" fmla="*/ 41 w 364"/>
                  <a:gd name="T79" fmla="*/ 92 h 435"/>
                  <a:gd name="T80" fmla="*/ 31 w 364"/>
                  <a:gd name="T81" fmla="*/ 101 h 435"/>
                  <a:gd name="T82" fmla="*/ 42 w 364"/>
                  <a:gd name="T83" fmla="*/ 103 h 435"/>
                  <a:gd name="T84" fmla="*/ 70 w 364"/>
                  <a:gd name="T85" fmla="*/ 123 h 435"/>
                  <a:gd name="T86" fmla="*/ 50 w 364"/>
                  <a:gd name="T87" fmla="*/ 14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4" h="435">
                    <a:moveTo>
                      <a:pt x="50" y="140"/>
                    </a:moveTo>
                    <a:lnTo>
                      <a:pt x="44" y="147"/>
                    </a:lnTo>
                    <a:lnTo>
                      <a:pt x="48" y="168"/>
                    </a:lnTo>
                    <a:lnTo>
                      <a:pt x="48" y="174"/>
                    </a:lnTo>
                    <a:lnTo>
                      <a:pt x="64" y="186"/>
                    </a:lnTo>
                    <a:lnTo>
                      <a:pt x="77" y="192"/>
                    </a:lnTo>
                    <a:lnTo>
                      <a:pt x="72" y="197"/>
                    </a:lnTo>
                    <a:lnTo>
                      <a:pt x="67" y="197"/>
                    </a:lnTo>
                    <a:lnTo>
                      <a:pt x="67" y="213"/>
                    </a:lnTo>
                    <a:lnTo>
                      <a:pt x="55" y="218"/>
                    </a:lnTo>
                    <a:lnTo>
                      <a:pt x="21" y="237"/>
                    </a:lnTo>
                    <a:lnTo>
                      <a:pt x="0" y="235"/>
                    </a:lnTo>
                    <a:lnTo>
                      <a:pt x="0" y="256"/>
                    </a:lnTo>
                    <a:lnTo>
                      <a:pt x="11" y="259"/>
                    </a:lnTo>
                    <a:lnTo>
                      <a:pt x="13" y="280"/>
                    </a:lnTo>
                    <a:lnTo>
                      <a:pt x="34" y="298"/>
                    </a:lnTo>
                    <a:lnTo>
                      <a:pt x="37" y="315"/>
                    </a:lnTo>
                    <a:lnTo>
                      <a:pt x="45" y="324"/>
                    </a:lnTo>
                    <a:lnTo>
                      <a:pt x="55" y="328"/>
                    </a:lnTo>
                    <a:lnTo>
                      <a:pt x="74" y="343"/>
                    </a:lnTo>
                    <a:lnTo>
                      <a:pt x="99" y="358"/>
                    </a:lnTo>
                    <a:lnTo>
                      <a:pt x="114" y="370"/>
                    </a:lnTo>
                    <a:lnTo>
                      <a:pt x="120" y="385"/>
                    </a:lnTo>
                    <a:lnTo>
                      <a:pt x="120" y="411"/>
                    </a:lnTo>
                    <a:lnTo>
                      <a:pt x="138" y="427"/>
                    </a:lnTo>
                    <a:lnTo>
                      <a:pt x="148" y="435"/>
                    </a:lnTo>
                    <a:lnTo>
                      <a:pt x="159" y="435"/>
                    </a:lnTo>
                    <a:lnTo>
                      <a:pt x="173" y="423"/>
                    </a:lnTo>
                    <a:lnTo>
                      <a:pt x="182" y="398"/>
                    </a:lnTo>
                    <a:lnTo>
                      <a:pt x="200" y="378"/>
                    </a:lnTo>
                    <a:lnTo>
                      <a:pt x="200" y="367"/>
                    </a:lnTo>
                    <a:lnTo>
                      <a:pt x="210" y="351"/>
                    </a:lnTo>
                    <a:lnTo>
                      <a:pt x="225" y="332"/>
                    </a:lnTo>
                    <a:lnTo>
                      <a:pt x="235" y="317"/>
                    </a:lnTo>
                    <a:lnTo>
                      <a:pt x="251" y="295"/>
                    </a:lnTo>
                    <a:lnTo>
                      <a:pt x="257" y="288"/>
                    </a:lnTo>
                    <a:lnTo>
                      <a:pt x="242" y="283"/>
                    </a:lnTo>
                    <a:lnTo>
                      <a:pt x="227" y="273"/>
                    </a:lnTo>
                    <a:lnTo>
                      <a:pt x="233" y="245"/>
                    </a:lnTo>
                    <a:lnTo>
                      <a:pt x="227" y="231"/>
                    </a:lnTo>
                    <a:lnTo>
                      <a:pt x="238" y="226"/>
                    </a:lnTo>
                    <a:lnTo>
                      <a:pt x="246" y="226"/>
                    </a:lnTo>
                    <a:lnTo>
                      <a:pt x="257" y="226"/>
                    </a:lnTo>
                    <a:lnTo>
                      <a:pt x="317" y="200"/>
                    </a:lnTo>
                    <a:lnTo>
                      <a:pt x="304" y="188"/>
                    </a:lnTo>
                    <a:lnTo>
                      <a:pt x="297" y="181"/>
                    </a:lnTo>
                    <a:lnTo>
                      <a:pt x="271" y="171"/>
                    </a:lnTo>
                    <a:lnTo>
                      <a:pt x="271" y="162"/>
                    </a:lnTo>
                    <a:lnTo>
                      <a:pt x="276" y="150"/>
                    </a:lnTo>
                    <a:lnTo>
                      <a:pt x="271" y="142"/>
                    </a:lnTo>
                    <a:lnTo>
                      <a:pt x="280" y="136"/>
                    </a:lnTo>
                    <a:lnTo>
                      <a:pt x="297" y="121"/>
                    </a:lnTo>
                    <a:lnTo>
                      <a:pt x="305" y="116"/>
                    </a:lnTo>
                    <a:lnTo>
                      <a:pt x="319" y="116"/>
                    </a:lnTo>
                    <a:lnTo>
                      <a:pt x="336" y="102"/>
                    </a:lnTo>
                    <a:lnTo>
                      <a:pt x="364" y="77"/>
                    </a:lnTo>
                    <a:lnTo>
                      <a:pt x="363" y="71"/>
                    </a:lnTo>
                    <a:lnTo>
                      <a:pt x="360" y="62"/>
                    </a:lnTo>
                    <a:lnTo>
                      <a:pt x="349" y="50"/>
                    </a:lnTo>
                    <a:lnTo>
                      <a:pt x="349" y="29"/>
                    </a:lnTo>
                    <a:lnTo>
                      <a:pt x="332" y="13"/>
                    </a:lnTo>
                    <a:lnTo>
                      <a:pt x="323" y="8"/>
                    </a:lnTo>
                    <a:lnTo>
                      <a:pt x="303" y="0"/>
                    </a:lnTo>
                    <a:lnTo>
                      <a:pt x="288" y="15"/>
                    </a:lnTo>
                    <a:lnTo>
                      <a:pt x="267" y="22"/>
                    </a:lnTo>
                    <a:lnTo>
                      <a:pt x="267" y="28"/>
                    </a:lnTo>
                    <a:lnTo>
                      <a:pt x="272" y="28"/>
                    </a:lnTo>
                    <a:lnTo>
                      <a:pt x="266" y="43"/>
                    </a:lnTo>
                    <a:lnTo>
                      <a:pt x="266" y="55"/>
                    </a:lnTo>
                    <a:lnTo>
                      <a:pt x="260" y="62"/>
                    </a:lnTo>
                    <a:lnTo>
                      <a:pt x="245" y="62"/>
                    </a:lnTo>
                    <a:lnTo>
                      <a:pt x="230" y="53"/>
                    </a:lnTo>
                    <a:lnTo>
                      <a:pt x="216" y="47"/>
                    </a:lnTo>
                    <a:lnTo>
                      <a:pt x="203" y="41"/>
                    </a:lnTo>
                    <a:lnTo>
                      <a:pt x="181" y="59"/>
                    </a:lnTo>
                    <a:lnTo>
                      <a:pt x="155" y="56"/>
                    </a:lnTo>
                    <a:lnTo>
                      <a:pt x="85" y="56"/>
                    </a:lnTo>
                    <a:lnTo>
                      <a:pt x="75" y="56"/>
                    </a:lnTo>
                    <a:lnTo>
                      <a:pt x="56" y="70"/>
                    </a:lnTo>
                    <a:lnTo>
                      <a:pt x="41" y="92"/>
                    </a:lnTo>
                    <a:lnTo>
                      <a:pt x="31" y="92"/>
                    </a:lnTo>
                    <a:lnTo>
                      <a:pt x="31" y="101"/>
                    </a:lnTo>
                    <a:lnTo>
                      <a:pt x="37" y="101"/>
                    </a:lnTo>
                    <a:lnTo>
                      <a:pt x="42" y="103"/>
                    </a:lnTo>
                    <a:lnTo>
                      <a:pt x="59" y="123"/>
                    </a:lnTo>
                    <a:lnTo>
                      <a:pt x="70" y="123"/>
                    </a:lnTo>
                    <a:lnTo>
                      <a:pt x="65" y="131"/>
                    </a:lnTo>
                    <a:lnTo>
                      <a:pt x="50" y="14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4" name="Freeform 275">
                <a:extLst>
                  <a:ext uri="{FF2B5EF4-FFF2-40B4-BE49-F238E27FC236}">
                    <a16:creationId xmlns:a16="http://schemas.microsoft.com/office/drawing/2014/main" id="{4FA56FFA-20C6-4D27-A268-C82A80A03BE7}"/>
                  </a:ext>
                </a:extLst>
              </p:cNvPr>
              <p:cNvSpPr>
                <a:spLocks/>
              </p:cNvSpPr>
              <p:nvPr/>
            </p:nvSpPr>
            <p:spPr bwMode="auto">
              <a:xfrm>
                <a:off x="2393950" y="3633788"/>
                <a:ext cx="701675" cy="676275"/>
              </a:xfrm>
              <a:custGeom>
                <a:avLst/>
                <a:gdLst>
                  <a:gd name="T0" fmla="*/ 197 w 371"/>
                  <a:gd name="T1" fmla="*/ 305 h 316"/>
                  <a:gd name="T2" fmla="*/ 212 w 371"/>
                  <a:gd name="T3" fmla="*/ 316 h 316"/>
                  <a:gd name="T4" fmla="*/ 235 w 371"/>
                  <a:gd name="T5" fmla="*/ 300 h 316"/>
                  <a:gd name="T6" fmla="*/ 270 w 371"/>
                  <a:gd name="T7" fmla="*/ 293 h 316"/>
                  <a:gd name="T8" fmla="*/ 293 w 371"/>
                  <a:gd name="T9" fmla="*/ 295 h 316"/>
                  <a:gd name="T10" fmla="*/ 301 w 371"/>
                  <a:gd name="T11" fmla="*/ 261 h 316"/>
                  <a:gd name="T12" fmla="*/ 304 w 371"/>
                  <a:gd name="T13" fmla="*/ 227 h 316"/>
                  <a:gd name="T14" fmla="*/ 332 w 371"/>
                  <a:gd name="T15" fmla="*/ 205 h 316"/>
                  <a:gd name="T16" fmla="*/ 319 w 371"/>
                  <a:gd name="T17" fmla="*/ 171 h 316"/>
                  <a:gd name="T18" fmla="*/ 319 w 371"/>
                  <a:gd name="T19" fmla="*/ 151 h 316"/>
                  <a:gd name="T20" fmla="*/ 335 w 371"/>
                  <a:gd name="T21" fmla="*/ 133 h 316"/>
                  <a:gd name="T22" fmla="*/ 371 w 371"/>
                  <a:gd name="T23" fmla="*/ 119 h 316"/>
                  <a:gd name="T24" fmla="*/ 346 w 371"/>
                  <a:gd name="T25" fmla="*/ 92 h 316"/>
                  <a:gd name="T26" fmla="*/ 305 w 371"/>
                  <a:gd name="T27" fmla="*/ 59 h 316"/>
                  <a:gd name="T28" fmla="*/ 286 w 371"/>
                  <a:gd name="T29" fmla="*/ 21 h 316"/>
                  <a:gd name="T30" fmla="*/ 262 w 371"/>
                  <a:gd name="T31" fmla="*/ 0 h 316"/>
                  <a:gd name="T32" fmla="*/ 210 w 371"/>
                  <a:gd name="T33" fmla="*/ 24 h 316"/>
                  <a:gd name="T34" fmla="*/ 178 w 371"/>
                  <a:gd name="T35" fmla="*/ 41 h 316"/>
                  <a:gd name="T36" fmla="*/ 152 w 371"/>
                  <a:gd name="T37" fmla="*/ 61 h 316"/>
                  <a:gd name="T38" fmla="*/ 103 w 371"/>
                  <a:gd name="T39" fmla="*/ 79 h 316"/>
                  <a:gd name="T40" fmla="*/ 75 w 371"/>
                  <a:gd name="T41" fmla="*/ 108 h 316"/>
                  <a:gd name="T42" fmla="*/ 70 w 371"/>
                  <a:gd name="T43" fmla="*/ 115 h 316"/>
                  <a:gd name="T44" fmla="*/ 41 w 371"/>
                  <a:gd name="T45" fmla="*/ 128 h 316"/>
                  <a:gd name="T46" fmla="*/ 28 w 371"/>
                  <a:gd name="T47" fmla="*/ 140 h 316"/>
                  <a:gd name="T48" fmla="*/ 0 w 371"/>
                  <a:gd name="T49" fmla="*/ 189 h 316"/>
                  <a:gd name="T50" fmla="*/ 6 w 371"/>
                  <a:gd name="T51" fmla="*/ 199 h 316"/>
                  <a:gd name="T52" fmla="*/ 11 w 371"/>
                  <a:gd name="T53" fmla="*/ 188 h 316"/>
                  <a:gd name="T54" fmla="*/ 33 w 371"/>
                  <a:gd name="T55" fmla="*/ 182 h 316"/>
                  <a:gd name="T56" fmla="*/ 69 w 371"/>
                  <a:gd name="T57" fmla="*/ 170 h 316"/>
                  <a:gd name="T58" fmla="*/ 80 w 371"/>
                  <a:gd name="T59" fmla="*/ 178 h 316"/>
                  <a:gd name="T60" fmla="*/ 103 w 371"/>
                  <a:gd name="T61" fmla="*/ 210 h 316"/>
                  <a:gd name="T62" fmla="*/ 143 w 371"/>
                  <a:gd name="T63" fmla="*/ 223 h 316"/>
                  <a:gd name="T64" fmla="*/ 162 w 371"/>
                  <a:gd name="T65" fmla="*/ 252 h 316"/>
                  <a:gd name="T66" fmla="*/ 172 w 371"/>
                  <a:gd name="T67" fmla="*/ 27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1" h="316">
                    <a:moveTo>
                      <a:pt x="172" y="272"/>
                    </a:moveTo>
                    <a:lnTo>
                      <a:pt x="197" y="305"/>
                    </a:lnTo>
                    <a:lnTo>
                      <a:pt x="204" y="313"/>
                    </a:lnTo>
                    <a:lnTo>
                      <a:pt x="212" y="316"/>
                    </a:lnTo>
                    <a:lnTo>
                      <a:pt x="229" y="306"/>
                    </a:lnTo>
                    <a:lnTo>
                      <a:pt x="235" y="300"/>
                    </a:lnTo>
                    <a:lnTo>
                      <a:pt x="246" y="300"/>
                    </a:lnTo>
                    <a:lnTo>
                      <a:pt x="270" y="293"/>
                    </a:lnTo>
                    <a:lnTo>
                      <a:pt x="283" y="293"/>
                    </a:lnTo>
                    <a:lnTo>
                      <a:pt x="293" y="295"/>
                    </a:lnTo>
                    <a:lnTo>
                      <a:pt x="301" y="274"/>
                    </a:lnTo>
                    <a:lnTo>
                      <a:pt x="301" y="261"/>
                    </a:lnTo>
                    <a:lnTo>
                      <a:pt x="300" y="237"/>
                    </a:lnTo>
                    <a:lnTo>
                      <a:pt x="304" y="227"/>
                    </a:lnTo>
                    <a:lnTo>
                      <a:pt x="326" y="214"/>
                    </a:lnTo>
                    <a:lnTo>
                      <a:pt x="332" y="205"/>
                    </a:lnTo>
                    <a:lnTo>
                      <a:pt x="332" y="193"/>
                    </a:lnTo>
                    <a:lnTo>
                      <a:pt x="319" y="171"/>
                    </a:lnTo>
                    <a:lnTo>
                      <a:pt x="319" y="160"/>
                    </a:lnTo>
                    <a:lnTo>
                      <a:pt x="319" y="151"/>
                    </a:lnTo>
                    <a:lnTo>
                      <a:pt x="322" y="145"/>
                    </a:lnTo>
                    <a:lnTo>
                      <a:pt x="335" y="133"/>
                    </a:lnTo>
                    <a:lnTo>
                      <a:pt x="360" y="128"/>
                    </a:lnTo>
                    <a:lnTo>
                      <a:pt x="371" y="119"/>
                    </a:lnTo>
                    <a:lnTo>
                      <a:pt x="364" y="106"/>
                    </a:lnTo>
                    <a:lnTo>
                      <a:pt x="346" y="92"/>
                    </a:lnTo>
                    <a:lnTo>
                      <a:pt x="328" y="79"/>
                    </a:lnTo>
                    <a:lnTo>
                      <a:pt x="305" y="59"/>
                    </a:lnTo>
                    <a:lnTo>
                      <a:pt x="293" y="41"/>
                    </a:lnTo>
                    <a:lnTo>
                      <a:pt x="286" y="21"/>
                    </a:lnTo>
                    <a:lnTo>
                      <a:pt x="268" y="11"/>
                    </a:lnTo>
                    <a:lnTo>
                      <a:pt x="262" y="0"/>
                    </a:lnTo>
                    <a:lnTo>
                      <a:pt x="239" y="0"/>
                    </a:lnTo>
                    <a:lnTo>
                      <a:pt x="210" y="24"/>
                    </a:lnTo>
                    <a:lnTo>
                      <a:pt x="193" y="30"/>
                    </a:lnTo>
                    <a:lnTo>
                      <a:pt x="178" y="41"/>
                    </a:lnTo>
                    <a:lnTo>
                      <a:pt x="164" y="51"/>
                    </a:lnTo>
                    <a:lnTo>
                      <a:pt x="152" y="61"/>
                    </a:lnTo>
                    <a:lnTo>
                      <a:pt x="129" y="71"/>
                    </a:lnTo>
                    <a:lnTo>
                      <a:pt x="103" y="79"/>
                    </a:lnTo>
                    <a:lnTo>
                      <a:pt x="88" y="88"/>
                    </a:lnTo>
                    <a:lnTo>
                      <a:pt x="75" y="108"/>
                    </a:lnTo>
                    <a:lnTo>
                      <a:pt x="75" y="112"/>
                    </a:lnTo>
                    <a:lnTo>
                      <a:pt x="70" y="115"/>
                    </a:lnTo>
                    <a:lnTo>
                      <a:pt x="56" y="124"/>
                    </a:lnTo>
                    <a:lnTo>
                      <a:pt x="41" y="128"/>
                    </a:lnTo>
                    <a:lnTo>
                      <a:pt x="34" y="131"/>
                    </a:lnTo>
                    <a:lnTo>
                      <a:pt x="28" y="140"/>
                    </a:lnTo>
                    <a:lnTo>
                      <a:pt x="21" y="152"/>
                    </a:lnTo>
                    <a:lnTo>
                      <a:pt x="0" y="189"/>
                    </a:lnTo>
                    <a:lnTo>
                      <a:pt x="0" y="199"/>
                    </a:lnTo>
                    <a:lnTo>
                      <a:pt x="6" y="199"/>
                    </a:lnTo>
                    <a:lnTo>
                      <a:pt x="11" y="194"/>
                    </a:lnTo>
                    <a:lnTo>
                      <a:pt x="11" y="188"/>
                    </a:lnTo>
                    <a:lnTo>
                      <a:pt x="18" y="182"/>
                    </a:lnTo>
                    <a:lnTo>
                      <a:pt x="33" y="182"/>
                    </a:lnTo>
                    <a:lnTo>
                      <a:pt x="51" y="177"/>
                    </a:lnTo>
                    <a:lnTo>
                      <a:pt x="69" y="170"/>
                    </a:lnTo>
                    <a:lnTo>
                      <a:pt x="76" y="170"/>
                    </a:lnTo>
                    <a:lnTo>
                      <a:pt x="80" y="178"/>
                    </a:lnTo>
                    <a:lnTo>
                      <a:pt x="93" y="201"/>
                    </a:lnTo>
                    <a:lnTo>
                      <a:pt x="103" y="210"/>
                    </a:lnTo>
                    <a:lnTo>
                      <a:pt x="134" y="223"/>
                    </a:lnTo>
                    <a:lnTo>
                      <a:pt x="143" y="223"/>
                    </a:lnTo>
                    <a:lnTo>
                      <a:pt x="159" y="233"/>
                    </a:lnTo>
                    <a:lnTo>
                      <a:pt x="162" y="252"/>
                    </a:lnTo>
                    <a:lnTo>
                      <a:pt x="162" y="258"/>
                    </a:lnTo>
                    <a:lnTo>
                      <a:pt x="172" y="27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5" name="Freeform 276" descr="Wide upward diagonal">
                <a:extLst>
                  <a:ext uri="{FF2B5EF4-FFF2-40B4-BE49-F238E27FC236}">
                    <a16:creationId xmlns:a16="http://schemas.microsoft.com/office/drawing/2014/main" id="{0D69EB3F-3C6D-4AB8-947F-4FF04DDC66F3}"/>
                  </a:ext>
                </a:extLst>
              </p:cNvPr>
              <p:cNvSpPr>
                <a:spLocks/>
              </p:cNvSpPr>
              <p:nvPr/>
            </p:nvSpPr>
            <p:spPr bwMode="auto">
              <a:xfrm>
                <a:off x="696913" y="3021013"/>
                <a:ext cx="1000125" cy="887412"/>
              </a:xfrm>
              <a:custGeom>
                <a:avLst/>
                <a:gdLst>
                  <a:gd name="T0" fmla="*/ 35 w 528"/>
                  <a:gd name="T1" fmla="*/ 280 h 414"/>
                  <a:gd name="T2" fmla="*/ 19 w 528"/>
                  <a:gd name="T3" fmla="*/ 276 h 414"/>
                  <a:gd name="T4" fmla="*/ 0 w 528"/>
                  <a:gd name="T5" fmla="*/ 297 h 414"/>
                  <a:gd name="T6" fmla="*/ 32 w 528"/>
                  <a:gd name="T7" fmla="*/ 307 h 414"/>
                  <a:gd name="T8" fmla="*/ 45 w 528"/>
                  <a:gd name="T9" fmla="*/ 318 h 414"/>
                  <a:gd name="T10" fmla="*/ 58 w 528"/>
                  <a:gd name="T11" fmla="*/ 319 h 414"/>
                  <a:gd name="T12" fmla="*/ 67 w 528"/>
                  <a:gd name="T13" fmla="*/ 332 h 414"/>
                  <a:gd name="T14" fmla="*/ 80 w 528"/>
                  <a:gd name="T15" fmla="*/ 342 h 414"/>
                  <a:gd name="T16" fmla="*/ 94 w 528"/>
                  <a:gd name="T17" fmla="*/ 318 h 414"/>
                  <a:gd name="T18" fmla="*/ 129 w 528"/>
                  <a:gd name="T19" fmla="*/ 320 h 414"/>
                  <a:gd name="T20" fmla="*/ 136 w 528"/>
                  <a:gd name="T21" fmla="*/ 337 h 414"/>
                  <a:gd name="T22" fmla="*/ 147 w 528"/>
                  <a:gd name="T23" fmla="*/ 368 h 414"/>
                  <a:gd name="T24" fmla="*/ 193 w 528"/>
                  <a:gd name="T25" fmla="*/ 374 h 414"/>
                  <a:gd name="T26" fmla="*/ 236 w 528"/>
                  <a:gd name="T27" fmla="*/ 392 h 414"/>
                  <a:gd name="T28" fmla="*/ 265 w 528"/>
                  <a:gd name="T29" fmla="*/ 414 h 414"/>
                  <a:gd name="T30" fmla="*/ 342 w 528"/>
                  <a:gd name="T31" fmla="*/ 396 h 414"/>
                  <a:gd name="T32" fmla="*/ 410 w 528"/>
                  <a:gd name="T33" fmla="*/ 389 h 414"/>
                  <a:gd name="T34" fmla="*/ 519 w 528"/>
                  <a:gd name="T35" fmla="*/ 363 h 414"/>
                  <a:gd name="T36" fmla="*/ 488 w 528"/>
                  <a:gd name="T37" fmla="*/ 303 h 414"/>
                  <a:gd name="T38" fmla="*/ 403 w 528"/>
                  <a:gd name="T39" fmla="*/ 277 h 414"/>
                  <a:gd name="T40" fmla="*/ 372 w 528"/>
                  <a:gd name="T41" fmla="*/ 300 h 414"/>
                  <a:gd name="T42" fmla="*/ 273 w 528"/>
                  <a:gd name="T43" fmla="*/ 232 h 414"/>
                  <a:gd name="T44" fmla="*/ 237 w 528"/>
                  <a:gd name="T45" fmla="*/ 184 h 414"/>
                  <a:gd name="T46" fmla="*/ 230 w 528"/>
                  <a:gd name="T47" fmla="*/ 141 h 414"/>
                  <a:gd name="T48" fmla="*/ 242 w 528"/>
                  <a:gd name="T49" fmla="*/ 135 h 414"/>
                  <a:gd name="T50" fmla="*/ 309 w 528"/>
                  <a:gd name="T51" fmla="*/ 116 h 414"/>
                  <a:gd name="T52" fmla="*/ 310 w 528"/>
                  <a:gd name="T53" fmla="*/ 57 h 414"/>
                  <a:gd name="T54" fmla="*/ 259 w 528"/>
                  <a:gd name="T55" fmla="*/ 1 h 414"/>
                  <a:gd name="T56" fmla="*/ 190 w 528"/>
                  <a:gd name="T57" fmla="*/ 21 h 414"/>
                  <a:gd name="T58" fmla="*/ 163 w 528"/>
                  <a:gd name="T59" fmla="*/ 69 h 414"/>
                  <a:gd name="T60" fmla="*/ 150 w 528"/>
                  <a:gd name="T61" fmla="*/ 100 h 414"/>
                  <a:gd name="T62" fmla="*/ 155 w 528"/>
                  <a:gd name="T63" fmla="*/ 121 h 414"/>
                  <a:gd name="T64" fmla="*/ 171 w 528"/>
                  <a:gd name="T65" fmla="*/ 127 h 414"/>
                  <a:gd name="T66" fmla="*/ 188 w 528"/>
                  <a:gd name="T67" fmla="*/ 125 h 414"/>
                  <a:gd name="T68" fmla="*/ 210 w 528"/>
                  <a:gd name="T69" fmla="*/ 128 h 414"/>
                  <a:gd name="T70" fmla="*/ 210 w 528"/>
                  <a:gd name="T71" fmla="*/ 146 h 414"/>
                  <a:gd name="T72" fmla="*/ 190 w 528"/>
                  <a:gd name="T73" fmla="*/ 149 h 414"/>
                  <a:gd name="T74" fmla="*/ 182 w 528"/>
                  <a:gd name="T75" fmla="*/ 159 h 414"/>
                  <a:gd name="T76" fmla="*/ 175 w 528"/>
                  <a:gd name="T77" fmla="*/ 157 h 414"/>
                  <a:gd name="T78" fmla="*/ 179 w 528"/>
                  <a:gd name="T79" fmla="*/ 167 h 414"/>
                  <a:gd name="T80" fmla="*/ 169 w 528"/>
                  <a:gd name="T81" fmla="*/ 179 h 414"/>
                  <a:gd name="T82" fmla="*/ 151 w 528"/>
                  <a:gd name="T83" fmla="*/ 171 h 414"/>
                  <a:gd name="T84" fmla="*/ 133 w 528"/>
                  <a:gd name="T85" fmla="*/ 192 h 414"/>
                  <a:gd name="T86" fmla="*/ 136 w 528"/>
                  <a:gd name="T87" fmla="*/ 208 h 414"/>
                  <a:gd name="T88" fmla="*/ 150 w 528"/>
                  <a:gd name="T89" fmla="*/ 215 h 414"/>
                  <a:gd name="T90" fmla="*/ 153 w 528"/>
                  <a:gd name="T91" fmla="*/ 228 h 414"/>
                  <a:gd name="T92" fmla="*/ 169 w 528"/>
                  <a:gd name="T93" fmla="*/ 252 h 414"/>
                  <a:gd name="T94" fmla="*/ 182 w 528"/>
                  <a:gd name="T95" fmla="*/ 258 h 414"/>
                  <a:gd name="T96" fmla="*/ 217 w 528"/>
                  <a:gd name="T97" fmla="*/ 254 h 414"/>
                  <a:gd name="T98" fmla="*/ 189 w 528"/>
                  <a:gd name="T99" fmla="*/ 264 h 414"/>
                  <a:gd name="T100" fmla="*/ 132 w 528"/>
                  <a:gd name="T101" fmla="*/ 275 h 414"/>
                  <a:gd name="T102" fmla="*/ 115 w 528"/>
                  <a:gd name="T103" fmla="*/ 258 h 414"/>
                  <a:gd name="T104" fmla="*/ 106 w 528"/>
                  <a:gd name="T105" fmla="*/ 279 h 414"/>
                  <a:gd name="T106" fmla="*/ 100 w 528"/>
                  <a:gd name="T107" fmla="*/ 275 h 414"/>
                  <a:gd name="T108" fmla="*/ 91 w 528"/>
                  <a:gd name="T109" fmla="*/ 250 h 414"/>
                  <a:gd name="T110" fmla="*/ 88 w 528"/>
                  <a:gd name="T111" fmla="*/ 210 h 414"/>
                  <a:gd name="T112" fmla="*/ 50 w 528"/>
                  <a:gd name="T113" fmla="*/ 187 h 414"/>
                  <a:gd name="T114" fmla="*/ 44 w 528"/>
                  <a:gd name="T115" fmla="*/ 225 h 414"/>
                  <a:gd name="T116" fmla="*/ 46 w 528"/>
                  <a:gd name="T117" fmla="*/ 240 h 414"/>
                  <a:gd name="T118" fmla="*/ 50 w 528"/>
                  <a:gd name="T119" fmla="*/ 242 h 414"/>
                  <a:gd name="T120" fmla="*/ 60 w 528"/>
                  <a:gd name="T121" fmla="*/ 258 h 414"/>
                  <a:gd name="T122" fmla="*/ 59 w 528"/>
                  <a:gd name="T123" fmla="*/ 27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8" h="414">
                    <a:moveTo>
                      <a:pt x="53" y="276"/>
                    </a:moveTo>
                    <a:lnTo>
                      <a:pt x="41" y="282"/>
                    </a:lnTo>
                    <a:lnTo>
                      <a:pt x="39" y="275"/>
                    </a:lnTo>
                    <a:lnTo>
                      <a:pt x="35" y="275"/>
                    </a:lnTo>
                    <a:lnTo>
                      <a:pt x="35" y="280"/>
                    </a:lnTo>
                    <a:lnTo>
                      <a:pt x="38" y="285"/>
                    </a:lnTo>
                    <a:lnTo>
                      <a:pt x="32" y="288"/>
                    </a:lnTo>
                    <a:lnTo>
                      <a:pt x="28" y="279"/>
                    </a:lnTo>
                    <a:lnTo>
                      <a:pt x="23" y="281"/>
                    </a:lnTo>
                    <a:lnTo>
                      <a:pt x="19" y="276"/>
                    </a:lnTo>
                    <a:lnTo>
                      <a:pt x="13" y="281"/>
                    </a:lnTo>
                    <a:lnTo>
                      <a:pt x="13" y="288"/>
                    </a:lnTo>
                    <a:lnTo>
                      <a:pt x="8" y="290"/>
                    </a:lnTo>
                    <a:lnTo>
                      <a:pt x="2" y="288"/>
                    </a:lnTo>
                    <a:lnTo>
                      <a:pt x="0" y="297"/>
                    </a:lnTo>
                    <a:lnTo>
                      <a:pt x="4" y="299"/>
                    </a:lnTo>
                    <a:lnTo>
                      <a:pt x="5" y="295"/>
                    </a:lnTo>
                    <a:lnTo>
                      <a:pt x="12" y="296"/>
                    </a:lnTo>
                    <a:lnTo>
                      <a:pt x="25" y="310"/>
                    </a:lnTo>
                    <a:lnTo>
                      <a:pt x="32" y="307"/>
                    </a:lnTo>
                    <a:lnTo>
                      <a:pt x="35" y="301"/>
                    </a:lnTo>
                    <a:lnTo>
                      <a:pt x="41" y="304"/>
                    </a:lnTo>
                    <a:lnTo>
                      <a:pt x="38" y="308"/>
                    </a:lnTo>
                    <a:lnTo>
                      <a:pt x="41" y="313"/>
                    </a:lnTo>
                    <a:lnTo>
                      <a:pt x="45" y="318"/>
                    </a:lnTo>
                    <a:lnTo>
                      <a:pt x="49" y="317"/>
                    </a:lnTo>
                    <a:lnTo>
                      <a:pt x="47" y="313"/>
                    </a:lnTo>
                    <a:lnTo>
                      <a:pt x="53" y="316"/>
                    </a:lnTo>
                    <a:lnTo>
                      <a:pt x="54" y="321"/>
                    </a:lnTo>
                    <a:lnTo>
                      <a:pt x="58" y="319"/>
                    </a:lnTo>
                    <a:lnTo>
                      <a:pt x="62" y="324"/>
                    </a:lnTo>
                    <a:lnTo>
                      <a:pt x="66" y="325"/>
                    </a:lnTo>
                    <a:lnTo>
                      <a:pt x="68" y="322"/>
                    </a:lnTo>
                    <a:lnTo>
                      <a:pt x="70" y="325"/>
                    </a:lnTo>
                    <a:lnTo>
                      <a:pt x="67" y="332"/>
                    </a:lnTo>
                    <a:lnTo>
                      <a:pt x="72" y="340"/>
                    </a:lnTo>
                    <a:lnTo>
                      <a:pt x="77" y="340"/>
                    </a:lnTo>
                    <a:lnTo>
                      <a:pt x="76" y="335"/>
                    </a:lnTo>
                    <a:lnTo>
                      <a:pt x="80" y="335"/>
                    </a:lnTo>
                    <a:lnTo>
                      <a:pt x="80" y="342"/>
                    </a:lnTo>
                    <a:lnTo>
                      <a:pt x="87" y="346"/>
                    </a:lnTo>
                    <a:lnTo>
                      <a:pt x="87" y="337"/>
                    </a:lnTo>
                    <a:lnTo>
                      <a:pt x="91" y="337"/>
                    </a:lnTo>
                    <a:lnTo>
                      <a:pt x="93" y="330"/>
                    </a:lnTo>
                    <a:lnTo>
                      <a:pt x="94" y="318"/>
                    </a:lnTo>
                    <a:lnTo>
                      <a:pt x="109" y="318"/>
                    </a:lnTo>
                    <a:lnTo>
                      <a:pt x="116" y="316"/>
                    </a:lnTo>
                    <a:lnTo>
                      <a:pt x="122" y="318"/>
                    </a:lnTo>
                    <a:lnTo>
                      <a:pt x="123" y="315"/>
                    </a:lnTo>
                    <a:lnTo>
                      <a:pt x="129" y="320"/>
                    </a:lnTo>
                    <a:lnTo>
                      <a:pt x="123" y="326"/>
                    </a:lnTo>
                    <a:lnTo>
                      <a:pt x="128" y="331"/>
                    </a:lnTo>
                    <a:lnTo>
                      <a:pt x="133" y="328"/>
                    </a:lnTo>
                    <a:lnTo>
                      <a:pt x="137" y="332"/>
                    </a:lnTo>
                    <a:lnTo>
                      <a:pt x="136" y="337"/>
                    </a:lnTo>
                    <a:lnTo>
                      <a:pt x="142" y="342"/>
                    </a:lnTo>
                    <a:lnTo>
                      <a:pt x="143" y="355"/>
                    </a:lnTo>
                    <a:lnTo>
                      <a:pt x="140" y="354"/>
                    </a:lnTo>
                    <a:lnTo>
                      <a:pt x="139" y="357"/>
                    </a:lnTo>
                    <a:lnTo>
                      <a:pt x="147" y="368"/>
                    </a:lnTo>
                    <a:lnTo>
                      <a:pt x="154" y="358"/>
                    </a:lnTo>
                    <a:lnTo>
                      <a:pt x="165" y="358"/>
                    </a:lnTo>
                    <a:lnTo>
                      <a:pt x="173" y="357"/>
                    </a:lnTo>
                    <a:lnTo>
                      <a:pt x="189" y="367"/>
                    </a:lnTo>
                    <a:lnTo>
                      <a:pt x="193" y="374"/>
                    </a:lnTo>
                    <a:lnTo>
                      <a:pt x="199" y="375"/>
                    </a:lnTo>
                    <a:lnTo>
                      <a:pt x="209" y="385"/>
                    </a:lnTo>
                    <a:lnTo>
                      <a:pt x="222" y="384"/>
                    </a:lnTo>
                    <a:lnTo>
                      <a:pt x="228" y="381"/>
                    </a:lnTo>
                    <a:lnTo>
                      <a:pt x="236" y="392"/>
                    </a:lnTo>
                    <a:lnTo>
                      <a:pt x="236" y="398"/>
                    </a:lnTo>
                    <a:lnTo>
                      <a:pt x="232" y="400"/>
                    </a:lnTo>
                    <a:lnTo>
                      <a:pt x="234" y="407"/>
                    </a:lnTo>
                    <a:lnTo>
                      <a:pt x="251" y="413"/>
                    </a:lnTo>
                    <a:lnTo>
                      <a:pt x="265" y="414"/>
                    </a:lnTo>
                    <a:lnTo>
                      <a:pt x="287" y="391"/>
                    </a:lnTo>
                    <a:lnTo>
                      <a:pt x="306" y="380"/>
                    </a:lnTo>
                    <a:lnTo>
                      <a:pt x="325" y="383"/>
                    </a:lnTo>
                    <a:lnTo>
                      <a:pt x="334" y="391"/>
                    </a:lnTo>
                    <a:lnTo>
                      <a:pt x="342" y="396"/>
                    </a:lnTo>
                    <a:lnTo>
                      <a:pt x="361" y="396"/>
                    </a:lnTo>
                    <a:lnTo>
                      <a:pt x="387" y="396"/>
                    </a:lnTo>
                    <a:lnTo>
                      <a:pt x="402" y="392"/>
                    </a:lnTo>
                    <a:lnTo>
                      <a:pt x="410" y="391"/>
                    </a:lnTo>
                    <a:lnTo>
                      <a:pt x="410" y="389"/>
                    </a:lnTo>
                    <a:lnTo>
                      <a:pt x="445" y="389"/>
                    </a:lnTo>
                    <a:lnTo>
                      <a:pt x="461" y="388"/>
                    </a:lnTo>
                    <a:lnTo>
                      <a:pt x="483" y="360"/>
                    </a:lnTo>
                    <a:lnTo>
                      <a:pt x="513" y="368"/>
                    </a:lnTo>
                    <a:lnTo>
                      <a:pt x="519" y="363"/>
                    </a:lnTo>
                    <a:lnTo>
                      <a:pt x="519" y="355"/>
                    </a:lnTo>
                    <a:lnTo>
                      <a:pt x="528" y="347"/>
                    </a:lnTo>
                    <a:lnTo>
                      <a:pt x="528" y="335"/>
                    </a:lnTo>
                    <a:lnTo>
                      <a:pt x="513" y="319"/>
                    </a:lnTo>
                    <a:lnTo>
                      <a:pt x="488" y="303"/>
                    </a:lnTo>
                    <a:lnTo>
                      <a:pt x="462" y="303"/>
                    </a:lnTo>
                    <a:lnTo>
                      <a:pt x="447" y="299"/>
                    </a:lnTo>
                    <a:lnTo>
                      <a:pt x="447" y="284"/>
                    </a:lnTo>
                    <a:lnTo>
                      <a:pt x="436" y="278"/>
                    </a:lnTo>
                    <a:lnTo>
                      <a:pt x="403" y="277"/>
                    </a:lnTo>
                    <a:lnTo>
                      <a:pt x="398" y="272"/>
                    </a:lnTo>
                    <a:lnTo>
                      <a:pt x="390" y="276"/>
                    </a:lnTo>
                    <a:lnTo>
                      <a:pt x="390" y="287"/>
                    </a:lnTo>
                    <a:lnTo>
                      <a:pt x="383" y="305"/>
                    </a:lnTo>
                    <a:lnTo>
                      <a:pt x="372" y="300"/>
                    </a:lnTo>
                    <a:lnTo>
                      <a:pt x="353" y="274"/>
                    </a:lnTo>
                    <a:lnTo>
                      <a:pt x="346" y="264"/>
                    </a:lnTo>
                    <a:lnTo>
                      <a:pt x="327" y="264"/>
                    </a:lnTo>
                    <a:lnTo>
                      <a:pt x="298" y="243"/>
                    </a:lnTo>
                    <a:lnTo>
                      <a:pt x="273" y="232"/>
                    </a:lnTo>
                    <a:lnTo>
                      <a:pt x="256" y="230"/>
                    </a:lnTo>
                    <a:lnTo>
                      <a:pt x="249" y="223"/>
                    </a:lnTo>
                    <a:lnTo>
                      <a:pt x="246" y="205"/>
                    </a:lnTo>
                    <a:lnTo>
                      <a:pt x="241" y="193"/>
                    </a:lnTo>
                    <a:lnTo>
                      <a:pt x="237" y="184"/>
                    </a:lnTo>
                    <a:lnTo>
                      <a:pt x="230" y="176"/>
                    </a:lnTo>
                    <a:lnTo>
                      <a:pt x="220" y="171"/>
                    </a:lnTo>
                    <a:lnTo>
                      <a:pt x="220" y="163"/>
                    </a:lnTo>
                    <a:lnTo>
                      <a:pt x="230" y="144"/>
                    </a:lnTo>
                    <a:lnTo>
                      <a:pt x="230" y="141"/>
                    </a:lnTo>
                    <a:lnTo>
                      <a:pt x="233" y="137"/>
                    </a:lnTo>
                    <a:lnTo>
                      <a:pt x="241" y="144"/>
                    </a:lnTo>
                    <a:lnTo>
                      <a:pt x="245" y="144"/>
                    </a:lnTo>
                    <a:lnTo>
                      <a:pt x="245" y="139"/>
                    </a:lnTo>
                    <a:lnTo>
                      <a:pt x="242" y="135"/>
                    </a:lnTo>
                    <a:lnTo>
                      <a:pt x="242" y="130"/>
                    </a:lnTo>
                    <a:lnTo>
                      <a:pt x="246" y="133"/>
                    </a:lnTo>
                    <a:lnTo>
                      <a:pt x="280" y="132"/>
                    </a:lnTo>
                    <a:lnTo>
                      <a:pt x="302" y="123"/>
                    </a:lnTo>
                    <a:lnTo>
                      <a:pt x="309" y="116"/>
                    </a:lnTo>
                    <a:lnTo>
                      <a:pt x="315" y="110"/>
                    </a:lnTo>
                    <a:lnTo>
                      <a:pt x="315" y="80"/>
                    </a:lnTo>
                    <a:lnTo>
                      <a:pt x="311" y="80"/>
                    </a:lnTo>
                    <a:lnTo>
                      <a:pt x="311" y="68"/>
                    </a:lnTo>
                    <a:lnTo>
                      <a:pt x="310" y="57"/>
                    </a:lnTo>
                    <a:lnTo>
                      <a:pt x="312" y="42"/>
                    </a:lnTo>
                    <a:lnTo>
                      <a:pt x="310" y="37"/>
                    </a:lnTo>
                    <a:lnTo>
                      <a:pt x="299" y="24"/>
                    </a:lnTo>
                    <a:lnTo>
                      <a:pt x="296" y="13"/>
                    </a:lnTo>
                    <a:lnTo>
                      <a:pt x="259" y="1"/>
                    </a:lnTo>
                    <a:lnTo>
                      <a:pt x="247" y="0"/>
                    </a:lnTo>
                    <a:lnTo>
                      <a:pt x="236" y="1"/>
                    </a:lnTo>
                    <a:lnTo>
                      <a:pt x="224" y="4"/>
                    </a:lnTo>
                    <a:lnTo>
                      <a:pt x="211" y="11"/>
                    </a:lnTo>
                    <a:lnTo>
                      <a:pt x="190" y="21"/>
                    </a:lnTo>
                    <a:lnTo>
                      <a:pt x="166" y="35"/>
                    </a:lnTo>
                    <a:lnTo>
                      <a:pt x="150" y="51"/>
                    </a:lnTo>
                    <a:lnTo>
                      <a:pt x="147" y="60"/>
                    </a:lnTo>
                    <a:lnTo>
                      <a:pt x="154" y="62"/>
                    </a:lnTo>
                    <a:lnTo>
                      <a:pt x="163" y="69"/>
                    </a:lnTo>
                    <a:lnTo>
                      <a:pt x="174" y="84"/>
                    </a:lnTo>
                    <a:lnTo>
                      <a:pt x="172" y="90"/>
                    </a:lnTo>
                    <a:lnTo>
                      <a:pt x="156" y="97"/>
                    </a:lnTo>
                    <a:lnTo>
                      <a:pt x="152" y="97"/>
                    </a:lnTo>
                    <a:lnTo>
                      <a:pt x="150" y="100"/>
                    </a:lnTo>
                    <a:lnTo>
                      <a:pt x="154" y="103"/>
                    </a:lnTo>
                    <a:lnTo>
                      <a:pt x="152" y="106"/>
                    </a:lnTo>
                    <a:lnTo>
                      <a:pt x="151" y="110"/>
                    </a:lnTo>
                    <a:lnTo>
                      <a:pt x="151" y="119"/>
                    </a:lnTo>
                    <a:lnTo>
                      <a:pt x="155" y="121"/>
                    </a:lnTo>
                    <a:lnTo>
                      <a:pt x="156" y="124"/>
                    </a:lnTo>
                    <a:lnTo>
                      <a:pt x="160" y="125"/>
                    </a:lnTo>
                    <a:lnTo>
                      <a:pt x="163" y="130"/>
                    </a:lnTo>
                    <a:lnTo>
                      <a:pt x="169" y="129"/>
                    </a:lnTo>
                    <a:lnTo>
                      <a:pt x="171" y="127"/>
                    </a:lnTo>
                    <a:lnTo>
                      <a:pt x="174" y="127"/>
                    </a:lnTo>
                    <a:lnTo>
                      <a:pt x="176" y="125"/>
                    </a:lnTo>
                    <a:lnTo>
                      <a:pt x="183" y="126"/>
                    </a:lnTo>
                    <a:lnTo>
                      <a:pt x="184" y="123"/>
                    </a:lnTo>
                    <a:lnTo>
                      <a:pt x="188" y="125"/>
                    </a:lnTo>
                    <a:lnTo>
                      <a:pt x="193" y="131"/>
                    </a:lnTo>
                    <a:lnTo>
                      <a:pt x="197" y="131"/>
                    </a:lnTo>
                    <a:lnTo>
                      <a:pt x="202" y="126"/>
                    </a:lnTo>
                    <a:lnTo>
                      <a:pt x="206" y="125"/>
                    </a:lnTo>
                    <a:lnTo>
                      <a:pt x="210" y="128"/>
                    </a:lnTo>
                    <a:lnTo>
                      <a:pt x="207" y="131"/>
                    </a:lnTo>
                    <a:lnTo>
                      <a:pt x="207" y="135"/>
                    </a:lnTo>
                    <a:lnTo>
                      <a:pt x="205" y="138"/>
                    </a:lnTo>
                    <a:lnTo>
                      <a:pt x="211" y="142"/>
                    </a:lnTo>
                    <a:lnTo>
                      <a:pt x="210" y="146"/>
                    </a:lnTo>
                    <a:lnTo>
                      <a:pt x="206" y="146"/>
                    </a:lnTo>
                    <a:lnTo>
                      <a:pt x="202" y="148"/>
                    </a:lnTo>
                    <a:lnTo>
                      <a:pt x="200" y="144"/>
                    </a:lnTo>
                    <a:lnTo>
                      <a:pt x="194" y="148"/>
                    </a:lnTo>
                    <a:lnTo>
                      <a:pt x="190" y="149"/>
                    </a:lnTo>
                    <a:lnTo>
                      <a:pt x="186" y="152"/>
                    </a:lnTo>
                    <a:lnTo>
                      <a:pt x="191" y="157"/>
                    </a:lnTo>
                    <a:lnTo>
                      <a:pt x="189" y="160"/>
                    </a:lnTo>
                    <a:lnTo>
                      <a:pt x="185" y="163"/>
                    </a:lnTo>
                    <a:lnTo>
                      <a:pt x="182" y="159"/>
                    </a:lnTo>
                    <a:lnTo>
                      <a:pt x="183" y="156"/>
                    </a:lnTo>
                    <a:lnTo>
                      <a:pt x="185" y="156"/>
                    </a:lnTo>
                    <a:lnTo>
                      <a:pt x="182" y="153"/>
                    </a:lnTo>
                    <a:lnTo>
                      <a:pt x="179" y="153"/>
                    </a:lnTo>
                    <a:lnTo>
                      <a:pt x="175" y="157"/>
                    </a:lnTo>
                    <a:lnTo>
                      <a:pt x="170" y="157"/>
                    </a:lnTo>
                    <a:lnTo>
                      <a:pt x="170" y="160"/>
                    </a:lnTo>
                    <a:lnTo>
                      <a:pt x="173" y="162"/>
                    </a:lnTo>
                    <a:lnTo>
                      <a:pt x="173" y="165"/>
                    </a:lnTo>
                    <a:lnTo>
                      <a:pt x="179" y="167"/>
                    </a:lnTo>
                    <a:lnTo>
                      <a:pt x="177" y="174"/>
                    </a:lnTo>
                    <a:lnTo>
                      <a:pt x="174" y="171"/>
                    </a:lnTo>
                    <a:lnTo>
                      <a:pt x="172" y="172"/>
                    </a:lnTo>
                    <a:lnTo>
                      <a:pt x="171" y="176"/>
                    </a:lnTo>
                    <a:lnTo>
                      <a:pt x="169" y="179"/>
                    </a:lnTo>
                    <a:lnTo>
                      <a:pt x="165" y="179"/>
                    </a:lnTo>
                    <a:lnTo>
                      <a:pt x="162" y="175"/>
                    </a:lnTo>
                    <a:lnTo>
                      <a:pt x="155" y="175"/>
                    </a:lnTo>
                    <a:lnTo>
                      <a:pt x="155" y="171"/>
                    </a:lnTo>
                    <a:lnTo>
                      <a:pt x="151" y="171"/>
                    </a:lnTo>
                    <a:lnTo>
                      <a:pt x="142" y="178"/>
                    </a:lnTo>
                    <a:lnTo>
                      <a:pt x="135" y="177"/>
                    </a:lnTo>
                    <a:lnTo>
                      <a:pt x="131" y="178"/>
                    </a:lnTo>
                    <a:lnTo>
                      <a:pt x="129" y="185"/>
                    </a:lnTo>
                    <a:lnTo>
                      <a:pt x="133" y="192"/>
                    </a:lnTo>
                    <a:lnTo>
                      <a:pt x="128" y="198"/>
                    </a:lnTo>
                    <a:lnTo>
                      <a:pt x="130" y="201"/>
                    </a:lnTo>
                    <a:lnTo>
                      <a:pt x="130" y="203"/>
                    </a:lnTo>
                    <a:lnTo>
                      <a:pt x="136" y="203"/>
                    </a:lnTo>
                    <a:lnTo>
                      <a:pt x="136" y="208"/>
                    </a:lnTo>
                    <a:lnTo>
                      <a:pt x="138" y="210"/>
                    </a:lnTo>
                    <a:lnTo>
                      <a:pt x="140" y="209"/>
                    </a:lnTo>
                    <a:lnTo>
                      <a:pt x="143" y="212"/>
                    </a:lnTo>
                    <a:lnTo>
                      <a:pt x="146" y="217"/>
                    </a:lnTo>
                    <a:lnTo>
                      <a:pt x="150" y="215"/>
                    </a:lnTo>
                    <a:lnTo>
                      <a:pt x="153" y="218"/>
                    </a:lnTo>
                    <a:lnTo>
                      <a:pt x="150" y="219"/>
                    </a:lnTo>
                    <a:lnTo>
                      <a:pt x="150" y="222"/>
                    </a:lnTo>
                    <a:lnTo>
                      <a:pt x="153" y="225"/>
                    </a:lnTo>
                    <a:lnTo>
                      <a:pt x="153" y="228"/>
                    </a:lnTo>
                    <a:lnTo>
                      <a:pt x="156" y="233"/>
                    </a:lnTo>
                    <a:lnTo>
                      <a:pt x="162" y="233"/>
                    </a:lnTo>
                    <a:lnTo>
                      <a:pt x="165" y="238"/>
                    </a:lnTo>
                    <a:lnTo>
                      <a:pt x="155" y="236"/>
                    </a:lnTo>
                    <a:lnTo>
                      <a:pt x="169" y="252"/>
                    </a:lnTo>
                    <a:lnTo>
                      <a:pt x="168" y="257"/>
                    </a:lnTo>
                    <a:lnTo>
                      <a:pt x="173" y="259"/>
                    </a:lnTo>
                    <a:lnTo>
                      <a:pt x="177" y="261"/>
                    </a:lnTo>
                    <a:lnTo>
                      <a:pt x="178" y="257"/>
                    </a:lnTo>
                    <a:lnTo>
                      <a:pt x="182" y="258"/>
                    </a:lnTo>
                    <a:lnTo>
                      <a:pt x="186" y="254"/>
                    </a:lnTo>
                    <a:lnTo>
                      <a:pt x="198" y="255"/>
                    </a:lnTo>
                    <a:lnTo>
                      <a:pt x="202" y="252"/>
                    </a:lnTo>
                    <a:lnTo>
                      <a:pt x="209" y="257"/>
                    </a:lnTo>
                    <a:lnTo>
                      <a:pt x="217" y="254"/>
                    </a:lnTo>
                    <a:lnTo>
                      <a:pt x="221" y="258"/>
                    </a:lnTo>
                    <a:lnTo>
                      <a:pt x="220" y="266"/>
                    </a:lnTo>
                    <a:lnTo>
                      <a:pt x="210" y="268"/>
                    </a:lnTo>
                    <a:lnTo>
                      <a:pt x="206" y="272"/>
                    </a:lnTo>
                    <a:lnTo>
                      <a:pt x="189" y="264"/>
                    </a:lnTo>
                    <a:lnTo>
                      <a:pt x="170" y="272"/>
                    </a:lnTo>
                    <a:lnTo>
                      <a:pt x="153" y="273"/>
                    </a:lnTo>
                    <a:lnTo>
                      <a:pt x="138" y="279"/>
                    </a:lnTo>
                    <a:lnTo>
                      <a:pt x="132" y="278"/>
                    </a:lnTo>
                    <a:lnTo>
                      <a:pt x="132" y="275"/>
                    </a:lnTo>
                    <a:lnTo>
                      <a:pt x="129" y="278"/>
                    </a:lnTo>
                    <a:lnTo>
                      <a:pt x="127" y="266"/>
                    </a:lnTo>
                    <a:lnTo>
                      <a:pt x="122" y="265"/>
                    </a:lnTo>
                    <a:lnTo>
                      <a:pt x="122" y="258"/>
                    </a:lnTo>
                    <a:lnTo>
                      <a:pt x="115" y="258"/>
                    </a:lnTo>
                    <a:lnTo>
                      <a:pt x="111" y="261"/>
                    </a:lnTo>
                    <a:lnTo>
                      <a:pt x="110" y="265"/>
                    </a:lnTo>
                    <a:lnTo>
                      <a:pt x="106" y="271"/>
                    </a:lnTo>
                    <a:lnTo>
                      <a:pt x="110" y="277"/>
                    </a:lnTo>
                    <a:lnTo>
                      <a:pt x="106" y="279"/>
                    </a:lnTo>
                    <a:lnTo>
                      <a:pt x="112" y="284"/>
                    </a:lnTo>
                    <a:lnTo>
                      <a:pt x="111" y="290"/>
                    </a:lnTo>
                    <a:lnTo>
                      <a:pt x="105" y="291"/>
                    </a:lnTo>
                    <a:lnTo>
                      <a:pt x="100" y="286"/>
                    </a:lnTo>
                    <a:lnTo>
                      <a:pt x="100" y="275"/>
                    </a:lnTo>
                    <a:lnTo>
                      <a:pt x="94" y="268"/>
                    </a:lnTo>
                    <a:lnTo>
                      <a:pt x="94" y="263"/>
                    </a:lnTo>
                    <a:lnTo>
                      <a:pt x="86" y="257"/>
                    </a:lnTo>
                    <a:lnTo>
                      <a:pt x="92" y="254"/>
                    </a:lnTo>
                    <a:lnTo>
                      <a:pt x="91" y="250"/>
                    </a:lnTo>
                    <a:lnTo>
                      <a:pt x="89" y="246"/>
                    </a:lnTo>
                    <a:lnTo>
                      <a:pt x="100" y="247"/>
                    </a:lnTo>
                    <a:lnTo>
                      <a:pt x="101" y="232"/>
                    </a:lnTo>
                    <a:lnTo>
                      <a:pt x="88" y="217"/>
                    </a:lnTo>
                    <a:lnTo>
                      <a:pt x="88" y="210"/>
                    </a:lnTo>
                    <a:lnTo>
                      <a:pt x="80" y="199"/>
                    </a:lnTo>
                    <a:lnTo>
                      <a:pt x="76" y="189"/>
                    </a:lnTo>
                    <a:lnTo>
                      <a:pt x="64" y="186"/>
                    </a:lnTo>
                    <a:lnTo>
                      <a:pt x="55" y="183"/>
                    </a:lnTo>
                    <a:lnTo>
                      <a:pt x="50" y="187"/>
                    </a:lnTo>
                    <a:lnTo>
                      <a:pt x="40" y="191"/>
                    </a:lnTo>
                    <a:lnTo>
                      <a:pt x="40" y="203"/>
                    </a:lnTo>
                    <a:lnTo>
                      <a:pt x="38" y="207"/>
                    </a:lnTo>
                    <a:lnTo>
                      <a:pt x="37" y="214"/>
                    </a:lnTo>
                    <a:lnTo>
                      <a:pt x="44" y="225"/>
                    </a:lnTo>
                    <a:lnTo>
                      <a:pt x="39" y="226"/>
                    </a:lnTo>
                    <a:lnTo>
                      <a:pt x="39" y="229"/>
                    </a:lnTo>
                    <a:lnTo>
                      <a:pt x="43" y="231"/>
                    </a:lnTo>
                    <a:lnTo>
                      <a:pt x="44" y="235"/>
                    </a:lnTo>
                    <a:lnTo>
                      <a:pt x="46" y="240"/>
                    </a:lnTo>
                    <a:lnTo>
                      <a:pt x="42" y="243"/>
                    </a:lnTo>
                    <a:lnTo>
                      <a:pt x="42" y="250"/>
                    </a:lnTo>
                    <a:lnTo>
                      <a:pt x="45" y="251"/>
                    </a:lnTo>
                    <a:lnTo>
                      <a:pt x="50" y="245"/>
                    </a:lnTo>
                    <a:lnTo>
                      <a:pt x="50" y="242"/>
                    </a:lnTo>
                    <a:lnTo>
                      <a:pt x="58" y="247"/>
                    </a:lnTo>
                    <a:lnTo>
                      <a:pt x="61" y="247"/>
                    </a:lnTo>
                    <a:lnTo>
                      <a:pt x="69" y="255"/>
                    </a:lnTo>
                    <a:lnTo>
                      <a:pt x="65" y="261"/>
                    </a:lnTo>
                    <a:lnTo>
                      <a:pt x="60" y="258"/>
                    </a:lnTo>
                    <a:lnTo>
                      <a:pt x="58" y="254"/>
                    </a:lnTo>
                    <a:lnTo>
                      <a:pt x="55" y="255"/>
                    </a:lnTo>
                    <a:lnTo>
                      <a:pt x="55" y="259"/>
                    </a:lnTo>
                    <a:lnTo>
                      <a:pt x="59" y="263"/>
                    </a:lnTo>
                    <a:lnTo>
                      <a:pt x="59" y="272"/>
                    </a:lnTo>
                    <a:lnTo>
                      <a:pt x="53" y="27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6" name="Freeform 277" descr="Wide upward diagonal">
                <a:extLst>
                  <a:ext uri="{FF2B5EF4-FFF2-40B4-BE49-F238E27FC236}">
                    <a16:creationId xmlns:a16="http://schemas.microsoft.com/office/drawing/2014/main" id="{14457264-08C7-4FD8-BD99-0D523E9A3321}"/>
                  </a:ext>
                </a:extLst>
              </p:cNvPr>
              <p:cNvSpPr>
                <a:spLocks/>
              </p:cNvSpPr>
              <p:nvPr/>
            </p:nvSpPr>
            <p:spPr bwMode="auto">
              <a:xfrm>
                <a:off x="1112838" y="3021013"/>
                <a:ext cx="860425" cy="787400"/>
              </a:xfrm>
              <a:custGeom>
                <a:avLst/>
                <a:gdLst>
                  <a:gd name="T0" fmla="*/ 126 w 454"/>
                  <a:gd name="T1" fmla="*/ 264 h 368"/>
                  <a:gd name="T2" fmla="*/ 152 w 454"/>
                  <a:gd name="T3" fmla="*/ 300 h 368"/>
                  <a:gd name="T4" fmla="*/ 170 w 454"/>
                  <a:gd name="T5" fmla="*/ 287 h 368"/>
                  <a:gd name="T6" fmla="*/ 178 w 454"/>
                  <a:gd name="T7" fmla="*/ 272 h 368"/>
                  <a:gd name="T8" fmla="*/ 216 w 454"/>
                  <a:gd name="T9" fmla="*/ 278 h 368"/>
                  <a:gd name="T10" fmla="*/ 227 w 454"/>
                  <a:gd name="T11" fmla="*/ 299 h 368"/>
                  <a:gd name="T12" fmla="*/ 268 w 454"/>
                  <a:gd name="T13" fmla="*/ 303 h 368"/>
                  <a:gd name="T14" fmla="*/ 308 w 454"/>
                  <a:gd name="T15" fmla="*/ 335 h 368"/>
                  <a:gd name="T16" fmla="*/ 299 w 454"/>
                  <a:gd name="T17" fmla="*/ 355 h 368"/>
                  <a:gd name="T18" fmla="*/ 316 w 454"/>
                  <a:gd name="T19" fmla="*/ 363 h 368"/>
                  <a:gd name="T20" fmla="*/ 345 w 454"/>
                  <a:gd name="T21" fmla="*/ 368 h 368"/>
                  <a:gd name="T22" fmla="*/ 370 w 454"/>
                  <a:gd name="T23" fmla="*/ 346 h 368"/>
                  <a:gd name="T24" fmla="*/ 399 w 454"/>
                  <a:gd name="T25" fmla="*/ 332 h 368"/>
                  <a:gd name="T26" fmla="*/ 380 w 454"/>
                  <a:gd name="T27" fmla="*/ 304 h 368"/>
                  <a:gd name="T28" fmla="*/ 385 w 454"/>
                  <a:gd name="T29" fmla="*/ 286 h 368"/>
                  <a:gd name="T30" fmla="*/ 389 w 454"/>
                  <a:gd name="T31" fmla="*/ 248 h 368"/>
                  <a:gd name="T32" fmla="*/ 399 w 454"/>
                  <a:gd name="T33" fmla="*/ 222 h 368"/>
                  <a:gd name="T34" fmla="*/ 434 w 454"/>
                  <a:gd name="T35" fmla="*/ 212 h 368"/>
                  <a:gd name="T36" fmla="*/ 454 w 454"/>
                  <a:gd name="T37" fmla="*/ 192 h 368"/>
                  <a:gd name="T38" fmla="*/ 448 w 454"/>
                  <a:gd name="T39" fmla="*/ 174 h 368"/>
                  <a:gd name="T40" fmla="*/ 437 w 454"/>
                  <a:gd name="T41" fmla="*/ 157 h 368"/>
                  <a:gd name="T42" fmla="*/ 421 w 454"/>
                  <a:gd name="T43" fmla="*/ 140 h 368"/>
                  <a:gd name="T44" fmla="*/ 429 w 454"/>
                  <a:gd name="T45" fmla="*/ 128 h 368"/>
                  <a:gd name="T46" fmla="*/ 404 w 454"/>
                  <a:gd name="T47" fmla="*/ 105 h 368"/>
                  <a:gd name="T48" fmla="*/ 378 w 454"/>
                  <a:gd name="T49" fmla="*/ 108 h 368"/>
                  <a:gd name="T50" fmla="*/ 369 w 454"/>
                  <a:gd name="T51" fmla="*/ 87 h 368"/>
                  <a:gd name="T52" fmla="*/ 292 w 454"/>
                  <a:gd name="T53" fmla="*/ 92 h 368"/>
                  <a:gd name="T54" fmla="*/ 253 w 454"/>
                  <a:gd name="T55" fmla="*/ 105 h 368"/>
                  <a:gd name="T56" fmla="*/ 216 w 454"/>
                  <a:gd name="T57" fmla="*/ 69 h 368"/>
                  <a:gd name="T58" fmla="*/ 208 w 454"/>
                  <a:gd name="T59" fmla="*/ 50 h 368"/>
                  <a:gd name="T60" fmla="*/ 197 w 454"/>
                  <a:gd name="T61" fmla="*/ 21 h 368"/>
                  <a:gd name="T62" fmla="*/ 176 w 454"/>
                  <a:gd name="T63" fmla="*/ 32 h 368"/>
                  <a:gd name="T64" fmla="*/ 157 w 454"/>
                  <a:gd name="T65" fmla="*/ 21 h 368"/>
                  <a:gd name="T66" fmla="*/ 99 w 454"/>
                  <a:gd name="T67" fmla="*/ 3 h 368"/>
                  <a:gd name="T68" fmla="*/ 76 w 454"/>
                  <a:gd name="T69" fmla="*/ 13 h 368"/>
                  <a:gd name="T70" fmla="*/ 90 w 454"/>
                  <a:gd name="T71" fmla="*/ 37 h 368"/>
                  <a:gd name="T72" fmla="*/ 90 w 454"/>
                  <a:gd name="T73" fmla="*/ 57 h 368"/>
                  <a:gd name="T74" fmla="*/ 91 w 454"/>
                  <a:gd name="T75" fmla="*/ 80 h 368"/>
                  <a:gd name="T76" fmla="*/ 95 w 454"/>
                  <a:gd name="T77" fmla="*/ 110 h 368"/>
                  <a:gd name="T78" fmla="*/ 82 w 454"/>
                  <a:gd name="T79" fmla="*/ 123 h 368"/>
                  <a:gd name="T80" fmla="*/ 26 w 454"/>
                  <a:gd name="T81" fmla="*/ 133 h 368"/>
                  <a:gd name="T82" fmla="*/ 22 w 454"/>
                  <a:gd name="T83" fmla="*/ 135 h 368"/>
                  <a:gd name="T84" fmla="*/ 25 w 454"/>
                  <a:gd name="T85" fmla="*/ 144 h 368"/>
                  <a:gd name="T86" fmla="*/ 13 w 454"/>
                  <a:gd name="T87" fmla="*/ 137 h 368"/>
                  <a:gd name="T88" fmla="*/ 10 w 454"/>
                  <a:gd name="T89" fmla="*/ 144 h 368"/>
                  <a:gd name="T90" fmla="*/ 0 w 454"/>
                  <a:gd name="T91" fmla="*/ 171 h 368"/>
                  <a:gd name="T92" fmla="*/ 17 w 454"/>
                  <a:gd name="T93" fmla="*/ 184 h 368"/>
                  <a:gd name="T94" fmla="*/ 29 w 454"/>
                  <a:gd name="T95" fmla="*/ 223 h 368"/>
                  <a:gd name="T96" fmla="*/ 53 w 454"/>
                  <a:gd name="T97" fmla="*/ 232 h 368"/>
                  <a:gd name="T98" fmla="*/ 107 w 454"/>
                  <a:gd name="T99" fmla="*/ 26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368">
                    <a:moveTo>
                      <a:pt x="107" y="264"/>
                    </a:moveTo>
                    <a:lnTo>
                      <a:pt x="126" y="264"/>
                    </a:lnTo>
                    <a:lnTo>
                      <a:pt x="133" y="274"/>
                    </a:lnTo>
                    <a:lnTo>
                      <a:pt x="152" y="300"/>
                    </a:lnTo>
                    <a:lnTo>
                      <a:pt x="163" y="305"/>
                    </a:lnTo>
                    <a:lnTo>
                      <a:pt x="170" y="287"/>
                    </a:lnTo>
                    <a:lnTo>
                      <a:pt x="170" y="276"/>
                    </a:lnTo>
                    <a:lnTo>
                      <a:pt x="178" y="272"/>
                    </a:lnTo>
                    <a:lnTo>
                      <a:pt x="183" y="277"/>
                    </a:lnTo>
                    <a:lnTo>
                      <a:pt x="216" y="278"/>
                    </a:lnTo>
                    <a:lnTo>
                      <a:pt x="227" y="284"/>
                    </a:lnTo>
                    <a:lnTo>
                      <a:pt x="227" y="299"/>
                    </a:lnTo>
                    <a:lnTo>
                      <a:pt x="242" y="303"/>
                    </a:lnTo>
                    <a:lnTo>
                      <a:pt x="268" y="303"/>
                    </a:lnTo>
                    <a:lnTo>
                      <a:pt x="293" y="319"/>
                    </a:lnTo>
                    <a:lnTo>
                      <a:pt x="308" y="335"/>
                    </a:lnTo>
                    <a:lnTo>
                      <a:pt x="308" y="347"/>
                    </a:lnTo>
                    <a:lnTo>
                      <a:pt x="299" y="355"/>
                    </a:lnTo>
                    <a:lnTo>
                      <a:pt x="299" y="363"/>
                    </a:lnTo>
                    <a:lnTo>
                      <a:pt x="316" y="363"/>
                    </a:lnTo>
                    <a:lnTo>
                      <a:pt x="332" y="368"/>
                    </a:lnTo>
                    <a:lnTo>
                      <a:pt x="345" y="368"/>
                    </a:lnTo>
                    <a:lnTo>
                      <a:pt x="355" y="368"/>
                    </a:lnTo>
                    <a:lnTo>
                      <a:pt x="370" y="346"/>
                    </a:lnTo>
                    <a:lnTo>
                      <a:pt x="389" y="332"/>
                    </a:lnTo>
                    <a:lnTo>
                      <a:pt x="399" y="332"/>
                    </a:lnTo>
                    <a:lnTo>
                      <a:pt x="399" y="325"/>
                    </a:lnTo>
                    <a:lnTo>
                      <a:pt x="380" y="304"/>
                    </a:lnTo>
                    <a:lnTo>
                      <a:pt x="380" y="294"/>
                    </a:lnTo>
                    <a:lnTo>
                      <a:pt x="385" y="286"/>
                    </a:lnTo>
                    <a:lnTo>
                      <a:pt x="389" y="271"/>
                    </a:lnTo>
                    <a:lnTo>
                      <a:pt x="389" y="248"/>
                    </a:lnTo>
                    <a:lnTo>
                      <a:pt x="393" y="230"/>
                    </a:lnTo>
                    <a:lnTo>
                      <a:pt x="399" y="222"/>
                    </a:lnTo>
                    <a:lnTo>
                      <a:pt x="414" y="216"/>
                    </a:lnTo>
                    <a:lnTo>
                      <a:pt x="434" y="212"/>
                    </a:lnTo>
                    <a:lnTo>
                      <a:pt x="448" y="202"/>
                    </a:lnTo>
                    <a:lnTo>
                      <a:pt x="454" y="192"/>
                    </a:lnTo>
                    <a:lnTo>
                      <a:pt x="454" y="187"/>
                    </a:lnTo>
                    <a:lnTo>
                      <a:pt x="448" y="174"/>
                    </a:lnTo>
                    <a:lnTo>
                      <a:pt x="433" y="164"/>
                    </a:lnTo>
                    <a:lnTo>
                      <a:pt x="437" y="157"/>
                    </a:lnTo>
                    <a:lnTo>
                      <a:pt x="437" y="150"/>
                    </a:lnTo>
                    <a:lnTo>
                      <a:pt x="421" y="140"/>
                    </a:lnTo>
                    <a:lnTo>
                      <a:pt x="421" y="136"/>
                    </a:lnTo>
                    <a:lnTo>
                      <a:pt x="429" y="128"/>
                    </a:lnTo>
                    <a:lnTo>
                      <a:pt x="416" y="112"/>
                    </a:lnTo>
                    <a:lnTo>
                      <a:pt x="404" y="105"/>
                    </a:lnTo>
                    <a:lnTo>
                      <a:pt x="392" y="105"/>
                    </a:lnTo>
                    <a:lnTo>
                      <a:pt x="378" y="108"/>
                    </a:lnTo>
                    <a:lnTo>
                      <a:pt x="371" y="99"/>
                    </a:lnTo>
                    <a:lnTo>
                      <a:pt x="369" y="87"/>
                    </a:lnTo>
                    <a:lnTo>
                      <a:pt x="327" y="93"/>
                    </a:lnTo>
                    <a:lnTo>
                      <a:pt x="292" y="92"/>
                    </a:lnTo>
                    <a:lnTo>
                      <a:pt x="276" y="105"/>
                    </a:lnTo>
                    <a:lnTo>
                      <a:pt x="253" y="105"/>
                    </a:lnTo>
                    <a:lnTo>
                      <a:pt x="237" y="85"/>
                    </a:lnTo>
                    <a:lnTo>
                      <a:pt x="216" y="69"/>
                    </a:lnTo>
                    <a:lnTo>
                      <a:pt x="208" y="57"/>
                    </a:lnTo>
                    <a:lnTo>
                      <a:pt x="208" y="50"/>
                    </a:lnTo>
                    <a:lnTo>
                      <a:pt x="199" y="42"/>
                    </a:lnTo>
                    <a:lnTo>
                      <a:pt x="197" y="21"/>
                    </a:lnTo>
                    <a:lnTo>
                      <a:pt x="176" y="29"/>
                    </a:lnTo>
                    <a:lnTo>
                      <a:pt x="176" y="32"/>
                    </a:lnTo>
                    <a:lnTo>
                      <a:pt x="164" y="32"/>
                    </a:lnTo>
                    <a:lnTo>
                      <a:pt x="157" y="21"/>
                    </a:lnTo>
                    <a:lnTo>
                      <a:pt x="128" y="22"/>
                    </a:lnTo>
                    <a:lnTo>
                      <a:pt x="99" y="3"/>
                    </a:lnTo>
                    <a:lnTo>
                      <a:pt x="87" y="0"/>
                    </a:lnTo>
                    <a:lnTo>
                      <a:pt x="76" y="13"/>
                    </a:lnTo>
                    <a:lnTo>
                      <a:pt x="79" y="24"/>
                    </a:lnTo>
                    <a:lnTo>
                      <a:pt x="90" y="37"/>
                    </a:lnTo>
                    <a:lnTo>
                      <a:pt x="92" y="42"/>
                    </a:lnTo>
                    <a:lnTo>
                      <a:pt x="90" y="57"/>
                    </a:lnTo>
                    <a:lnTo>
                      <a:pt x="91" y="68"/>
                    </a:lnTo>
                    <a:lnTo>
                      <a:pt x="91" y="80"/>
                    </a:lnTo>
                    <a:lnTo>
                      <a:pt x="95" y="80"/>
                    </a:lnTo>
                    <a:lnTo>
                      <a:pt x="95" y="110"/>
                    </a:lnTo>
                    <a:lnTo>
                      <a:pt x="89" y="116"/>
                    </a:lnTo>
                    <a:lnTo>
                      <a:pt x="82" y="123"/>
                    </a:lnTo>
                    <a:lnTo>
                      <a:pt x="60" y="132"/>
                    </a:lnTo>
                    <a:lnTo>
                      <a:pt x="26" y="133"/>
                    </a:lnTo>
                    <a:lnTo>
                      <a:pt x="22" y="130"/>
                    </a:lnTo>
                    <a:lnTo>
                      <a:pt x="22" y="135"/>
                    </a:lnTo>
                    <a:lnTo>
                      <a:pt x="25" y="139"/>
                    </a:lnTo>
                    <a:lnTo>
                      <a:pt x="25" y="144"/>
                    </a:lnTo>
                    <a:lnTo>
                      <a:pt x="21" y="144"/>
                    </a:lnTo>
                    <a:lnTo>
                      <a:pt x="13" y="137"/>
                    </a:lnTo>
                    <a:lnTo>
                      <a:pt x="10" y="141"/>
                    </a:lnTo>
                    <a:lnTo>
                      <a:pt x="10" y="144"/>
                    </a:lnTo>
                    <a:lnTo>
                      <a:pt x="0" y="163"/>
                    </a:lnTo>
                    <a:lnTo>
                      <a:pt x="0" y="171"/>
                    </a:lnTo>
                    <a:lnTo>
                      <a:pt x="10" y="176"/>
                    </a:lnTo>
                    <a:lnTo>
                      <a:pt x="17" y="184"/>
                    </a:lnTo>
                    <a:lnTo>
                      <a:pt x="26" y="205"/>
                    </a:lnTo>
                    <a:lnTo>
                      <a:pt x="29" y="223"/>
                    </a:lnTo>
                    <a:lnTo>
                      <a:pt x="36" y="230"/>
                    </a:lnTo>
                    <a:lnTo>
                      <a:pt x="53" y="232"/>
                    </a:lnTo>
                    <a:lnTo>
                      <a:pt x="78" y="243"/>
                    </a:lnTo>
                    <a:lnTo>
                      <a:pt x="107" y="264"/>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7" name="Freeform 278" descr="Wide upward diagonal">
                <a:extLst>
                  <a:ext uri="{FF2B5EF4-FFF2-40B4-BE49-F238E27FC236}">
                    <a16:creationId xmlns:a16="http://schemas.microsoft.com/office/drawing/2014/main" id="{650E5CB9-2D8F-4DAD-883A-1C4EE9FF6EE4}"/>
                  </a:ext>
                </a:extLst>
              </p:cNvPr>
              <p:cNvSpPr>
                <a:spLocks/>
              </p:cNvSpPr>
              <p:nvPr/>
            </p:nvSpPr>
            <p:spPr bwMode="auto">
              <a:xfrm>
                <a:off x="1089025" y="4094163"/>
                <a:ext cx="1154113" cy="781050"/>
              </a:xfrm>
              <a:custGeom>
                <a:avLst/>
                <a:gdLst>
                  <a:gd name="T0" fmla="*/ 50 w 610"/>
                  <a:gd name="T1" fmla="*/ 47 h 365"/>
                  <a:gd name="T2" fmla="*/ 68 w 610"/>
                  <a:gd name="T3" fmla="*/ 66 h 365"/>
                  <a:gd name="T4" fmla="*/ 82 w 610"/>
                  <a:gd name="T5" fmla="*/ 79 h 365"/>
                  <a:gd name="T6" fmla="*/ 100 w 610"/>
                  <a:gd name="T7" fmla="*/ 86 h 365"/>
                  <a:gd name="T8" fmla="*/ 82 w 610"/>
                  <a:gd name="T9" fmla="*/ 98 h 365"/>
                  <a:gd name="T10" fmla="*/ 73 w 610"/>
                  <a:gd name="T11" fmla="*/ 116 h 365"/>
                  <a:gd name="T12" fmla="*/ 46 w 610"/>
                  <a:gd name="T13" fmla="*/ 117 h 365"/>
                  <a:gd name="T14" fmla="*/ 35 w 610"/>
                  <a:gd name="T15" fmla="*/ 106 h 365"/>
                  <a:gd name="T16" fmla="*/ 22 w 610"/>
                  <a:gd name="T17" fmla="*/ 109 h 365"/>
                  <a:gd name="T18" fmla="*/ 5 w 610"/>
                  <a:gd name="T19" fmla="*/ 116 h 365"/>
                  <a:gd name="T20" fmla="*/ 3 w 610"/>
                  <a:gd name="T21" fmla="*/ 154 h 365"/>
                  <a:gd name="T22" fmla="*/ 26 w 610"/>
                  <a:gd name="T23" fmla="*/ 146 h 365"/>
                  <a:gd name="T24" fmla="*/ 39 w 610"/>
                  <a:gd name="T25" fmla="*/ 142 h 365"/>
                  <a:gd name="T26" fmla="*/ 70 w 610"/>
                  <a:gd name="T27" fmla="*/ 153 h 365"/>
                  <a:gd name="T28" fmla="*/ 106 w 610"/>
                  <a:gd name="T29" fmla="*/ 153 h 365"/>
                  <a:gd name="T30" fmla="*/ 155 w 610"/>
                  <a:gd name="T31" fmla="*/ 149 h 365"/>
                  <a:gd name="T32" fmla="*/ 189 w 610"/>
                  <a:gd name="T33" fmla="*/ 152 h 365"/>
                  <a:gd name="T34" fmla="*/ 232 w 610"/>
                  <a:gd name="T35" fmla="*/ 152 h 365"/>
                  <a:gd name="T36" fmla="*/ 253 w 610"/>
                  <a:gd name="T37" fmla="*/ 154 h 365"/>
                  <a:gd name="T38" fmla="*/ 232 w 610"/>
                  <a:gd name="T39" fmla="*/ 175 h 365"/>
                  <a:gd name="T40" fmla="*/ 207 w 610"/>
                  <a:gd name="T41" fmla="*/ 174 h 365"/>
                  <a:gd name="T42" fmla="*/ 194 w 610"/>
                  <a:gd name="T43" fmla="*/ 192 h 365"/>
                  <a:gd name="T44" fmla="*/ 181 w 610"/>
                  <a:gd name="T45" fmla="*/ 212 h 365"/>
                  <a:gd name="T46" fmla="*/ 141 w 610"/>
                  <a:gd name="T47" fmla="*/ 208 h 365"/>
                  <a:gd name="T48" fmla="*/ 74 w 610"/>
                  <a:gd name="T49" fmla="*/ 216 h 365"/>
                  <a:gd name="T50" fmla="*/ 25 w 610"/>
                  <a:gd name="T51" fmla="*/ 227 h 365"/>
                  <a:gd name="T52" fmla="*/ 44 w 610"/>
                  <a:gd name="T53" fmla="*/ 242 h 365"/>
                  <a:gd name="T54" fmla="*/ 98 w 610"/>
                  <a:gd name="T55" fmla="*/ 248 h 365"/>
                  <a:gd name="T56" fmla="*/ 129 w 610"/>
                  <a:gd name="T57" fmla="*/ 223 h 365"/>
                  <a:gd name="T58" fmla="*/ 160 w 610"/>
                  <a:gd name="T59" fmla="*/ 228 h 365"/>
                  <a:gd name="T60" fmla="*/ 189 w 610"/>
                  <a:gd name="T61" fmla="*/ 223 h 365"/>
                  <a:gd name="T62" fmla="*/ 208 w 610"/>
                  <a:gd name="T63" fmla="*/ 233 h 365"/>
                  <a:gd name="T64" fmla="*/ 170 w 610"/>
                  <a:gd name="T65" fmla="*/ 248 h 365"/>
                  <a:gd name="T66" fmla="*/ 176 w 610"/>
                  <a:gd name="T67" fmla="*/ 266 h 365"/>
                  <a:gd name="T68" fmla="*/ 188 w 610"/>
                  <a:gd name="T69" fmla="*/ 275 h 365"/>
                  <a:gd name="T70" fmla="*/ 249 w 610"/>
                  <a:gd name="T71" fmla="*/ 240 h 365"/>
                  <a:gd name="T72" fmla="*/ 243 w 610"/>
                  <a:gd name="T73" fmla="*/ 203 h 365"/>
                  <a:gd name="T74" fmla="*/ 263 w 610"/>
                  <a:gd name="T75" fmla="*/ 216 h 365"/>
                  <a:gd name="T76" fmla="*/ 279 w 610"/>
                  <a:gd name="T77" fmla="*/ 199 h 365"/>
                  <a:gd name="T78" fmla="*/ 290 w 610"/>
                  <a:gd name="T79" fmla="*/ 214 h 365"/>
                  <a:gd name="T80" fmla="*/ 317 w 610"/>
                  <a:gd name="T81" fmla="*/ 213 h 365"/>
                  <a:gd name="T82" fmla="*/ 324 w 610"/>
                  <a:gd name="T83" fmla="*/ 248 h 365"/>
                  <a:gd name="T84" fmla="*/ 369 w 610"/>
                  <a:gd name="T85" fmla="*/ 255 h 365"/>
                  <a:gd name="T86" fmla="*/ 395 w 610"/>
                  <a:gd name="T87" fmla="*/ 267 h 365"/>
                  <a:gd name="T88" fmla="*/ 442 w 610"/>
                  <a:gd name="T89" fmla="*/ 259 h 365"/>
                  <a:gd name="T90" fmla="*/ 423 w 610"/>
                  <a:gd name="T91" fmla="*/ 287 h 365"/>
                  <a:gd name="T92" fmla="*/ 443 w 610"/>
                  <a:gd name="T93" fmla="*/ 297 h 365"/>
                  <a:gd name="T94" fmla="*/ 434 w 610"/>
                  <a:gd name="T95" fmla="*/ 335 h 365"/>
                  <a:gd name="T96" fmla="*/ 495 w 610"/>
                  <a:gd name="T97" fmla="*/ 343 h 365"/>
                  <a:gd name="T98" fmla="*/ 588 w 610"/>
                  <a:gd name="T99" fmla="*/ 228 h 365"/>
                  <a:gd name="T100" fmla="*/ 516 w 610"/>
                  <a:gd name="T101" fmla="*/ 211 h 365"/>
                  <a:gd name="T102" fmla="*/ 475 w 610"/>
                  <a:gd name="T103" fmla="*/ 210 h 365"/>
                  <a:gd name="T104" fmla="*/ 382 w 610"/>
                  <a:gd name="T105" fmla="*/ 103 h 365"/>
                  <a:gd name="T106" fmla="*/ 309 w 610"/>
                  <a:gd name="T107" fmla="*/ 40 h 365"/>
                  <a:gd name="T108" fmla="*/ 175 w 610"/>
                  <a:gd name="T109" fmla="*/ 29 h 365"/>
                  <a:gd name="T110" fmla="*/ 55 w 610"/>
                  <a:gd name="T111" fmla="*/ 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365">
                    <a:moveTo>
                      <a:pt x="55" y="9"/>
                    </a:moveTo>
                    <a:lnTo>
                      <a:pt x="47" y="29"/>
                    </a:lnTo>
                    <a:lnTo>
                      <a:pt x="59" y="38"/>
                    </a:lnTo>
                    <a:lnTo>
                      <a:pt x="61" y="42"/>
                    </a:lnTo>
                    <a:lnTo>
                      <a:pt x="59" y="47"/>
                    </a:lnTo>
                    <a:lnTo>
                      <a:pt x="55" y="47"/>
                    </a:lnTo>
                    <a:lnTo>
                      <a:pt x="50" y="47"/>
                    </a:lnTo>
                    <a:lnTo>
                      <a:pt x="42" y="54"/>
                    </a:lnTo>
                    <a:lnTo>
                      <a:pt x="45" y="64"/>
                    </a:lnTo>
                    <a:lnTo>
                      <a:pt x="51" y="69"/>
                    </a:lnTo>
                    <a:lnTo>
                      <a:pt x="60" y="68"/>
                    </a:lnTo>
                    <a:lnTo>
                      <a:pt x="65" y="57"/>
                    </a:lnTo>
                    <a:lnTo>
                      <a:pt x="68" y="60"/>
                    </a:lnTo>
                    <a:lnTo>
                      <a:pt x="68" y="66"/>
                    </a:lnTo>
                    <a:lnTo>
                      <a:pt x="59" y="78"/>
                    </a:lnTo>
                    <a:lnTo>
                      <a:pt x="60" y="85"/>
                    </a:lnTo>
                    <a:lnTo>
                      <a:pt x="72" y="75"/>
                    </a:lnTo>
                    <a:lnTo>
                      <a:pt x="75" y="83"/>
                    </a:lnTo>
                    <a:lnTo>
                      <a:pt x="70" y="89"/>
                    </a:lnTo>
                    <a:lnTo>
                      <a:pt x="77" y="90"/>
                    </a:lnTo>
                    <a:lnTo>
                      <a:pt x="82" y="79"/>
                    </a:lnTo>
                    <a:lnTo>
                      <a:pt x="90" y="79"/>
                    </a:lnTo>
                    <a:lnTo>
                      <a:pt x="92" y="75"/>
                    </a:lnTo>
                    <a:lnTo>
                      <a:pt x="98" y="81"/>
                    </a:lnTo>
                    <a:lnTo>
                      <a:pt x="105" y="84"/>
                    </a:lnTo>
                    <a:lnTo>
                      <a:pt x="106" y="88"/>
                    </a:lnTo>
                    <a:lnTo>
                      <a:pt x="101" y="89"/>
                    </a:lnTo>
                    <a:lnTo>
                      <a:pt x="100" y="86"/>
                    </a:lnTo>
                    <a:lnTo>
                      <a:pt x="95" y="84"/>
                    </a:lnTo>
                    <a:lnTo>
                      <a:pt x="89" y="93"/>
                    </a:lnTo>
                    <a:lnTo>
                      <a:pt x="92" y="98"/>
                    </a:lnTo>
                    <a:lnTo>
                      <a:pt x="86" y="103"/>
                    </a:lnTo>
                    <a:lnTo>
                      <a:pt x="87" y="96"/>
                    </a:lnTo>
                    <a:lnTo>
                      <a:pt x="83" y="94"/>
                    </a:lnTo>
                    <a:lnTo>
                      <a:pt x="82" y="98"/>
                    </a:lnTo>
                    <a:lnTo>
                      <a:pt x="75" y="98"/>
                    </a:lnTo>
                    <a:lnTo>
                      <a:pt x="78" y="102"/>
                    </a:lnTo>
                    <a:lnTo>
                      <a:pt x="76" y="109"/>
                    </a:lnTo>
                    <a:lnTo>
                      <a:pt x="81" y="111"/>
                    </a:lnTo>
                    <a:lnTo>
                      <a:pt x="79" y="115"/>
                    </a:lnTo>
                    <a:lnTo>
                      <a:pt x="83" y="117"/>
                    </a:lnTo>
                    <a:lnTo>
                      <a:pt x="73" y="116"/>
                    </a:lnTo>
                    <a:lnTo>
                      <a:pt x="67" y="122"/>
                    </a:lnTo>
                    <a:lnTo>
                      <a:pt x="62" y="122"/>
                    </a:lnTo>
                    <a:lnTo>
                      <a:pt x="57" y="127"/>
                    </a:lnTo>
                    <a:lnTo>
                      <a:pt x="50" y="121"/>
                    </a:lnTo>
                    <a:lnTo>
                      <a:pt x="51" y="115"/>
                    </a:lnTo>
                    <a:lnTo>
                      <a:pt x="48" y="115"/>
                    </a:lnTo>
                    <a:lnTo>
                      <a:pt x="46" y="117"/>
                    </a:lnTo>
                    <a:lnTo>
                      <a:pt x="45" y="113"/>
                    </a:lnTo>
                    <a:lnTo>
                      <a:pt x="39" y="116"/>
                    </a:lnTo>
                    <a:lnTo>
                      <a:pt x="38" y="112"/>
                    </a:lnTo>
                    <a:lnTo>
                      <a:pt x="41" y="111"/>
                    </a:lnTo>
                    <a:lnTo>
                      <a:pt x="40" y="108"/>
                    </a:lnTo>
                    <a:lnTo>
                      <a:pt x="35" y="108"/>
                    </a:lnTo>
                    <a:lnTo>
                      <a:pt x="35" y="106"/>
                    </a:lnTo>
                    <a:lnTo>
                      <a:pt x="32" y="106"/>
                    </a:lnTo>
                    <a:lnTo>
                      <a:pt x="31" y="111"/>
                    </a:lnTo>
                    <a:lnTo>
                      <a:pt x="29" y="111"/>
                    </a:lnTo>
                    <a:lnTo>
                      <a:pt x="29" y="107"/>
                    </a:lnTo>
                    <a:lnTo>
                      <a:pt x="26" y="105"/>
                    </a:lnTo>
                    <a:lnTo>
                      <a:pt x="23" y="105"/>
                    </a:lnTo>
                    <a:lnTo>
                      <a:pt x="22" y="109"/>
                    </a:lnTo>
                    <a:lnTo>
                      <a:pt x="21" y="114"/>
                    </a:lnTo>
                    <a:lnTo>
                      <a:pt x="17" y="112"/>
                    </a:lnTo>
                    <a:lnTo>
                      <a:pt x="14" y="112"/>
                    </a:lnTo>
                    <a:lnTo>
                      <a:pt x="10" y="109"/>
                    </a:lnTo>
                    <a:lnTo>
                      <a:pt x="6" y="112"/>
                    </a:lnTo>
                    <a:lnTo>
                      <a:pt x="3" y="112"/>
                    </a:lnTo>
                    <a:lnTo>
                      <a:pt x="5" y="116"/>
                    </a:lnTo>
                    <a:lnTo>
                      <a:pt x="14" y="116"/>
                    </a:lnTo>
                    <a:lnTo>
                      <a:pt x="16" y="119"/>
                    </a:lnTo>
                    <a:lnTo>
                      <a:pt x="11" y="120"/>
                    </a:lnTo>
                    <a:lnTo>
                      <a:pt x="0" y="128"/>
                    </a:lnTo>
                    <a:lnTo>
                      <a:pt x="0" y="136"/>
                    </a:lnTo>
                    <a:lnTo>
                      <a:pt x="4" y="140"/>
                    </a:lnTo>
                    <a:lnTo>
                      <a:pt x="3" y="154"/>
                    </a:lnTo>
                    <a:lnTo>
                      <a:pt x="7" y="159"/>
                    </a:lnTo>
                    <a:lnTo>
                      <a:pt x="15" y="159"/>
                    </a:lnTo>
                    <a:lnTo>
                      <a:pt x="18" y="157"/>
                    </a:lnTo>
                    <a:lnTo>
                      <a:pt x="19" y="153"/>
                    </a:lnTo>
                    <a:lnTo>
                      <a:pt x="21" y="152"/>
                    </a:lnTo>
                    <a:lnTo>
                      <a:pt x="26" y="150"/>
                    </a:lnTo>
                    <a:lnTo>
                      <a:pt x="26" y="146"/>
                    </a:lnTo>
                    <a:lnTo>
                      <a:pt x="23" y="144"/>
                    </a:lnTo>
                    <a:lnTo>
                      <a:pt x="30" y="144"/>
                    </a:lnTo>
                    <a:lnTo>
                      <a:pt x="33" y="142"/>
                    </a:lnTo>
                    <a:lnTo>
                      <a:pt x="34" y="148"/>
                    </a:lnTo>
                    <a:lnTo>
                      <a:pt x="36" y="150"/>
                    </a:lnTo>
                    <a:lnTo>
                      <a:pt x="39" y="148"/>
                    </a:lnTo>
                    <a:lnTo>
                      <a:pt x="39" y="142"/>
                    </a:lnTo>
                    <a:lnTo>
                      <a:pt x="42" y="146"/>
                    </a:lnTo>
                    <a:lnTo>
                      <a:pt x="45" y="146"/>
                    </a:lnTo>
                    <a:lnTo>
                      <a:pt x="47" y="143"/>
                    </a:lnTo>
                    <a:lnTo>
                      <a:pt x="51" y="146"/>
                    </a:lnTo>
                    <a:lnTo>
                      <a:pt x="51" y="149"/>
                    </a:lnTo>
                    <a:lnTo>
                      <a:pt x="63" y="157"/>
                    </a:lnTo>
                    <a:lnTo>
                      <a:pt x="70" y="153"/>
                    </a:lnTo>
                    <a:lnTo>
                      <a:pt x="80" y="158"/>
                    </a:lnTo>
                    <a:lnTo>
                      <a:pt x="83" y="155"/>
                    </a:lnTo>
                    <a:lnTo>
                      <a:pt x="89" y="155"/>
                    </a:lnTo>
                    <a:lnTo>
                      <a:pt x="90" y="159"/>
                    </a:lnTo>
                    <a:lnTo>
                      <a:pt x="99" y="159"/>
                    </a:lnTo>
                    <a:lnTo>
                      <a:pt x="99" y="155"/>
                    </a:lnTo>
                    <a:lnTo>
                      <a:pt x="106" y="153"/>
                    </a:lnTo>
                    <a:lnTo>
                      <a:pt x="119" y="156"/>
                    </a:lnTo>
                    <a:lnTo>
                      <a:pt x="131" y="156"/>
                    </a:lnTo>
                    <a:lnTo>
                      <a:pt x="136" y="153"/>
                    </a:lnTo>
                    <a:lnTo>
                      <a:pt x="137" y="158"/>
                    </a:lnTo>
                    <a:lnTo>
                      <a:pt x="142" y="152"/>
                    </a:lnTo>
                    <a:lnTo>
                      <a:pt x="144" y="155"/>
                    </a:lnTo>
                    <a:lnTo>
                      <a:pt x="155" y="149"/>
                    </a:lnTo>
                    <a:lnTo>
                      <a:pt x="162" y="152"/>
                    </a:lnTo>
                    <a:lnTo>
                      <a:pt x="165" y="149"/>
                    </a:lnTo>
                    <a:lnTo>
                      <a:pt x="168" y="152"/>
                    </a:lnTo>
                    <a:lnTo>
                      <a:pt x="175" y="153"/>
                    </a:lnTo>
                    <a:lnTo>
                      <a:pt x="177" y="150"/>
                    </a:lnTo>
                    <a:lnTo>
                      <a:pt x="185" y="151"/>
                    </a:lnTo>
                    <a:lnTo>
                      <a:pt x="189" y="152"/>
                    </a:lnTo>
                    <a:lnTo>
                      <a:pt x="201" y="151"/>
                    </a:lnTo>
                    <a:lnTo>
                      <a:pt x="204" y="154"/>
                    </a:lnTo>
                    <a:lnTo>
                      <a:pt x="211" y="154"/>
                    </a:lnTo>
                    <a:lnTo>
                      <a:pt x="207" y="150"/>
                    </a:lnTo>
                    <a:lnTo>
                      <a:pt x="221" y="150"/>
                    </a:lnTo>
                    <a:lnTo>
                      <a:pt x="223" y="152"/>
                    </a:lnTo>
                    <a:lnTo>
                      <a:pt x="232" y="152"/>
                    </a:lnTo>
                    <a:lnTo>
                      <a:pt x="235" y="150"/>
                    </a:lnTo>
                    <a:lnTo>
                      <a:pt x="246" y="150"/>
                    </a:lnTo>
                    <a:lnTo>
                      <a:pt x="249" y="149"/>
                    </a:lnTo>
                    <a:lnTo>
                      <a:pt x="259" y="150"/>
                    </a:lnTo>
                    <a:lnTo>
                      <a:pt x="264" y="152"/>
                    </a:lnTo>
                    <a:lnTo>
                      <a:pt x="261" y="156"/>
                    </a:lnTo>
                    <a:lnTo>
                      <a:pt x="253" y="154"/>
                    </a:lnTo>
                    <a:lnTo>
                      <a:pt x="248" y="154"/>
                    </a:lnTo>
                    <a:lnTo>
                      <a:pt x="245" y="157"/>
                    </a:lnTo>
                    <a:lnTo>
                      <a:pt x="245" y="163"/>
                    </a:lnTo>
                    <a:lnTo>
                      <a:pt x="240" y="163"/>
                    </a:lnTo>
                    <a:lnTo>
                      <a:pt x="238" y="160"/>
                    </a:lnTo>
                    <a:lnTo>
                      <a:pt x="232" y="168"/>
                    </a:lnTo>
                    <a:lnTo>
                      <a:pt x="232" y="175"/>
                    </a:lnTo>
                    <a:lnTo>
                      <a:pt x="227" y="175"/>
                    </a:lnTo>
                    <a:lnTo>
                      <a:pt x="224" y="173"/>
                    </a:lnTo>
                    <a:lnTo>
                      <a:pt x="219" y="173"/>
                    </a:lnTo>
                    <a:lnTo>
                      <a:pt x="222" y="182"/>
                    </a:lnTo>
                    <a:lnTo>
                      <a:pt x="219" y="185"/>
                    </a:lnTo>
                    <a:lnTo>
                      <a:pt x="219" y="179"/>
                    </a:lnTo>
                    <a:lnTo>
                      <a:pt x="207" y="174"/>
                    </a:lnTo>
                    <a:lnTo>
                      <a:pt x="202" y="174"/>
                    </a:lnTo>
                    <a:lnTo>
                      <a:pt x="199" y="177"/>
                    </a:lnTo>
                    <a:lnTo>
                      <a:pt x="194" y="177"/>
                    </a:lnTo>
                    <a:lnTo>
                      <a:pt x="194" y="180"/>
                    </a:lnTo>
                    <a:lnTo>
                      <a:pt x="188" y="180"/>
                    </a:lnTo>
                    <a:lnTo>
                      <a:pt x="188" y="188"/>
                    </a:lnTo>
                    <a:lnTo>
                      <a:pt x="194" y="192"/>
                    </a:lnTo>
                    <a:lnTo>
                      <a:pt x="190" y="196"/>
                    </a:lnTo>
                    <a:lnTo>
                      <a:pt x="181" y="196"/>
                    </a:lnTo>
                    <a:lnTo>
                      <a:pt x="181" y="206"/>
                    </a:lnTo>
                    <a:lnTo>
                      <a:pt x="193" y="206"/>
                    </a:lnTo>
                    <a:lnTo>
                      <a:pt x="193" y="210"/>
                    </a:lnTo>
                    <a:lnTo>
                      <a:pt x="187" y="215"/>
                    </a:lnTo>
                    <a:lnTo>
                      <a:pt x="181" y="212"/>
                    </a:lnTo>
                    <a:lnTo>
                      <a:pt x="176" y="212"/>
                    </a:lnTo>
                    <a:lnTo>
                      <a:pt x="176" y="209"/>
                    </a:lnTo>
                    <a:lnTo>
                      <a:pt x="172" y="209"/>
                    </a:lnTo>
                    <a:lnTo>
                      <a:pt x="172" y="213"/>
                    </a:lnTo>
                    <a:lnTo>
                      <a:pt x="160" y="213"/>
                    </a:lnTo>
                    <a:lnTo>
                      <a:pt x="156" y="208"/>
                    </a:lnTo>
                    <a:lnTo>
                      <a:pt x="141" y="208"/>
                    </a:lnTo>
                    <a:lnTo>
                      <a:pt x="138" y="205"/>
                    </a:lnTo>
                    <a:lnTo>
                      <a:pt x="131" y="205"/>
                    </a:lnTo>
                    <a:lnTo>
                      <a:pt x="122" y="212"/>
                    </a:lnTo>
                    <a:lnTo>
                      <a:pt x="109" y="212"/>
                    </a:lnTo>
                    <a:lnTo>
                      <a:pt x="92" y="201"/>
                    </a:lnTo>
                    <a:lnTo>
                      <a:pt x="85" y="216"/>
                    </a:lnTo>
                    <a:lnTo>
                      <a:pt x="74" y="216"/>
                    </a:lnTo>
                    <a:lnTo>
                      <a:pt x="71" y="218"/>
                    </a:lnTo>
                    <a:lnTo>
                      <a:pt x="54" y="218"/>
                    </a:lnTo>
                    <a:lnTo>
                      <a:pt x="50" y="213"/>
                    </a:lnTo>
                    <a:lnTo>
                      <a:pt x="40" y="218"/>
                    </a:lnTo>
                    <a:lnTo>
                      <a:pt x="40" y="224"/>
                    </a:lnTo>
                    <a:lnTo>
                      <a:pt x="36" y="227"/>
                    </a:lnTo>
                    <a:lnTo>
                      <a:pt x="25" y="227"/>
                    </a:lnTo>
                    <a:lnTo>
                      <a:pt x="25" y="231"/>
                    </a:lnTo>
                    <a:lnTo>
                      <a:pt x="28" y="237"/>
                    </a:lnTo>
                    <a:lnTo>
                      <a:pt x="33" y="237"/>
                    </a:lnTo>
                    <a:lnTo>
                      <a:pt x="33" y="242"/>
                    </a:lnTo>
                    <a:lnTo>
                      <a:pt x="37" y="245"/>
                    </a:lnTo>
                    <a:lnTo>
                      <a:pt x="37" y="242"/>
                    </a:lnTo>
                    <a:lnTo>
                      <a:pt x="44" y="242"/>
                    </a:lnTo>
                    <a:lnTo>
                      <a:pt x="52" y="248"/>
                    </a:lnTo>
                    <a:lnTo>
                      <a:pt x="60" y="239"/>
                    </a:lnTo>
                    <a:lnTo>
                      <a:pt x="64" y="242"/>
                    </a:lnTo>
                    <a:lnTo>
                      <a:pt x="69" y="242"/>
                    </a:lnTo>
                    <a:lnTo>
                      <a:pt x="72" y="239"/>
                    </a:lnTo>
                    <a:lnTo>
                      <a:pt x="82" y="239"/>
                    </a:lnTo>
                    <a:lnTo>
                      <a:pt x="98" y="248"/>
                    </a:lnTo>
                    <a:lnTo>
                      <a:pt x="98" y="235"/>
                    </a:lnTo>
                    <a:lnTo>
                      <a:pt x="105" y="235"/>
                    </a:lnTo>
                    <a:lnTo>
                      <a:pt x="105" y="230"/>
                    </a:lnTo>
                    <a:lnTo>
                      <a:pt x="102" y="226"/>
                    </a:lnTo>
                    <a:lnTo>
                      <a:pt x="112" y="220"/>
                    </a:lnTo>
                    <a:lnTo>
                      <a:pt x="126" y="220"/>
                    </a:lnTo>
                    <a:lnTo>
                      <a:pt x="129" y="223"/>
                    </a:lnTo>
                    <a:lnTo>
                      <a:pt x="134" y="223"/>
                    </a:lnTo>
                    <a:lnTo>
                      <a:pt x="137" y="226"/>
                    </a:lnTo>
                    <a:lnTo>
                      <a:pt x="144" y="226"/>
                    </a:lnTo>
                    <a:lnTo>
                      <a:pt x="149" y="224"/>
                    </a:lnTo>
                    <a:lnTo>
                      <a:pt x="152" y="227"/>
                    </a:lnTo>
                    <a:lnTo>
                      <a:pt x="156" y="222"/>
                    </a:lnTo>
                    <a:lnTo>
                      <a:pt x="160" y="228"/>
                    </a:lnTo>
                    <a:lnTo>
                      <a:pt x="165" y="228"/>
                    </a:lnTo>
                    <a:lnTo>
                      <a:pt x="165" y="223"/>
                    </a:lnTo>
                    <a:lnTo>
                      <a:pt x="171" y="227"/>
                    </a:lnTo>
                    <a:lnTo>
                      <a:pt x="177" y="224"/>
                    </a:lnTo>
                    <a:lnTo>
                      <a:pt x="185" y="224"/>
                    </a:lnTo>
                    <a:lnTo>
                      <a:pt x="189" y="219"/>
                    </a:lnTo>
                    <a:lnTo>
                      <a:pt x="189" y="223"/>
                    </a:lnTo>
                    <a:lnTo>
                      <a:pt x="194" y="223"/>
                    </a:lnTo>
                    <a:lnTo>
                      <a:pt x="204" y="214"/>
                    </a:lnTo>
                    <a:lnTo>
                      <a:pt x="208" y="218"/>
                    </a:lnTo>
                    <a:lnTo>
                      <a:pt x="208" y="223"/>
                    </a:lnTo>
                    <a:lnTo>
                      <a:pt x="200" y="223"/>
                    </a:lnTo>
                    <a:lnTo>
                      <a:pt x="200" y="230"/>
                    </a:lnTo>
                    <a:lnTo>
                      <a:pt x="208" y="233"/>
                    </a:lnTo>
                    <a:lnTo>
                      <a:pt x="201" y="238"/>
                    </a:lnTo>
                    <a:lnTo>
                      <a:pt x="198" y="234"/>
                    </a:lnTo>
                    <a:lnTo>
                      <a:pt x="192" y="234"/>
                    </a:lnTo>
                    <a:lnTo>
                      <a:pt x="188" y="238"/>
                    </a:lnTo>
                    <a:lnTo>
                      <a:pt x="181" y="238"/>
                    </a:lnTo>
                    <a:lnTo>
                      <a:pt x="170" y="241"/>
                    </a:lnTo>
                    <a:lnTo>
                      <a:pt x="170" y="248"/>
                    </a:lnTo>
                    <a:lnTo>
                      <a:pt x="185" y="248"/>
                    </a:lnTo>
                    <a:lnTo>
                      <a:pt x="188" y="245"/>
                    </a:lnTo>
                    <a:lnTo>
                      <a:pt x="190" y="253"/>
                    </a:lnTo>
                    <a:lnTo>
                      <a:pt x="198" y="253"/>
                    </a:lnTo>
                    <a:lnTo>
                      <a:pt x="200" y="256"/>
                    </a:lnTo>
                    <a:lnTo>
                      <a:pt x="189" y="266"/>
                    </a:lnTo>
                    <a:lnTo>
                      <a:pt x="176" y="266"/>
                    </a:lnTo>
                    <a:lnTo>
                      <a:pt x="169" y="263"/>
                    </a:lnTo>
                    <a:lnTo>
                      <a:pt x="164" y="267"/>
                    </a:lnTo>
                    <a:lnTo>
                      <a:pt x="171" y="274"/>
                    </a:lnTo>
                    <a:lnTo>
                      <a:pt x="171" y="277"/>
                    </a:lnTo>
                    <a:lnTo>
                      <a:pt x="175" y="277"/>
                    </a:lnTo>
                    <a:lnTo>
                      <a:pt x="175" y="275"/>
                    </a:lnTo>
                    <a:lnTo>
                      <a:pt x="188" y="275"/>
                    </a:lnTo>
                    <a:lnTo>
                      <a:pt x="194" y="271"/>
                    </a:lnTo>
                    <a:lnTo>
                      <a:pt x="203" y="274"/>
                    </a:lnTo>
                    <a:lnTo>
                      <a:pt x="218" y="248"/>
                    </a:lnTo>
                    <a:lnTo>
                      <a:pt x="233" y="248"/>
                    </a:lnTo>
                    <a:lnTo>
                      <a:pt x="233" y="240"/>
                    </a:lnTo>
                    <a:lnTo>
                      <a:pt x="241" y="236"/>
                    </a:lnTo>
                    <a:lnTo>
                      <a:pt x="249" y="240"/>
                    </a:lnTo>
                    <a:lnTo>
                      <a:pt x="249" y="232"/>
                    </a:lnTo>
                    <a:lnTo>
                      <a:pt x="245" y="232"/>
                    </a:lnTo>
                    <a:lnTo>
                      <a:pt x="245" y="227"/>
                    </a:lnTo>
                    <a:lnTo>
                      <a:pt x="239" y="225"/>
                    </a:lnTo>
                    <a:lnTo>
                      <a:pt x="239" y="219"/>
                    </a:lnTo>
                    <a:lnTo>
                      <a:pt x="236" y="214"/>
                    </a:lnTo>
                    <a:lnTo>
                      <a:pt x="243" y="203"/>
                    </a:lnTo>
                    <a:lnTo>
                      <a:pt x="255" y="209"/>
                    </a:lnTo>
                    <a:lnTo>
                      <a:pt x="250" y="214"/>
                    </a:lnTo>
                    <a:lnTo>
                      <a:pt x="245" y="214"/>
                    </a:lnTo>
                    <a:lnTo>
                      <a:pt x="245" y="218"/>
                    </a:lnTo>
                    <a:lnTo>
                      <a:pt x="249" y="222"/>
                    </a:lnTo>
                    <a:lnTo>
                      <a:pt x="256" y="216"/>
                    </a:lnTo>
                    <a:lnTo>
                      <a:pt x="263" y="216"/>
                    </a:lnTo>
                    <a:lnTo>
                      <a:pt x="276" y="223"/>
                    </a:lnTo>
                    <a:lnTo>
                      <a:pt x="280" y="217"/>
                    </a:lnTo>
                    <a:lnTo>
                      <a:pt x="280" y="209"/>
                    </a:lnTo>
                    <a:lnTo>
                      <a:pt x="272" y="209"/>
                    </a:lnTo>
                    <a:lnTo>
                      <a:pt x="270" y="205"/>
                    </a:lnTo>
                    <a:lnTo>
                      <a:pt x="275" y="205"/>
                    </a:lnTo>
                    <a:lnTo>
                      <a:pt x="279" y="199"/>
                    </a:lnTo>
                    <a:lnTo>
                      <a:pt x="279" y="204"/>
                    </a:lnTo>
                    <a:lnTo>
                      <a:pt x="285" y="204"/>
                    </a:lnTo>
                    <a:lnTo>
                      <a:pt x="289" y="198"/>
                    </a:lnTo>
                    <a:lnTo>
                      <a:pt x="295" y="198"/>
                    </a:lnTo>
                    <a:lnTo>
                      <a:pt x="295" y="203"/>
                    </a:lnTo>
                    <a:lnTo>
                      <a:pt x="290" y="207"/>
                    </a:lnTo>
                    <a:lnTo>
                      <a:pt x="290" y="214"/>
                    </a:lnTo>
                    <a:lnTo>
                      <a:pt x="298" y="218"/>
                    </a:lnTo>
                    <a:lnTo>
                      <a:pt x="298" y="223"/>
                    </a:lnTo>
                    <a:lnTo>
                      <a:pt x="310" y="223"/>
                    </a:lnTo>
                    <a:lnTo>
                      <a:pt x="306" y="218"/>
                    </a:lnTo>
                    <a:lnTo>
                      <a:pt x="311" y="218"/>
                    </a:lnTo>
                    <a:lnTo>
                      <a:pt x="311" y="213"/>
                    </a:lnTo>
                    <a:lnTo>
                      <a:pt x="317" y="213"/>
                    </a:lnTo>
                    <a:lnTo>
                      <a:pt x="323" y="222"/>
                    </a:lnTo>
                    <a:lnTo>
                      <a:pt x="329" y="218"/>
                    </a:lnTo>
                    <a:lnTo>
                      <a:pt x="336" y="223"/>
                    </a:lnTo>
                    <a:lnTo>
                      <a:pt x="328" y="227"/>
                    </a:lnTo>
                    <a:lnTo>
                      <a:pt x="328" y="237"/>
                    </a:lnTo>
                    <a:lnTo>
                      <a:pt x="324" y="240"/>
                    </a:lnTo>
                    <a:lnTo>
                      <a:pt x="324" y="248"/>
                    </a:lnTo>
                    <a:lnTo>
                      <a:pt x="330" y="252"/>
                    </a:lnTo>
                    <a:lnTo>
                      <a:pt x="334" y="246"/>
                    </a:lnTo>
                    <a:lnTo>
                      <a:pt x="339" y="250"/>
                    </a:lnTo>
                    <a:lnTo>
                      <a:pt x="346" y="250"/>
                    </a:lnTo>
                    <a:lnTo>
                      <a:pt x="346" y="247"/>
                    </a:lnTo>
                    <a:lnTo>
                      <a:pt x="362" y="252"/>
                    </a:lnTo>
                    <a:lnTo>
                      <a:pt x="369" y="255"/>
                    </a:lnTo>
                    <a:lnTo>
                      <a:pt x="369" y="265"/>
                    </a:lnTo>
                    <a:lnTo>
                      <a:pt x="380" y="269"/>
                    </a:lnTo>
                    <a:lnTo>
                      <a:pt x="373" y="273"/>
                    </a:lnTo>
                    <a:lnTo>
                      <a:pt x="380" y="283"/>
                    </a:lnTo>
                    <a:lnTo>
                      <a:pt x="388" y="279"/>
                    </a:lnTo>
                    <a:lnTo>
                      <a:pt x="388" y="270"/>
                    </a:lnTo>
                    <a:lnTo>
                      <a:pt x="395" y="267"/>
                    </a:lnTo>
                    <a:lnTo>
                      <a:pt x="384" y="267"/>
                    </a:lnTo>
                    <a:lnTo>
                      <a:pt x="384" y="262"/>
                    </a:lnTo>
                    <a:lnTo>
                      <a:pt x="388" y="253"/>
                    </a:lnTo>
                    <a:lnTo>
                      <a:pt x="399" y="250"/>
                    </a:lnTo>
                    <a:lnTo>
                      <a:pt x="418" y="250"/>
                    </a:lnTo>
                    <a:lnTo>
                      <a:pt x="432" y="259"/>
                    </a:lnTo>
                    <a:lnTo>
                      <a:pt x="442" y="259"/>
                    </a:lnTo>
                    <a:lnTo>
                      <a:pt x="449" y="269"/>
                    </a:lnTo>
                    <a:lnTo>
                      <a:pt x="441" y="275"/>
                    </a:lnTo>
                    <a:lnTo>
                      <a:pt x="441" y="270"/>
                    </a:lnTo>
                    <a:lnTo>
                      <a:pt x="433" y="270"/>
                    </a:lnTo>
                    <a:lnTo>
                      <a:pt x="433" y="276"/>
                    </a:lnTo>
                    <a:lnTo>
                      <a:pt x="423" y="276"/>
                    </a:lnTo>
                    <a:lnTo>
                      <a:pt x="423" y="287"/>
                    </a:lnTo>
                    <a:lnTo>
                      <a:pt x="423" y="292"/>
                    </a:lnTo>
                    <a:lnTo>
                      <a:pt x="417" y="292"/>
                    </a:lnTo>
                    <a:lnTo>
                      <a:pt x="417" y="297"/>
                    </a:lnTo>
                    <a:lnTo>
                      <a:pt x="431" y="297"/>
                    </a:lnTo>
                    <a:lnTo>
                      <a:pt x="431" y="292"/>
                    </a:lnTo>
                    <a:lnTo>
                      <a:pt x="438" y="292"/>
                    </a:lnTo>
                    <a:lnTo>
                      <a:pt x="443" y="297"/>
                    </a:lnTo>
                    <a:lnTo>
                      <a:pt x="450" y="297"/>
                    </a:lnTo>
                    <a:lnTo>
                      <a:pt x="445" y="307"/>
                    </a:lnTo>
                    <a:lnTo>
                      <a:pt x="441" y="314"/>
                    </a:lnTo>
                    <a:lnTo>
                      <a:pt x="441" y="325"/>
                    </a:lnTo>
                    <a:lnTo>
                      <a:pt x="447" y="325"/>
                    </a:lnTo>
                    <a:lnTo>
                      <a:pt x="442" y="335"/>
                    </a:lnTo>
                    <a:lnTo>
                      <a:pt x="434" y="335"/>
                    </a:lnTo>
                    <a:lnTo>
                      <a:pt x="434" y="340"/>
                    </a:lnTo>
                    <a:lnTo>
                      <a:pt x="448" y="345"/>
                    </a:lnTo>
                    <a:lnTo>
                      <a:pt x="448" y="350"/>
                    </a:lnTo>
                    <a:lnTo>
                      <a:pt x="459" y="356"/>
                    </a:lnTo>
                    <a:lnTo>
                      <a:pt x="465" y="356"/>
                    </a:lnTo>
                    <a:lnTo>
                      <a:pt x="476" y="365"/>
                    </a:lnTo>
                    <a:lnTo>
                      <a:pt x="495" y="343"/>
                    </a:lnTo>
                    <a:lnTo>
                      <a:pt x="495" y="322"/>
                    </a:lnTo>
                    <a:lnTo>
                      <a:pt x="502" y="317"/>
                    </a:lnTo>
                    <a:lnTo>
                      <a:pt x="517" y="317"/>
                    </a:lnTo>
                    <a:lnTo>
                      <a:pt x="561" y="282"/>
                    </a:lnTo>
                    <a:lnTo>
                      <a:pt x="570" y="273"/>
                    </a:lnTo>
                    <a:lnTo>
                      <a:pt x="581" y="253"/>
                    </a:lnTo>
                    <a:lnTo>
                      <a:pt x="588" y="228"/>
                    </a:lnTo>
                    <a:lnTo>
                      <a:pt x="604" y="206"/>
                    </a:lnTo>
                    <a:lnTo>
                      <a:pt x="610" y="195"/>
                    </a:lnTo>
                    <a:lnTo>
                      <a:pt x="599" y="188"/>
                    </a:lnTo>
                    <a:lnTo>
                      <a:pt x="573" y="177"/>
                    </a:lnTo>
                    <a:lnTo>
                      <a:pt x="561" y="191"/>
                    </a:lnTo>
                    <a:lnTo>
                      <a:pt x="527" y="211"/>
                    </a:lnTo>
                    <a:lnTo>
                      <a:pt x="516" y="211"/>
                    </a:lnTo>
                    <a:lnTo>
                      <a:pt x="516" y="206"/>
                    </a:lnTo>
                    <a:lnTo>
                      <a:pt x="528" y="191"/>
                    </a:lnTo>
                    <a:lnTo>
                      <a:pt x="528" y="184"/>
                    </a:lnTo>
                    <a:lnTo>
                      <a:pt x="509" y="173"/>
                    </a:lnTo>
                    <a:lnTo>
                      <a:pt x="500" y="198"/>
                    </a:lnTo>
                    <a:lnTo>
                      <a:pt x="486" y="210"/>
                    </a:lnTo>
                    <a:lnTo>
                      <a:pt x="475" y="210"/>
                    </a:lnTo>
                    <a:lnTo>
                      <a:pt x="465" y="202"/>
                    </a:lnTo>
                    <a:lnTo>
                      <a:pt x="447" y="186"/>
                    </a:lnTo>
                    <a:lnTo>
                      <a:pt x="447" y="160"/>
                    </a:lnTo>
                    <a:lnTo>
                      <a:pt x="441" y="145"/>
                    </a:lnTo>
                    <a:lnTo>
                      <a:pt x="426" y="133"/>
                    </a:lnTo>
                    <a:lnTo>
                      <a:pt x="401" y="118"/>
                    </a:lnTo>
                    <a:lnTo>
                      <a:pt x="382" y="103"/>
                    </a:lnTo>
                    <a:lnTo>
                      <a:pt x="372" y="99"/>
                    </a:lnTo>
                    <a:lnTo>
                      <a:pt x="364" y="90"/>
                    </a:lnTo>
                    <a:lnTo>
                      <a:pt x="361" y="73"/>
                    </a:lnTo>
                    <a:lnTo>
                      <a:pt x="340" y="55"/>
                    </a:lnTo>
                    <a:lnTo>
                      <a:pt x="338" y="34"/>
                    </a:lnTo>
                    <a:lnTo>
                      <a:pt x="327" y="31"/>
                    </a:lnTo>
                    <a:lnTo>
                      <a:pt x="309" y="40"/>
                    </a:lnTo>
                    <a:lnTo>
                      <a:pt x="302" y="28"/>
                    </a:lnTo>
                    <a:lnTo>
                      <a:pt x="287" y="18"/>
                    </a:lnTo>
                    <a:lnTo>
                      <a:pt x="269" y="20"/>
                    </a:lnTo>
                    <a:lnTo>
                      <a:pt x="258" y="13"/>
                    </a:lnTo>
                    <a:lnTo>
                      <a:pt x="241" y="21"/>
                    </a:lnTo>
                    <a:lnTo>
                      <a:pt x="219" y="32"/>
                    </a:lnTo>
                    <a:lnTo>
                      <a:pt x="175" y="29"/>
                    </a:lnTo>
                    <a:lnTo>
                      <a:pt x="162" y="29"/>
                    </a:lnTo>
                    <a:lnTo>
                      <a:pt x="144" y="30"/>
                    </a:lnTo>
                    <a:lnTo>
                      <a:pt x="124" y="17"/>
                    </a:lnTo>
                    <a:lnTo>
                      <a:pt x="103" y="7"/>
                    </a:lnTo>
                    <a:lnTo>
                      <a:pt x="84" y="0"/>
                    </a:lnTo>
                    <a:lnTo>
                      <a:pt x="64" y="0"/>
                    </a:lnTo>
                    <a:lnTo>
                      <a:pt x="55" y="9"/>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8" name="Freeform 279">
                <a:extLst>
                  <a:ext uri="{FF2B5EF4-FFF2-40B4-BE49-F238E27FC236}">
                    <a16:creationId xmlns:a16="http://schemas.microsoft.com/office/drawing/2014/main" id="{62E436C7-6C6B-4C66-A19B-FBFC9D278873}"/>
                  </a:ext>
                </a:extLst>
              </p:cNvPr>
              <p:cNvSpPr>
                <a:spLocks/>
              </p:cNvSpPr>
              <p:nvPr/>
            </p:nvSpPr>
            <p:spPr bwMode="auto">
              <a:xfrm>
                <a:off x="1833563" y="3362325"/>
                <a:ext cx="550862" cy="382588"/>
              </a:xfrm>
              <a:custGeom>
                <a:avLst/>
                <a:gdLst>
                  <a:gd name="T0" fmla="*/ 89 w 291"/>
                  <a:gd name="T1" fmla="*/ 173 h 179"/>
                  <a:gd name="T2" fmla="*/ 19 w 291"/>
                  <a:gd name="T3" fmla="*/ 173 h 179"/>
                  <a:gd name="T4" fmla="*/ 19 w 291"/>
                  <a:gd name="T5" fmla="*/ 166 h 179"/>
                  <a:gd name="T6" fmla="*/ 0 w 291"/>
                  <a:gd name="T7" fmla="*/ 145 h 179"/>
                  <a:gd name="T8" fmla="*/ 0 w 291"/>
                  <a:gd name="T9" fmla="*/ 135 h 179"/>
                  <a:gd name="T10" fmla="*/ 5 w 291"/>
                  <a:gd name="T11" fmla="*/ 127 h 179"/>
                  <a:gd name="T12" fmla="*/ 9 w 291"/>
                  <a:gd name="T13" fmla="*/ 112 h 179"/>
                  <a:gd name="T14" fmla="*/ 9 w 291"/>
                  <a:gd name="T15" fmla="*/ 89 h 179"/>
                  <a:gd name="T16" fmla="*/ 13 w 291"/>
                  <a:gd name="T17" fmla="*/ 71 h 179"/>
                  <a:gd name="T18" fmla="*/ 19 w 291"/>
                  <a:gd name="T19" fmla="*/ 63 h 179"/>
                  <a:gd name="T20" fmla="*/ 34 w 291"/>
                  <a:gd name="T21" fmla="*/ 57 h 179"/>
                  <a:gd name="T22" fmla="*/ 54 w 291"/>
                  <a:gd name="T23" fmla="*/ 53 h 179"/>
                  <a:gd name="T24" fmla="*/ 68 w 291"/>
                  <a:gd name="T25" fmla="*/ 43 h 179"/>
                  <a:gd name="T26" fmla="*/ 74 w 291"/>
                  <a:gd name="T27" fmla="*/ 33 h 179"/>
                  <a:gd name="T28" fmla="*/ 119 w 291"/>
                  <a:gd name="T29" fmla="*/ 33 h 179"/>
                  <a:gd name="T30" fmla="*/ 143 w 291"/>
                  <a:gd name="T31" fmla="*/ 20 h 179"/>
                  <a:gd name="T32" fmla="*/ 159 w 291"/>
                  <a:gd name="T33" fmla="*/ 20 h 179"/>
                  <a:gd name="T34" fmla="*/ 171 w 291"/>
                  <a:gd name="T35" fmla="*/ 15 h 179"/>
                  <a:gd name="T36" fmla="*/ 186 w 291"/>
                  <a:gd name="T37" fmla="*/ 11 h 179"/>
                  <a:gd name="T38" fmla="*/ 208 w 291"/>
                  <a:gd name="T39" fmla="*/ 0 h 179"/>
                  <a:gd name="T40" fmla="*/ 233 w 291"/>
                  <a:gd name="T41" fmla="*/ 0 h 179"/>
                  <a:gd name="T42" fmla="*/ 245 w 291"/>
                  <a:gd name="T43" fmla="*/ 3 h 179"/>
                  <a:gd name="T44" fmla="*/ 252 w 291"/>
                  <a:gd name="T45" fmla="*/ 5 h 179"/>
                  <a:gd name="T46" fmla="*/ 277 w 291"/>
                  <a:gd name="T47" fmla="*/ 5 h 179"/>
                  <a:gd name="T48" fmla="*/ 277 w 291"/>
                  <a:gd name="T49" fmla="*/ 8 h 179"/>
                  <a:gd name="T50" fmla="*/ 266 w 291"/>
                  <a:gd name="T51" fmla="*/ 13 h 179"/>
                  <a:gd name="T52" fmla="*/ 266 w 291"/>
                  <a:gd name="T53" fmla="*/ 21 h 179"/>
                  <a:gd name="T54" fmla="*/ 277 w 291"/>
                  <a:gd name="T55" fmla="*/ 21 h 179"/>
                  <a:gd name="T56" fmla="*/ 283 w 291"/>
                  <a:gd name="T57" fmla="*/ 25 h 179"/>
                  <a:gd name="T58" fmla="*/ 287 w 291"/>
                  <a:gd name="T59" fmla="*/ 35 h 179"/>
                  <a:gd name="T60" fmla="*/ 291 w 291"/>
                  <a:gd name="T61" fmla="*/ 46 h 179"/>
                  <a:gd name="T62" fmla="*/ 280 w 291"/>
                  <a:gd name="T63" fmla="*/ 58 h 179"/>
                  <a:gd name="T64" fmla="*/ 258 w 291"/>
                  <a:gd name="T65" fmla="*/ 72 h 179"/>
                  <a:gd name="T66" fmla="*/ 258 w 291"/>
                  <a:gd name="T67" fmla="*/ 76 h 179"/>
                  <a:gd name="T68" fmla="*/ 264 w 291"/>
                  <a:gd name="T69" fmla="*/ 86 h 179"/>
                  <a:gd name="T70" fmla="*/ 264 w 291"/>
                  <a:gd name="T71" fmla="*/ 95 h 179"/>
                  <a:gd name="T72" fmla="*/ 245 w 291"/>
                  <a:gd name="T73" fmla="*/ 109 h 179"/>
                  <a:gd name="T74" fmla="*/ 237 w 291"/>
                  <a:gd name="T75" fmla="*/ 117 h 179"/>
                  <a:gd name="T76" fmla="*/ 222 w 291"/>
                  <a:gd name="T77" fmla="*/ 132 h 179"/>
                  <a:gd name="T78" fmla="*/ 201 w 291"/>
                  <a:gd name="T79" fmla="*/ 139 h 179"/>
                  <a:gd name="T80" fmla="*/ 201 w 291"/>
                  <a:gd name="T81" fmla="*/ 145 h 179"/>
                  <a:gd name="T82" fmla="*/ 206 w 291"/>
                  <a:gd name="T83" fmla="*/ 145 h 179"/>
                  <a:gd name="T84" fmla="*/ 200 w 291"/>
                  <a:gd name="T85" fmla="*/ 160 h 179"/>
                  <a:gd name="T86" fmla="*/ 200 w 291"/>
                  <a:gd name="T87" fmla="*/ 172 h 179"/>
                  <a:gd name="T88" fmla="*/ 194 w 291"/>
                  <a:gd name="T89" fmla="*/ 179 h 179"/>
                  <a:gd name="T90" fmla="*/ 179 w 291"/>
                  <a:gd name="T91" fmla="*/ 179 h 179"/>
                  <a:gd name="T92" fmla="*/ 164 w 291"/>
                  <a:gd name="T93" fmla="*/ 170 h 179"/>
                  <a:gd name="T94" fmla="*/ 150 w 291"/>
                  <a:gd name="T95" fmla="*/ 164 h 179"/>
                  <a:gd name="T96" fmla="*/ 137 w 291"/>
                  <a:gd name="T97" fmla="*/ 158 h 179"/>
                  <a:gd name="T98" fmla="*/ 115 w 291"/>
                  <a:gd name="T99" fmla="*/ 176 h 179"/>
                  <a:gd name="T100" fmla="*/ 89 w 291"/>
                  <a:gd name="T101"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1" h="179">
                    <a:moveTo>
                      <a:pt x="89" y="173"/>
                    </a:moveTo>
                    <a:lnTo>
                      <a:pt x="19" y="173"/>
                    </a:lnTo>
                    <a:lnTo>
                      <a:pt x="19" y="166"/>
                    </a:lnTo>
                    <a:lnTo>
                      <a:pt x="0" y="145"/>
                    </a:lnTo>
                    <a:lnTo>
                      <a:pt x="0" y="135"/>
                    </a:lnTo>
                    <a:lnTo>
                      <a:pt x="5" y="127"/>
                    </a:lnTo>
                    <a:lnTo>
                      <a:pt x="9" y="112"/>
                    </a:lnTo>
                    <a:lnTo>
                      <a:pt x="9" y="89"/>
                    </a:lnTo>
                    <a:lnTo>
                      <a:pt x="13" y="71"/>
                    </a:lnTo>
                    <a:lnTo>
                      <a:pt x="19" y="63"/>
                    </a:lnTo>
                    <a:lnTo>
                      <a:pt x="34" y="57"/>
                    </a:lnTo>
                    <a:lnTo>
                      <a:pt x="54" y="53"/>
                    </a:lnTo>
                    <a:lnTo>
                      <a:pt x="68" y="43"/>
                    </a:lnTo>
                    <a:lnTo>
                      <a:pt x="74" y="33"/>
                    </a:lnTo>
                    <a:lnTo>
                      <a:pt x="119" y="33"/>
                    </a:lnTo>
                    <a:lnTo>
                      <a:pt x="143" y="20"/>
                    </a:lnTo>
                    <a:lnTo>
                      <a:pt x="159" y="20"/>
                    </a:lnTo>
                    <a:lnTo>
                      <a:pt x="171" y="15"/>
                    </a:lnTo>
                    <a:lnTo>
                      <a:pt x="186" y="11"/>
                    </a:lnTo>
                    <a:lnTo>
                      <a:pt x="208" y="0"/>
                    </a:lnTo>
                    <a:lnTo>
                      <a:pt x="233" y="0"/>
                    </a:lnTo>
                    <a:lnTo>
                      <a:pt x="245" y="3"/>
                    </a:lnTo>
                    <a:lnTo>
                      <a:pt x="252" y="5"/>
                    </a:lnTo>
                    <a:lnTo>
                      <a:pt x="277" y="5"/>
                    </a:lnTo>
                    <a:lnTo>
                      <a:pt x="277" y="8"/>
                    </a:lnTo>
                    <a:lnTo>
                      <a:pt x="266" y="13"/>
                    </a:lnTo>
                    <a:lnTo>
                      <a:pt x="266" y="21"/>
                    </a:lnTo>
                    <a:lnTo>
                      <a:pt x="277" y="21"/>
                    </a:lnTo>
                    <a:lnTo>
                      <a:pt x="283" y="25"/>
                    </a:lnTo>
                    <a:lnTo>
                      <a:pt x="287" y="35"/>
                    </a:lnTo>
                    <a:lnTo>
                      <a:pt x="291" y="46"/>
                    </a:lnTo>
                    <a:lnTo>
                      <a:pt x="280" y="58"/>
                    </a:lnTo>
                    <a:lnTo>
                      <a:pt x="258" y="72"/>
                    </a:lnTo>
                    <a:lnTo>
                      <a:pt x="258" y="76"/>
                    </a:lnTo>
                    <a:lnTo>
                      <a:pt x="264" y="86"/>
                    </a:lnTo>
                    <a:lnTo>
                      <a:pt x="264" y="95"/>
                    </a:lnTo>
                    <a:lnTo>
                      <a:pt x="245" y="109"/>
                    </a:lnTo>
                    <a:lnTo>
                      <a:pt x="237" y="117"/>
                    </a:lnTo>
                    <a:lnTo>
                      <a:pt x="222" y="132"/>
                    </a:lnTo>
                    <a:lnTo>
                      <a:pt x="201" y="139"/>
                    </a:lnTo>
                    <a:lnTo>
                      <a:pt x="201" y="145"/>
                    </a:lnTo>
                    <a:lnTo>
                      <a:pt x="206" y="145"/>
                    </a:lnTo>
                    <a:lnTo>
                      <a:pt x="200" y="160"/>
                    </a:lnTo>
                    <a:lnTo>
                      <a:pt x="200" y="172"/>
                    </a:lnTo>
                    <a:lnTo>
                      <a:pt x="194" y="179"/>
                    </a:lnTo>
                    <a:lnTo>
                      <a:pt x="179" y="179"/>
                    </a:lnTo>
                    <a:lnTo>
                      <a:pt x="164" y="170"/>
                    </a:lnTo>
                    <a:lnTo>
                      <a:pt x="150" y="164"/>
                    </a:lnTo>
                    <a:lnTo>
                      <a:pt x="137" y="158"/>
                    </a:lnTo>
                    <a:lnTo>
                      <a:pt x="115" y="176"/>
                    </a:lnTo>
                    <a:lnTo>
                      <a:pt x="89" y="17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19" name="Freeform 280">
                <a:extLst>
                  <a:ext uri="{FF2B5EF4-FFF2-40B4-BE49-F238E27FC236}">
                    <a16:creationId xmlns:a16="http://schemas.microsoft.com/office/drawing/2014/main" id="{FD257E07-3FA5-4F58-BA68-B70D50753492}"/>
                  </a:ext>
                </a:extLst>
              </p:cNvPr>
              <p:cNvSpPr>
                <a:spLocks/>
              </p:cNvSpPr>
              <p:nvPr/>
            </p:nvSpPr>
            <p:spPr bwMode="auto">
              <a:xfrm>
                <a:off x="733425" y="1503363"/>
                <a:ext cx="461963" cy="809625"/>
              </a:xfrm>
              <a:custGeom>
                <a:avLst/>
                <a:gdLst>
                  <a:gd name="T0" fmla="*/ 70 w 244"/>
                  <a:gd name="T1" fmla="*/ 272 h 378"/>
                  <a:gd name="T2" fmla="*/ 61 w 244"/>
                  <a:gd name="T3" fmla="*/ 281 h 378"/>
                  <a:gd name="T4" fmla="*/ 39 w 244"/>
                  <a:gd name="T5" fmla="*/ 300 h 378"/>
                  <a:gd name="T6" fmla="*/ 28 w 244"/>
                  <a:gd name="T7" fmla="*/ 312 h 378"/>
                  <a:gd name="T8" fmla="*/ 17 w 244"/>
                  <a:gd name="T9" fmla="*/ 326 h 378"/>
                  <a:gd name="T10" fmla="*/ 0 w 244"/>
                  <a:gd name="T11" fmla="*/ 332 h 378"/>
                  <a:gd name="T12" fmla="*/ 1 w 244"/>
                  <a:gd name="T13" fmla="*/ 347 h 378"/>
                  <a:gd name="T14" fmla="*/ 7 w 244"/>
                  <a:gd name="T15" fmla="*/ 369 h 378"/>
                  <a:gd name="T16" fmla="*/ 61 w 244"/>
                  <a:gd name="T17" fmla="*/ 375 h 378"/>
                  <a:gd name="T18" fmla="*/ 80 w 244"/>
                  <a:gd name="T19" fmla="*/ 373 h 378"/>
                  <a:gd name="T20" fmla="*/ 95 w 244"/>
                  <a:gd name="T21" fmla="*/ 372 h 378"/>
                  <a:gd name="T22" fmla="*/ 118 w 244"/>
                  <a:gd name="T23" fmla="*/ 366 h 378"/>
                  <a:gd name="T24" fmla="*/ 148 w 244"/>
                  <a:gd name="T25" fmla="*/ 369 h 378"/>
                  <a:gd name="T26" fmla="*/ 161 w 244"/>
                  <a:gd name="T27" fmla="*/ 349 h 378"/>
                  <a:gd name="T28" fmla="*/ 161 w 244"/>
                  <a:gd name="T29" fmla="*/ 275 h 378"/>
                  <a:gd name="T30" fmla="*/ 156 w 244"/>
                  <a:gd name="T31" fmla="*/ 262 h 378"/>
                  <a:gd name="T32" fmla="*/ 160 w 244"/>
                  <a:gd name="T33" fmla="*/ 248 h 378"/>
                  <a:gd name="T34" fmla="*/ 179 w 244"/>
                  <a:gd name="T35" fmla="*/ 249 h 378"/>
                  <a:gd name="T36" fmla="*/ 220 w 244"/>
                  <a:gd name="T37" fmla="*/ 210 h 378"/>
                  <a:gd name="T38" fmla="*/ 211 w 244"/>
                  <a:gd name="T39" fmla="*/ 190 h 378"/>
                  <a:gd name="T40" fmla="*/ 208 w 244"/>
                  <a:gd name="T41" fmla="*/ 157 h 378"/>
                  <a:gd name="T42" fmla="*/ 236 w 244"/>
                  <a:gd name="T43" fmla="*/ 106 h 378"/>
                  <a:gd name="T44" fmla="*/ 220 w 244"/>
                  <a:gd name="T45" fmla="*/ 97 h 378"/>
                  <a:gd name="T46" fmla="*/ 244 w 244"/>
                  <a:gd name="T47" fmla="*/ 57 h 378"/>
                  <a:gd name="T48" fmla="*/ 238 w 244"/>
                  <a:gd name="T49" fmla="*/ 0 h 378"/>
                  <a:gd name="T50" fmla="*/ 199 w 244"/>
                  <a:gd name="T51" fmla="*/ 8 h 378"/>
                  <a:gd name="T52" fmla="*/ 177 w 244"/>
                  <a:gd name="T53" fmla="*/ 12 h 378"/>
                  <a:gd name="T54" fmla="*/ 150 w 244"/>
                  <a:gd name="T55" fmla="*/ 11 h 378"/>
                  <a:gd name="T56" fmla="*/ 146 w 244"/>
                  <a:gd name="T57" fmla="*/ 37 h 378"/>
                  <a:gd name="T58" fmla="*/ 103 w 244"/>
                  <a:gd name="T59" fmla="*/ 43 h 378"/>
                  <a:gd name="T60" fmla="*/ 91 w 244"/>
                  <a:gd name="T61" fmla="*/ 59 h 378"/>
                  <a:gd name="T62" fmla="*/ 108 w 244"/>
                  <a:gd name="T63" fmla="*/ 78 h 378"/>
                  <a:gd name="T64" fmla="*/ 125 w 244"/>
                  <a:gd name="T65" fmla="*/ 99 h 378"/>
                  <a:gd name="T66" fmla="*/ 143 w 244"/>
                  <a:gd name="T67" fmla="*/ 108 h 378"/>
                  <a:gd name="T68" fmla="*/ 145 w 244"/>
                  <a:gd name="T69" fmla="*/ 120 h 378"/>
                  <a:gd name="T70" fmla="*/ 146 w 244"/>
                  <a:gd name="T71" fmla="*/ 144 h 378"/>
                  <a:gd name="T72" fmla="*/ 149 w 244"/>
                  <a:gd name="T73" fmla="*/ 166 h 378"/>
                  <a:gd name="T74" fmla="*/ 134 w 244"/>
                  <a:gd name="T75" fmla="*/ 178 h 378"/>
                  <a:gd name="T76" fmla="*/ 119 w 244"/>
                  <a:gd name="T77" fmla="*/ 176 h 378"/>
                  <a:gd name="T78" fmla="*/ 99 w 244"/>
                  <a:gd name="T79" fmla="*/ 190 h 378"/>
                  <a:gd name="T80" fmla="*/ 79 w 244"/>
                  <a:gd name="T81" fmla="*/ 196 h 378"/>
                  <a:gd name="T82" fmla="*/ 69 w 244"/>
                  <a:gd name="T83" fmla="*/ 241 h 378"/>
                  <a:gd name="T84" fmla="*/ 75 w 244"/>
                  <a:gd name="T85" fmla="*/ 25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 h="378">
                    <a:moveTo>
                      <a:pt x="77" y="258"/>
                    </a:moveTo>
                    <a:lnTo>
                      <a:pt x="78" y="263"/>
                    </a:lnTo>
                    <a:lnTo>
                      <a:pt x="70" y="272"/>
                    </a:lnTo>
                    <a:lnTo>
                      <a:pt x="71" y="277"/>
                    </a:lnTo>
                    <a:lnTo>
                      <a:pt x="64" y="282"/>
                    </a:lnTo>
                    <a:lnTo>
                      <a:pt x="61" y="281"/>
                    </a:lnTo>
                    <a:lnTo>
                      <a:pt x="54" y="287"/>
                    </a:lnTo>
                    <a:lnTo>
                      <a:pt x="52" y="292"/>
                    </a:lnTo>
                    <a:lnTo>
                      <a:pt x="39" y="300"/>
                    </a:lnTo>
                    <a:lnTo>
                      <a:pt x="39" y="306"/>
                    </a:lnTo>
                    <a:lnTo>
                      <a:pt x="32" y="312"/>
                    </a:lnTo>
                    <a:lnTo>
                      <a:pt x="28" y="312"/>
                    </a:lnTo>
                    <a:lnTo>
                      <a:pt x="22" y="316"/>
                    </a:lnTo>
                    <a:lnTo>
                      <a:pt x="19" y="321"/>
                    </a:lnTo>
                    <a:lnTo>
                      <a:pt x="17" y="326"/>
                    </a:lnTo>
                    <a:lnTo>
                      <a:pt x="11" y="334"/>
                    </a:lnTo>
                    <a:lnTo>
                      <a:pt x="3" y="334"/>
                    </a:lnTo>
                    <a:lnTo>
                      <a:pt x="0" y="332"/>
                    </a:lnTo>
                    <a:lnTo>
                      <a:pt x="0" y="338"/>
                    </a:lnTo>
                    <a:lnTo>
                      <a:pt x="1" y="341"/>
                    </a:lnTo>
                    <a:lnTo>
                      <a:pt x="1" y="347"/>
                    </a:lnTo>
                    <a:lnTo>
                      <a:pt x="2" y="351"/>
                    </a:lnTo>
                    <a:lnTo>
                      <a:pt x="1" y="363"/>
                    </a:lnTo>
                    <a:lnTo>
                      <a:pt x="7" y="369"/>
                    </a:lnTo>
                    <a:lnTo>
                      <a:pt x="15" y="370"/>
                    </a:lnTo>
                    <a:lnTo>
                      <a:pt x="39" y="369"/>
                    </a:lnTo>
                    <a:lnTo>
                      <a:pt x="61" y="375"/>
                    </a:lnTo>
                    <a:lnTo>
                      <a:pt x="67" y="369"/>
                    </a:lnTo>
                    <a:lnTo>
                      <a:pt x="76" y="374"/>
                    </a:lnTo>
                    <a:lnTo>
                      <a:pt x="80" y="373"/>
                    </a:lnTo>
                    <a:lnTo>
                      <a:pt x="84" y="370"/>
                    </a:lnTo>
                    <a:lnTo>
                      <a:pt x="90" y="370"/>
                    </a:lnTo>
                    <a:lnTo>
                      <a:pt x="95" y="372"/>
                    </a:lnTo>
                    <a:lnTo>
                      <a:pt x="99" y="378"/>
                    </a:lnTo>
                    <a:lnTo>
                      <a:pt x="104" y="378"/>
                    </a:lnTo>
                    <a:lnTo>
                      <a:pt x="118" y="366"/>
                    </a:lnTo>
                    <a:lnTo>
                      <a:pt x="127" y="366"/>
                    </a:lnTo>
                    <a:lnTo>
                      <a:pt x="131" y="369"/>
                    </a:lnTo>
                    <a:lnTo>
                      <a:pt x="148" y="369"/>
                    </a:lnTo>
                    <a:lnTo>
                      <a:pt x="156" y="365"/>
                    </a:lnTo>
                    <a:lnTo>
                      <a:pt x="160" y="365"/>
                    </a:lnTo>
                    <a:lnTo>
                      <a:pt x="161" y="349"/>
                    </a:lnTo>
                    <a:lnTo>
                      <a:pt x="170" y="336"/>
                    </a:lnTo>
                    <a:lnTo>
                      <a:pt x="156" y="314"/>
                    </a:lnTo>
                    <a:lnTo>
                      <a:pt x="161" y="275"/>
                    </a:lnTo>
                    <a:lnTo>
                      <a:pt x="164" y="267"/>
                    </a:lnTo>
                    <a:lnTo>
                      <a:pt x="163" y="261"/>
                    </a:lnTo>
                    <a:lnTo>
                      <a:pt x="156" y="262"/>
                    </a:lnTo>
                    <a:lnTo>
                      <a:pt x="153" y="258"/>
                    </a:lnTo>
                    <a:lnTo>
                      <a:pt x="157" y="250"/>
                    </a:lnTo>
                    <a:lnTo>
                      <a:pt x="160" y="248"/>
                    </a:lnTo>
                    <a:lnTo>
                      <a:pt x="169" y="248"/>
                    </a:lnTo>
                    <a:lnTo>
                      <a:pt x="171" y="249"/>
                    </a:lnTo>
                    <a:lnTo>
                      <a:pt x="179" y="249"/>
                    </a:lnTo>
                    <a:lnTo>
                      <a:pt x="206" y="232"/>
                    </a:lnTo>
                    <a:lnTo>
                      <a:pt x="211" y="228"/>
                    </a:lnTo>
                    <a:lnTo>
                      <a:pt x="220" y="210"/>
                    </a:lnTo>
                    <a:lnTo>
                      <a:pt x="220" y="203"/>
                    </a:lnTo>
                    <a:lnTo>
                      <a:pt x="218" y="199"/>
                    </a:lnTo>
                    <a:lnTo>
                      <a:pt x="211" y="190"/>
                    </a:lnTo>
                    <a:lnTo>
                      <a:pt x="206" y="179"/>
                    </a:lnTo>
                    <a:lnTo>
                      <a:pt x="207" y="164"/>
                    </a:lnTo>
                    <a:lnTo>
                      <a:pt x="208" y="157"/>
                    </a:lnTo>
                    <a:lnTo>
                      <a:pt x="217" y="141"/>
                    </a:lnTo>
                    <a:lnTo>
                      <a:pt x="235" y="115"/>
                    </a:lnTo>
                    <a:lnTo>
                      <a:pt x="236" y="106"/>
                    </a:lnTo>
                    <a:lnTo>
                      <a:pt x="234" y="102"/>
                    </a:lnTo>
                    <a:lnTo>
                      <a:pt x="224" y="102"/>
                    </a:lnTo>
                    <a:lnTo>
                      <a:pt x="220" y="97"/>
                    </a:lnTo>
                    <a:lnTo>
                      <a:pt x="228" y="90"/>
                    </a:lnTo>
                    <a:lnTo>
                      <a:pt x="237" y="79"/>
                    </a:lnTo>
                    <a:lnTo>
                      <a:pt x="244" y="57"/>
                    </a:lnTo>
                    <a:lnTo>
                      <a:pt x="239" y="44"/>
                    </a:lnTo>
                    <a:lnTo>
                      <a:pt x="239" y="22"/>
                    </a:lnTo>
                    <a:lnTo>
                      <a:pt x="238" y="0"/>
                    </a:lnTo>
                    <a:lnTo>
                      <a:pt x="215" y="10"/>
                    </a:lnTo>
                    <a:lnTo>
                      <a:pt x="206" y="10"/>
                    </a:lnTo>
                    <a:lnTo>
                      <a:pt x="199" y="8"/>
                    </a:lnTo>
                    <a:lnTo>
                      <a:pt x="192" y="8"/>
                    </a:lnTo>
                    <a:lnTo>
                      <a:pt x="185" y="11"/>
                    </a:lnTo>
                    <a:lnTo>
                      <a:pt x="177" y="12"/>
                    </a:lnTo>
                    <a:lnTo>
                      <a:pt x="171" y="9"/>
                    </a:lnTo>
                    <a:lnTo>
                      <a:pt x="158" y="10"/>
                    </a:lnTo>
                    <a:lnTo>
                      <a:pt x="150" y="11"/>
                    </a:lnTo>
                    <a:lnTo>
                      <a:pt x="147" y="16"/>
                    </a:lnTo>
                    <a:lnTo>
                      <a:pt x="148" y="29"/>
                    </a:lnTo>
                    <a:lnTo>
                      <a:pt x="146" y="37"/>
                    </a:lnTo>
                    <a:lnTo>
                      <a:pt x="140" y="37"/>
                    </a:lnTo>
                    <a:lnTo>
                      <a:pt x="134" y="43"/>
                    </a:lnTo>
                    <a:lnTo>
                      <a:pt x="103" y="43"/>
                    </a:lnTo>
                    <a:lnTo>
                      <a:pt x="97" y="45"/>
                    </a:lnTo>
                    <a:lnTo>
                      <a:pt x="93" y="52"/>
                    </a:lnTo>
                    <a:lnTo>
                      <a:pt x="91" y="59"/>
                    </a:lnTo>
                    <a:lnTo>
                      <a:pt x="93" y="70"/>
                    </a:lnTo>
                    <a:lnTo>
                      <a:pt x="100" y="76"/>
                    </a:lnTo>
                    <a:lnTo>
                      <a:pt x="108" y="78"/>
                    </a:lnTo>
                    <a:lnTo>
                      <a:pt x="120" y="86"/>
                    </a:lnTo>
                    <a:lnTo>
                      <a:pt x="125" y="92"/>
                    </a:lnTo>
                    <a:lnTo>
                      <a:pt x="125" y="99"/>
                    </a:lnTo>
                    <a:lnTo>
                      <a:pt x="130" y="105"/>
                    </a:lnTo>
                    <a:lnTo>
                      <a:pt x="137" y="108"/>
                    </a:lnTo>
                    <a:lnTo>
                      <a:pt x="143" y="108"/>
                    </a:lnTo>
                    <a:lnTo>
                      <a:pt x="145" y="109"/>
                    </a:lnTo>
                    <a:lnTo>
                      <a:pt x="147" y="115"/>
                    </a:lnTo>
                    <a:lnTo>
                      <a:pt x="145" y="120"/>
                    </a:lnTo>
                    <a:lnTo>
                      <a:pt x="146" y="125"/>
                    </a:lnTo>
                    <a:lnTo>
                      <a:pt x="145" y="135"/>
                    </a:lnTo>
                    <a:lnTo>
                      <a:pt x="146" y="144"/>
                    </a:lnTo>
                    <a:lnTo>
                      <a:pt x="148" y="148"/>
                    </a:lnTo>
                    <a:lnTo>
                      <a:pt x="148" y="150"/>
                    </a:lnTo>
                    <a:lnTo>
                      <a:pt x="149" y="166"/>
                    </a:lnTo>
                    <a:lnTo>
                      <a:pt x="146" y="173"/>
                    </a:lnTo>
                    <a:lnTo>
                      <a:pt x="141" y="178"/>
                    </a:lnTo>
                    <a:lnTo>
                      <a:pt x="134" y="178"/>
                    </a:lnTo>
                    <a:lnTo>
                      <a:pt x="131" y="177"/>
                    </a:lnTo>
                    <a:lnTo>
                      <a:pt x="125" y="176"/>
                    </a:lnTo>
                    <a:lnTo>
                      <a:pt x="119" y="176"/>
                    </a:lnTo>
                    <a:lnTo>
                      <a:pt x="112" y="185"/>
                    </a:lnTo>
                    <a:lnTo>
                      <a:pt x="108" y="187"/>
                    </a:lnTo>
                    <a:lnTo>
                      <a:pt x="99" y="190"/>
                    </a:lnTo>
                    <a:lnTo>
                      <a:pt x="94" y="193"/>
                    </a:lnTo>
                    <a:lnTo>
                      <a:pt x="87" y="196"/>
                    </a:lnTo>
                    <a:lnTo>
                      <a:pt x="79" y="196"/>
                    </a:lnTo>
                    <a:lnTo>
                      <a:pt x="72" y="202"/>
                    </a:lnTo>
                    <a:lnTo>
                      <a:pt x="72" y="237"/>
                    </a:lnTo>
                    <a:lnTo>
                      <a:pt x="69" y="241"/>
                    </a:lnTo>
                    <a:lnTo>
                      <a:pt x="68" y="247"/>
                    </a:lnTo>
                    <a:lnTo>
                      <a:pt x="69" y="251"/>
                    </a:lnTo>
                    <a:lnTo>
                      <a:pt x="75" y="255"/>
                    </a:lnTo>
                    <a:lnTo>
                      <a:pt x="77" y="258"/>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0" name="Freeform 281" descr="Wide upward diagonal">
                <a:extLst>
                  <a:ext uri="{FF2B5EF4-FFF2-40B4-BE49-F238E27FC236}">
                    <a16:creationId xmlns:a16="http://schemas.microsoft.com/office/drawing/2014/main" id="{90BF8A7F-1B43-4E9F-A57E-64D428C6FF62}"/>
                  </a:ext>
                </a:extLst>
              </p:cNvPr>
              <p:cNvSpPr>
                <a:spLocks/>
              </p:cNvSpPr>
              <p:nvPr/>
            </p:nvSpPr>
            <p:spPr bwMode="auto">
              <a:xfrm>
                <a:off x="1579563" y="1803400"/>
                <a:ext cx="495300" cy="352425"/>
              </a:xfrm>
              <a:custGeom>
                <a:avLst/>
                <a:gdLst>
                  <a:gd name="T0" fmla="*/ 233 w 262"/>
                  <a:gd name="T1" fmla="*/ 143 h 165"/>
                  <a:gd name="T2" fmla="*/ 227 w 262"/>
                  <a:gd name="T3" fmla="*/ 148 h 165"/>
                  <a:gd name="T4" fmla="*/ 214 w 262"/>
                  <a:gd name="T5" fmla="*/ 151 h 165"/>
                  <a:gd name="T6" fmla="*/ 206 w 262"/>
                  <a:gd name="T7" fmla="*/ 152 h 165"/>
                  <a:gd name="T8" fmla="*/ 202 w 262"/>
                  <a:gd name="T9" fmla="*/ 148 h 165"/>
                  <a:gd name="T10" fmla="*/ 198 w 262"/>
                  <a:gd name="T11" fmla="*/ 143 h 165"/>
                  <a:gd name="T12" fmla="*/ 201 w 262"/>
                  <a:gd name="T13" fmla="*/ 141 h 165"/>
                  <a:gd name="T14" fmla="*/ 197 w 262"/>
                  <a:gd name="T15" fmla="*/ 144 h 165"/>
                  <a:gd name="T16" fmla="*/ 201 w 262"/>
                  <a:gd name="T17" fmla="*/ 148 h 165"/>
                  <a:gd name="T18" fmla="*/ 203 w 262"/>
                  <a:gd name="T19" fmla="*/ 150 h 165"/>
                  <a:gd name="T20" fmla="*/ 206 w 262"/>
                  <a:gd name="T21" fmla="*/ 153 h 165"/>
                  <a:gd name="T22" fmla="*/ 212 w 262"/>
                  <a:gd name="T23" fmla="*/ 156 h 165"/>
                  <a:gd name="T24" fmla="*/ 203 w 262"/>
                  <a:gd name="T25" fmla="*/ 157 h 165"/>
                  <a:gd name="T26" fmla="*/ 201 w 262"/>
                  <a:gd name="T27" fmla="*/ 157 h 165"/>
                  <a:gd name="T28" fmla="*/ 199 w 262"/>
                  <a:gd name="T29" fmla="*/ 157 h 165"/>
                  <a:gd name="T30" fmla="*/ 194 w 262"/>
                  <a:gd name="T31" fmla="*/ 158 h 165"/>
                  <a:gd name="T32" fmla="*/ 186 w 262"/>
                  <a:gd name="T33" fmla="*/ 160 h 165"/>
                  <a:gd name="T34" fmla="*/ 178 w 262"/>
                  <a:gd name="T35" fmla="*/ 161 h 165"/>
                  <a:gd name="T36" fmla="*/ 174 w 262"/>
                  <a:gd name="T37" fmla="*/ 162 h 165"/>
                  <a:gd name="T38" fmla="*/ 172 w 262"/>
                  <a:gd name="T39" fmla="*/ 161 h 165"/>
                  <a:gd name="T40" fmla="*/ 164 w 262"/>
                  <a:gd name="T41" fmla="*/ 162 h 165"/>
                  <a:gd name="T42" fmla="*/ 151 w 262"/>
                  <a:gd name="T43" fmla="*/ 162 h 165"/>
                  <a:gd name="T44" fmla="*/ 140 w 262"/>
                  <a:gd name="T45" fmla="*/ 156 h 165"/>
                  <a:gd name="T46" fmla="*/ 137 w 262"/>
                  <a:gd name="T47" fmla="*/ 154 h 165"/>
                  <a:gd name="T48" fmla="*/ 131 w 262"/>
                  <a:gd name="T49" fmla="*/ 156 h 165"/>
                  <a:gd name="T50" fmla="*/ 122 w 262"/>
                  <a:gd name="T51" fmla="*/ 155 h 165"/>
                  <a:gd name="T52" fmla="*/ 118 w 262"/>
                  <a:gd name="T53" fmla="*/ 154 h 165"/>
                  <a:gd name="T54" fmla="*/ 93 w 262"/>
                  <a:gd name="T55" fmla="*/ 155 h 165"/>
                  <a:gd name="T56" fmla="*/ 73 w 262"/>
                  <a:gd name="T57" fmla="*/ 144 h 165"/>
                  <a:gd name="T58" fmla="*/ 11 w 262"/>
                  <a:gd name="T59" fmla="*/ 136 h 165"/>
                  <a:gd name="T60" fmla="*/ 46 w 262"/>
                  <a:gd name="T61" fmla="*/ 28 h 165"/>
                  <a:gd name="T62" fmla="*/ 65 w 262"/>
                  <a:gd name="T63" fmla="*/ 14 h 165"/>
                  <a:gd name="T64" fmla="*/ 145 w 262"/>
                  <a:gd name="T65" fmla="*/ 59 h 165"/>
                  <a:gd name="T66" fmla="*/ 151 w 262"/>
                  <a:gd name="T67" fmla="*/ 61 h 165"/>
                  <a:gd name="T68" fmla="*/ 158 w 262"/>
                  <a:gd name="T69" fmla="*/ 65 h 165"/>
                  <a:gd name="T70" fmla="*/ 167 w 262"/>
                  <a:gd name="T71" fmla="*/ 69 h 165"/>
                  <a:gd name="T72" fmla="*/ 172 w 262"/>
                  <a:gd name="T73" fmla="*/ 72 h 165"/>
                  <a:gd name="T74" fmla="*/ 179 w 262"/>
                  <a:gd name="T75" fmla="*/ 75 h 165"/>
                  <a:gd name="T76" fmla="*/ 187 w 262"/>
                  <a:gd name="T77" fmla="*/ 78 h 165"/>
                  <a:gd name="T78" fmla="*/ 195 w 262"/>
                  <a:gd name="T79" fmla="*/ 82 h 165"/>
                  <a:gd name="T80" fmla="*/ 210 w 262"/>
                  <a:gd name="T81" fmla="*/ 86 h 165"/>
                  <a:gd name="T82" fmla="*/ 225 w 262"/>
                  <a:gd name="T83" fmla="*/ 92 h 165"/>
                  <a:gd name="T84" fmla="*/ 239 w 262"/>
                  <a:gd name="T85" fmla="*/ 91 h 165"/>
                  <a:gd name="T86" fmla="*/ 246 w 262"/>
                  <a:gd name="T87" fmla="*/ 95 h 165"/>
                  <a:gd name="T88" fmla="*/ 250 w 262"/>
                  <a:gd name="T89" fmla="*/ 95 h 165"/>
                  <a:gd name="T90" fmla="*/ 254 w 262"/>
                  <a:gd name="T91" fmla="*/ 97 h 165"/>
                  <a:gd name="T92" fmla="*/ 259 w 262"/>
                  <a:gd name="T93" fmla="*/ 99 h 165"/>
                  <a:gd name="T94" fmla="*/ 261 w 262"/>
                  <a:gd name="T95" fmla="*/ 103 h 165"/>
                  <a:gd name="T96" fmla="*/ 259 w 262"/>
                  <a:gd name="T97" fmla="*/ 103 h 165"/>
                  <a:gd name="T98" fmla="*/ 259 w 262"/>
                  <a:gd name="T99" fmla="*/ 107 h 165"/>
                  <a:gd name="T100" fmla="*/ 247 w 262"/>
                  <a:gd name="T101" fmla="*/ 113 h 165"/>
                  <a:gd name="T102" fmla="*/ 240 w 262"/>
                  <a:gd name="T103" fmla="*/ 117 h 165"/>
                  <a:gd name="T104" fmla="*/ 235 w 262"/>
                  <a:gd name="T105" fmla="*/ 120 h 165"/>
                  <a:gd name="T106" fmla="*/ 240 w 262"/>
                  <a:gd name="T107" fmla="*/ 124 h 165"/>
                  <a:gd name="T108" fmla="*/ 240 w 262"/>
                  <a:gd name="T109" fmla="*/ 132 h 165"/>
                  <a:gd name="T110" fmla="*/ 237 w 262"/>
                  <a:gd name="T111" fmla="*/ 1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65">
                    <a:moveTo>
                      <a:pt x="236" y="140"/>
                    </a:moveTo>
                    <a:lnTo>
                      <a:pt x="236" y="140"/>
                    </a:lnTo>
                    <a:lnTo>
                      <a:pt x="235" y="140"/>
                    </a:lnTo>
                    <a:lnTo>
                      <a:pt x="233" y="140"/>
                    </a:lnTo>
                    <a:lnTo>
                      <a:pt x="233" y="141"/>
                    </a:lnTo>
                    <a:lnTo>
                      <a:pt x="233" y="142"/>
                    </a:lnTo>
                    <a:lnTo>
                      <a:pt x="233" y="143"/>
                    </a:lnTo>
                    <a:lnTo>
                      <a:pt x="233" y="143"/>
                    </a:lnTo>
                    <a:lnTo>
                      <a:pt x="232" y="143"/>
                    </a:lnTo>
                    <a:lnTo>
                      <a:pt x="232" y="144"/>
                    </a:lnTo>
                    <a:lnTo>
                      <a:pt x="232" y="144"/>
                    </a:lnTo>
                    <a:lnTo>
                      <a:pt x="231" y="145"/>
                    </a:lnTo>
                    <a:lnTo>
                      <a:pt x="230" y="145"/>
                    </a:lnTo>
                    <a:lnTo>
                      <a:pt x="229" y="146"/>
                    </a:lnTo>
                    <a:lnTo>
                      <a:pt x="228" y="148"/>
                    </a:lnTo>
                    <a:lnTo>
                      <a:pt x="227" y="148"/>
                    </a:lnTo>
                    <a:lnTo>
                      <a:pt x="227" y="148"/>
                    </a:lnTo>
                    <a:lnTo>
                      <a:pt x="225" y="148"/>
                    </a:lnTo>
                    <a:lnTo>
                      <a:pt x="223" y="148"/>
                    </a:lnTo>
                    <a:lnTo>
                      <a:pt x="220" y="149"/>
                    </a:lnTo>
                    <a:lnTo>
                      <a:pt x="219" y="149"/>
                    </a:lnTo>
                    <a:lnTo>
                      <a:pt x="216" y="149"/>
                    </a:lnTo>
                    <a:lnTo>
                      <a:pt x="215" y="150"/>
                    </a:lnTo>
                    <a:lnTo>
                      <a:pt x="214" y="151"/>
                    </a:lnTo>
                    <a:lnTo>
                      <a:pt x="213" y="152"/>
                    </a:lnTo>
                    <a:lnTo>
                      <a:pt x="213" y="152"/>
                    </a:lnTo>
                    <a:lnTo>
                      <a:pt x="211" y="152"/>
                    </a:lnTo>
                    <a:lnTo>
                      <a:pt x="209" y="153"/>
                    </a:lnTo>
                    <a:lnTo>
                      <a:pt x="208" y="153"/>
                    </a:lnTo>
                    <a:lnTo>
                      <a:pt x="207" y="152"/>
                    </a:lnTo>
                    <a:lnTo>
                      <a:pt x="207" y="152"/>
                    </a:lnTo>
                    <a:lnTo>
                      <a:pt x="206" y="152"/>
                    </a:lnTo>
                    <a:lnTo>
                      <a:pt x="206" y="151"/>
                    </a:lnTo>
                    <a:lnTo>
                      <a:pt x="206" y="150"/>
                    </a:lnTo>
                    <a:lnTo>
                      <a:pt x="206" y="150"/>
                    </a:lnTo>
                    <a:lnTo>
                      <a:pt x="205" y="149"/>
                    </a:lnTo>
                    <a:lnTo>
                      <a:pt x="204" y="149"/>
                    </a:lnTo>
                    <a:lnTo>
                      <a:pt x="203" y="149"/>
                    </a:lnTo>
                    <a:lnTo>
                      <a:pt x="202" y="148"/>
                    </a:lnTo>
                    <a:lnTo>
                      <a:pt x="202" y="148"/>
                    </a:lnTo>
                    <a:lnTo>
                      <a:pt x="201" y="147"/>
                    </a:lnTo>
                    <a:lnTo>
                      <a:pt x="201" y="147"/>
                    </a:lnTo>
                    <a:lnTo>
                      <a:pt x="201" y="146"/>
                    </a:lnTo>
                    <a:lnTo>
                      <a:pt x="200" y="145"/>
                    </a:lnTo>
                    <a:lnTo>
                      <a:pt x="199" y="145"/>
                    </a:lnTo>
                    <a:lnTo>
                      <a:pt x="198" y="144"/>
                    </a:lnTo>
                    <a:lnTo>
                      <a:pt x="198" y="143"/>
                    </a:lnTo>
                    <a:lnTo>
                      <a:pt x="198" y="143"/>
                    </a:lnTo>
                    <a:lnTo>
                      <a:pt x="199" y="142"/>
                    </a:lnTo>
                    <a:lnTo>
                      <a:pt x="200" y="143"/>
                    </a:lnTo>
                    <a:lnTo>
                      <a:pt x="201" y="142"/>
                    </a:lnTo>
                    <a:lnTo>
                      <a:pt x="202" y="142"/>
                    </a:lnTo>
                    <a:lnTo>
                      <a:pt x="202" y="141"/>
                    </a:lnTo>
                    <a:lnTo>
                      <a:pt x="201" y="141"/>
                    </a:lnTo>
                    <a:lnTo>
                      <a:pt x="201" y="140"/>
                    </a:lnTo>
                    <a:lnTo>
                      <a:pt x="201" y="141"/>
                    </a:lnTo>
                    <a:lnTo>
                      <a:pt x="201" y="141"/>
                    </a:lnTo>
                    <a:lnTo>
                      <a:pt x="201" y="142"/>
                    </a:lnTo>
                    <a:lnTo>
                      <a:pt x="201" y="142"/>
                    </a:lnTo>
                    <a:lnTo>
                      <a:pt x="199" y="142"/>
                    </a:lnTo>
                    <a:lnTo>
                      <a:pt x="198" y="142"/>
                    </a:lnTo>
                    <a:lnTo>
                      <a:pt x="197" y="143"/>
                    </a:lnTo>
                    <a:lnTo>
                      <a:pt x="197" y="143"/>
                    </a:lnTo>
                    <a:lnTo>
                      <a:pt x="197" y="144"/>
                    </a:lnTo>
                    <a:lnTo>
                      <a:pt x="198" y="144"/>
                    </a:lnTo>
                    <a:lnTo>
                      <a:pt x="198" y="144"/>
                    </a:lnTo>
                    <a:lnTo>
                      <a:pt x="198" y="145"/>
                    </a:lnTo>
                    <a:lnTo>
                      <a:pt x="198" y="145"/>
                    </a:lnTo>
                    <a:lnTo>
                      <a:pt x="199" y="146"/>
                    </a:lnTo>
                    <a:lnTo>
                      <a:pt x="199" y="146"/>
                    </a:lnTo>
                    <a:lnTo>
                      <a:pt x="200" y="147"/>
                    </a:lnTo>
                    <a:lnTo>
                      <a:pt x="201" y="148"/>
                    </a:lnTo>
                    <a:lnTo>
                      <a:pt x="201" y="148"/>
                    </a:lnTo>
                    <a:lnTo>
                      <a:pt x="201" y="148"/>
                    </a:lnTo>
                    <a:lnTo>
                      <a:pt x="201" y="149"/>
                    </a:lnTo>
                    <a:lnTo>
                      <a:pt x="201" y="149"/>
                    </a:lnTo>
                    <a:lnTo>
                      <a:pt x="202" y="149"/>
                    </a:lnTo>
                    <a:lnTo>
                      <a:pt x="202" y="150"/>
                    </a:lnTo>
                    <a:lnTo>
                      <a:pt x="203" y="150"/>
                    </a:lnTo>
                    <a:lnTo>
                      <a:pt x="203" y="150"/>
                    </a:lnTo>
                    <a:lnTo>
                      <a:pt x="203" y="150"/>
                    </a:lnTo>
                    <a:lnTo>
                      <a:pt x="203" y="151"/>
                    </a:lnTo>
                    <a:lnTo>
                      <a:pt x="203" y="151"/>
                    </a:lnTo>
                    <a:lnTo>
                      <a:pt x="204" y="151"/>
                    </a:lnTo>
                    <a:lnTo>
                      <a:pt x="204" y="152"/>
                    </a:lnTo>
                    <a:lnTo>
                      <a:pt x="205" y="152"/>
                    </a:lnTo>
                    <a:lnTo>
                      <a:pt x="205" y="152"/>
                    </a:lnTo>
                    <a:lnTo>
                      <a:pt x="206" y="153"/>
                    </a:lnTo>
                    <a:lnTo>
                      <a:pt x="207" y="153"/>
                    </a:lnTo>
                    <a:lnTo>
                      <a:pt x="207" y="153"/>
                    </a:lnTo>
                    <a:lnTo>
                      <a:pt x="207" y="153"/>
                    </a:lnTo>
                    <a:lnTo>
                      <a:pt x="209" y="154"/>
                    </a:lnTo>
                    <a:lnTo>
                      <a:pt x="210" y="154"/>
                    </a:lnTo>
                    <a:lnTo>
                      <a:pt x="212" y="154"/>
                    </a:lnTo>
                    <a:lnTo>
                      <a:pt x="212" y="154"/>
                    </a:lnTo>
                    <a:lnTo>
                      <a:pt x="212" y="156"/>
                    </a:lnTo>
                    <a:lnTo>
                      <a:pt x="212" y="157"/>
                    </a:lnTo>
                    <a:lnTo>
                      <a:pt x="210" y="158"/>
                    </a:lnTo>
                    <a:lnTo>
                      <a:pt x="209" y="158"/>
                    </a:lnTo>
                    <a:lnTo>
                      <a:pt x="209" y="158"/>
                    </a:lnTo>
                    <a:lnTo>
                      <a:pt x="208" y="158"/>
                    </a:lnTo>
                    <a:lnTo>
                      <a:pt x="207" y="158"/>
                    </a:lnTo>
                    <a:lnTo>
                      <a:pt x="205" y="158"/>
                    </a:lnTo>
                    <a:lnTo>
                      <a:pt x="203" y="157"/>
                    </a:lnTo>
                    <a:lnTo>
                      <a:pt x="203" y="158"/>
                    </a:lnTo>
                    <a:lnTo>
                      <a:pt x="204" y="158"/>
                    </a:lnTo>
                    <a:lnTo>
                      <a:pt x="204" y="158"/>
                    </a:lnTo>
                    <a:lnTo>
                      <a:pt x="203" y="158"/>
                    </a:lnTo>
                    <a:lnTo>
                      <a:pt x="203" y="157"/>
                    </a:lnTo>
                    <a:lnTo>
                      <a:pt x="202" y="157"/>
                    </a:lnTo>
                    <a:lnTo>
                      <a:pt x="201" y="157"/>
                    </a:lnTo>
                    <a:lnTo>
                      <a:pt x="201" y="157"/>
                    </a:lnTo>
                    <a:lnTo>
                      <a:pt x="201" y="158"/>
                    </a:lnTo>
                    <a:lnTo>
                      <a:pt x="201" y="158"/>
                    </a:lnTo>
                    <a:lnTo>
                      <a:pt x="202" y="158"/>
                    </a:lnTo>
                    <a:lnTo>
                      <a:pt x="202" y="158"/>
                    </a:lnTo>
                    <a:lnTo>
                      <a:pt x="201" y="158"/>
                    </a:lnTo>
                    <a:lnTo>
                      <a:pt x="201" y="158"/>
                    </a:lnTo>
                    <a:lnTo>
                      <a:pt x="200" y="157"/>
                    </a:lnTo>
                    <a:lnTo>
                      <a:pt x="199" y="157"/>
                    </a:lnTo>
                    <a:lnTo>
                      <a:pt x="199" y="157"/>
                    </a:lnTo>
                    <a:lnTo>
                      <a:pt x="198" y="157"/>
                    </a:lnTo>
                    <a:lnTo>
                      <a:pt x="197" y="157"/>
                    </a:lnTo>
                    <a:lnTo>
                      <a:pt x="197" y="157"/>
                    </a:lnTo>
                    <a:lnTo>
                      <a:pt x="196" y="157"/>
                    </a:lnTo>
                    <a:lnTo>
                      <a:pt x="195" y="157"/>
                    </a:lnTo>
                    <a:lnTo>
                      <a:pt x="194" y="157"/>
                    </a:lnTo>
                    <a:lnTo>
                      <a:pt x="194" y="158"/>
                    </a:lnTo>
                    <a:lnTo>
                      <a:pt x="192" y="158"/>
                    </a:lnTo>
                    <a:lnTo>
                      <a:pt x="191" y="159"/>
                    </a:lnTo>
                    <a:lnTo>
                      <a:pt x="191" y="160"/>
                    </a:lnTo>
                    <a:lnTo>
                      <a:pt x="190" y="160"/>
                    </a:lnTo>
                    <a:lnTo>
                      <a:pt x="189" y="160"/>
                    </a:lnTo>
                    <a:lnTo>
                      <a:pt x="187" y="159"/>
                    </a:lnTo>
                    <a:lnTo>
                      <a:pt x="186" y="159"/>
                    </a:lnTo>
                    <a:lnTo>
                      <a:pt x="186" y="160"/>
                    </a:lnTo>
                    <a:lnTo>
                      <a:pt x="186" y="160"/>
                    </a:lnTo>
                    <a:lnTo>
                      <a:pt x="185" y="161"/>
                    </a:lnTo>
                    <a:lnTo>
                      <a:pt x="183" y="161"/>
                    </a:lnTo>
                    <a:lnTo>
                      <a:pt x="182" y="161"/>
                    </a:lnTo>
                    <a:lnTo>
                      <a:pt x="180" y="160"/>
                    </a:lnTo>
                    <a:lnTo>
                      <a:pt x="179" y="160"/>
                    </a:lnTo>
                    <a:lnTo>
                      <a:pt x="179" y="160"/>
                    </a:lnTo>
                    <a:lnTo>
                      <a:pt x="178" y="161"/>
                    </a:lnTo>
                    <a:lnTo>
                      <a:pt x="176" y="161"/>
                    </a:lnTo>
                    <a:lnTo>
                      <a:pt x="176" y="161"/>
                    </a:lnTo>
                    <a:lnTo>
                      <a:pt x="175" y="161"/>
                    </a:lnTo>
                    <a:lnTo>
                      <a:pt x="174" y="162"/>
                    </a:lnTo>
                    <a:lnTo>
                      <a:pt x="173" y="162"/>
                    </a:lnTo>
                    <a:lnTo>
                      <a:pt x="173" y="162"/>
                    </a:lnTo>
                    <a:lnTo>
                      <a:pt x="173" y="162"/>
                    </a:lnTo>
                    <a:lnTo>
                      <a:pt x="174" y="162"/>
                    </a:lnTo>
                    <a:lnTo>
                      <a:pt x="175" y="162"/>
                    </a:lnTo>
                    <a:lnTo>
                      <a:pt x="175" y="162"/>
                    </a:lnTo>
                    <a:lnTo>
                      <a:pt x="174" y="162"/>
                    </a:lnTo>
                    <a:lnTo>
                      <a:pt x="173" y="163"/>
                    </a:lnTo>
                    <a:lnTo>
                      <a:pt x="173" y="162"/>
                    </a:lnTo>
                    <a:lnTo>
                      <a:pt x="172" y="162"/>
                    </a:lnTo>
                    <a:lnTo>
                      <a:pt x="172" y="162"/>
                    </a:lnTo>
                    <a:lnTo>
                      <a:pt x="172" y="161"/>
                    </a:lnTo>
                    <a:lnTo>
                      <a:pt x="171" y="161"/>
                    </a:lnTo>
                    <a:lnTo>
                      <a:pt x="169" y="161"/>
                    </a:lnTo>
                    <a:lnTo>
                      <a:pt x="168" y="160"/>
                    </a:lnTo>
                    <a:lnTo>
                      <a:pt x="166" y="160"/>
                    </a:lnTo>
                    <a:lnTo>
                      <a:pt x="165" y="160"/>
                    </a:lnTo>
                    <a:lnTo>
                      <a:pt x="165" y="161"/>
                    </a:lnTo>
                    <a:lnTo>
                      <a:pt x="164" y="161"/>
                    </a:lnTo>
                    <a:lnTo>
                      <a:pt x="164" y="162"/>
                    </a:lnTo>
                    <a:lnTo>
                      <a:pt x="164" y="162"/>
                    </a:lnTo>
                    <a:lnTo>
                      <a:pt x="162" y="164"/>
                    </a:lnTo>
                    <a:lnTo>
                      <a:pt x="161" y="164"/>
                    </a:lnTo>
                    <a:lnTo>
                      <a:pt x="159" y="165"/>
                    </a:lnTo>
                    <a:lnTo>
                      <a:pt x="158" y="164"/>
                    </a:lnTo>
                    <a:lnTo>
                      <a:pt x="156" y="164"/>
                    </a:lnTo>
                    <a:lnTo>
                      <a:pt x="153" y="162"/>
                    </a:lnTo>
                    <a:lnTo>
                      <a:pt x="151" y="162"/>
                    </a:lnTo>
                    <a:lnTo>
                      <a:pt x="151" y="162"/>
                    </a:lnTo>
                    <a:lnTo>
                      <a:pt x="149" y="161"/>
                    </a:lnTo>
                    <a:lnTo>
                      <a:pt x="148" y="160"/>
                    </a:lnTo>
                    <a:lnTo>
                      <a:pt x="147" y="159"/>
                    </a:lnTo>
                    <a:lnTo>
                      <a:pt x="146" y="158"/>
                    </a:lnTo>
                    <a:lnTo>
                      <a:pt x="143" y="157"/>
                    </a:lnTo>
                    <a:lnTo>
                      <a:pt x="142" y="156"/>
                    </a:lnTo>
                    <a:lnTo>
                      <a:pt x="140" y="156"/>
                    </a:lnTo>
                    <a:lnTo>
                      <a:pt x="139" y="155"/>
                    </a:lnTo>
                    <a:lnTo>
                      <a:pt x="139" y="154"/>
                    </a:lnTo>
                    <a:lnTo>
                      <a:pt x="139" y="155"/>
                    </a:lnTo>
                    <a:lnTo>
                      <a:pt x="139" y="154"/>
                    </a:lnTo>
                    <a:lnTo>
                      <a:pt x="138" y="154"/>
                    </a:lnTo>
                    <a:lnTo>
                      <a:pt x="138" y="155"/>
                    </a:lnTo>
                    <a:lnTo>
                      <a:pt x="138" y="155"/>
                    </a:lnTo>
                    <a:lnTo>
                      <a:pt x="137" y="154"/>
                    </a:lnTo>
                    <a:lnTo>
                      <a:pt x="136" y="154"/>
                    </a:lnTo>
                    <a:lnTo>
                      <a:pt x="136" y="155"/>
                    </a:lnTo>
                    <a:lnTo>
                      <a:pt x="136" y="154"/>
                    </a:lnTo>
                    <a:lnTo>
                      <a:pt x="135" y="154"/>
                    </a:lnTo>
                    <a:lnTo>
                      <a:pt x="134" y="155"/>
                    </a:lnTo>
                    <a:lnTo>
                      <a:pt x="133" y="155"/>
                    </a:lnTo>
                    <a:lnTo>
                      <a:pt x="132" y="155"/>
                    </a:lnTo>
                    <a:lnTo>
                      <a:pt x="131" y="156"/>
                    </a:lnTo>
                    <a:lnTo>
                      <a:pt x="131" y="156"/>
                    </a:lnTo>
                    <a:lnTo>
                      <a:pt x="129" y="156"/>
                    </a:lnTo>
                    <a:lnTo>
                      <a:pt x="128" y="155"/>
                    </a:lnTo>
                    <a:lnTo>
                      <a:pt x="127" y="155"/>
                    </a:lnTo>
                    <a:lnTo>
                      <a:pt x="125" y="155"/>
                    </a:lnTo>
                    <a:lnTo>
                      <a:pt x="125" y="156"/>
                    </a:lnTo>
                    <a:lnTo>
                      <a:pt x="124" y="155"/>
                    </a:lnTo>
                    <a:lnTo>
                      <a:pt x="122" y="155"/>
                    </a:lnTo>
                    <a:lnTo>
                      <a:pt x="122" y="155"/>
                    </a:lnTo>
                    <a:lnTo>
                      <a:pt x="123" y="155"/>
                    </a:lnTo>
                    <a:lnTo>
                      <a:pt x="122" y="155"/>
                    </a:lnTo>
                    <a:lnTo>
                      <a:pt x="122" y="155"/>
                    </a:lnTo>
                    <a:lnTo>
                      <a:pt x="121" y="154"/>
                    </a:lnTo>
                    <a:lnTo>
                      <a:pt x="120" y="154"/>
                    </a:lnTo>
                    <a:lnTo>
                      <a:pt x="119" y="154"/>
                    </a:lnTo>
                    <a:lnTo>
                      <a:pt x="118" y="154"/>
                    </a:lnTo>
                    <a:lnTo>
                      <a:pt x="117" y="154"/>
                    </a:lnTo>
                    <a:lnTo>
                      <a:pt x="117" y="154"/>
                    </a:lnTo>
                    <a:lnTo>
                      <a:pt x="116" y="154"/>
                    </a:lnTo>
                    <a:lnTo>
                      <a:pt x="114" y="154"/>
                    </a:lnTo>
                    <a:lnTo>
                      <a:pt x="111" y="154"/>
                    </a:lnTo>
                    <a:lnTo>
                      <a:pt x="106" y="155"/>
                    </a:lnTo>
                    <a:lnTo>
                      <a:pt x="99" y="157"/>
                    </a:lnTo>
                    <a:lnTo>
                      <a:pt x="93" y="155"/>
                    </a:lnTo>
                    <a:lnTo>
                      <a:pt x="89" y="152"/>
                    </a:lnTo>
                    <a:lnTo>
                      <a:pt x="94" y="145"/>
                    </a:lnTo>
                    <a:lnTo>
                      <a:pt x="92" y="143"/>
                    </a:lnTo>
                    <a:lnTo>
                      <a:pt x="88" y="144"/>
                    </a:lnTo>
                    <a:lnTo>
                      <a:pt x="84" y="148"/>
                    </a:lnTo>
                    <a:lnTo>
                      <a:pt x="80" y="144"/>
                    </a:lnTo>
                    <a:lnTo>
                      <a:pt x="76" y="144"/>
                    </a:lnTo>
                    <a:lnTo>
                      <a:pt x="73" y="144"/>
                    </a:lnTo>
                    <a:lnTo>
                      <a:pt x="73" y="139"/>
                    </a:lnTo>
                    <a:lnTo>
                      <a:pt x="66" y="139"/>
                    </a:lnTo>
                    <a:lnTo>
                      <a:pt x="58" y="136"/>
                    </a:lnTo>
                    <a:lnTo>
                      <a:pt x="47" y="131"/>
                    </a:lnTo>
                    <a:lnTo>
                      <a:pt x="33" y="130"/>
                    </a:lnTo>
                    <a:lnTo>
                      <a:pt x="28" y="134"/>
                    </a:lnTo>
                    <a:lnTo>
                      <a:pt x="16" y="133"/>
                    </a:lnTo>
                    <a:lnTo>
                      <a:pt x="11" y="136"/>
                    </a:lnTo>
                    <a:lnTo>
                      <a:pt x="3" y="127"/>
                    </a:lnTo>
                    <a:lnTo>
                      <a:pt x="0" y="117"/>
                    </a:lnTo>
                    <a:lnTo>
                      <a:pt x="0" y="107"/>
                    </a:lnTo>
                    <a:lnTo>
                      <a:pt x="13" y="89"/>
                    </a:lnTo>
                    <a:lnTo>
                      <a:pt x="27" y="58"/>
                    </a:lnTo>
                    <a:lnTo>
                      <a:pt x="38" y="49"/>
                    </a:lnTo>
                    <a:lnTo>
                      <a:pt x="46" y="34"/>
                    </a:lnTo>
                    <a:lnTo>
                      <a:pt x="46" y="28"/>
                    </a:lnTo>
                    <a:lnTo>
                      <a:pt x="48" y="22"/>
                    </a:lnTo>
                    <a:lnTo>
                      <a:pt x="36" y="12"/>
                    </a:lnTo>
                    <a:lnTo>
                      <a:pt x="37" y="7"/>
                    </a:lnTo>
                    <a:lnTo>
                      <a:pt x="52" y="0"/>
                    </a:lnTo>
                    <a:lnTo>
                      <a:pt x="59" y="9"/>
                    </a:lnTo>
                    <a:lnTo>
                      <a:pt x="63" y="9"/>
                    </a:lnTo>
                    <a:lnTo>
                      <a:pt x="65" y="10"/>
                    </a:lnTo>
                    <a:lnTo>
                      <a:pt x="65" y="14"/>
                    </a:lnTo>
                    <a:lnTo>
                      <a:pt x="105" y="39"/>
                    </a:lnTo>
                    <a:lnTo>
                      <a:pt x="110" y="39"/>
                    </a:lnTo>
                    <a:lnTo>
                      <a:pt x="131" y="51"/>
                    </a:lnTo>
                    <a:lnTo>
                      <a:pt x="132" y="51"/>
                    </a:lnTo>
                    <a:lnTo>
                      <a:pt x="134" y="55"/>
                    </a:lnTo>
                    <a:lnTo>
                      <a:pt x="144" y="59"/>
                    </a:lnTo>
                    <a:lnTo>
                      <a:pt x="145" y="59"/>
                    </a:lnTo>
                    <a:lnTo>
                      <a:pt x="145" y="59"/>
                    </a:lnTo>
                    <a:lnTo>
                      <a:pt x="145" y="58"/>
                    </a:lnTo>
                    <a:lnTo>
                      <a:pt x="146" y="58"/>
                    </a:lnTo>
                    <a:lnTo>
                      <a:pt x="147" y="58"/>
                    </a:lnTo>
                    <a:lnTo>
                      <a:pt x="148" y="59"/>
                    </a:lnTo>
                    <a:lnTo>
                      <a:pt x="148" y="59"/>
                    </a:lnTo>
                    <a:lnTo>
                      <a:pt x="149" y="60"/>
                    </a:lnTo>
                    <a:lnTo>
                      <a:pt x="150" y="61"/>
                    </a:lnTo>
                    <a:lnTo>
                      <a:pt x="151" y="61"/>
                    </a:lnTo>
                    <a:lnTo>
                      <a:pt x="151" y="62"/>
                    </a:lnTo>
                    <a:lnTo>
                      <a:pt x="153" y="62"/>
                    </a:lnTo>
                    <a:lnTo>
                      <a:pt x="153" y="63"/>
                    </a:lnTo>
                    <a:lnTo>
                      <a:pt x="154" y="63"/>
                    </a:lnTo>
                    <a:lnTo>
                      <a:pt x="154" y="63"/>
                    </a:lnTo>
                    <a:lnTo>
                      <a:pt x="156" y="64"/>
                    </a:lnTo>
                    <a:lnTo>
                      <a:pt x="157" y="64"/>
                    </a:lnTo>
                    <a:lnTo>
                      <a:pt x="158" y="65"/>
                    </a:lnTo>
                    <a:lnTo>
                      <a:pt x="160" y="65"/>
                    </a:lnTo>
                    <a:lnTo>
                      <a:pt x="160" y="65"/>
                    </a:lnTo>
                    <a:lnTo>
                      <a:pt x="161" y="66"/>
                    </a:lnTo>
                    <a:lnTo>
                      <a:pt x="163" y="66"/>
                    </a:lnTo>
                    <a:lnTo>
                      <a:pt x="164" y="66"/>
                    </a:lnTo>
                    <a:lnTo>
                      <a:pt x="165" y="67"/>
                    </a:lnTo>
                    <a:lnTo>
                      <a:pt x="166" y="67"/>
                    </a:lnTo>
                    <a:lnTo>
                      <a:pt x="167" y="69"/>
                    </a:lnTo>
                    <a:lnTo>
                      <a:pt x="169" y="69"/>
                    </a:lnTo>
                    <a:lnTo>
                      <a:pt x="170" y="70"/>
                    </a:lnTo>
                    <a:lnTo>
                      <a:pt x="171" y="70"/>
                    </a:lnTo>
                    <a:lnTo>
                      <a:pt x="172" y="70"/>
                    </a:lnTo>
                    <a:lnTo>
                      <a:pt x="173" y="71"/>
                    </a:lnTo>
                    <a:lnTo>
                      <a:pt x="173" y="71"/>
                    </a:lnTo>
                    <a:lnTo>
                      <a:pt x="172" y="72"/>
                    </a:lnTo>
                    <a:lnTo>
                      <a:pt x="172" y="72"/>
                    </a:lnTo>
                    <a:lnTo>
                      <a:pt x="173" y="72"/>
                    </a:lnTo>
                    <a:lnTo>
                      <a:pt x="174" y="71"/>
                    </a:lnTo>
                    <a:lnTo>
                      <a:pt x="175" y="71"/>
                    </a:lnTo>
                    <a:lnTo>
                      <a:pt x="176" y="72"/>
                    </a:lnTo>
                    <a:lnTo>
                      <a:pt x="178" y="73"/>
                    </a:lnTo>
                    <a:lnTo>
                      <a:pt x="179" y="73"/>
                    </a:lnTo>
                    <a:lnTo>
                      <a:pt x="179" y="74"/>
                    </a:lnTo>
                    <a:lnTo>
                      <a:pt x="179" y="75"/>
                    </a:lnTo>
                    <a:lnTo>
                      <a:pt x="180" y="76"/>
                    </a:lnTo>
                    <a:lnTo>
                      <a:pt x="180" y="75"/>
                    </a:lnTo>
                    <a:lnTo>
                      <a:pt x="181" y="75"/>
                    </a:lnTo>
                    <a:lnTo>
                      <a:pt x="183" y="75"/>
                    </a:lnTo>
                    <a:lnTo>
                      <a:pt x="182" y="76"/>
                    </a:lnTo>
                    <a:lnTo>
                      <a:pt x="183" y="76"/>
                    </a:lnTo>
                    <a:lnTo>
                      <a:pt x="184" y="77"/>
                    </a:lnTo>
                    <a:lnTo>
                      <a:pt x="187" y="78"/>
                    </a:lnTo>
                    <a:lnTo>
                      <a:pt x="187" y="78"/>
                    </a:lnTo>
                    <a:lnTo>
                      <a:pt x="188" y="77"/>
                    </a:lnTo>
                    <a:lnTo>
                      <a:pt x="190" y="77"/>
                    </a:lnTo>
                    <a:lnTo>
                      <a:pt x="192" y="77"/>
                    </a:lnTo>
                    <a:lnTo>
                      <a:pt x="193" y="78"/>
                    </a:lnTo>
                    <a:lnTo>
                      <a:pt x="192" y="80"/>
                    </a:lnTo>
                    <a:lnTo>
                      <a:pt x="192" y="80"/>
                    </a:lnTo>
                    <a:lnTo>
                      <a:pt x="195" y="82"/>
                    </a:lnTo>
                    <a:lnTo>
                      <a:pt x="196" y="82"/>
                    </a:lnTo>
                    <a:lnTo>
                      <a:pt x="201" y="82"/>
                    </a:lnTo>
                    <a:lnTo>
                      <a:pt x="202" y="82"/>
                    </a:lnTo>
                    <a:lnTo>
                      <a:pt x="203" y="82"/>
                    </a:lnTo>
                    <a:lnTo>
                      <a:pt x="206" y="84"/>
                    </a:lnTo>
                    <a:lnTo>
                      <a:pt x="207" y="84"/>
                    </a:lnTo>
                    <a:lnTo>
                      <a:pt x="209" y="86"/>
                    </a:lnTo>
                    <a:lnTo>
                      <a:pt x="210" y="86"/>
                    </a:lnTo>
                    <a:lnTo>
                      <a:pt x="212" y="86"/>
                    </a:lnTo>
                    <a:lnTo>
                      <a:pt x="214" y="87"/>
                    </a:lnTo>
                    <a:lnTo>
                      <a:pt x="216" y="88"/>
                    </a:lnTo>
                    <a:lnTo>
                      <a:pt x="216" y="89"/>
                    </a:lnTo>
                    <a:lnTo>
                      <a:pt x="217" y="90"/>
                    </a:lnTo>
                    <a:lnTo>
                      <a:pt x="221" y="90"/>
                    </a:lnTo>
                    <a:lnTo>
                      <a:pt x="222" y="91"/>
                    </a:lnTo>
                    <a:lnTo>
                      <a:pt x="225" y="92"/>
                    </a:lnTo>
                    <a:lnTo>
                      <a:pt x="231" y="93"/>
                    </a:lnTo>
                    <a:lnTo>
                      <a:pt x="236" y="94"/>
                    </a:lnTo>
                    <a:lnTo>
                      <a:pt x="237" y="94"/>
                    </a:lnTo>
                    <a:lnTo>
                      <a:pt x="237" y="93"/>
                    </a:lnTo>
                    <a:lnTo>
                      <a:pt x="238" y="93"/>
                    </a:lnTo>
                    <a:lnTo>
                      <a:pt x="239" y="92"/>
                    </a:lnTo>
                    <a:lnTo>
                      <a:pt x="239" y="91"/>
                    </a:lnTo>
                    <a:lnTo>
                      <a:pt x="239" y="91"/>
                    </a:lnTo>
                    <a:lnTo>
                      <a:pt x="240" y="92"/>
                    </a:lnTo>
                    <a:lnTo>
                      <a:pt x="241" y="92"/>
                    </a:lnTo>
                    <a:lnTo>
                      <a:pt x="242" y="92"/>
                    </a:lnTo>
                    <a:lnTo>
                      <a:pt x="243" y="93"/>
                    </a:lnTo>
                    <a:lnTo>
                      <a:pt x="245" y="93"/>
                    </a:lnTo>
                    <a:lnTo>
                      <a:pt x="246" y="93"/>
                    </a:lnTo>
                    <a:lnTo>
                      <a:pt x="246" y="94"/>
                    </a:lnTo>
                    <a:lnTo>
                      <a:pt x="246" y="95"/>
                    </a:lnTo>
                    <a:lnTo>
                      <a:pt x="247" y="94"/>
                    </a:lnTo>
                    <a:lnTo>
                      <a:pt x="248" y="94"/>
                    </a:lnTo>
                    <a:lnTo>
                      <a:pt x="247" y="94"/>
                    </a:lnTo>
                    <a:lnTo>
                      <a:pt x="248" y="94"/>
                    </a:lnTo>
                    <a:lnTo>
                      <a:pt x="248" y="94"/>
                    </a:lnTo>
                    <a:lnTo>
                      <a:pt x="249" y="94"/>
                    </a:lnTo>
                    <a:lnTo>
                      <a:pt x="248" y="95"/>
                    </a:lnTo>
                    <a:lnTo>
                      <a:pt x="250" y="95"/>
                    </a:lnTo>
                    <a:lnTo>
                      <a:pt x="251" y="94"/>
                    </a:lnTo>
                    <a:lnTo>
                      <a:pt x="251" y="94"/>
                    </a:lnTo>
                    <a:lnTo>
                      <a:pt x="251" y="95"/>
                    </a:lnTo>
                    <a:lnTo>
                      <a:pt x="252" y="95"/>
                    </a:lnTo>
                    <a:lnTo>
                      <a:pt x="253" y="96"/>
                    </a:lnTo>
                    <a:lnTo>
                      <a:pt x="254" y="96"/>
                    </a:lnTo>
                    <a:lnTo>
                      <a:pt x="255" y="96"/>
                    </a:lnTo>
                    <a:lnTo>
                      <a:pt x="254" y="97"/>
                    </a:lnTo>
                    <a:lnTo>
                      <a:pt x="255" y="97"/>
                    </a:lnTo>
                    <a:lnTo>
                      <a:pt x="256" y="97"/>
                    </a:lnTo>
                    <a:lnTo>
                      <a:pt x="257" y="97"/>
                    </a:lnTo>
                    <a:lnTo>
                      <a:pt x="257" y="99"/>
                    </a:lnTo>
                    <a:lnTo>
                      <a:pt x="257" y="98"/>
                    </a:lnTo>
                    <a:lnTo>
                      <a:pt x="258" y="98"/>
                    </a:lnTo>
                    <a:lnTo>
                      <a:pt x="258" y="99"/>
                    </a:lnTo>
                    <a:lnTo>
                      <a:pt x="259" y="99"/>
                    </a:lnTo>
                    <a:lnTo>
                      <a:pt x="259" y="100"/>
                    </a:lnTo>
                    <a:lnTo>
                      <a:pt x="260" y="100"/>
                    </a:lnTo>
                    <a:lnTo>
                      <a:pt x="260" y="100"/>
                    </a:lnTo>
                    <a:lnTo>
                      <a:pt x="260" y="101"/>
                    </a:lnTo>
                    <a:lnTo>
                      <a:pt x="261" y="100"/>
                    </a:lnTo>
                    <a:lnTo>
                      <a:pt x="262" y="101"/>
                    </a:lnTo>
                    <a:lnTo>
                      <a:pt x="261" y="102"/>
                    </a:lnTo>
                    <a:lnTo>
                      <a:pt x="261" y="103"/>
                    </a:lnTo>
                    <a:lnTo>
                      <a:pt x="261" y="102"/>
                    </a:lnTo>
                    <a:lnTo>
                      <a:pt x="261" y="101"/>
                    </a:lnTo>
                    <a:lnTo>
                      <a:pt x="261" y="101"/>
                    </a:lnTo>
                    <a:lnTo>
                      <a:pt x="261" y="102"/>
                    </a:lnTo>
                    <a:lnTo>
                      <a:pt x="261" y="102"/>
                    </a:lnTo>
                    <a:lnTo>
                      <a:pt x="261" y="103"/>
                    </a:lnTo>
                    <a:lnTo>
                      <a:pt x="259" y="103"/>
                    </a:lnTo>
                    <a:lnTo>
                      <a:pt x="259" y="103"/>
                    </a:lnTo>
                    <a:lnTo>
                      <a:pt x="259" y="104"/>
                    </a:lnTo>
                    <a:lnTo>
                      <a:pt x="259" y="104"/>
                    </a:lnTo>
                    <a:lnTo>
                      <a:pt x="258" y="104"/>
                    </a:lnTo>
                    <a:lnTo>
                      <a:pt x="258" y="105"/>
                    </a:lnTo>
                    <a:lnTo>
                      <a:pt x="258" y="105"/>
                    </a:lnTo>
                    <a:lnTo>
                      <a:pt x="259" y="106"/>
                    </a:lnTo>
                    <a:lnTo>
                      <a:pt x="260" y="106"/>
                    </a:lnTo>
                    <a:lnTo>
                      <a:pt x="259" y="107"/>
                    </a:lnTo>
                    <a:lnTo>
                      <a:pt x="257" y="109"/>
                    </a:lnTo>
                    <a:lnTo>
                      <a:pt x="255" y="109"/>
                    </a:lnTo>
                    <a:lnTo>
                      <a:pt x="254" y="109"/>
                    </a:lnTo>
                    <a:lnTo>
                      <a:pt x="254" y="110"/>
                    </a:lnTo>
                    <a:lnTo>
                      <a:pt x="252" y="111"/>
                    </a:lnTo>
                    <a:lnTo>
                      <a:pt x="251" y="111"/>
                    </a:lnTo>
                    <a:lnTo>
                      <a:pt x="248" y="112"/>
                    </a:lnTo>
                    <a:lnTo>
                      <a:pt x="247" y="113"/>
                    </a:lnTo>
                    <a:lnTo>
                      <a:pt x="247" y="114"/>
                    </a:lnTo>
                    <a:lnTo>
                      <a:pt x="246" y="116"/>
                    </a:lnTo>
                    <a:lnTo>
                      <a:pt x="244" y="116"/>
                    </a:lnTo>
                    <a:lnTo>
                      <a:pt x="243" y="116"/>
                    </a:lnTo>
                    <a:lnTo>
                      <a:pt x="242" y="116"/>
                    </a:lnTo>
                    <a:lnTo>
                      <a:pt x="241" y="116"/>
                    </a:lnTo>
                    <a:lnTo>
                      <a:pt x="241" y="117"/>
                    </a:lnTo>
                    <a:lnTo>
                      <a:pt x="240" y="117"/>
                    </a:lnTo>
                    <a:lnTo>
                      <a:pt x="239" y="117"/>
                    </a:lnTo>
                    <a:lnTo>
                      <a:pt x="238" y="118"/>
                    </a:lnTo>
                    <a:lnTo>
                      <a:pt x="237" y="118"/>
                    </a:lnTo>
                    <a:lnTo>
                      <a:pt x="236" y="118"/>
                    </a:lnTo>
                    <a:lnTo>
                      <a:pt x="235" y="119"/>
                    </a:lnTo>
                    <a:lnTo>
                      <a:pt x="234" y="119"/>
                    </a:lnTo>
                    <a:lnTo>
                      <a:pt x="235" y="119"/>
                    </a:lnTo>
                    <a:lnTo>
                      <a:pt x="235" y="120"/>
                    </a:lnTo>
                    <a:lnTo>
                      <a:pt x="236" y="120"/>
                    </a:lnTo>
                    <a:lnTo>
                      <a:pt x="236" y="121"/>
                    </a:lnTo>
                    <a:lnTo>
                      <a:pt x="237" y="121"/>
                    </a:lnTo>
                    <a:lnTo>
                      <a:pt x="238" y="122"/>
                    </a:lnTo>
                    <a:lnTo>
                      <a:pt x="238" y="123"/>
                    </a:lnTo>
                    <a:lnTo>
                      <a:pt x="239" y="123"/>
                    </a:lnTo>
                    <a:lnTo>
                      <a:pt x="239" y="124"/>
                    </a:lnTo>
                    <a:lnTo>
                      <a:pt x="240" y="124"/>
                    </a:lnTo>
                    <a:lnTo>
                      <a:pt x="239" y="125"/>
                    </a:lnTo>
                    <a:lnTo>
                      <a:pt x="241" y="126"/>
                    </a:lnTo>
                    <a:lnTo>
                      <a:pt x="241" y="128"/>
                    </a:lnTo>
                    <a:lnTo>
                      <a:pt x="243" y="129"/>
                    </a:lnTo>
                    <a:lnTo>
                      <a:pt x="243" y="130"/>
                    </a:lnTo>
                    <a:lnTo>
                      <a:pt x="242" y="131"/>
                    </a:lnTo>
                    <a:lnTo>
                      <a:pt x="241" y="131"/>
                    </a:lnTo>
                    <a:lnTo>
                      <a:pt x="240" y="132"/>
                    </a:lnTo>
                    <a:lnTo>
                      <a:pt x="238" y="131"/>
                    </a:lnTo>
                    <a:lnTo>
                      <a:pt x="239" y="132"/>
                    </a:lnTo>
                    <a:lnTo>
                      <a:pt x="239" y="133"/>
                    </a:lnTo>
                    <a:lnTo>
                      <a:pt x="237" y="135"/>
                    </a:lnTo>
                    <a:lnTo>
                      <a:pt x="237" y="136"/>
                    </a:lnTo>
                    <a:lnTo>
                      <a:pt x="237" y="137"/>
                    </a:lnTo>
                    <a:lnTo>
                      <a:pt x="237" y="138"/>
                    </a:lnTo>
                    <a:lnTo>
                      <a:pt x="237" y="139"/>
                    </a:lnTo>
                    <a:lnTo>
                      <a:pt x="237" y="140"/>
                    </a:lnTo>
                    <a:lnTo>
                      <a:pt x="236" y="140"/>
                    </a:lnTo>
                    <a:close/>
                  </a:path>
                </a:pathLst>
              </a:custGeom>
              <a:grpFill/>
              <a:ln w="9525">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1" name="Freeform 282">
                <a:extLst>
                  <a:ext uri="{FF2B5EF4-FFF2-40B4-BE49-F238E27FC236}">
                    <a16:creationId xmlns:a16="http://schemas.microsoft.com/office/drawing/2014/main" id="{01F9CBD8-45FF-4E03-B9E0-ECD9F1FC5DFB}"/>
                  </a:ext>
                </a:extLst>
              </p:cNvPr>
              <p:cNvSpPr>
                <a:spLocks/>
              </p:cNvSpPr>
              <p:nvPr/>
            </p:nvSpPr>
            <p:spPr bwMode="auto">
              <a:xfrm>
                <a:off x="1992313" y="2030413"/>
                <a:ext cx="401637" cy="258762"/>
              </a:xfrm>
              <a:custGeom>
                <a:avLst/>
                <a:gdLst>
                  <a:gd name="T0" fmla="*/ 80 w 212"/>
                  <a:gd name="T1" fmla="*/ 112 h 121"/>
                  <a:gd name="T2" fmla="*/ 77 w 212"/>
                  <a:gd name="T3" fmla="*/ 110 h 121"/>
                  <a:gd name="T4" fmla="*/ 80 w 212"/>
                  <a:gd name="T5" fmla="*/ 112 h 121"/>
                  <a:gd name="T6" fmla="*/ 76 w 212"/>
                  <a:gd name="T7" fmla="*/ 116 h 121"/>
                  <a:gd name="T8" fmla="*/ 72 w 212"/>
                  <a:gd name="T9" fmla="*/ 117 h 121"/>
                  <a:gd name="T10" fmla="*/ 74 w 212"/>
                  <a:gd name="T11" fmla="*/ 118 h 121"/>
                  <a:gd name="T12" fmla="*/ 84 w 212"/>
                  <a:gd name="T13" fmla="*/ 117 h 121"/>
                  <a:gd name="T14" fmla="*/ 94 w 212"/>
                  <a:gd name="T15" fmla="*/ 118 h 121"/>
                  <a:gd name="T16" fmla="*/ 107 w 212"/>
                  <a:gd name="T17" fmla="*/ 117 h 121"/>
                  <a:gd name="T18" fmla="*/ 112 w 212"/>
                  <a:gd name="T19" fmla="*/ 109 h 121"/>
                  <a:gd name="T20" fmla="*/ 122 w 212"/>
                  <a:gd name="T21" fmla="*/ 105 h 121"/>
                  <a:gd name="T22" fmla="*/ 136 w 212"/>
                  <a:gd name="T23" fmla="*/ 92 h 121"/>
                  <a:gd name="T24" fmla="*/ 173 w 212"/>
                  <a:gd name="T25" fmla="*/ 57 h 121"/>
                  <a:gd name="T26" fmla="*/ 145 w 212"/>
                  <a:gd name="T27" fmla="*/ 17 h 121"/>
                  <a:gd name="T28" fmla="*/ 137 w 212"/>
                  <a:gd name="T29" fmla="*/ 14 h 121"/>
                  <a:gd name="T30" fmla="*/ 133 w 212"/>
                  <a:gd name="T31" fmla="*/ 12 h 121"/>
                  <a:gd name="T32" fmla="*/ 128 w 212"/>
                  <a:gd name="T33" fmla="*/ 12 h 121"/>
                  <a:gd name="T34" fmla="*/ 122 w 212"/>
                  <a:gd name="T35" fmla="*/ 11 h 121"/>
                  <a:gd name="T36" fmla="*/ 116 w 212"/>
                  <a:gd name="T37" fmla="*/ 9 h 121"/>
                  <a:gd name="T38" fmla="*/ 112 w 212"/>
                  <a:gd name="T39" fmla="*/ 8 h 121"/>
                  <a:gd name="T40" fmla="*/ 108 w 212"/>
                  <a:gd name="T41" fmla="*/ 7 h 121"/>
                  <a:gd name="T42" fmla="*/ 103 w 212"/>
                  <a:gd name="T43" fmla="*/ 6 h 121"/>
                  <a:gd name="T44" fmla="*/ 96 w 212"/>
                  <a:gd name="T45" fmla="*/ 3 h 121"/>
                  <a:gd name="T46" fmla="*/ 92 w 212"/>
                  <a:gd name="T47" fmla="*/ 2 h 121"/>
                  <a:gd name="T48" fmla="*/ 88 w 212"/>
                  <a:gd name="T49" fmla="*/ 1 h 121"/>
                  <a:gd name="T50" fmla="*/ 83 w 212"/>
                  <a:gd name="T51" fmla="*/ 1 h 121"/>
                  <a:gd name="T52" fmla="*/ 78 w 212"/>
                  <a:gd name="T53" fmla="*/ 0 h 121"/>
                  <a:gd name="T54" fmla="*/ 75 w 212"/>
                  <a:gd name="T55" fmla="*/ 0 h 121"/>
                  <a:gd name="T56" fmla="*/ 70 w 212"/>
                  <a:gd name="T57" fmla="*/ 1 h 121"/>
                  <a:gd name="T58" fmla="*/ 62 w 212"/>
                  <a:gd name="T59" fmla="*/ 1 h 121"/>
                  <a:gd name="T60" fmla="*/ 59 w 212"/>
                  <a:gd name="T61" fmla="*/ 1 h 121"/>
                  <a:gd name="T62" fmla="*/ 54 w 212"/>
                  <a:gd name="T63" fmla="*/ 1 h 121"/>
                  <a:gd name="T64" fmla="*/ 50 w 212"/>
                  <a:gd name="T65" fmla="*/ 2 h 121"/>
                  <a:gd name="T66" fmla="*/ 46 w 212"/>
                  <a:gd name="T67" fmla="*/ 4 h 121"/>
                  <a:gd name="T68" fmla="*/ 43 w 212"/>
                  <a:gd name="T69" fmla="*/ 6 h 121"/>
                  <a:gd name="T70" fmla="*/ 40 w 212"/>
                  <a:gd name="T71" fmla="*/ 8 h 121"/>
                  <a:gd name="T72" fmla="*/ 33 w 212"/>
                  <a:gd name="T73" fmla="*/ 9 h 121"/>
                  <a:gd name="T74" fmla="*/ 28 w 212"/>
                  <a:gd name="T75" fmla="*/ 12 h 121"/>
                  <a:gd name="T76" fmla="*/ 26 w 212"/>
                  <a:gd name="T77" fmla="*/ 19 h 121"/>
                  <a:gd name="T78" fmla="*/ 32 w 212"/>
                  <a:gd name="T79" fmla="*/ 21 h 121"/>
                  <a:gd name="T80" fmla="*/ 30 w 212"/>
                  <a:gd name="T81" fmla="*/ 26 h 121"/>
                  <a:gd name="T82" fmla="*/ 22 w 212"/>
                  <a:gd name="T83" fmla="*/ 30 h 121"/>
                  <a:gd name="T84" fmla="*/ 21 w 212"/>
                  <a:gd name="T85" fmla="*/ 36 h 121"/>
                  <a:gd name="T86" fmla="*/ 16 w 212"/>
                  <a:gd name="T87" fmla="*/ 42 h 121"/>
                  <a:gd name="T88" fmla="*/ 9 w 212"/>
                  <a:gd name="T89" fmla="*/ 45 h 121"/>
                  <a:gd name="T90" fmla="*/ 0 w 212"/>
                  <a:gd name="T91" fmla="*/ 48 h 121"/>
                  <a:gd name="T92" fmla="*/ 2 w 212"/>
                  <a:gd name="T93" fmla="*/ 51 h 121"/>
                  <a:gd name="T94" fmla="*/ 1 w 212"/>
                  <a:gd name="T95" fmla="*/ 52 h 121"/>
                  <a:gd name="T96" fmla="*/ 1 w 212"/>
                  <a:gd name="T97" fmla="*/ 53 h 121"/>
                  <a:gd name="T98" fmla="*/ 5 w 212"/>
                  <a:gd name="T99" fmla="*/ 56 h 121"/>
                  <a:gd name="T100" fmla="*/ 3 w 212"/>
                  <a:gd name="T101" fmla="*/ 59 h 121"/>
                  <a:gd name="T102" fmla="*/ 8 w 212"/>
                  <a:gd name="T103" fmla="*/ 60 h 121"/>
                  <a:gd name="T104" fmla="*/ 6 w 212"/>
                  <a:gd name="T105" fmla="*/ 64 h 121"/>
                  <a:gd name="T106" fmla="*/ 11 w 212"/>
                  <a:gd name="T107" fmla="*/ 64 h 121"/>
                  <a:gd name="T108" fmla="*/ 17 w 212"/>
                  <a:gd name="T109" fmla="*/ 68 h 121"/>
                  <a:gd name="T110" fmla="*/ 22 w 212"/>
                  <a:gd name="T111" fmla="*/ 71 h 121"/>
                  <a:gd name="T112" fmla="*/ 25 w 212"/>
                  <a:gd name="T113" fmla="*/ 72 h 121"/>
                  <a:gd name="T114" fmla="*/ 37 w 212"/>
                  <a:gd name="T115" fmla="*/ 86 h 121"/>
                  <a:gd name="T116" fmla="*/ 45 w 212"/>
                  <a:gd name="T117" fmla="*/ 90 h 121"/>
                  <a:gd name="T118" fmla="*/ 59 w 212"/>
                  <a:gd name="T119" fmla="*/ 96 h 121"/>
                  <a:gd name="T120" fmla="*/ 68 w 212"/>
                  <a:gd name="T121" fmla="*/ 99 h 121"/>
                  <a:gd name="T122" fmla="*/ 76 w 212"/>
                  <a:gd name="T123"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2" h="121">
                    <a:moveTo>
                      <a:pt x="84" y="106"/>
                    </a:moveTo>
                    <a:lnTo>
                      <a:pt x="84" y="107"/>
                    </a:lnTo>
                    <a:lnTo>
                      <a:pt x="85" y="108"/>
                    </a:lnTo>
                    <a:lnTo>
                      <a:pt x="85" y="109"/>
                    </a:lnTo>
                    <a:lnTo>
                      <a:pt x="84" y="110"/>
                    </a:lnTo>
                    <a:lnTo>
                      <a:pt x="83" y="109"/>
                    </a:lnTo>
                    <a:lnTo>
                      <a:pt x="82" y="110"/>
                    </a:lnTo>
                    <a:lnTo>
                      <a:pt x="82" y="111"/>
                    </a:lnTo>
                    <a:lnTo>
                      <a:pt x="80" y="112"/>
                    </a:lnTo>
                    <a:lnTo>
                      <a:pt x="79" y="111"/>
                    </a:lnTo>
                    <a:lnTo>
                      <a:pt x="78" y="111"/>
                    </a:lnTo>
                    <a:lnTo>
                      <a:pt x="78" y="110"/>
                    </a:lnTo>
                    <a:lnTo>
                      <a:pt x="77" y="110"/>
                    </a:lnTo>
                    <a:lnTo>
                      <a:pt x="77" y="109"/>
                    </a:lnTo>
                    <a:lnTo>
                      <a:pt x="76" y="109"/>
                    </a:lnTo>
                    <a:lnTo>
                      <a:pt x="76" y="110"/>
                    </a:lnTo>
                    <a:lnTo>
                      <a:pt x="76" y="110"/>
                    </a:lnTo>
                    <a:lnTo>
                      <a:pt x="77" y="110"/>
                    </a:lnTo>
                    <a:lnTo>
                      <a:pt x="77" y="111"/>
                    </a:lnTo>
                    <a:lnTo>
                      <a:pt x="77" y="111"/>
                    </a:lnTo>
                    <a:lnTo>
                      <a:pt x="76" y="111"/>
                    </a:lnTo>
                    <a:lnTo>
                      <a:pt x="76" y="111"/>
                    </a:lnTo>
                    <a:lnTo>
                      <a:pt x="77" y="111"/>
                    </a:lnTo>
                    <a:lnTo>
                      <a:pt x="77" y="112"/>
                    </a:lnTo>
                    <a:lnTo>
                      <a:pt x="78" y="112"/>
                    </a:lnTo>
                    <a:lnTo>
                      <a:pt x="79" y="112"/>
                    </a:lnTo>
                    <a:lnTo>
                      <a:pt x="80" y="112"/>
                    </a:lnTo>
                    <a:lnTo>
                      <a:pt x="80" y="114"/>
                    </a:lnTo>
                    <a:lnTo>
                      <a:pt x="80" y="114"/>
                    </a:lnTo>
                    <a:lnTo>
                      <a:pt x="79" y="115"/>
                    </a:lnTo>
                    <a:lnTo>
                      <a:pt x="78" y="115"/>
                    </a:lnTo>
                    <a:lnTo>
                      <a:pt x="78" y="115"/>
                    </a:lnTo>
                    <a:lnTo>
                      <a:pt x="77" y="115"/>
                    </a:lnTo>
                    <a:lnTo>
                      <a:pt x="76" y="115"/>
                    </a:lnTo>
                    <a:lnTo>
                      <a:pt x="76" y="116"/>
                    </a:lnTo>
                    <a:lnTo>
                      <a:pt x="76" y="116"/>
                    </a:lnTo>
                    <a:lnTo>
                      <a:pt x="74" y="116"/>
                    </a:lnTo>
                    <a:lnTo>
                      <a:pt x="74" y="116"/>
                    </a:lnTo>
                    <a:lnTo>
                      <a:pt x="75" y="115"/>
                    </a:lnTo>
                    <a:lnTo>
                      <a:pt x="75" y="115"/>
                    </a:lnTo>
                    <a:lnTo>
                      <a:pt x="74" y="115"/>
                    </a:lnTo>
                    <a:lnTo>
                      <a:pt x="73" y="116"/>
                    </a:lnTo>
                    <a:lnTo>
                      <a:pt x="71" y="116"/>
                    </a:lnTo>
                    <a:lnTo>
                      <a:pt x="71" y="117"/>
                    </a:lnTo>
                    <a:lnTo>
                      <a:pt x="72" y="117"/>
                    </a:lnTo>
                    <a:lnTo>
                      <a:pt x="72" y="118"/>
                    </a:lnTo>
                    <a:lnTo>
                      <a:pt x="73" y="118"/>
                    </a:lnTo>
                    <a:lnTo>
                      <a:pt x="73" y="118"/>
                    </a:lnTo>
                    <a:lnTo>
                      <a:pt x="72" y="118"/>
                    </a:lnTo>
                    <a:lnTo>
                      <a:pt x="72" y="119"/>
                    </a:lnTo>
                    <a:lnTo>
                      <a:pt x="74" y="119"/>
                    </a:lnTo>
                    <a:lnTo>
                      <a:pt x="74" y="118"/>
                    </a:lnTo>
                    <a:lnTo>
                      <a:pt x="74" y="118"/>
                    </a:lnTo>
                    <a:lnTo>
                      <a:pt x="74" y="118"/>
                    </a:lnTo>
                    <a:lnTo>
                      <a:pt x="74" y="118"/>
                    </a:lnTo>
                    <a:lnTo>
                      <a:pt x="76" y="117"/>
                    </a:lnTo>
                    <a:lnTo>
                      <a:pt x="77" y="117"/>
                    </a:lnTo>
                    <a:lnTo>
                      <a:pt x="79" y="117"/>
                    </a:lnTo>
                    <a:lnTo>
                      <a:pt x="81" y="118"/>
                    </a:lnTo>
                    <a:lnTo>
                      <a:pt x="82" y="117"/>
                    </a:lnTo>
                    <a:lnTo>
                      <a:pt x="83" y="118"/>
                    </a:lnTo>
                    <a:lnTo>
                      <a:pt x="84" y="118"/>
                    </a:lnTo>
                    <a:lnTo>
                      <a:pt x="84" y="117"/>
                    </a:lnTo>
                    <a:lnTo>
                      <a:pt x="85" y="117"/>
                    </a:lnTo>
                    <a:lnTo>
                      <a:pt x="86" y="117"/>
                    </a:lnTo>
                    <a:lnTo>
                      <a:pt x="88" y="118"/>
                    </a:lnTo>
                    <a:lnTo>
                      <a:pt x="88" y="118"/>
                    </a:lnTo>
                    <a:lnTo>
                      <a:pt x="89" y="119"/>
                    </a:lnTo>
                    <a:lnTo>
                      <a:pt x="91" y="118"/>
                    </a:lnTo>
                    <a:lnTo>
                      <a:pt x="92" y="118"/>
                    </a:lnTo>
                    <a:lnTo>
                      <a:pt x="93" y="117"/>
                    </a:lnTo>
                    <a:lnTo>
                      <a:pt x="94" y="118"/>
                    </a:lnTo>
                    <a:lnTo>
                      <a:pt x="96" y="118"/>
                    </a:lnTo>
                    <a:lnTo>
                      <a:pt x="97" y="119"/>
                    </a:lnTo>
                    <a:lnTo>
                      <a:pt x="99" y="121"/>
                    </a:lnTo>
                    <a:lnTo>
                      <a:pt x="102" y="118"/>
                    </a:lnTo>
                    <a:lnTo>
                      <a:pt x="103" y="117"/>
                    </a:lnTo>
                    <a:lnTo>
                      <a:pt x="104" y="118"/>
                    </a:lnTo>
                    <a:lnTo>
                      <a:pt x="107" y="120"/>
                    </a:lnTo>
                    <a:lnTo>
                      <a:pt x="107" y="120"/>
                    </a:lnTo>
                    <a:lnTo>
                      <a:pt x="107" y="117"/>
                    </a:lnTo>
                    <a:lnTo>
                      <a:pt x="108" y="116"/>
                    </a:lnTo>
                    <a:lnTo>
                      <a:pt x="109" y="116"/>
                    </a:lnTo>
                    <a:lnTo>
                      <a:pt x="110" y="115"/>
                    </a:lnTo>
                    <a:lnTo>
                      <a:pt x="110" y="114"/>
                    </a:lnTo>
                    <a:lnTo>
                      <a:pt x="109" y="113"/>
                    </a:lnTo>
                    <a:lnTo>
                      <a:pt x="108" y="111"/>
                    </a:lnTo>
                    <a:lnTo>
                      <a:pt x="109" y="111"/>
                    </a:lnTo>
                    <a:lnTo>
                      <a:pt x="110" y="110"/>
                    </a:lnTo>
                    <a:lnTo>
                      <a:pt x="112" y="109"/>
                    </a:lnTo>
                    <a:lnTo>
                      <a:pt x="112" y="108"/>
                    </a:lnTo>
                    <a:lnTo>
                      <a:pt x="113" y="106"/>
                    </a:lnTo>
                    <a:lnTo>
                      <a:pt x="114" y="106"/>
                    </a:lnTo>
                    <a:lnTo>
                      <a:pt x="115" y="106"/>
                    </a:lnTo>
                    <a:lnTo>
                      <a:pt x="116" y="105"/>
                    </a:lnTo>
                    <a:lnTo>
                      <a:pt x="117" y="105"/>
                    </a:lnTo>
                    <a:lnTo>
                      <a:pt x="118" y="105"/>
                    </a:lnTo>
                    <a:lnTo>
                      <a:pt x="120" y="105"/>
                    </a:lnTo>
                    <a:lnTo>
                      <a:pt x="122" y="105"/>
                    </a:lnTo>
                    <a:lnTo>
                      <a:pt x="123" y="104"/>
                    </a:lnTo>
                    <a:lnTo>
                      <a:pt x="125" y="103"/>
                    </a:lnTo>
                    <a:lnTo>
                      <a:pt x="126" y="103"/>
                    </a:lnTo>
                    <a:lnTo>
                      <a:pt x="128" y="103"/>
                    </a:lnTo>
                    <a:lnTo>
                      <a:pt x="127" y="101"/>
                    </a:lnTo>
                    <a:lnTo>
                      <a:pt x="129" y="99"/>
                    </a:lnTo>
                    <a:lnTo>
                      <a:pt x="130" y="97"/>
                    </a:lnTo>
                    <a:lnTo>
                      <a:pt x="131" y="94"/>
                    </a:lnTo>
                    <a:lnTo>
                      <a:pt x="136" y="92"/>
                    </a:lnTo>
                    <a:lnTo>
                      <a:pt x="134" y="91"/>
                    </a:lnTo>
                    <a:lnTo>
                      <a:pt x="135" y="87"/>
                    </a:lnTo>
                    <a:lnTo>
                      <a:pt x="138" y="84"/>
                    </a:lnTo>
                    <a:lnTo>
                      <a:pt x="136" y="80"/>
                    </a:lnTo>
                    <a:lnTo>
                      <a:pt x="143" y="71"/>
                    </a:lnTo>
                    <a:lnTo>
                      <a:pt x="145" y="58"/>
                    </a:lnTo>
                    <a:lnTo>
                      <a:pt x="153" y="63"/>
                    </a:lnTo>
                    <a:lnTo>
                      <a:pt x="163" y="63"/>
                    </a:lnTo>
                    <a:lnTo>
                      <a:pt x="173" y="57"/>
                    </a:lnTo>
                    <a:lnTo>
                      <a:pt x="184" y="52"/>
                    </a:lnTo>
                    <a:lnTo>
                      <a:pt x="205" y="45"/>
                    </a:lnTo>
                    <a:lnTo>
                      <a:pt x="212" y="38"/>
                    </a:lnTo>
                    <a:lnTo>
                      <a:pt x="212" y="24"/>
                    </a:lnTo>
                    <a:lnTo>
                      <a:pt x="199" y="22"/>
                    </a:lnTo>
                    <a:lnTo>
                      <a:pt x="187" y="18"/>
                    </a:lnTo>
                    <a:lnTo>
                      <a:pt x="173" y="24"/>
                    </a:lnTo>
                    <a:lnTo>
                      <a:pt x="156" y="20"/>
                    </a:lnTo>
                    <a:lnTo>
                      <a:pt x="145" y="17"/>
                    </a:lnTo>
                    <a:lnTo>
                      <a:pt x="143" y="16"/>
                    </a:lnTo>
                    <a:lnTo>
                      <a:pt x="142" y="16"/>
                    </a:lnTo>
                    <a:lnTo>
                      <a:pt x="141" y="15"/>
                    </a:lnTo>
                    <a:lnTo>
                      <a:pt x="141" y="15"/>
                    </a:lnTo>
                    <a:lnTo>
                      <a:pt x="139" y="15"/>
                    </a:lnTo>
                    <a:lnTo>
                      <a:pt x="138" y="14"/>
                    </a:lnTo>
                    <a:lnTo>
                      <a:pt x="138" y="14"/>
                    </a:lnTo>
                    <a:lnTo>
                      <a:pt x="137" y="14"/>
                    </a:lnTo>
                    <a:lnTo>
                      <a:pt x="137" y="14"/>
                    </a:lnTo>
                    <a:lnTo>
                      <a:pt x="136" y="14"/>
                    </a:lnTo>
                    <a:lnTo>
                      <a:pt x="136" y="13"/>
                    </a:lnTo>
                    <a:lnTo>
                      <a:pt x="134" y="13"/>
                    </a:lnTo>
                    <a:lnTo>
                      <a:pt x="134" y="13"/>
                    </a:lnTo>
                    <a:lnTo>
                      <a:pt x="134" y="12"/>
                    </a:lnTo>
                    <a:lnTo>
                      <a:pt x="133" y="12"/>
                    </a:lnTo>
                    <a:lnTo>
                      <a:pt x="133" y="12"/>
                    </a:lnTo>
                    <a:lnTo>
                      <a:pt x="133" y="12"/>
                    </a:lnTo>
                    <a:lnTo>
                      <a:pt x="133" y="12"/>
                    </a:lnTo>
                    <a:lnTo>
                      <a:pt x="133" y="12"/>
                    </a:lnTo>
                    <a:lnTo>
                      <a:pt x="132" y="12"/>
                    </a:lnTo>
                    <a:lnTo>
                      <a:pt x="131" y="12"/>
                    </a:lnTo>
                    <a:lnTo>
                      <a:pt x="131" y="12"/>
                    </a:lnTo>
                    <a:lnTo>
                      <a:pt x="129" y="12"/>
                    </a:lnTo>
                    <a:lnTo>
                      <a:pt x="129" y="12"/>
                    </a:lnTo>
                    <a:lnTo>
                      <a:pt x="129" y="12"/>
                    </a:lnTo>
                    <a:lnTo>
                      <a:pt x="128" y="12"/>
                    </a:lnTo>
                    <a:lnTo>
                      <a:pt x="128" y="12"/>
                    </a:lnTo>
                    <a:lnTo>
                      <a:pt x="127" y="12"/>
                    </a:lnTo>
                    <a:lnTo>
                      <a:pt x="126" y="11"/>
                    </a:lnTo>
                    <a:lnTo>
                      <a:pt x="126" y="11"/>
                    </a:lnTo>
                    <a:lnTo>
                      <a:pt x="126" y="11"/>
                    </a:lnTo>
                    <a:lnTo>
                      <a:pt x="125" y="11"/>
                    </a:lnTo>
                    <a:lnTo>
                      <a:pt x="124" y="11"/>
                    </a:lnTo>
                    <a:lnTo>
                      <a:pt x="124" y="11"/>
                    </a:lnTo>
                    <a:lnTo>
                      <a:pt x="123" y="11"/>
                    </a:lnTo>
                    <a:lnTo>
                      <a:pt x="122" y="11"/>
                    </a:lnTo>
                    <a:lnTo>
                      <a:pt x="121" y="11"/>
                    </a:lnTo>
                    <a:lnTo>
                      <a:pt x="120" y="10"/>
                    </a:lnTo>
                    <a:lnTo>
                      <a:pt x="119" y="10"/>
                    </a:lnTo>
                    <a:lnTo>
                      <a:pt x="119" y="10"/>
                    </a:lnTo>
                    <a:lnTo>
                      <a:pt x="118" y="10"/>
                    </a:lnTo>
                    <a:lnTo>
                      <a:pt x="118" y="10"/>
                    </a:lnTo>
                    <a:lnTo>
                      <a:pt x="118" y="10"/>
                    </a:lnTo>
                    <a:lnTo>
                      <a:pt x="117" y="10"/>
                    </a:lnTo>
                    <a:lnTo>
                      <a:pt x="116" y="9"/>
                    </a:lnTo>
                    <a:lnTo>
                      <a:pt x="115" y="9"/>
                    </a:lnTo>
                    <a:lnTo>
                      <a:pt x="114" y="9"/>
                    </a:lnTo>
                    <a:lnTo>
                      <a:pt x="114" y="8"/>
                    </a:lnTo>
                    <a:lnTo>
                      <a:pt x="113" y="8"/>
                    </a:lnTo>
                    <a:lnTo>
                      <a:pt x="113" y="9"/>
                    </a:lnTo>
                    <a:lnTo>
                      <a:pt x="113" y="9"/>
                    </a:lnTo>
                    <a:lnTo>
                      <a:pt x="113" y="8"/>
                    </a:lnTo>
                    <a:lnTo>
                      <a:pt x="112" y="8"/>
                    </a:lnTo>
                    <a:lnTo>
                      <a:pt x="112" y="8"/>
                    </a:lnTo>
                    <a:lnTo>
                      <a:pt x="112" y="8"/>
                    </a:lnTo>
                    <a:lnTo>
                      <a:pt x="111" y="8"/>
                    </a:lnTo>
                    <a:lnTo>
                      <a:pt x="111" y="8"/>
                    </a:lnTo>
                    <a:lnTo>
                      <a:pt x="111" y="8"/>
                    </a:lnTo>
                    <a:lnTo>
                      <a:pt x="111" y="8"/>
                    </a:lnTo>
                    <a:lnTo>
                      <a:pt x="110" y="8"/>
                    </a:lnTo>
                    <a:lnTo>
                      <a:pt x="110" y="8"/>
                    </a:lnTo>
                    <a:lnTo>
                      <a:pt x="109" y="8"/>
                    </a:lnTo>
                    <a:lnTo>
                      <a:pt x="108" y="7"/>
                    </a:lnTo>
                    <a:lnTo>
                      <a:pt x="108" y="7"/>
                    </a:lnTo>
                    <a:lnTo>
                      <a:pt x="107" y="7"/>
                    </a:lnTo>
                    <a:lnTo>
                      <a:pt x="107" y="7"/>
                    </a:lnTo>
                    <a:lnTo>
                      <a:pt x="105" y="6"/>
                    </a:lnTo>
                    <a:lnTo>
                      <a:pt x="105" y="6"/>
                    </a:lnTo>
                    <a:lnTo>
                      <a:pt x="104" y="6"/>
                    </a:lnTo>
                    <a:lnTo>
                      <a:pt x="104" y="6"/>
                    </a:lnTo>
                    <a:lnTo>
                      <a:pt x="103" y="6"/>
                    </a:lnTo>
                    <a:lnTo>
                      <a:pt x="103" y="6"/>
                    </a:lnTo>
                    <a:lnTo>
                      <a:pt x="102" y="5"/>
                    </a:lnTo>
                    <a:lnTo>
                      <a:pt x="102" y="6"/>
                    </a:lnTo>
                    <a:lnTo>
                      <a:pt x="101" y="6"/>
                    </a:lnTo>
                    <a:lnTo>
                      <a:pt x="99" y="5"/>
                    </a:lnTo>
                    <a:lnTo>
                      <a:pt x="99" y="5"/>
                    </a:lnTo>
                    <a:lnTo>
                      <a:pt x="99" y="5"/>
                    </a:lnTo>
                    <a:lnTo>
                      <a:pt x="97" y="4"/>
                    </a:lnTo>
                    <a:lnTo>
                      <a:pt x="97" y="4"/>
                    </a:lnTo>
                    <a:lnTo>
                      <a:pt x="96" y="3"/>
                    </a:lnTo>
                    <a:lnTo>
                      <a:pt x="94" y="3"/>
                    </a:lnTo>
                    <a:lnTo>
                      <a:pt x="94" y="3"/>
                    </a:lnTo>
                    <a:lnTo>
                      <a:pt x="93" y="2"/>
                    </a:lnTo>
                    <a:lnTo>
                      <a:pt x="93" y="3"/>
                    </a:lnTo>
                    <a:lnTo>
                      <a:pt x="93" y="3"/>
                    </a:lnTo>
                    <a:lnTo>
                      <a:pt x="93" y="2"/>
                    </a:lnTo>
                    <a:lnTo>
                      <a:pt x="93" y="2"/>
                    </a:lnTo>
                    <a:lnTo>
                      <a:pt x="92" y="2"/>
                    </a:lnTo>
                    <a:lnTo>
                      <a:pt x="92" y="2"/>
                    </a:lnTo>
                    <a:lnTo>
                      <a:pt x="92" y="2"/>
                    </a:lnTo>
                    <a:lnTo>
                      <a:pt x="91" y="2"/>
                    </a:lnTo>
                    <a:lnTo>
                      <a:pt x="90" y="2"/>
                    </a:lnTo>
                    <a:lnTo>
                      <a:pt x="89" y="2"/>
                    </a:lnTo>
                    <a:lnTo>
                      <a:pt x="89" y="1"/>
                    </a:lnTo>
                    <a:lnTo>
                      <a:pt x="90" y="1"/>
                    </a:lnTo>
                    <a:lnTo>
                      <a:pt x="89" y="0"/>
                    </a:lnTo>
                    <a:lnTo>
                      <a:pt x="89" y="1"/>
                    </a:lnTo>
                    <a:lnTo>
                      <a:pt x="88" y="1"/>
                    </a:lnTo>
                    <a:lnTo>
                      <a:pt x="88" y="1"/>
                    </a:lnTo>
                    <a:lnTo>
                      <a:pt x="87" y="1"/>
                    </a:lnTo>
                    <a:lnTo>
                      <a:pt x="86" y="1"/>
                    </a:lnTo>
                    <a:lnTo>
                      <a:pt x="85" y="1"/>
                    </a:lnTo>
                    <a:lnTo>
                      <a:pt x="85" y="1"/>
                    </a:lnTo>
                    <a:lnTo>
                      <a:pt x="84" y="2"/>
                    </a:lnTo>
                    <a:lnTo>
                      <a:pt x="84" y="1"/>
                    </a:lnTo>
                    <a:lnTo>
                      <a:pt x="83" y="1"/>
                    </a:lnTo>
                    <a:lnTo>
                      <a:pt x="83" y="1"/>
                    </a:lnTo>
                    <a:lnTo>
                      <a:pt x="83" y="1"/>
                    </a:lnTo>
                    <a:lnTo>
                      <a:pt x="82" y="1"/>
                    </a:lnTo>
                    <a:lnTo>
                      <a:pt x="82" y="1"/>
                    </a:lnTo>
                    <a:lnTo>
                      <a:pt x="81" y="1"/>
                    </a:lnTo>
                    <a:lnTo>
                      <a:pt x="81" y="1"/>
                    </a:lnTo>
                    <a:lnTo>
                      <a:pt x="81" y="1"/>
                    </a:lnTo>
                    <a:lnTo>
                      <a:pt x="80" y="1"/>
                    </a:lnTo>
                    <a:lnTo>
                      <a:pt x="79" y="1"/>
                    </a:lnTo>
                    <a:lnTo>
                      <a:pt x="78" y="0"/>
                    </a:lnTo>
                    <a:lnTo>
                      <a:pt x="78" y="0"/>
                    </a:lnTo>
                    <a:lnTo>
                      <a:pt x="78" y="1"/>
                    </a:lnTo>
                    <a:lnTo>
                      <a:pt x="77" y="1"/>
                    </a:lnTo>
                    <a:lnTo>
                      <a:pt x="77" y="0"/>
                    </a:lnTo>
                    <a:lnTo>
                      <a:pt x="77" y="0"/>
                    </a:lnTo>
                    <a:lnTo>
                      <a:pt x="76" y="0"/>
                    </a:lnTo>
                    <a:lnTo>
                      <a:pt x="76" y="0"/>
                    </a:lnTo>
                    <a:lnTo>
                      <a:pt x="76" y="0"/>
                    </a:lnTo>
                    <a:lnTo>
                      <a:pt x="75" y="0"/>
                    </a:lnTo>
                    <a:lnTo>
                      <a:pt x="75" y="1"/>
                    </a:lnTo>
                    <a:lnTo>
                      <a:pt x="76" y="1"/>
                    </a:lnTo>
                    <a:lnTo>
                      <a:pt x="76" y="2"/>
                    </a:lnTo>
                    <a:lnTo>
                      <a:pt x="74" y="2"/>
                    </a:lnTo>
                    <a:lnTo>
                      <a:pt x="73" y="2"/>
                    </a:lnTo>
                    <a:lnTo>
                      <a:pt x="71" y="2"/>
                    </a:lnTo>
                    <a:lnTo>
                      <a:pt x="71" y="1"/>
                    </a:lnTo>
                    <a:lnTo>
                      <a:pt x="70" y="1"/>
                    </a:lnTo>
                    <a:lnTo>
                      <a:pt x="70" y="1"/>
                    </a:lnTo>
                    <a:lnTo>
                      <a:pt x="70" y="2"/>
                    </a:lnTo>
                    <a:lnTo>
                      <a:pt x="70" y="2"/>
                    </a:lnTo>
                    <a:lnTo>
                      <a:pt x="69" y="2"/>
                    </a:lnTo>
                    <a:lnTo>
                      <a:pt x="67" y="1"/>
                    </a:lnTo>
                    <a:lnTo>
                      <a:pt x="65" y="1"/>
                    </a:lnTo>
                    <a:lnTo>
                      <a:pt x="64" y="1"/>
                    </a:lnTo>
                    <a:lnTo>
                      <a:pt x="63" y="0"/>
                    </a:lnTo>
                    <a:lnTo>
                      <a:pt x="63" y="0"/>
                    </a:lnTo>
                    <a:lnTo>
                      <a:pt x="62" y="1"/>
                    </a:lnTo>
                    <a:lnTo>
                      <a:pt x="62" y="0"/>
                    </a:lnTo>
                    <a:lnTo>
                      <a:pt x="61" y="0"/>
                    </a:lnTo>
                    <a:lnTo>
                      <a:pt x="60" y="0"/>
                    </a:lnTo>
                    <a:lnTo>
                      <a:pt x="60" y="0"/>
                    </a:lnTo>
                    <a:lnTo>
                      <a:pt x="59" y="0"/>
                    </a:lnTo>
                    <a:lnTo>
                      <a:pt x="59" y="0"/>
                    </a:lnTo>
                    <a:lnTo>
                      <a:pt x="59" y="0"/>
                    </a:lnTo>
                    <a:lnTo>
                      <a:pt x="58" y="0"/>
                    </a:lnTo>
                    <a:lnTo>
                      <a:pt x="59" y="1"/>
                    </a:lnTo>
                    <a:lnTo>
                      <a:pt x="58" y="1"/>
                    </a:lnTo>
                    <a:lnTo>
                      <a:pt x="58" y="1"/>
                    </a:lnTo>
                    <a:lnTo>
                      <a:pt x="58" y="4"/>
                    </a:lnTo>
                    <a:lnTo>
                      <a:pt x="58" y="2"/>
                    </a:lnTo>
                    <a:lnTo>
                      <a:pt x="58" y="1"/>
                    </a:lnTo>
                    <a:lnTo>
                      <a:pt x="55" y="0"/>
                    </a:lnTo>
                    <a:lnTo>
                      <a:pt x="55" y="1"/>
                    </a:lnTo>
                    <a:lnTo>
                      <a:pt x="55" y="1"/>
                    </a:lnTo>
                    <a:lnTo>
                      <a:pt x="54" y="1"/>
                    </a:lnTo>
                    <a:lnTo>
                      <a:pt x="55" y="2"/>
                    </a:lnTo>
                    <a:lnTo>
                      <a:pt x="54" y="2"/>
                    </a:lnTo>
                    <a:lnTo>
                      <a:pt x="54" y="2"/>
                    </a:lnTo>
                    <a:lnTo>
                      <a:pt x="54" y="2"/>
                    </a:lnTo>
                    <a:lnTo>
                      <a:pt x="53" y="2"/>
                    </a:lnTo>
                    <a:lnTo>
                      <a:pt x="53" y="2"/>
                    </a:lnTo>
                    <a:lnTo>
                      <a:pt x="52" y="2"/>
                    </a:lnTo>
                    <a:lnTo>
                      <a:pt x="51" y="2"/>
                    </a:lnTo>
                    <a:lnTo>
                      <a:pt x="50" y="2"/>
                    </a:lnTo>
                    <a:lnTo>
                      <a:pt x="49" y="2"/>
                    </a:lnTo>
                    <a:lnTo>
                      <a:pt x="48" y="2"/>
                    </a:lnTo>
                    <a:lnTo>
                      <a:pt x="48" y="3"/>
                    </a:lnTo>
                    <a:lnTo>
                      <a:pt x="47" y="2"/>
                    </a:lnTo>
                    <a:lnTo>
                      <a:pt x="47" y="3"/>
                    </a:lnTo>
                    <a:lnTo>
                      <a:pt x="47" y="3"/>
                    </a:lnTo>
                    <a:lnTo>
                      <a:pt x="47" y="4"/>
                    </a:lnTo>
                    <a:lnTo>
                      <a:pt x="47" y="4"/>
                    </a:lnTo>
                    <a:lnTo>
                      <a:pt x="46" y="4"/>
                    </a:lnTo>
                    <a:lnTo>
                      <a:pt x="45" y="4"/>
                    </a:lnTo>
                    <a:lnTo>
                      <a:pt x="44" y="4"/>
                    </a:lnTo>
                    <a:lnTo>
                      <a:pt x="44" y="4"/>
                    </a:lnTo>
                    <a:lnTo>
                      <a:pt x="43" y="4"/>
                    </a:lnTo>
                    <a:lnTo>
                      <a:pt x="43" y="5"/>
                    </a:lnTo>
                    <a:lnTo>
                      <a:pt x="43" y="5"/>
                    </a:lnTo>
                    <a:lnTo>
                      <a:pt x="43" y="6"/>
                    </a:lnTo>
                    <a:lnTo>
                      <a:pt x="43" y="6"/>
                    </a:lnTo>
                    <a:lnTo>
                      <a:pt x="43" y="6"/>
                    </a:lnTo>
                    <a:lnTo>
                      <a:pt x="43" y="7"/>
                    </a:lnTo>
                    <a:lnTo>
                      <a:pt x="43" y="7"/>
                    </a:lnTo>
                    <a:lnTo>
                      <a:pt x="42" y="7"/>
                    </a:lnTo>
                    <a:lnTo>
                      <a:pt x="42" y="8"/>
                    </a:lnTo>
                    <a:lnTo>
                      <a:pt x="41" y="8"/>
                    </a:lnTo>
                    <a:lnTo>
                      <a:pt x="41" y="8"/>
                    </a:lnTo>
                    <a:lnTo>
                      <a:pt x="41" y="8"/>
                    </a:lnTo>
                    <a:lnTo>
                      <a:pt x="40" y="9"/>
                    </a:lnTo>
                    <a:lnTo>
                      <a:pt x="40" y="8"/>
                    </a:lnTo>
                    <a:lnTo>
                      <a:pt x="39" y="8"/>
                    </a:lnTo>
                    <a:lnTo>
                      <a:pt x="39" y="9"/>
                    </a:lnTo>
                    <a:lnTo>
                      <a:pt x="39" y="9"/>
                    </a:lnTo>
                    <a:lnTo>
                      <a:pt x="37" y="9"/>
                    </a:lnTo>
                    <a:lnTo>
                      <a:pt x="37" y="9"/>
                    </a:lnTo>
                    <a:lnTo>
                      <a:pt x="36" y="9"/>
                    </a:lnTo>
                    <a:lnTo>
                      <a:pt x="35" y="9"/>
                    </a:lnTo>
                    <a:lnTo>
                      <a:pt x="34" y="9"/>
                    </a:lnTo>
                    <a:lnTo>
                      <a:pt x="33" y="9"/>
                    </a:lnTo>
                    <a:lnTo>
                      <a:pt x="32" y="9"/>
                    </a:lnTo>
                    <a:lnTo>
                      <a:pt x="32" y="10"/>
                    </a:lnTo>
                    <a:lnTo>
                      <a:pt x="32" y="10"/>
                    </a:lnTo>
                    <a:lnTo>
                      <a:pt x="32" y="11"/>
                    </a:lnTo>
                    <a:lnTo>
                      <a:pt x="32" y="12"/>
                    </a:lnTo>
                    <a:lnTo>
                      <a:pt x="30" y="12"/>
                    </a:lnTo>
                    <a:lnTo>
                      <a:pt x="30" y="12"/>
                    </a:lnTo>
                    <a:lnTo>
                      <a:pt x="29" y="12"/>
                    </a:lnTo>
                    <a:lnTo>
                      <a:pt x="28" y="12"/>
                    </a:lnTo>
                    <a:lnTo>
                      <a:pt x="28" y="12"/>
                    </a:lnTo>
                    <a:lnTo>
                      <a:pt x="27" y="13"/>
                    </a:lnTo>
                    <a:lnTo>
                      <a:pt x="28" y="14"/>
                    </a:lnTo>
                    <a:lnTo>
                      <a:pt x="28" y="15"/>
                    </a:lnTo>
                    <a:lnTo>
                      <a:pt x="28" y="16"/>
                    </a:lnTo>
                    <a:lnTo>
                      <a:pt x="27" y="17"/>
                    </a:lnTo>
                    <a:lnTo>
                      <a:pt x="26" y="17"/>
                    </a:lnTo>
                    <a:lnTo>
                      <a:pt x="26" y="18"/>
                    </a:lnTo>
                    <a:lnTo>
                      <a:pt x="26" y="19"/>
                    </a:lnTo>
                    <a:lnTo>
                      <a:pt x="27" y="19"/>
                    </a:lnTo>
                    <a:lnTo>
                      <a:pt x="28" y="19"/>
                    </a:lnTo>
                    <a:lnTo>
                      <a:pt x="28" y="19"/>
                    </a:lnTo>
                    <a:lnTo>
                      <a:pt x="28" y="20"/>
                    </a:lnTo>
                    <a:lnTo>
                      <a:pt x="28" y="20"/>
                    </a:lnTo>
                    <a:lnTo>
                      <a:pt x="30" y="20"/>
                    </a:lnTo>
                    <a:lnTo>
                      <a:pt x="30" y="21"/>
                    </a:lnTo>
                    <a:lnTo>
                      <a:pt x="31" y="21"/>
                    </a:lnTo>
                    <a:lnTo>
                      <a:pt x="32" y="21"/>
                    </a:lnTo>
                    <a:lnTo>
                      <a:pt x="32" y="22"/>
                    </a:lnTo>
                    <a:lnTo>
                      <a:pt x="33" y="23"/>
                    </a:lnTo>
                    <a:lnTo>
                      <a:pt x="33" y="23"/>
                    </a:lnTo>
                    <a:lnTo>
                      <a:pt x="33" y="24"/>
                    </a:lnTo>
                    <a:lnTo>
                      <a:pt x="33" y="24"/>
                    </a:lnTo>
                    <a:lnTo>
                      <a:pt x="33" y="25"/>
                    </a:lnTo>
                    <a:lnTo>
                      <a:pt x="33" y="26"/>
                    </a:lnTo>
                    <a:lnTo>
                      <a:pt x="32" y="26"/>
                    </a:lnTo>
                    <a:lnTo>
                      <a:pt x="30" y="26"/>
                    </a:lnTo>
                    <a:lnTo>
                      <a:pt x="29" y="27"/>
                    </a:lnTo>
                    <a:lnTo>
                      <a:pt x="28" y="27"/>
                    </a:lnTo>
                    <a:lnTo>
                      <a:pt x="28" y="28"/>
                    </a:lnTo>
                    <a:lnTo>
                      <a:pt x="28" y="28"/>
                    </a:lnTo>
                    <a:lnTo>
                      <a:pt x="26" y="28"/>
                    </a:lnTo>
                    <a:lnTo>
                      <a:pt x="25" y="28"/>
                    </a:lnTo>
                    <a:lnTo>
                      <a:pt x="25" y="28"/>
                    </a:lnTo>
                    <a:lnTo>
                      <a:pt x="22" y="29"/>
                    </a:lnTo>
                    <a:lnTo>
                      <a:pt x="22" y="30"/>
                    </a:lnTo>
                    <a:lnTo>
                      <a:pt x="22" y="31"/>
                    </a:lnTo>
                    <a:lnTo>
                      <a:pt x="22" y="31"/>
                    </a:lnTo>
                    <a:lnTo>
                      <a:pt x="22" y="31"/>
                    </a:lnTo>
                    <a:lnTo>
                      <a:pt x="22" y="31"/>
                    </a:lnTo>
                    <a:lnTo>
                      <a:pt x="22" y="33"/>
                    </a:lnTo>
                    <a:lnTo>
                      <a:pt x="22" y="34"/>
                    </a:lnTo>
                    <a:lnTo>
                      <a:pt x="21" y="35"/>
                    </a:lnTo>
                    <a:lnTo>
                      <a:pt x="21" y="36"/>
                    </a:lnTo>
                    <a:lnTo>
                      <a:pt x="21" y="36"/>
                    </a:lnTo>
                    <a:lnTo>
                      <a:pt x="20" y="36"/>
                    </a:lnTo>
                    <a:lnTo>
                      <a:pt x="19" y="36"/>
                    </a:lnTo>
                    <a:lnTo>
                      <a:pt x="18" y="36"/>
                    </a:lnTo>
                    <a:lnTo>
                      <a:pt x="18" y="37"/>
                    </a:lnTo>
                    <a:lnTo>
                      <a:pt x="19" y="38"/>
                    </a:lnTo>
                    <a:lnTo>
                      <a:pt x="19" y="38"/>
                    </a:lnTo>
                    <a:lnTo>
                      <a:pt x="17" y="39"/>
                    </a:lnTo>
                    <a:lnTo>
                      <a:pt x="17" y="41"/>
                    </a:lnTo>
                    <a:lnTo>
                      <a:pt x="16" y="42"/>
                    </a:lnTo>
                    <a:lnTo>
                      <a:pt x="17" y="42"/>
                    </a:lnTo>
                    <a:lnTo>
                      <a:pt x="16" y="43"/>
                    </a:lnTo>
                    <a:lnTo>
                      <a:pt x="16" y="43"/>
                    </a:lnTo>
                    <a:lnTo>
                      <a:pt x="13" y="43"/>
                    </a:lnTo>
                    <a:lnTo>
                      <a:pt x="13" y="43"/>
                    </a:lnTo>
                    <a:lnTo>
                      <a:pt x="11" y="44"/>
                    </a:lnTo>
                    <a:lnTo>
                      <a:pt x="11" y="44"/>
                    </a:lnTo>
                    <a:lnTo>
                      <a:pt x="10" y="44"/>
                    </a:lnTo>
                    <a:lnTo>
                      <a:pt x="9" y="45"/>
                    </a:lnTo>
                    <a:lnTo>
                      <a:pt x="8" y="45"/>
                    </a:lnTo>
                    <a:lnTo>
                      <a:pt x="6" y="46"/>
                    </a:lnTo>
                    <a:lnTo>
                      <a:pt x="5" y="46"/>
                    </a:lnTo>
                    <a:lnTo>
                      <a:pt x="4" y="47"/>
                    </a:lnTo>
                    <a:lnTo>
                      <a:pt x="3" y="47"/>
                    </a:lnTo>
                    <a:lnTo>
                      <a:pt x="3" y="47"/>
                    </a:lnTo>
                    <a:lnTo>
                      <a:pt x="2" y="47"/>
                    </a:lnTo>
                    <a:lnTo>
                      <a:pt x="1" y="47"/>
                    </a:lnTo>
                    <a:lnTo>
                      <a:pt x="0" y="48"/>
                    </a:lnTo>
                    <a:lnTo>
                      <a:pt x="0" y="48"/>
                    </a:lnTo>
                    <a:lnTo>
                      <a:pt x="1" y="49"/>
                    </a:lnTo>
                    <a:lnTo>
                      <a:pt x="1" y="49"/>
                    </a:lnTo>
                    <a:lnTo>
                      <a:pt x="2" y="50"/>
                    </a:lnTo>
                    <a:lnTo>
                      <a:pt x="2" y="50"/>
                    </a:lnTo>
                    <a:lnTo>
                      <a:pt x="2" y="50"/>
                    </a:lnTo>
                    <a:lnTo>
                      <a:pt x="1" y="50"/>
                    </a:lnTo>
                    <a:lnTo>
                      <a:pt x="1" y="50"/>
                    </a:lnTo>
                    <a:lnTo>
                      <a:pt x="2" y="51"/>
                    </a:lnTo>
                    <a:lnTo>
                      <a:pt x="1" y="51"/>
                    </a:lnTo>
                    <a:lnTo>
                      <a:pt x="1" y="51"/>
                    </a:lnTo>
                    <a:lnTo>
                      <a:pt x="1" y="51"/>
                    </a:lnTo>
                    <a:lnTo>
                      <a:pt x="0" y="51"/>
                    </a:lnTo>
                    <a:lnTo>
                      <a:pt x="0" y="51"/>
                    </a:lnTo>
                    <a:lnTo>
                      <a:pt x="0" y="51"/>
                    </a:lnTo>
                    <a:lnTo>
                      <a:pt x="0" y="52"/>
                    </a:lnTo>
                    <a:lnTo>
                      <a:pt x="1" y="52"/>
                    </a:lnTo>
                    <a:lnTo>
                      <a:pt x="1" y="52"/>
                    </a:lnTo>
                    <a:lnTo>
                      <a:pt x="0" y="52"/>
                    </a:lnTo>
                    <a:lnTo>
                      <a:pt x="0" y="52"/>
                    </a:lnTo>
                    <a:lnTo>
                      <a:pt x="0" y="52"/>
                    </a:lnTo>
                    <a:lnTo>
                      <a:pt x="0" y="52"/>
                    </a:lnTo>
                    <a:lnTo>
                      <a:pt x="0" y="53"/>
                    </a:lnTo>
                    <a:lnTo>
                      <a:pt x="2" y="53"/>
                    </a:lnTo>
                    <a:lnTo>
                      <a:pt x="2" y="53"/>
                    </a:lnTo>
                    <a:lnTo>
                      <a:pt x="2" y="53"/>
                    </a:lnTo>
                    <a:lnTo>
                      <a:pt x="1" y="53"/>
                    </a:lnTo>
                    <a:lnTo>
                      <a:pt x="1" y="53"/>
                    </a:lnTo>
                    <a:lnTo>
                      <a:pt x="1" y="54"/>
                    </a:lnTo>
                    <a:lnTo>
                      <a:pt x="2" y="54"/>
                    </a:lnTo>
                    <a:lnTo>
                      <a:pt x="3" y="54"/>
                    </a:lnTo>
                    <a:lnTo>
                      <a:pt x="3" y="55"/>
                    </a:lnTo>
                    <a:lnTo>
                      <a:pt x="3" y="55"/>
                    </a:lnTo>
                    <a:lnTo>
                      <a:pt x="3" y="56"/>
                    </a:lnTo>
                    <a:lnTo>
                      <a:pt x="4" y="56"/>
                    </a:lnTo>
                    <a:lnTo>
                      <a:pt x="5" y="56"/>
                    </a:lnTo>
                    <a:lnTo>
                      <a:pt x="5" y="56"/>
                    </a:lnTo>
                    <a:lnTo>
                      <a:pt x="5" y="56"/>
                    </a:lnTo>
                    <a:lnTo>
                      <a:pt x="5" y="57"/>
                    </a:lnTo>
                    <a:lnTo>
                      <a:pt x="4" y="57"/>
                    </a:lnTo>
                    <a:lnTo>
                      <a:pt x="3" y="57"/>
                    </a:lnTo>
                    <a:lnTo>
                      <a:pt x="3" y="57"/>
                    </a:lnTo>
                    <a:lnTo>
                      <a:pt x="2" y="56"/>
                    </a:lnTo>
                    <a:lnTo>
                      <a:pt x="2" y="57"/>
                    </a:lnTo>
                    <a:lnTo>
                      <a:pt x="3" y="59"/>
                    </a:lnTo>
                    <a:lnTo>
                      <a:pt x="3" y="60"/>
                    </a:lnTo>
                    <a:lnTo>
                      <a:pt x="3" y="60"/>
                    </a:lnTo>
                    <a:lnTo>
                      <a:pt x="4" y="61"/>
                    </a:lnTo>
                    <a:lnTo>
                      <a:pt x="5" y="60"/>
                    </a:lnTo>
                    <a:lnTo>
                      <a:pt x="6" y="61"/>
                    </a:lnTo>
                    <a:lnTo>
                      <a:pt x="6" y="61"/>
                    </a:lnTo>
                    <a:lnTo>
                      <a:pt x="7" y="60"/>
                    </a:lnTo>
                    <a:lnTo>
                      <a:pt x="7" y="60"/>
                    </a:lnTo>
                    <a:lnTo>
                      <a:pt x="8" y="60"/>
                    </a:lnTo>
                    <a:lnTo>
                      <a:pt x="9" y="61"/>
                    </a:lnTo>
                    <a:lnTo>
                      <a:pt x="8" y="61"/>
                    </a:lnTo>
                    <a:lnTo>
                      <a:pt x="8" y="62"/>
                    </a:lnTo>
                    <a:lnTo>
                      <a:pt x="9" y="62"/>
                    </a:lnTo>
                    <a:lnTo>
                      <a:pt x="9" y="62"/>
                    </a:lnTo>
                    <a:lnTo>
                      <a:pt x="7" y="62"/>
                    </a:lnTo>
                    <a:lnTo>
                      <a:pt x="7" y="63"/>
                    </a:lnTo>
                    <a:lnTo>
                      <a:pt x="7" y="63"/>
                    </a:lnTo>
                    <a:lnTo>
                      <a:pt x="6" y="64"/>
                    </a:lnTo>
                    <a:lnTo>
                      <a:pt x="7" y="64"/>
                    </a:lnTo>
                    <a:lnTo>
                      <a:pt x="7" y="64"/>
                    </a:lnTo>
                    <a:lnTo>
                      <a:pt x="8" y="64"/>
                    </a:lnTo>
                    <a:lnTo>
                      <a:pt x="9" y="64"/>
                    </a:lnTo>
                    <a:lnTo>
                      <a:pt x="9" y="64"/>
                    </a:lnTo>
                    <a:lnTo>
                      <a:pt x="9" y="65"/>
                    </a:lnTo>
                    <a:lnTo>
                      <a:pt x="10" y="65"/>
                    </a:lnTo>
                    <a:lnTo>
                      <a:pt x="11" y="64"/>
                    </a:lnTo>
                    <a:lnTo>
                      <a:pt x="11" y="64"/>
                    </a:lnTo>
                    <a:lnTo>
                      <a:pt x="11" y="64"/>
                    </a:lnTo>
                    <a:lnTo>
                      <a:pt x="13" y="65"/>
                    </a:lnTo>
                    <a:lnTo>
                      <a:pt x="14" y="67"/>
                    </a:lnTo>
                    <a:lnTo>
                      <a:pt x="15" y="67"/>
                    </a:lnTo>
                    <a:lnTo>
                      <a:pt x="15" y="68"/>
                    </a:lnTo>
                    <a:lnTo>
                      <a:pt x="16" y="67"/>
                    </a:lnTo>
                    <a:lnTo>
                      <a:pt x="17" y="67"/>
                    </a:lnTo>
                    <a:lnTo>
                      <a:pt x="17" y="68"/>
                    </a:lnTo>
                    <a:lnTo>
                      <a:pt x="17" y="68"/>
                    </a:lnTo>
                    <a:lnTo>
                      <a:pt x="18" y="69"/>
                    </a:lnTo>
                    <a:lnTo>
                      <a:pt x="19" y="70"/>
                    </a:lnTo>
                    <a:lnTo>
                      <a:pt x="19" y="69"/>
                    </a:lnTo>
                    <a:lnTo>
                      <a:pt x="20" y="70"/>
                    </a:lnTo>
                    <a:lnTo>
                      <a:pt x="20" y="70"/>
                    </a:lnTo>
                    <a:lnTo>
                      <a:pt x="20" y="70"/>
                    </a:lnTo>
                    <a:lnTo>
                      <a:pt x="21" y="71"/>
                    </a:lnTo>
                    <a:lnTo>
                      <a:pt x="21" y="71"/>
                    </a:lnTo>
                    <a:lnTo>
                      <a:pt x="22" y="71"/>
                    </a:lnTo>
                    <a:lnTo>
                      <a:pt x="23" y="71"/>
                    </a:lnTo>
                    <a:lnTo>
                      <a:pt x="23" y="71"/>
                    </a:lnTo>
                    <a:lnTo>
                      <a:pt x="23" y="71"/>
                    </a:lnTo>
                    <a:lnTo>
                      <a:pt x="24" y="72"/>
                    </a:lnTo>
                    <a:lnTo>
                      <a:pt x="25" y="72"/>
                    </a:lnTo>
                    <a:lnTo>
                      <a:pt x="25" y="72"/>
                    </a:lnTo>
                    <a:lnTo>
                      <a:pt x="24" y="72"/>
                    </a:lnTo>
                    <a:lnTo>
                      <a:pt x="24" y="71"/>
                    </a:lnTo>
                    <a:lnTo>
                      <a:pt x="25" y="72"/>
                    </a:lnTo>
                    <a:lnTo>
                      <a:pt x="26" y="72"/>
                    </a:lnTo>
                    <a:lnTo>
                      <a:pt x="27" y="74"/>
                    </a:lnTo>
                    <a:lnTo>
                      <a:pt x="28" y="74"/>
                    </a:lnTo>
                    <a:lnTo>
                      <a:pt x="29" y="75"/>
                    </a:lnTo>
                    <a:lnTo>
                      <a:pt x="30" y="77"/>
                    </a:lnTo>
                    <a:lnTo>
                      <a:pt x="33" y="80"/>
                    </a:lnTo>
                    <a:lnTo>
                      <a:pt x="36" y="83"/>
                    </a:lnTo>
                    <a:lnTo>
                      <a:pt x="36" y="84"/>
                    </a:lnTo>
                    <a:lnTo>
                      <a:pt x="37" y="86"/>
                    </a:lnTo>
                    <a:lnTo>
                      <a:pt x="39" y="88"/>
                    </a:lnTo>
                    <a:lnTo>
                      <a:pt x="40" y="88"/>
                    </a:lnTo>
                    <a:lnTo>
                      <a:pt x="41" y="88"/>
                    </a:lnTo>
                    <a:lnTo>
                      <a:pt x="41" y="88"/>
                    </a:lnTo>
                    <a:lnTo>
                      <a:pt x="41" y="88"/>
                    </a:lnTo>
                    <a:lnTo>
                      <a:pt x="43" y="89"/>
                    </a:lnTo>
                    <a:lnTo>
                      <a:pt x="44" y="89"/>
                    </a:lnTo>
                    <a:lnTo>
                      <a:pt x="45" y="90"/>
                    </a:lnTo>
                    <a:lnTo>
                      <a:pt x="45" y="90"/>
                    </a:lnTo>
                    <a:lnTo>
                      <a:pt x="47" y="91"/>
                    </a:lnTo>
                    <a:lnTo>
                      <a:pt x="48" y="92"/>
                    </a:lnTo>
                    <a:lnTo>
                      <a:pt x="47" y="92"/>
                    </a:lnTo>
                    <a:lnTo>
                      <a:pt x="48" y="92"/>
                    </a:lnTo>
                    <a:lnTo>
                      <a:pt x="50" y="94"/>
                    </a:lnTo>
                    <a:lnTo>
                      <a:pt x="51" y="94"/>
                    </a:lnTo>
                    <a:lnTo>
                      <a:pt x="53" y="94"/>
                    </a:lnTo>
                    <a:lnTo>
                      <a:pt x="55" y="95"/>
                    </a:lnTo>
                    <a:lnTo>
                      <a:pt x="59" y="96"/>
                    </a:lnTo>
                    <a:lnTo>
                      <a:pt x="62" y="97"/>
                    </a:lnTo>
                    <a:lnTo>
                      <a:pt x="62" y="97"/>
                    </a:lnTo>
                    <a:lnTo>
                      <a:pt x="63" y="98"/>
                    </a:lnTo>
                    <a:lnTo>
                      <a:pt x="64" y="98"/>
                    </a:lnTo>
                    <a:lnTo>
                      <a:pt x="65" y="99"/>
                    </a:lnTo>
                    <a:lnTo>
                      <a:pt x="65" y="100"/>
                    </a:lnTo>
                    <a:lnTo>
                      <a:pt x="66" y="100"/>
                    </a:lnTo>
                    <a:lnTo>
                      <a:pt x="67" y="99"/>
                    </a:lnTo>
                    <a:lnTo>
                      <a:pt x="68" y="99"/>
                    </a:lnTo>
                    <a:lnTo>
                      <a:pt x="69" y="99"/>
                    </a:lnTo>
                    <a:lnTo>
                      <a:pt x="75" y="102"/>
                    </a:lnTo>
                    <a:lnTo>
                      <a:pt x="74" y="103"/>
                    </a:lnTo>
                    <a:lnTo>
                      <a:pt x="75" y="103"/>
                    </a:lnTo>
                    <a:lnTo>
                      <a:pt x="75" y="102"/>
                    </a:lnTo>
                    <a:lnTo>
                      <a:pt x="75" y="103"/>
                    </a:lnTo>
                    <a:lnTo>
                      <a:pt x="77" y="104"/>
                    </a:lnTo>
                    <a:lnTo>
                      <a:pt x="76" y="104"/>
                    </a:lnTo>
                    <a:lnTo>
                      <a:pt x="76" y="105"/>
                    </a:lnTo>
                    <a:lnTo>
                      <a:pt x="77" y="106"/>
                    </a:lnTo>
                    <a:lnTo>
                      <a:pt x="78" y="105"/>
                    </a:lnTo>
                    <a:lnTo>
                      <a:pt x="78" y="106"/>
                    </a:lnTo>
                    <a:lnTo>
                      <a:pt x="79" y="105"/>
                    </a:lnTo>
                    <a:lnTo>
                      <a:pt x="80" y="106"/>
                    </a:lnTo>
                    <a:lnTo>
                      <a:pt x="81" y="106"/>
                    </a:lnTo>
                    <a:lnTo>
                      <a:pt x="83" y="107"/>
                    </a:lnTo>
                    <a:lnTo>
                      <a:pt x="84" y="106"/>
                    </a:lnTo>
                    <a:close/>
                  </a:path>
                </a:pathLst>
              </a:custGeom>
              <a:grpFill/>
              <a:ln w="9525">
                <a:solidFill>
                  <a:sysClr val="window" lastClr="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2" name="Freeform 283" descr="Wide upward diagonal">
                <a:extLst>
                  <a:ext uri="{FF2B5EF4-FFF2-40B4-BE49-F238E27FC236}">
                    <a16:creationId xmlns:a16="http://schemas.microsoft.com/office/drawing/2014/main" id="{C7E1F2CB-2825-4C0A-B675-E35FBC29641C}"/>
                  </a:ext>
                </a:extLst>
              </p:cNvPr>
              <p:cNvSpPr>
                <a:spLocks/>
              </p:cNvSpPr>
              <p:nvPr/>
            </p:nvSpPr>
            <p:spPr bwMode="auto">
              <a:xfrm>
                <a:off x="1992313" y="2030413"/>
                <a:ext cx="401637" cy="258762"/>
              </a:xfrm>
              <a:custGeom>
                <a:avLst/>
                <a:gdLst>
                  <a:gd name="T0" fmla="*/ 80 w 212"/>
                  <a:gd name="T1" fmla="*/ 112 h 121"/>
                  <a:gd name="T2" fmla="*/ 77 w 212"/>
                  <a:gd name="T3" fmla="*/ 110 h 121"/>
                  <a:gd name="T4" fmla="*/ 80 w 212"/>
                  <a:gd name="T5" fmla="*/ 112 h 121"/>
                  <a:gd name="T6" fmla="*/ 76 w 212"/>
                  <a:gd name="T7" fmla="*/ 116 h 121"/>
                  <a:gd name="T8" fmla="*/ 72 w 212"/>
                  <a:gd name="T9" fmla="*/ 117 h 121"/>
                  <a:gd name="T10" fmla="*/ 74 w 212"/>
                  <a:gd name="T11" fmla="*/ 118 h 121"/>
                  <a:gd name="T12" fmla="*/ 84 w 212"/>
                  <a:gd name="T13" fmla="*/ 117 h 121"/>
                  <a:gd name="T14" fmla="*/ 94 w 212"/>
                  <a:gd name="T15" fmla="*/ 118 h 121"/>
                  <a:gd name="T16" fmla="*/ 107 w 212"/>
                  <a:gd name="T17" fmla="*/ 117 h 121"/>
                  <a:gd name="T18" fmla="*/ 112 w 212"/>
                  <a:gd name="T19" fmla="*/ 109 h 121"/>
                  <a:gd name="T20" fmla="*/ 122 w 212"/>
                  <a:gd name="T21" fmla="*/ 105 h 121"/>
                  <a:gd name="T22" fmla="*/ 136 w 212"/>
                  <a:gd name="T23" fmla="*/ 92 h 121"/>
                  <a:gd name="T24" fmla="*/ 173 w 212"/>
                  <a:gd name="T25" fmla="*/ 57 h 121"/>
                  <a:gd name="T26" fmla="*/ 145 w 212"/>
                  <a:gd name="T27" fmla="*/ 17 h 121"/>
                  <a:gd name="T28" fmla="*/ 137 w 212"/>
                  <a:gd name="T29" fmla="*/ 14 h 121"/>
                  <a:gd name="T30" fmla="*/ 133 w 212"/>
                  <a:gd name="T31" fmla="*/ 12 h 121"/>
                  <a:gd name="T32" fmla="*/ 128 w 212"/>
                  <a:gd name="T33" fmla="*/ 12 h 121"/>
                  <a:gd name="T34" fmla="*/ 122 w 212"/>
                  <a:gd name="T35" fmla="*/ 11 h 121"/>
                  <a:gd name="T36" fmla="*/ 116 w 212"/>
                  <a:gd name="T37" fmla="*/ 9 h 121"/>
                  <a:gd name="T38" fmla="*/ 112 w 212"/>
                  <a:gd name="T39" fmla="*/ 8 h 121"/>
                  <a:gd name="T40" fmla="*/ 108 w 212"/>
                  <a:gd name="T41" fmla="*/ 7 h 121"/>
                  <a:gd name="T42" fmla="*/ 103 w 212"/>
                  <a:gd name="T43" fmla="*/ 6 h 121"/>
                  <a:gd name="T44" fmla="*/ 96 w 212"/>
                  <a:gd name="T45" fmla="*/ 3 h 121"/>
                  <a:gd name="T46" fmla="*/ 92 w 212"/>
                  <a:gd name="T47" fmla="*/ 2 h 121"/>
                  <a:gd name="T48" fmla="*/ 88 w 212"/>
                  <a:gd name="T49" fmla="*/ 1 h 121"/>
                  <a:gd name="T50" fmla="*/ 83 w 212"/>
                  <a:gd name="T51" fmla="*/ 1 h 121"/>
                  <a:gd name="T52" fmla="*/ 78 w 212"/>
                  <a:gd name="T53" fmla="*/ 0 h 121"/>
                  <a:gd name="T54" fmla="*/ 75 w 212"/>
                  <a:gd name="T55" fmla="*/ 0 h 121"/>
                  <a:gd name="T56" fmla="*/ 70 w 212"/>
                  <a:gd name="T57" fmla="*/ 1 h 121"/>
                  <a:gd name="T58" fmla="*/ 62 w 212"/>
                  <a:gd name="T59" fmla="*/ 1 h 121"/>
                  <a:gd name="T60" fmla="*/ 59 w 212"/>
                  <a:gd name="T61" fmla="*/ 1 h 121"/>
                  <a:gd name="T62" fmla="*/ 54 w 212"/>
                  <a:gd name="T63" fmla="*/ 1 h 121"/>
                  <a:gd name="T64" fmla="*/ 50 w 212"/>
                  <a:gd name="T65" fmla="*/ 2 h 121"/>
                  <a:gd name="T66" fmla="*/ 46 w 212"/>
                  <a:gd name="T67" fmla="*/ 4 h 121"/>
                  <a:gd name="T68" fmla="*/ 43 w 212"/>
                  <a:gd name="T69" fmla="*/ 6 h 121"/>
                  <a:gd name="T70" fmla="*/ 40 w 212"/>
                  <a:gd name="T71" fmla="*/ 8 h 121"/>
                  <a:gd name="T72" fmla="*/ 33 w 212"/>
                  <a:gd name="T73" fmla="*/ 9 h 121"/>
                  <a:gd name="T74" fmla="*/ 28 w 212"/>
                  <a:gd name="T75" fmla="*/ 12 h 121"/>
                  <a:gd name="T76" fmla="*/ 26 w 212"/>
                  <a:gd name="T77" fmla="*/ 19 h 121"/>
                  <a:gd name="T78" fmla="*/ 32 w 212"/>
                  <a:gd name="T79" fmla="*/ 21 h 121"/>
                  <a:gd name="T80" fmla="*/ 30 w 212"/>
                  <a:gd name="T81" fmla="*/ 26 h 121"/>
                  <a:gd name="T82" fmla="*/ 22 w 212"/>
                  <a:gd name="T83" fmla="*/ 30 h 121"/>
                  <a:gd name="T84" fmla="*/ 21 w 212"/>
                  <a:gd name="T85" fmla="*/ 36 h 121"/>
                  <a:gd name="T86" fmla="*/ 16 w 212"/>
                  <a:gd name="T87" fmla="*/ 42 h 121"/>
                  <a:gd name="T88" fmla="*/ 9 w 212"/>
                  <a:gd name="T89" fmla="*/ 45 h 121"/>
                  <a:gd name="T90" fmla="*/ 0 w 212"/>
                  <a:gd name="T91" fmla="*/ 48 h 121"/>
                  <a:gd name="T92" fmla="*/ 2 w 212"/>
                  <a:gd name="T93" fmla="*/ 51 h 121"/>
                  <a:gd name="T94" fmla="*/ 1 w 212"/>
                  <a:gd name="T95" fmla="*/ 52 h 121"/>
                  <a:gd name="T96" fmla="*/ 1 w 212"/>
                  <a:gd name="T97" fmla="*/ 53 h 121"/>
                  <a:gd name="T98" fmla="*/ 5 w 212"/>
                  <a:gd name="T99" fmla="*/ 56 h 121"/>
                  <a:gd name="T100" fmla="*/ 3 w 212"/>
                  <a:gd name="T101" fmla="*/ 59 h 121"/>
                  <a:gd name="T102" fmla="*/ 8 w 212"/>
                  <a:gd name="T103" fmla="*/ 60 h 121"/>
                  <a:gd name="T104" fmla="*/ 6 w 212"/>
                  <a:gd name="T105" fmla="*/ 64 h 121"/>
                  <a:gd name="T106" fmla="*/ 11 w 212"/>
                  <a:gd name="T107" fmla="*/ 64 h 121"/>
                  <a:gd name="T108" fmla="*/ 17 w 212"/>
                  <a:gd name="T109" fmla="*/ 68 h 121"/>
                  <a:gd name="T110" fmla="*/ 22 w 212"/>
                  <a:gd name="T111" fmla="*/ 71 h 121"/>
                  <a:gd name="T112" fmla="*/ 25 w 212"/>
                  <a:gd name="T113" fmla="*/ 72 h 121"/>
                  <a:gd name="T114" fmla="*/ 37 w 212"/>
                  <a:gd name="T115" fmla="*/ 86 h 121"/>
                  <a:gd name="T116" fmla="*/ 45 w 212"/>
                  <a:gd name="T117" fmla="*/ 90 h 121"/>
                  <a:gd name="T118" fmla="*/ 59 w 212"/>
                  <a:gd name="T119" fmla="*/ 96 h 121"/>
                  <a:gd name="T120" fmla="*/ 68 w 212"/>
                  <a:gd name="T121" fmla="*/ 99 h 121"/>
                  <a:gd name="T122" fmla="*/ 76 w 212"/>
                  <a:gd name="T123"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2" h="121">
                    <a:moveTo>
                      <a:pt x="84" y="106"/>
                    </a:moveTo>
                    <a:lnTo>
                      <a:pt x="84" y="107"/>
                    </a:lnTo>
                    <a:lnTo>
                      <a:pt x="85" y="108"/>
                    </a:lnTo>
                    <a:lnTo>
                      <a:pt x="85" y="109"/>
                    </a:lnTo>
                    <a:lnTo>
                      <a:pt x="84" y="110"/>
                    </a:lnTo>
                    <a:lnTo>
                      <a:pt x="83" y="109"/>
                    </a:lnTo>
                    <a:lnTo>
                      <a:pt x="82" y="110"/>
                    </a:lnTo>
                    <a:lnTo>
                      <a:pt x="82" y="111"/>
                    </a:lnTo>
                    <a:lnTo>
                      <a:pt x="80" y="112"/>
                    </a:lnTo>
                    <a:lnTo>
                      <a:pt x="79" y="111"/>
                    </a:lnTo>
                    <a:lnTo>
                      <a:pt x="78" y="111"/>
                    </a:lnTo>
                    <a:lnTo>
                      <a:pt x="78" y="110"/>
                    </a:lnTo>
                    <a:lnTo>
                      <a:pt x="77" y="110"/>
                    </a:lnTo>
                    <a:lnTo>
                      <a:pt x="77" y="109"/>
                    </a:lnTo>
                    <a:lnTo>
                      <a:pt x="76" y="109"/>
                    </a:lnTo>
                    <a:lnTo>
                      <a:pt x="76" y="110"/>
                    </a:lnTo>
                    <a:lnTo>
                      <a:pt x="76" y="110"/>
                    </a:lnTo>
                    <a:lnTo>
                      <a:pt x="77" y="110"/>
                    </a:lnTo>
                    <a:lnTo>
                      <a:pt x="77" y="111"/>
                    </a:lnTo>
                    <a:lnTo>
                      <a:pt x="77" y="111"/>
                    </a:lnTo>
                    <a:lnTo>
                      <a:pt x="76" y="111"/>
                    </a:lnTo>
                    <a:lnTo>
                      <a:pt x="76" y="111"/>
                    </a:lnTo>
                    <a:lnTo>
                      <a:pt x="77" y="111"/>
                    </a:lnTo>
                    <a:lnTo>
                      <a:pt x="77" y="112"/>
                    </a:lnTo>
                    <a:lnTo>
                      <a:pt x="78" y="112"/>
                    </a:lnTo>
                    <a:lnTo>
                      <a:pt x="79" y="112"/>
                    </a:lnTo>
                    <a:lnTo>
                      <a:pt x="80" y="112"/>
                    </a:lnTo>
                    <a:lnTo>
                      <a:pt x="80" y="114"/>
                    </a:lnTo>
                    <a:lnTo>
                      <a:pt x="80" y="114"/>
                    </a:lnTo>
                    <a:lnTo>
                      <a:pt x="79" y="115"/>
                    </a:lnTo>
                    <a:lnTo>
                      <a:pt x="78" y="115"/>
                    </a:lnTo>
                    <a:lnTo>
                      <a:pt x="78" y="115"/>
                    </a:lnTo>
                    <a:lnTo>
                      <a:pt x="77" y="115"/>
                    </a:lnTo>
                    <a:lnTo>
                      <a:pt x="76" y="115"/>
                    </a:lnTo>
                    <a:lnTo>
                      <a:pt x="76" y="116"/>
                    </a:lnTo>
                    <a:lnTo>
                      <a:pt x="76" y="116"/>
                    </a:lnTo>
                    <a:lnTo>
                      <a:pt x="74" y="116"/>
                    </a:lnTo>
                    <a:lnTo>
                      <a:pt x="74" y="116"/>
                    </a:lnTo>
                    <a:lnTo>
                      <a:pt x="75" y="115"/>
                    </a:lnTo>
                    <a:lnTo>
                      <a:pt x="75" y="115"/>
                    </a:lnTo>
                    <a:lnTo>
                      <a:pt x="74" y="115"/>
                    </a:lnTo>
                    <a:lnTo>
                      <a:pt x="73" y="116"/>
                    </a:lnTo>
                    <a:lnTo>
                      <a:pt x="71" y="116"/>
                    </a:lnTo>
                    <a:lnTo>
                      <a:pt x="71" y="117"/>
                    </a:lnTo>
                    <a:lnTo>
                      <a:pt x="72" y="117"/>
                    </a:lnTo>
                    <a:lnTo>
                      <a:pt x="72" y="118"/>
                    </a:lnTo>
                    <a:lnTo>
                      <a:pt x="73" y="118"/>
                    </a:lnTo>
                    <a:lnTo>
                      <a:pt x="73" y="118"/>
                    </a:lnTo>
                    <a:lnTo>
                      <a:pt x="72" y="118"/>
                    </a:lnTo>
                    <a:lnTo>
                      <a:pt x="72" y="119"/>
                    </a:lnTo>
                    <a:lnTo>
                      <a:pt x="74" y="119"/>
                    </a:lnTo>
                    <a:lnTo>
                      <a:pt x="74" y="118"/>
                    </a:lnTo>
                    <a:lnTo>
                      <a:pt x="74" y="118"/>
                    </a:lnTo>
                    <a:lnTo>
                      <a:pt x="74" y="118"/>
                    </a:lnTo>
                    <a:lnTo>
                      <a:pt x="74" y="118"/>
                    </a:lnTo>
                    <a:lnTo>
                      <a:pt x="76" y="117"/>
                    </a:lnTo>
                    <a:lnTo>
                      <a:pt x="77" y="117"/>
                    </a:lnTo>
                    <a:lnTo>
                      <a:pt x="79" y="117"/>
                    </a:lnTo>
                    <a:lnTo>
                      <a:pt x="81" y="118"/>
                    </a:lnTo>
                    <a:lnTo>
                      <a:pt x="82" y="117"/>
                    </a:lnTo>
                    <a:lnTo>
                      <a:pt x="83" y="118"/>
                    </a:lnTo>
                    <a:lnTo>
                      <a:pt x="84" y="118"/>
                    </a:lnTo>
                    <a:lnTo>
                      <a:pt x="84" y="117"/>
                    </a:lnTo>
                    <a:lnTo>
                      <a:pt x="85" y="117"/>
                    </a:lnTo>
                    <a:lnTo>
                      <a:pt x="86" y="117"/>
                    </a:lnTo>
                    <a:lnTo>
                      <a:pt x="88" y="118"/>
                    </a:lnTo>
                    <a:lnTo>
                      <a:pt x="88" y="118"/>
                    </a:lnTo>
                    <a:lnTo>
                      <a:pt x="89" y="119"/>
                    </a:lnTo>
                    <a:lnTo>
                      <a:pt x="91" y="118"/>
                    </a:lnTo>
                    <a:lnTo>
                      <a:pt x="92" y="118"/>
                    </a:lnTo>
                    <a:lnTo>
                      <a:pt x="93" y="117"/>
                    </a:lnTo>
                    <a:lnTo>
                      <a:pt x="94" y="118"/>
                    </a:lnTo>
                    <a:lnTo>
                      <a:pt x="96" y="118"/>
                    </a:lnTo>
                    <a:lnTo>
                      <a:pt x="97" y="119"/>
                    </a:lnTo>
                    <a:lnTo>
                      <a:pt x="99" y="121"/>
                    </a:lnTo>
                    <a:lnTo>
                      <a:pt x="102" y="118"/>
                    </a:lnTo>
                    <a:lnTo>
                      <a:pt x="103" y="117"/>
                    </a:lnTo>
                    <a:lnTo>
                      <a:pt x="104" y="118"/>
                    </a:lnTo>
                    <a:lnTo>
                      <a:pt x="107" y="120"/>
                    </a:lnTo>
                    <a:lnTo>
                      <a:pt x="107" y="120"/>
                    </a:lnTo>
                    <a:lnTo>
                      <a:pt x="107" y="117"/>
                    </a:lnTo>
                    <a:lnTo>
                      <a:pt x="108" y="116"/>
                    </a:lnTo>
                    <a:lnTo>
                      <a:pt x="109" y="116"/>
                    </a:lnTo>
                    <a:lnTo>
                      <a:pt x="110" y="115"/>
                    </a:lnTo>
                    <a:lnTo>
                      <a:pt x="110" y="114"/>
                    </a:lnTo>
                    <a:lnTo>
                      <a:pt x="109" y="113"/>
                    </a:lnTo>
                    <a:lnTo>
                      <a:pt x="108" y="111"/>
                    </a:lnTo>
                    <a:lnTo>
                      <a:pt x="109" y="111"/>
                    </a:lnTo>
                    <a:lnTo>
                      <a:pt x="110" y="110"/>
                    </a:lnTo>
                    <a:lnTo>
                      <a:pt x="112" y="109"/>
                    </a:lnTo>
                    <a:lnTo>
                      <a:pt x="112" y="108"/>
                    </a:lnTo>
                    <a:lnTo>
                      <a:pt x="113" y="106"/>
                    </a:lnTo>
                    <a:lnTo>
                      <a:pt x="114" y="106"/>
                    </a:lnTo>
                    <a:lnTo>
                      <a:pt x="115" y="106"/>
                    </a:lnTo>
                    <a:lnTo>
                      <a:pt x="116" y="105"/>
                    </a:lnTo>
                    <a:lnTo>
                      <a:pt x="117" y="105"/>
                    </a:lnTo>
                    <a:lnTo>
                      <a:pt x="118" y="105"/>
                    </a:lnTo>
                    <a:lnTo>
                      <a:pt x="120" y="105"/>
                    </a:lnTo>
                    <a:lnTo>
                      <a:pt x="122" y="105"/>
                    </a:lnTo>
                    <a:lnTo>
                      <a:pt x="123" y="104"/>
                    </a:lnTo>
                    <a:lnTo>
                      <a:pt x="125" y="103"/>
                    </a:lnTo>
                    <a:lnTo>
                      <a:pt x="126" y="103"/>
                    </a:lnTo>
                    <a:lnTo>
                      <a:pt x="128" y="103"/>
                    </a:lnTo>
                    <a:lnTo>
                      <a:pt x="127" y="101"/>
                    </a:lnTo>
                    <a:lnTo>
                      <a:pt x="129" y="99"/>
                    </a:lnTo>
                    <a:lnTo>
                      <a:pt x="130" y="97"/>
                    </a:lnTo>
                    <a:lnTo>
                      <a:pt x="131" y="94"/>
                    </a:lnTo>
                    <a:lnTo>
                      <a:pt x="136" y="92"/>
                    </a:lnTo>
                    <a:lnTo>
                      <a:pt x="134" y="91"/>
                    </a:lnTo>
                    <a:lnTo>
                      <a:pt x="135" y="87"/>
                    </a:lnTo>
                    <a:lnTo>
                      <a:pt x="138" y="84"/>
                    </a:lnTo>
                    <a:lnTo>
                      <a:pt x="136" y="80"/>
                    </a:lnTo>
                    <a:lnTo>
                      <a:pt x="143" y="71"/>
                    </a:lnTo>
                    <a:lnTo>
                      <a:pt x="145" y="58"/>
                    </a:lnTo>
                    <a:lnTo>
                      <a:pt x="153" y="63"/>
                    </a:lnTo>
                    <a:lnTo>
                      <a:pt x="163" y="63"/>
                    </a:lnTo>
                    <a:lnTo>
                      <a:pt x="173" y="57"/>
                    </a:lnTo>
                    <a:lnTo>
                      <a:pt x="184" y="52"/>
                    </a:lnTo>
                    <a:lnTo>
                      <a:pt x="205" y="45"/>
                    </a:lnTo>
                    <a:lnTo>
                      <a:pt x="212" y="38"/>
                    </a:lnTo>
                    <a:lnTo>
                      <a:pt x="212" y="24"/>
                    </a:lnTo>
                    <a:lnTo>
                      <a:pt x="199" y="22"/>
                    </a:lnTo>
                    <a:lnTo>
                      <a:pt x="187" y="18"/>
                    </a:lnTo>
                    <a:lnTo>
                      <a:pt x="173" y="24"/>
                    </a:lnTo>
                    <a:lnTo>
                      <a:pt x="156" y="20"/>
                    </a:lnTo>
                    <a:lnTo>
                      <a:pt x="145" y="17"/>
                    </a:lnTo>
                    <a:lnTo>
                      <a:pt x="143" y="16"/>
                    </a:lnTo>
                    <a:lnTo>
                      <a:pt x="142" y="16"/>
                    </a:lnTo>
                    <a:lnTo>
                      <a:pt x="141" y="15"/>
                    </a:lnTo>
                    <a:lnTo>
                      <a:pt x="141" y="15"/>
                    </a:lnTo>
                    <a:lnTo>
                      <a:pt x="139" y="15"/>
                    </a:lnTo>
                    <a:lnTo>
                      <a:pt x="138" y="14"/>
                    </a:lnTo>
                    <a:lnTo>
                      <a:pt x="138" y="14"/>
                    </a:lnTo>
                    <a:lnTo>
                      <a:pt x="137" y="14"/>
                    </a:lnTo>
                    <a:lnTo>
                      <a:pt x="137" y="14"/>
                    </a:lnTo>
                    <a:lnTo>
                      <a:pt x="136" y="14"/>
                    </a:lnTo>
                    <a:lnTo>
                      <a:pt x="136" y="13"/>
                    </a:lnTo>
                    <a:lnTo>
                      <a:pt x="134" y="13"/>
                    </a:lnTo>
                    <a:lnTo>
                      <a:pt x="134" y="13"/>
                    </a:lnTo>
                    <a:lnTo>
                      <a:pt x="134" y="12"/>
                    </a:lnTo>
                    <a:lnTo>
                      <a:pt x="133" y="12"/>
                    </a:lnTo>
                    <a:lnTo>
                      <a:pt x="133" y="12"/>
                    </a:lnTo>
                    <a:lnTo>
                      <a:pt x="133" y="12"/>
                    </a:lnTo>
                    <a:lnTo>
                      <a:pt x="133" y="12"/>
                    </a:lnTo>
                    <a:lnTo>
                      <a:pt x="133" y="12"/>
                    </a:lnTo>
                    <a:lnTo>
                      <a:pt x="132" y="12"/>
                    </a:lnTo>
                    <a:lnTo>
                      <a:pt x="131" y="12"/>
                    </a:lnTo>
                    <a:lnTo>
                      <a:pt x="131" y="12"/>
                    </a:lnTo>
                    <a:lnTo>
                      <a:pt x="129" y="12"/>
                    </a:lnTo>
                    <a:lnTo>
                      <a:pt x="129" y="12"/>
                    </a:lnTo>
                    <a:lnTo>
                      <a:pt x="129" y="12"/>
                    </a:lnTo>
                    <a:lnTo>
                      <a:pt x="128" y="12"/>
                    </a:lnTo>
                    <a:lnTo>
                      <a:pt x="128" y="12"/>
                    </a:lnTo>
                    <a:lnTo>
                      <a:pt x="127" y="12"/>
                    </a:lnTo>
                    <a:lnTo>
                      <a:pt x="126" y="11"/>
                    </a:lnTo>
                    <a:lnTo>
                      <a:pt x="126" y="11"/>
                    </a:lnTo>
                    <a:lnTo>
                      <a:pt x="126" y="11"/>
                    </a:lnTo>
                    <a:lnTo>
                      <a:pt x="125" y="11"/>
                    </a:lnTo>
                    <a:lnTo>
                      <a:pt x="124" y="11"/>
                    </a:lnTo>
                    <a:lnTo>
                      <a:pt x="124" y="11"/>
                    </a:lnTo>
                    <a:lnTo>
                      <a:pt x="123" y="11"/>
                    </a:lnTo>
                    <a:lnTo>
                      <a:pt x="122" y="11"/>
                    </a:lnTo>
                    <a:lnTo>
                      <a:pt x="121" y="11"/>
                    </a:lnTo>
                    <a:lnTo>
                      <a:pt x="120" y="10"/>
                    </a:lnTo>
                    <a:lnTo>
                      <a:pt x="119" y="10"/>
                    </a:lnTo>
                    <a:lnTo>
                      <a:pt x="119" y="10"/>
                    </a:lnTo>
                    <a:lnTo>
                      <a:pt x="118" y="10"/>
                    </a:lnTo>
                    <a:lnTo>
                      <a:pt x="118" y="10"/>
                    </a:lnTo>
                    <a:lnTo>
                      <a:pt x="118" y="10"/>
                    </a:lnTo>
                    <a:lnTo>
                      <a:pt x="117" y="10"/>
                    </a:lnTo>
                    <a:lnTo>
                      <a:pt x="116" y="9"/>
                    </a:lnTo>
                    <a:lnTo>
                      <a:pt x="115" y="9"/>
                    </a:lnTo>
                    <a:lnTo>
                      <a:pt x="114" y="9"/>
                    </a:lnTo>
                    <a:lnTo>
                      <a:pt x="114" y="8"/>
                    </a:lnTo>
                    <a:lnTo>
                      <a:pt x="113" y="8"/>
                    </a:lnTo>
                    <a:lnTo>
                      <a:pt x="113" y="9"/>
                    </a:lnTo>
                    <a:lnTo>
                      <a:pt x="113" y="9"/>
                    </a:lnTo>
                    <a:lnTo>
                      <a:pt x="113" y="8"/>
                    </a:lnTo>
                    <a:lnTo>
                      <a:pt x="112" y="8"/>
                    </a:lnTo>
                    <a:lnTo>
                      <a:pt x="112" y="8"/>
                    </a:lnTo>
                    <a:lnTo>
                      <a:pt x="112" y="8"/>
                    </a:lnTo>
                    <a:lnTo>
                      <a:pt x="111" y="8"/>
                    </a:lnTo>
                    <a:lnTo>
                      <a:pt x="111" y="8"/>
                    </a:lnTo>
                    <a:lnTo>
                      <a:pt x="111" y="8"/>
                    </a:lnTo>
                    <a:lnTo>
                      <a:pt x="111" y="8"/>
                    </a:lnTo>
                    <a:lnTo>
                      <a:pt x="110" y="8"/>
                    </a:lnTo>
                    <a:lnTo>
                      <a:pt x="110" y="8"/>
                    </a:lnTo>
                    <a:lnTo>
                      <a:pt x="109" y="8"/>
                    </a:lnTo>
                    <a:lnTo>
                      <a:pt x="108" y="7"/>
                    </a:lnTo>
                    <a:lnTo>
                      <a:pt x="108" y="7"/>
                    </a:lnTo>
                    <a:lnTo>
                      <a:pt x="107" y="7"/>
                    </a:lnTo>
                    <a:lnTo>
                      <a:pt x="107" y="7"/>
                    </a:lnTo>
                    <a:lnTo>
                      <a:pt x="105" y="6"/>
                    </a:lnTo>
                    <a:lnTo>
                      <a:pt x="105" y="6"/>
                    </a:lnTo>
                    <a:lnTo>
                      <a:pt x="104" y="6"/>
                    </a:lnTo>
                    <a:lnTo>
                      <a:pt x="104" y="6"/>
                    </a:lnTo>
                    <a:lnTo>
                      <a:pt x="103" y="6"/>
                    </a:lnTo>
                    <a:lnTo>
                      <a:pt x="103" y="6"/>
                    </a:lnTo>
                    <a:lnTo>
                      <a:pt x="102" y="5"/>
                    </a:lnTo>
                    <a:lnTo>
                      <a:pt x="102" y="6"/>
                    </a:lnTo>
                    <a:lnTo>
                      <a:pt x="101" y="6"/>
                    </a:lnTo>
                    <a:lnTo>
                      <a:pt x="99" y="5"/>
                    </a:lnTo>
                    <a:lnTo>
                      <a:pt x="99" y="5"/>
                    </a:lnTo>
                    <a:lnTo>
                      <a:pt x="99" y="5"/>
                    </a:lnTo>
                    <a:lnTo>
                      <a:pt x="97" y="4"/>
                    </a:lnTo>
                    <a:lnTo>
                      <a:pt x="97" y="4"/>
                    </a:lnTo>
                    <a:lnTo>
                      <a:pt x="96" y="3"/>
                    </a:lnTo>
                    <a:lnTo>
                      <a:pt x="94" y="3"/>
                    </a:lnTo>
                    <a:lnTo>
                      <a:pt x="94" y="3"/>
                    </a:lnTo>
                    <a:lnTo>
                      <a:pt x="93" y="2"/>
                    </a:lnTo>
                    <a:lnTo>
                      <a:pt x="93" y="3"/>
                    </a:lnTo>
                    <a:lnTo>
                      <a:pt x="93" y="3"/>
                    </a:lnTo>
                    <a:lnTo>
                      <a:pt x="93" y="2"/>
                    </a:lnTo>
                    <a:lnTo>
                      <a:pt x="93" y="2"/>
                    </a:lnTo>
                    <a:lnTo>
                      <a:pt x="92" y="2"/>
                    </a:lnTo>
                    <a:lnTo>
                      <a:pt x="92" y="2"/>
                    </a:lnTo>
                    <a:lnTo>
                      <a:pt x="92" y="2"/>
                    </a:lnTo>
                    <a:lnTo>
                      <a:pt x="91" y="2"/>
                    </a:lnTo>
                    <a:lnTo>
                      <a:pt x="90" y="2"/>
                    </a:lnTo>
                    <a:lnTo>
                      <a:pt x="89" y="2"/>
                    </a:lnTo>
                    <a:lnTo>
                      <a:pt x="89" y="1"/>
                    </a:lnTo>
                    <a:lnTo>
                      <a:pt x="90" y="1"/>
                    </a:lnTo>
                    <a:lnTo>
                      <a:pt x="89" y="0"/>
                    </a:lnTo>
                    <a:lnTo>
                      <a:pt x="89" y="1"/>
                    </a:lnTo>
                    <a:lnTo>
                      <a:pt x="88" y="1"/>
                    </a:lnTo>
                    <a:lnTo>
                      <a:pt x="88" y="1"/>
                    </a:lnTo>
                    <a:lnTo>
                      <a:pt x="87" y="1"/>
                    </a:lnTo>
                    <a:lnTo>
                      <a:pt x="86" y="1"/>
                    </a:lnTo>
                    <a:lnTo>
                      <a:pt x="85" y="1"/>
                    </a:lnTo>
                    <a:lnTo>
                      <a:pt x="85" y="1"/>
                    </a:lnTo>
                    <a:lnTo>
                      <a:pt x="84" y="2"/>
                    </a:lnTo>
                    <a:lnTo>
                      <a:pt x="84" y="1"/>
                    </a:lnTo>
                    <a:lnTo>
                      <a:pt x="83" y="1"/>
                    </a:lnTo>
                    <a:lnTo>
                      <a:pt x="83" y="1"/>
                    </a:lnTo>
                    <a:lnTo>
                      <a:pt x="83" y="1"/>
                    </a:lnTo>
                    <a:lnTo>
                      <a:pt x="82" y="1"/>
                    </a:lnTo>
                    <a:lnTo>
                      <a:pt x="82" y="1"/>
                    </a:lnTo>
                    <a:lnTo>
                      <a:pt x="81" y="1"/>
                    </a:lnTo>
                    <a:lnTo>
                      <a:pt x="81" y="1"/>
                    </a:lnTo>
                    <a:lnTo>
                      <a:pt x="81" y="1"/>
                    </a:lnTo>
                    <a:lnTo>
                      <a:pt x="80" y="1"/>
                    </a:lnTo>
                    <a:lnTo>
                      <a:pt x="79" y="1"/>
                    </a:lnTo>
                    <a:lnTo>
                      <a:pt x="78" y="0"/>
                    </a:lnTo>
                    <a:lnTo>
                      <a:pt x="78" y="0"/>
                    </a:lnTo>
                    <a:lnTo>
                      <a:pt x="78" y="1"/>
                    </a:lnTo>
                    <a:lnTo>
                      <a:pt x="77" y="1"/>
                    </a:lnTo>
                    <a:lnTo>
                      <a:pt x="77" y="0"/>
                    </a:lnTo>
                    <a:lnTo>
                      <a:pt x="77" y="0"/>
                    </a:lnTo>
                    <a:lnTo>
                      <a:pt x="76" y="0"/>
                    </a:lnTo>
                    <a:lnTo>
                      <a:pt x="76" y="0"/>
                    </a:lnTo>
                    <a:lnTo>
                      <a:pt x="76" y="0"/>
                    </a:lnTo>
                    <a:lnTo>
                      <a:pt x="75" y="0"/>
                    </a:lnTo>
                    <a:lnTo>
                      <a:pt x="75" y="1"/>
                    </a:lnTo>
                    <a:lnTo>
                      <a:pt x="76" y="1"/>
                    </a:lnTo>
                    <a:lnTo>
                      <a:pt x="76" y="2"/>
                    </a:lnTo>
                    <a:lnTo>
                      <a:pt x="74" y="2"/>
                    </a:lnTo>
                    <a:lnTo>
                      <a:pt x="73" y="2"/>
                    </a:lnTo>
                    <a:lnTo>
                      <a:pt x="71" y="2"/>
                    </a:lnTo>
                    <a:lnTo>
                      <a:pt x="71" y="1"/>
                    </a:lnTo>
                    <a:lnTo>
                      <a:pt x="70" y="1"/>
                    </a:lnTo>
                    <a:lnTo>
                      <a:pt x="70" y="1"/>
                    </a:lnTo>
                    <a:lnTo>
                      <a:pt x="70" y="2"/>
                    </a:lnTo>
                    <a:lnTo>
                      <a:pt x="70" y="2"/>
                    </a:lnTo>
                    <a:lnTo>
                      <a:pt x="69" y="2"/>
                    </a:lnTo>
                    <a:lnTo>
                      <a:pt x="67" y="1"/>
                    </a:lnTo>
                    <a:lnTo>
                      <a:pt x="65" y="1"/>
                    </a:lnTo>
                    <a:lnTo>
                      <a:pt x="64" y="1"/>
                    </a:lnTo>
                    <a:lnTo>
                      <a:pt x="63" y="0"/>
                    </a:lnTo>
                    <a:lnTo>
                      <a:pt x="63" y="0"/>
                    </a:lnTo>
                    <a:lnTo>
                      <a:pt x="62" y="1"/>
                    </a:lnTo>
                    <a:lnTo>
                      <a:pt x="62" y="0"/>
                    </a:lnTo>
                    <a:lnTo>
                      <a:pt x="61" y="0"/>
                    </a:lnTo>
                    <a:lnTo>
                      <a:pt x="60" y="0"/>
                    </a:lnTo>
                    <a:lnTo>
                      <a:pt x="60" y="0"/>
                    </a:lnTo>
                    <a:lnTo>
                      <a:pt x="59" y="0"/>
                    </a:lnTo>
                    <a:lnTo>
                      <a:pt x="59" y="0"/>
                    </a:lnTo>
                    <a:lnTo>
                      <a:pt x="59" y="0"/>
                    </a:lnTo>
                    <a:lnTo>
                      <a:pt x="58" y="0"/>
                    </a:lnTo>
                    <a:lnTo>
                      <a:pt x="59" y="1"/>
                    </a:lnTo>
                    <a:lnTo>
                      <a:pt x="58" y="1"/>
                    </a:lnTo>
                    <a:lnTo>
                      <a:pt x="58" y="1"/>
                    </a:lnTo>
                    <a:lnTo>
                      <a:pt x="58" y="4"/>
                    </a:lnTo>
                    <a:lnTo>
                      <a:pt x="58" y="2"/>
                    </a:lnTo>
                    <a:lnTo>
                      <a:pt x="58" y="1"/>
                    </a:lnTo>
                    <a:lnTo>
                      <a:pt x="55" y="0"/>
                    </a:lnTo>
                    <a:lnTo>
                      <a:pt x="55" y="1"/>
                    </a:lnTo>
                    <a:lnTo>
                      <a:pt x="55" y="1"/>
                    </a:lnTo>
                    <a:lnTo>
                      <a:pt x="54" y="1"/>
                    </a:lnTo>
                    <a:lnTo>
                      <a:pt x="55" y="2"/>
                    </a:lnTo>
                    <a:lnTo>
                      <a:pt x="54" y="2"/>
                    </a:lnTo>
                    <a:lnTo>
                      <a:pt x="54" y="2"/>
                    </a:lnTo>
                    <a:lnTo>
                      <a:pt x="54" y="2"/>
                    </a:lnTo>
                    <a:lnTo>
                      <a:pt x="53" y="2"/>
                    </a:lnTo>
                    <a:lnTo>
                      <a:pt x="53" y="2"/>
                    </a:lnTo>
                    <a:lnTo>
                      <a:pt x="52" y="2"/>
                    </a:lnTo>
                    <a:lnTo>
                      <a:pt x="51" y="2"/>
                    </a:lnTo>
                    <a:lnTo>
                      <a:pt x="50" y="2"/>
                    </a:lnTo>
                    <a:lnTo>
                      <a:pt x="49" y="2"/>
                    </a:lnTo>
                    <a:lnTo>
                      <a:pt x="48" y="2"/>
                    </a:lnTo>
                    <a:lnTo>
                      <a:pt x="48" y="3"/>
                    </a:lnTo>
                    <a:lnTo>
                      <a:pt x="47" y="2"/>
                    </a:lnTo>
                    <a:lnTo>
                      <a:pt x="47" y="3"/>
                    </a:lnTo>
                    <a:lnTo>
                      <a:pt x="47" y="3"/>
                    </a:lnTo>
                    <a:lnTo>
                      <a:pt x="47" y="4"/>
                    </a:lnTo>
                    <a:lnTo>
                      <a:pt x="47" y="4"/>
                    </a:lnTo>
                    <a:lnTo>
                      <a:pt x="46" y="4"/>
                    </a:lnTo>
                    <a:lnTo>
                      <a:pt x="45" y="4"/>
                    </a:lnTo>
                    <a:lnTo>
                      <a:pt x="44" y="4"/>
                    </a:lnTo>
                    <a:lnTo>
                      <a:pt x="44" y="4"/>
                    </a:lnTo>
                    <a:lnTo>
                      <a:pt x="43" y="4"/>
                    </a:lnTo>
                    <a:lnTo>
                      <a:pt x="43" y="5"/>
                    </a:lnTo>
                    <a:lnTo>
                      <a:pt x="43" y="5"/>
                    </a:lnTo>
                    <a:lnTo>
                      <a:pt x="43" y="6"/>
                    </a:lnTo>
                    <a:lnTo>
                      <a:pt x="43" y="6"/>
                    </a:lnTo>
                    <a:lnTo>
                      <a:pt x="43" y="6"/>
                    </a:lnTo>
                    <a:lnTo>
                      <a:pt x="43" y="7"/>
                    </a:lnTo>
                    <a:lnTo>
                      <a:pt x="43" y="7"/>
                    </a:lnTo>
                    <a:lnTo>
                      <a:pt x="42" y="7"/>
                    </a:lnTo>
                    <a:lnTo>
                      <a:pt x="42" y="8"/>
                    </a:lnTo>
                    <a:lnTo>
                      <a:pt x="41" y="8"/>
                    </a:lnTo>
                    <a:lnTo>
                      <a:pt x="41" y="8"/>
                    </a:lnTo>
                    <a:lnTo>
                      <a:pt x="41" y="8"/>
                    </a:lnTo>
                    <a:lnTo>
                      <a:pt x="40" y="9"/>
                    </a:lnTo>
                    <a:lnTo>
                      <a:pt x="40" y="8"/>
                    </a:lnTo>
                    <a:lnTo>
                      <a:pt x="39" y="8"/>
                    </a:lnTo>
                    <a:lnTo>
                      <a:pt x="39" y="9"/>
                    </a:lnTo>
                    <a:lnTo>
                      <a:pt x="39" y="9"/>
                    </a:lnTo>
                    <a:lnTo>
                      <a:pt x="37" y="9"/>
                    </a:lnTo>
                    <a:lnTo>
                      <a:pt x="37" y="9"/>
                    </a:lnTo>
                    <a:lnTo>
                      <a:pt x="36" y="9"/>
                    </a:lnTo>
                    <a:lnTo>
                      <a:pt x="35" y="9"/>
                    </a:lnTo>
                    <a:lnTo>
                      <a:pt x="34" y="9"/>
                    </a:lnTo>
                    <a:lnTo>
                      <a:pt x="33" y="9"/>
                    </a:lnTo>
                    <a:lnTo>
                      <a:pt x="32" y="9"/>
                    </a:lnTo>
                    <a:lnTo>
                      <a:pt x="32" y="10"/>
                    </a:lnTo>
                    <a:lnTo>
                      <a:pt x="32" y="10"/>
                    </a:lnTo>
                    <a:lnTo>
                      <a:pt x="32" y="11"/>
                    </a:lnTo>
                    <a:lnTo>
                      <a:pt x="32" y="12"/>
                    </a:lnTo>
                    <a:lnTo>
                      <a:pt x="30" y="12"/>
                    </a:lnTo>
                    <a:lnTo>
                      <a:pt x="30" y="12"/>
                    </a:lnTo>
                    <a:lnTo>
                      <a:pt x="29" y="12"/>
                    </a:lnTo>
                    <a:lnTo>
                      <a:pt x="28" y="12"/>
                    </a:lnTo>
                    <a:lnTo>
                      <a:pt x="28" y="12"/>
                    </a:lnTo>
                    <a:lnTo>
                      <a:pt x="27" y="13"/>
                    </a:lnTo>
                    <a:lnTo>
                      <a:pt x="28" y="14"/>
                    </a:lnTo>
                    <a:lnTo>
                      <a:pt x="28" y="15"/>
                    </a:lnTo>
                    <a:lnTo>
                      <a:pt x="28" y="16"/>
                    </a:lnTo>
                    <a:lnTo>
                      <a:pt x="27" y="17"/>
                    </a:lnTo>
                    <a:lnTo>
                      <a:pt x="26" y="17"/>
                    </a:lnTo>
                    <a:lnTo>
                      <a:pt x="26" y="18"/>
                    </a:lnTo>
                    <a:lnTo>
                      <a:pt x="26" y="19"/>
                    </a:lnTo>
                    <a:lnTo>
                      <a:pt x="27" y="19"/>
                    </a:lnTo>
                    <a:lnTo>
                      <a:pt x="28" y="19"/>
                    </a:lnTo>
                    <a:lnTo>
                      <a:pt x="28" y="19"/>
                    </a:lnTo>
                    <a:lnTo>
                      <a:pt x="28" y="20"/>
                    </a:lnTo>
                    <a:lnTo>
                      <a:pt x="28" y="20"/>
                    </a:lnTo>
                    <a:lnTo>
                      <a:pt x="30" y="20"/>
                    </a:lnTo>
                    <a:lnTo>
                      <a:pt x="30" y="21"/>
                    </a:lnTo>
                    <a:lnTo>
                      <a:pt x="31" y="21"/>
                    </a:lnTo>
                    <a:lnTo>
                      <a:pt x="32" y="21"/>
                    </a:lnTo>
                    <a:lnTo>
                      <a:pt x="32" y="22"/>
                    </a:lnTo>
                    <a:lnTo>
                      <a:pt x="33" y="23"/>
                    </a:lnTo>
                    <a:lnTo>
                      <a:pt x="33" y="23"/>
                    </a:lnTo>
                    <a:lnTo>
                      <a:pt x="33" y="24"/>
                    </a:lnTo>
                    <a:lnTo>
                      <a:pt x="33" y="24"/>
                    </a:lnTo>
                    <a:lnTo>
                      <a:pt x="33" y="25"/>
                    </a:lnTo>
                    <a:lnTo>
                      <a:pt x="33" y="26"/>
                    </a:lnTo>
                    <a:lnTo>
                      <a:pt x="32" y="26"/>
                    </a:lnTo>
                    <a:lnTo>
                      <a:pt x="30" y="26"/>
                    </a:lnTo>
                    <a:lnTo>
                      <a:pt x="29" y="27"/>
                    </a:lnTo>
                    <a:lnTo>
                      <a:pt x="28" y="27"/>
                    </a:lnTo>
                    <a:lnTo>
                      <a:pt x="28" y="28"/>
                    </a:lnTo>
                    <a:lnTo>
                      <a:pt x="28" y="28"/>
                    </a:lnTo>
                    <a:lnTo>
                      <a:pt x="26" y="28"/>
                    </a:lnTo>
                    <a:lnTo>
                      <a:pt x="25" y="28"/>
                    </a:lnTo>
                    <a:lnTo>
                      <a:pt x="25" y="28"/>
                    </a:lnTo>
                    <a:lnTo>
                      <a:pt x="22" y="29"/>
                    </a:lnTo>
                    <a:lnTo>
                      <a:pt x="22" y="30"/>
                    </a:lnTo>
                    <a:lnTo>
                      <a:pt x="22" y="31"/>
                    </a:lnTo>
                    <a:lnTo>
                      <a:pt x="22" y="31"/>
                    </a:lnTo>
                    <a:lnTo>
                      <a:pt x="22" y="31"/>
                    </a:lnTo>
                    <a:lnTo>
                      <a:pt x="22" y="31"/>
                    </a:lnTo>
                    <a:lnTo>
                      <a:pt x="22" y="33"/>
                    </a:lnTo>
                    <a:lnTo>
                      <a:pt x="22" y="34"/>
                    </a:lnTo>
                    <a:lnTo>
                      <a:pt x="21" y="35"/>
                    </a:lnTo>
                    <a:lnTo>
                      <a:pt x="21" y="36"/>
                    </a:lnTo>
                    <a:lnTo>
                      <a:pt x="21" y="36"/>
                    </a:lnTo>
                    <a:lnTo>
                      <a:pt x="20" y="36"/>
                    </a:lnTo>
                    <a:lnTo>
                      <a:pt x="19" y="36"/>
                    </a:lnTo>
                    <a:lnTo>
                      <a:pt x="18" y="36"/>
                    </a:lnTo>
                    <a:lnTo>
                      <a:pt x="18" y="37"/>
                    </a:lnTo>
                    <a:lnTo>
                      <a:pt x="19" y="38"/>
                    </a:lnTo>
                    <a:lnTo>
                      <a:pt x="19" y="38"/>
                    </a:lnTo>
                    <a:lnTo>
                      <a:pt x="17" y="39"/>
                    </a:lnTo>
                    <a:lnTo>
                      <a:pt x="17" y="41"/>
                    </a:lnTo>
                    <a:lnTo>
                      <a:pt x="16" y="42"/>
                    </a:lnTo>
                    <a:lnTo>
                      <a:pt x="17" y="42"/>
                    </a:lnTo>
                    <a:lnTo>
                      <a:pt x="16" y="43"/>
                    </a:lnTo>
                    <a:lnTo>
                      <a:pt x="16" y="43"/>
                    </a:lnTo>
                    <a:lnTo>
                      <a:pt x="13" y="43"/>
                    </a:lnTo>
                    <a:lnTo>
                      <a:pt x="13" y="43"/>
                    </a:lnTo>
                    <a:lnTo>
                      <a:pt x="11" y="44"/>
                    </a:lnTo>
                    <a:lnTo>
                      <a:pt x="11" y="44"/>
                    </a:lnTo>
                    <a:lnTo>
                      <a:pt x="10" y="44"/>
                    </a:lnTo>
                    <a:lnTo>
                      <a:pt x="9" y="45"/>
                    </a:lnTo>
                    <a:lnTo>
                      <a:pt x="8" y="45"/>
                    </a:lnTo>
                    <a:lnTo>
                      <a:pt x="6" y="46"/>
                    </a:lnTo>
                    <a:lnTo>
                      <a:pt x="5" y="46"/>
                    </a:lnTo>
                    <a:lnTo>
                      <a:pt x="4" y="47"/>
                    </a:lnTo>
                    <a:lnTo>
                      <a:pt x="3" y="47"/>
                    </a:lnTo>
                    <a:lnTo>
                      <a:pt x="3" y="47"/>
                    </a:lnTo>
                    <a:lnTo>
                      <a:pt x="2" y="47"/>
                    </a:lnTo>
                    <a:lnTo>
                      <a:pt x="1" y="47"/>
                    </a:lnTo>
                    <a:lnTo>
                      <a:pt x="0" y="48"/>
                    </a:lnTo>
                    <a:lnTo>
                      <a:pt x="0" y="48"/>
                    </a:lnTo>
                    <a:lnTo>
                      <a:pt x="1" y="49"/>
                    </a:lnTo>
                    <a:lnTo>
                      <a:pt x="1" y="49"/>
                    </a:lnTo>
                    <a:lnTo>
                      <a:pt x="2" y="50"/>
                    </a:lnTo>
                    <a:lnTo>
                      <a:pt x="2" y="50"/>
                    </a:lnTo>
                    <a:lnTo>
                      <a:pt x="2" y="50"/>
                    </a:lnTo>
                    <a:lnTo>
                      <a:pt x="1" y="50"/>
                    </a:lnTo>
                    <a:lnTo>
                      <a:pt x="1" y="50"/>
                    </a:lnTo>
                    <a:lnTo>
                      <a:pt x="2" y="51"/>
                    </a:lnTo>
                    <a:lnTo>
                      <a:pt x="1" y="51"/>
                    </a:lnTo>
                    <a:lnTo>
                      <a:pt x="1" y="51"/>
                    </a:lnTo>
                    <a:lnTo>
                      <a:pt x="1" y="51"/>
                    </a:lnTo>
                    <a:lnTo>
                      <a:pt x="0" y="51"/>
                    </a:lnTo>
                    <a:lnTo>
                      <a:pt x="0" y="51"/>
                    </a:lnTo>
                    <a:lnTo>
                      <a:pt x="0" y="51"/>
                    </a:lnTo>
                    <a:lnTo>
                      <a:pt x="0" y="52"/>
                    </a:lnTo>
                    <a:lnTo>
                      <a:pt x="1" y="52"/>
                    </a:lnTo>
                    <a:lnTo>
                      <a:pt x="1" y="52"/>
                    </a:lnTo>
                    <a:lnTo>
                      <a:pt x="0" y="52"/>
                    </a:lnTo>
                    <a:lnTo>
                      <a:pt x="0" y="52"/>
                    </a:lnTo>
                    <a:lnTo>
                      <a:pt x="0" y="52"/>
                    </a:lnTo>
                    <a:lnTo>
                      <a:pt x="0" y="52"/>
                    </a:lnTo>
                    <a:lnTo>
                      <a:pt x="0" y="53"/>
                    </a:lnTo>
                    <a:lnTo>
                      <a:pt x="2" y="53"/>
                    </a:lnTo>
                    <a:lnTo>
                      <a:pt x="2" y="53"/>
                    </a:lnTo>
                    <a:lnTo>
                      <a:pt x="2" y="53"/>
                    </a:lnTo>
                    <a:lnTo>
                      <a:pt x="1" y="53"/>
                    </a:lnTo>
                    <a:lnTo>
                      <a:pt x="1" y="53"/>
                    </a:lnTo>
                    <a:lnTo>
                      <a:pt x="1" y="54"/>
                    </a:lnTo>
                    <a:lnTo>
                      <a:pt x="2" y="54"/>
                    </a:lnTo>
                    <a:lnTo>
                      <a:pt x="3" y="54"/>
                    </a:lnTo>
                    <a:lnTo>
                      <a:pt x="3" y="55"/>
                    </a:lnTo>
                    <a:lnTo>
                      <a:pt x="3" y="55"/>
                    </a:lnTo>
                    <a:lnTo>
                      <a:pt x="3" y="56"/>
                    </a:lnTo>
                    <a:lnTo>
                      <a:pt x="4" y="56"/>
                    </a:lnTo>
                    <a:lnTo>
                      <a:pt x="5" y="56"/>
                    </a:lnTo>
                    <a:lnTo>
                      <a:pt x="5" y="56"/>
                    </a:lnTo>
                    <a:lnTo>
                      <a:pt x="5" y="56"/>
                    </a:lnTo>
                    <a:lnTo>
                      <a:pt x="5" y="57"/>
                    </a:lnTo>
                    <a:lnTo>
                      <a:pt x="4" y="57"/>
                    </a:lnTo>
                    <a:lnTo>
                      <a:pt x="3" y="57"/>
                    </a:lnTo>
                    <a:lnTo>
                      <a:pt x="3" y="57"/>
                    </a:lnTo>
                    <a:lnTo>
                      <a:pt x="2" y="56"/>
                    </a:lnTo>
                    <a:lnTo>
                      <a:pt x="2" y="57"/>
                    </a:lnTo>
                    <a:lnTo>
                      <a:pt x="3" y="59"/>
                    </a:lnTo>
                    <a:lnTo>
                      <a:pt x="3" y="60"/>
                    </a:lnTo>
                    <a:lnTo>
                      <a:pt x="3" y="60"/>
                    </a:lnTo>
                    <a:lnTo>
                      <a:pt x="4" y="61"/>
                    </a:lnTo>
                    <a:lnTo>
                      <a:pt x="5" y="60"/>
                    </a:lnTo>
                    <a:lnTo>
                      <a:pt x="6" y="61"/>
                    </a:lnTo>
                    <a:lnTo>
                      <a:pt x="6" y="61"/>
                    </a:lnTo>
                    <a:lnTo>
                      <a:pt x="7" y="60"/>
                    </a:lnTo>
                    <a:lnTo>
                      <a:pt x="7" y="60"/>
                    </a:lnTo>
                    <a:lnTo>
                      <a:pt x="8" y="60"/>
                    </a:lnTo>
                    <a:lnTo>
                      <a:pt x="9" y="61"/>
                    </a:lnTo>
                    <a:lnTo>
                      <a:pt x="8" y="61"/>
                    </a:lnTo>
                    <a:lnTo>
                      <a:pt x="8" y="62"/>
                    </a:lnTo>
                    <a:lnTo>
                      <a:pt x="9" y="62"/>
                    </a:lnTo>
                    <a:lnTo>
                      <a:pt x="9" y="62"/>
                    </a:lnTo>
                    <a:lnTo>
                      <a:pt x="7" y="62"/>
                    </a:lnTo>
                    <a:lnTo>
                      <a:pt x="7" y="63"/>
                    </a:lnTo>
                    <a:lnTo>
                      <a:pt x="7" y="63"/>
                    </a:lnTo>
                    <a:lnTo>
                      <a:pt x="6" y="64"/>
                    </a:lnTo>
                    <a:lnTo>
                      <a:pt x="7" y="64"/>
                    </a:lnTo>
                    <a:lnTo>
                      <a:pt x="7" y="64"/>
                    </a:lnTo>
                    <a:lnTo>
                      <a:pt x="8" y="64"/>
                    </a:lnTo>
                    <a:lnTo>
                      <a:pt x="9" y="64"/>
                    </a:lnTo>
                    <a:lnTo>
                      <a:pt x="9" y="64"/>
                    </a:lnTo>
                    <a:lnTo>
                      <a:pt x="9" y="65"/>
                    </a:lnTo>
                    <a:lnTo>
                      <a:pt x="10" y="65"/>
                    </a:lnTo>
                    <a:lnTo>
                      <a:pt x="11" y="64"/>
                    </a:lnTo>
                    <a:lnTo>
                      <a:pt x="11" y="64"/>
                    </a:lnTo>
                    <a:lnTo>
                      <a:pt x="11" y="64"/>
                    </a:lnTo>
                    <a:lnTo>
                      <a:pt x="13" y="65"/>
                    </a:lnTo>
                    <a:lnTo>
                      <a:pt x="14" y="67"/>
                    </a:lnTo>
                    <a:lnTo>
                      <a:pt x="15" y="67"/>
                    </a:lnTo>
                    <a:lnTo>
                      <a:pt x="15" y="68"/>
                    </a:lnTo>
                    <a:lnTo>
                      <a:pt x="16" y="67"/>
                    </a:lnTo>
                    <a:lnTo>
                      <a:pt x="17" y="67"/>
                    </a:lnTo>
                    <a:lnTo>
                      <a:pt x="17" y="68"/>
                    </a:lnTo>
                    <a:lnTo>
                      <a:pt x="17" y="68"/>
                    </a:lnTo>
                    <a:lnTo>
                      <a:pt x="18" y="69"/>
                    </a:lnTo>
                    <a:lnTo>
                      <a:pt x="19" y="70"/>
                    </a:lnTo>
                    <a:lnTo>
                      <a:pt x="19" y="69"/>
                    </a:lnTo>
                    <a:lnTo>
                      <a:pt x="20" y="70"/>
                    </a:lnTo>
                    <a:lnTo>
                      <a:pt x="20" y="70"/>
                    </a:lnTo>
                    <a:lnTo>
                      <a:pt x="20" y="70"/>
                    </a:lnTo>
                    <a:lnTo>
                      <a:pt x="21" y="71"/>
                    </a:lnTo>
                    <a:lnTo>
                      <a:pt x="21" y="71"/>
                    </a:lnTo>
                    <a:lnTo>
                      <a:pt x="22" y="71"/>
                    </a:lnTo>
                    <a:lnTo>
                      <a:pt x="23" y="71"/>
                    </a:lnTo>
                    <a:lnTo>
                      <a:pt x="23" y="71"/>
                    </a:lnTo>
                    <a:lnTo>
                      <a:pt x="23" y="71"/>
                    </a:lnTo>
                    <a:lnTo>
                      <a:pt x="24" y="72"/>
                    </a:lnTo>
                    <a:lnTo>
                      <a:pt x="25" y="72"/>
                    </a:lnTo>
                    <a:lnTo>
                      <a:pt x="25" y="72"/>
                    </a:lnTo>
                    <a:lnTo>
                      <a:pt x="24" y="72"/>
                    </a:lnTo>
                    <a:lnTo>
                      <a:pt x="24" y="71"/>
                    </a:lnTo>
                    <a:lnTo>
                      <a:pt x="25" y="72"/>
                    </a:lnTo>
                    <a:lnTo>
                      <a:pt x="26" y="72"/>
                    </a:lnTo>
                    <a:lnTo>
                      <a:pt x="27" y="74"/>
                    </a:lnTo>
                    <a:lnTo>
                      <a:pt x="28" y="74"/>
                    </a:lnTo>
                    <a:lnTo>
                      <a:pt x="29" y="75"/>
                    </a:lnTo>
                    <a:lnTo>
                      <a:pt x="30" y="77"/>
                    </a:lnTo>
                    <a:lnTo>
                      <a:pt x="33" y="80"/>
                    </a:lnTo>
                    <a:lnTo>
                      <a:pt x="36" y="83"/>
                    </a:lnTo>
                    <a:lnTo>
                      <a:pt x="36" y="84"/>
                    </a:lnTo>
                    <a:lnTo>
                      <a:pt x="37" y="86"/>
                    </a:lnTo>
                    <a:lnTo>
                      <a:pt x="39" y="88"/>
                    </a:lnTo>
                    <a:lnTo>
                      <a:pt x="40" y="88"/>
                    </a:lnTo>
                    <a:lnTo>
                      <a:pt x="41" y="88"/>
                    </a:lnTo>
                    <a:lnTo>
                      <a:pt x="41" y="88"/>
                    </a:lnTo>
                    <a:lnTo>
                      <a:pt x="41" y="88"/>
                    </a:lnTo>
                    <a:lnTo>
                      <a:pt x="43" y="89"/>
                    </a:lnTo>
                    <a:lnTo>
                      <a:pt x="44" y="89"/>
                    </a:lnTo>
                    <a:lnTo>
                      <a:pt x="45" y="90"/>
                    </a:lnTo>
                    <a:lnTo>
                      <a:pt x="45" y="90"/>
                    </a:lnTo>
                    <a:lnTo>
                      <a:pt x="47" y="91"/>
                    </a:lnTo>
                    <a:lnTo>
                      <a:pt x="48" y="92"/>
                    </a:lnTo>
                    <a:lnTo>
                      <a:pt x="47" y="92"/>
                    </a:lnTo>
                    <a:lnTo>
                      <a:pt x="48" y="92"/>
                    </a:lnTo>
                    <a:lnTo>
                      <a:pt x="50" y="94"/>
                    </a:lnTo>
                    <a:lnTo>
                      <a:pt x="51" y="94"/>
                    </a:lnTo>
                    <a:lnTo>
                      <a:pt x="53" y="94"/>
                    </a:lnTo>
                    <a:lnTo>
                      <a:pt x="55" y="95"/>
                    </a:lnTo>
                    <a:lnTo>
                      <a:pt x="59" y="96"/>
                    </a:lnTo>
                    <a:lnTo>
                      <a:pt x="62" y="97"/>
                    </a:lnTo>
                    <a:lnTo>
                      <a:pt x="62" y="97"/>
                    </a:lnTo>
                    <a:lnTo>
                      <a:pt x="63" y="98"/>
                    </a:lnTo>
                    <a:lnTo>
                      <a:pt x="64" y="98"/>
                    </a:lnTo>
                    <a:lnTo>
                      <a:pt x="65" y="99"/>
                    </a:lnTo>
                    <a:lnTo>
                      <a:pt x="65" y="100"/>
                    </a:lnTo>
                    <a:lnTo>
                      <a:pt x="66" y="100"/>
                    </a:lnTo>
                    <a:lnTo>
                      <a:pt x="67" y="99"/>
                    </a:lnTo>
                    <a:lnTo>
                      <a:pt x="68" y="99"/>
                    </a:lnTo>
                    <a:lnTo>
                      <a:pt x="69" y="99"/>
                    </a:lnTo>
                    <a:lnTo>
                      <a:pt x="75" y="102"/>
                    </a:lnTo>
                    <a:lnTo>
                      <a:pt x="74" y="103"/>
                    </a:lnTo>
                    <a:lnTo>
                      <a:pt x="75" y="103"/>
                    </a:lnTo>
                    <a:lnTo>
                      <a:pt x="75" y="102"/>
                    </a:lnTo>
                    <a:lnTo>
                      <a:pt x="75" y="103"/>
                    </a:lnTo>
                    <a:lnTo>
                      <a:pt x="77" y="104"/>
                    </a:lnTo>
                    <a:lnTo>
                      <a:pt x="76" y="104"/>
                    </a:lnTo>
                    <a:lnTo>
                      <a:pt x="76" y="105"/>
                    </a:lnTo>
                    <a:lnTo>
                      <a:pt x="77" y="106"/>
                    </a:lnTo>
                    <a:lnTo>
                      <a:pt x="78" y="105"/>
                    </a:lnTo>
                    <a:lnTo>
                      <a:pt x="78" y="106"/>
                    </a:lnTo>
                    <a:lnTo>
                      <a:pt x="79" y="105"/>
                    </a:lnTo>
                    <a:lnTo>
                      <a:pt x="80" y="106"/>
                    </a:lnTo>
                    <a:lnTo>
                      <a:pt x="81" y="106"/>
                    </a:lnTo>
                    <a:lnTo>
                      <a:pt x="83" y="107"/>
                    </a:lnTo>
                    <a:lnTo>
                      <a:pt x="84" y="106"/>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3" name="Freeform 284">
                <a:extLst>
                  <a:ext uri="{FF2B5EF4-FFF2-40B4-BE49-F238E27FC236}">
                    <a16:creationId xmlns:a16="http://schemas.microsoft.com/office/drawing/2014/main" id="{BF2CD22D-D040-4D53-B5AA-533382DCC41F}"/>
                  </a:ext>
                </a:extLst>
              </p:cNvPr>
              <p:cNvSpPr>
                <a:spLocks/>
              </p:cNvSpPr>
              <p:nvPr/>
            </p:nvSpPr>
            <p:spPr bwMode="auto">
              <a:xfrm>
                <a:off x="2093913" y="2032000"/>
                <a:ext cx="1587" cy="1588"/>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4" name="Freeform 285">
                <a:extLst>
                  <a:ext uri="{FF2B5EF4-FFF2-40B4-BE49-F238E27FC236}">
                    <a16:creationId xmlns:a16="http://schemas.microsoft.com/office/drawing/2014/main" id="{FB4249C2-245B-4A41-B4FC-CA5894F5A3C9}"/>
                  </a:ext>
                </a:extLst>
              </p:cNvPr>
              <p:cNvSpPr>
                <a:spLocks/>
              </p:cNvSpPr>
              <p:nvPr/>
            </p:nvSpPr>
            <p:spPr bwMode="auto">
              <a:xfrm>
                <a:off x="2046288" y="2220913"/>
                <a:ext cx="7937" cy="7937"/>
              </a:xfrm>
              <a:custGeom>
                <a:avLst/>
                <a:gdLst>
                  <a:gd name="T0" fmla="*/ 4 w 4"/>
                  <a:gd name="T1" fmla="*/ 0 h 4"/>
                  <a:gd name="T2" fmla="*/ 4 w 4"/>
                  <a:gd name="T3" fmla="*/ 1 h 4"/>
                  <a:gd name="T4" fmla="*/ 2 w 4"/>
                  <a:gd name="T5" fmla="*/ 4 h 4"/>
                  <a:gd name="T6" fmla="*/ 0 w 4"/>
                  <a:gd name="T7" fmla="*/ 4 h 4"/>
                  <a:gd name="T8" fmla="*/ 0 w 4"/>
                  <a:gd name="T9" fmla="*/ 2 h 4"/>
                  <a:gd name="T10" fmla="*/ 1 w 4"/>
                  <a:gd name="T11" fmla="*/ 0 h 4"/>
                  <a:gd name="T12" fmla="*/ 4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0"/>
                    </a:moveTo>
                    <a:lnTo>
                      <a:pt x="4" y="1"/>
                    </a:lnTo>
                    <a:lnTo>
                      <a:pt x="2" y="4"/>
                    </a:lnTo>
                    <a:lnTo>
                      <a:pt x="0" y="4"/>
                    </a:lnTo>
                    <a:lnTo>
                      <a:pt x="0" y="2"/>
                    </a:lnTo>
                    <a:lnTo>
                      <a:pt x="1" y="0"/>
                    </a:lnTo>
                    <a:lnTo>
                      <a:pt x="4" y="0"/>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5" name="Freeform 286">
                <a:extLst>
                  <a:ext uri="{FF2B5EF4-FFF2-40B4-BE49-F238E27FC236}">
                    <a16:creationId xmlns:a16="http://schemas.microsoft.com/office/drawing/2014/main" id="{CFBA3538-EB42-4688-BE37-D10AD9278E70}"/>
                  </a:ext>
                </a:extLst>
              </p:cNvPr>
              <p:cNvSpPr>
                <a:spLocks/>
              </p:cNvSpPr>
              <p:nvPr/>
            </p:nvSpPr>
            <p:spPr bwMode="auto">
              <a:xfrm>
                <a:off x="1122363" y="1466850"/>
                <a:ext cx="546100" cy="493713"/>
              </a:xfrm>
              <a:custGeom>
                <a:avLst/>
                <a:gdLst>
                  <a:gd name="T0" fmla="*/ 2 w 288"/>
                  <a:gd name="T1" fmla="*/ 174 h 231"/>
                  <a:gd name="T2" fmla="*/ 0 w 288"/>
                  <a:gd name="T3" fmla="*/ 196 h 231"/>
                  <a:gd name="T4" fmla="*/ 22 w 288"/>
                  <a:gd name="T5" fmla="*/ 194 h 231"/>
                  <a:gd name="T6" fmla="*/ 51 w 288"/>
                  <a:gd name="T7" fmla="*/ 204 h 231"/>
                  <a:gd name="T8" fmla="*/ 85 w 288"/>
                  <a:gd name="T9" fmla="*/ 204 h 231"/>
                  <a:gd name="T10" fmla="*/ 100 w 288"/>
                  <a:gd name="T11" fmla="*/ 220 h 231"/>
                  <a:gd name="T12" fmla="*/ 116 w 288"/>
                  <a:gd name="T13" fmla="*/ 231 h 231"/>
                  <a:gd name="T14" fmla="*/ 146 w 288"/>
                  <a:gd name="T15" fmla="*/ 228 h 231"/>
                  <a:gd name="T16" fmla="*/ 158 w 288"/>
                  <a:gd name="T17" fmla="*/ 211 h 231"/>
                  <a:gd name="T18" fmla="*/ 175 w 288"/>
                  <a:gd name="T19" fmla="*/ 182 h 231"/>
                  <a:gd name="T20" fmla="*/ 196 w 288"/>
                  <a:gd name="T21" fmla="*/ 172 h 231"/>
                  <a:gd name="T22" fmla="*/ 254 w 288"/>
                  <a:gd name="T23" fmla="*/ 156 h 231"/>
                  <a:gd name="T24" fmla="*/ 282 w 288"/>
                  <a:gd name="T25" fmla="*/ 154 h 231"/>
                  <a:gd name="T26" fmla="*/ 288 w 288"/>
                  <a:gd name="T27" fmla="*/ 148 h 231"/>
                  <a:gd name="T28" fmla="*/ 274 w 288"/>
                  <a:gd name="T29" fmla="*/ 137 h 231"/>
                  <a:gd name="T30" fmla="*/ 266 w 288"/>
                  <a:gd name="T31" fmla="*/ 112 h 231"/>
                  <a:gd name="T32" fmla="*/ 264 w 288"/>
                  <a:gd name="T33" fmla="*/ 104 h 231"/>
                  <a:gd name="T34" fmla="*/ 257 w 288"/>
                  <a:gd name="T35" fmla="*/ 87 h 231"/>
                  <a:gd name="T36" fmla="*/ 252 w 288"/>
                  <a:gd name="T37" fmla="*/ 78 h 231"/>
                  <a:gd name="T38" fmla="*/ 253 w 288"/>
                  <a:gd name="T39" fmla="*/ 69 h 231"/>
                  <a:gd name="T40" fmla="*/ 267 w 288"/>
                  <a:gd name="T41" fmla="*/ 67 h 231"/>
                  <a:gd name="T42" fmla="*/ 274 w 288"/>
                  <a:gd name="T43" fmla="*/ 66 h 231"/>
                  <a:gd name="T44" fmla="*/ 272 w 288"/>
                  <a:gd name="T45" fmla="*/ 61 h 231"/>
                  <a:gd name="T46" fmla="*/ 270 w 288"/>
                  <a:gd name="T47" fmla="*/ 48 h 231"/>
                  <a:gd name="T48" fmla="*/ 268 w 288"/>
                  <a:gd name="T49" fmla="*/ 41 h 231"/>
                  <a:gd name="T50" fmla="*/ 243 w 288"/>
                  <a:gd name="T51" fmla="*/ 41 h 231"/>
                  <a:gd name="T52" fmla="*/ 230 w 288"/>
                  <a:gd name="T53" fmla="*/ 34 h 231"/>
                  <a:gd name="T54" fmla="*/ 223 w 288"/>
                  <a:gd name="T55" fmla="*/ 42 h 231"/>
                  <a:gd name="T56" fmla="*/ 215 w 288"/>
                  <a:gd name="T57" fmla="*/ 46 h 231"/>
                  <a:gd name="T58" fmla="*/ 205 w 288"/>
                  <a:gd name="T59" fmla="*/ 39 h 231"/>
                  <a:gd name="T60" fmla="*/ 193 w 288"/>
                  <a:gd name="T61" fmla="*/ 42 h 231"/>
                  <a:gd name="T62" fmla="*/ 182 w 288"/>
                  <a:gd name="T63" fmla="*/ 43 h 231"/>
                  <a:gd name="T64" fmla="*/ 168 w 288"/>
                  <a:gd name="T65" fmla="*/ 48 h 231"/>
                  <a:gd name="T66" fmla="*/ 165 w 288"/>
                  <a:gd name="T67" fmla="*/ 55 h 231"/>
                  <a:gd name="T68" fmla="*/ 160 w 288"/>
                  <a:gd name="T69" fmla="*/ 57 h 231"/>
                  <a:gd name="T70" fmla="*/ 157 w 288"/>
                  <a:gd name="T71" fmla="*/ 52 h 231"/>
                  <a:gd name="T72" fmla="*/ 151 w 288"/>
                  <a:gd name="T73" fmla="*/ 46 h 231"/>
                  <a:gd name="T74" fmla="*/ 127 w 288"/>
                  <a:gd name="T75" fmla="*/ 31 h 231"/>
                  <a:gd name="T76" fmla="*/ 122 w 288"/>
                  <a:gd name="T77" fmla="*/ 15 h 231"/>
                  <a:gd name="T78" fmla="*/ 105 w 288"/>
                  <a:gd name="T79" fmla="*/ 1 h 231"/>
                  <a:gd name="T80" fmla="*/ 92 w 288"/>
                  <a:gd name="T81" fmla="*/ 0 h 231"/>
                  <a:gd name="T82" fmla="*/ 82 w 288"/>
                  <a:gd name="T83" fmla="*/ 9 h 231"/>
                  <a:gd name="T84" fmla="*/ 67 w 288"/>
                  <a:gd name="T85" fmla="*/ 1 h 231"/>
                  <a:gd name="T86" fmla="*/ 51 w 288"/>
                  <a:gd name="T87" fmla="*/ 0 h 231"/>
                  <a:gd name="T88" fmla="*/ 38 w 288"/>
                  <a:gd name="T89" fmla="*/ 9 h 231"/>
                  <a:gd name="T90" fmla="*/ 33 w 288"/>
                  <a:gd name="T91" fmla="*/ 39 h 231"/>
                  <a:gd name="T92" fmla="*/ 38 w 288"/>
                  <a:gd name="T93" fmla="*/ 74 h 231"/>
                  <a:gd name="T94" fmla="*/ 22 w 288"/>
                  <a:gd name="T95" fmla="*/ 107 h 231"/>
                  <a:gd name="T96" fmla="*/ 18 w 288"/>
                  <a:gd name="T97" fmla="*/ 119 h 231"/>
                  <a:gd name="T98" fmla="*/ 30 w 288"/>
                  <a:gd name="T99" fmla="*/ 123 h 231"/>
                  <a:gd name="T100" fmla="*/ 11 w 288"/>
                  <a:gd name="T101" fmla="*/ 15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8" h="231">
                    <a:moveTo>
                      <a:pt x="8" y="163"/>
                    </a:moveTo>
                    <a:lnTo>
                      <a:pt x="2" y="174"/>
                    </a:lnTo>
                    <a:lnTo>
                      <a:pt x="1" y="181"/>
                    </a:lnTo>
                    <a:lnTo>
                      <a:pt x="0" y="196"/>
                    </a:lnTo>
                    <a:lnTo>
                      <a:pt x="14" y="200"/>
                    </a:lnTo>
                    <a:lnTo>
                      <a:pt x="22" y="194"/>
                    </a:lnTo>
                    <a:lnTo>
                      <a:pt x="33" y="195"/>
                    </a:lnTo>
                    <a:lnTo>
                      <a:pt x="51" y="204"/>
                    </a:lnTo>
                    <a:lnTo>
                      <a:pt x="73" y="204"/>
                    </a:lnTo>
                    <a:lnTo>
                      <a:pt x="85" y="204"/>
                    </a:lnTo>
                    <a:lnTo>
                      <a:pt x="95" y="210"/>
                    </a:lnTo>
                    <a:lnTo>
                      <a:pt x="100" y="220"/>
                    </a:lnTo>
                    <a:lnTo>
                      <a:pt x="110" y="229"/>
                    </a:lnTo>
                    <a:lnTo>
                      <a:pt x="116" y="231"/>
                    </a:lnTo>
                    <a:lnTo>
                      <a:pt x="132" y="230"/>
                    </a:lnTo>
                    <a:lnTo>
                      <a:pt x="146" y="228"/>
                    </a:lnTo>
                    <a:lnTo>
                      <a:pt x="157" y="224"/>
                    </a:lnTo>
                    <a:lnTo>
                      <a:pt x="158" y="211"/>
                    </a:lnTo>
                    <a:lnTo>
                      <a:pt x="160" y="197"/>
                    </a:lnTo>
                    <a:lnTo>
                      <a:pt x="175" y="182"/>
                    </a:lnTo>
                    <a:lnTo>
                      <a:pt x="181" y="177"/>
                    </a:lnTo>
                    <a:lnTo>
                      <a:pt x="196" y="172"/>
                    </a:lnTo>
                    <a:lnTo>
                      <a:pt x="201" y="173"/>
                    </a:lnTo>
                    <a:lnTo>
                      <a:pt x="254" y="156"/>
                    </a:lnTo>
                    <a:lnTo>
                      <a:pt x="262" y="155"/>
                    </a:lnTo>
                    <a:lnTo>
                      <a:pt x="282" y="154"/>
                    </a:lnTo>
                    <a:lnTo>
                      <a:pt x="288" y="151"/>
                    </a:lnTo>
                    <a:lnTo>
                      <a:pt x="288" y="148"/>
                    </a:lnTo>
                    <a:lnTo>
                      <a:pt x="286" y="144"/>
                    </a:lnTo>
                    <a:lnTo>
                      <a:pt x="274" y="137"/>
                    </a:lnTo>
                    <a:lnTo>
                      <a:pt x="278" y="122"/>
                    </a:lnTo>
                    <a:lnTo>
                      <a:pt x="266" y="112"/>
                    </a:lnTo>
                    <a:lnTo>
                      <a:pt x="265" y="108"/>
                    </a:lnTo>
                    <a:lnTo>
                      <a:pt x="264" y="104"/>
                    </a:lnTo>
                    <a:lnTo>
                      <a:pt x="258" y="92"/>
                    </a:lnTo>
                    <a:lnTo>
                      <a:pt x="257" y="87"/>
                    </a:lnTo>
                    <a:lnTo>
                      <a:pt x="253" y="83"/>
                    </a:lnTo>
                    <a:lnTo>
                      <a:pt x="252" y="78"/>
                    </a:lnTo>
                    <a:lnTo>
                      <a:pt x="252" y="74"/>
                    </a:lnTo>
                    <a:lnTo>
                      <a:pt x="253" y="69"/>
                    </a:lnTo>
                    <a:lnTo>
                      <a:pt x="260" y="66"/>
                    </a:lnTo>
                    <a:lnTo>
                      <a:pt x="267" y="67"/>
                    </a:lnTo>
                    <a:lnTo>
                      <a:pt x="270" y="69"/>
                    </a:lnTo>
                    <a:lnTo>
                      <a:pt x="274" y="66"/>
                    </a:lnTo>
                    <a:lnTo>
                      <a:pt x="272" y="64"/>
                    </a:lnTo>
                    <a:lnTo>
                      <a:pt x="272" y="61"/>
                    </a:lnTo>
                    <a:lnTo>
                      <a:pt x="270" y="59"/>
                    </a:lnTo>
                    <a:lnTo>
                      <a:pt x="270" y="48"/>
                    </a:lnTo>
                    <a:lnTo>
                      <a:pt x="268" y="46"/>
                    </a:lnTo>
                    <a:lnTo>
                      <a:pt x="268" y="41"/>
                    </a:lnTo>
                    <a:lnTo>
                      <a:pt x="258" y="40"/>
                    </a:lnTo>
                    <a:lnTo>
                      <a:pt x="243" y="41"/>
                    </a:lnTo>
                    <a:lnTo>
                      <a:pt x="237" y="35"/>
                    </a:lnTo>
                    <a:lnTo>
                      <a:pt x="230" y="34"/>
                    </a:lnTo>
                    <a:lnTo>
                      <a:pt x="225" y="37"/>
                    </a:lnTo>
                    <a:lnTo>
                      <a:pt x="223" y="42"/>
                    </a:lnTo>
                    <a:lnTo>
                      <a:pt x="220" y="48"/>
                    </a:lnTo>
                    <a:lnTo>
                      <a:pt x="215" y="46"/>
                    </a:lnTo>
                    <a:lnTo>
                      <a:pt x="210" y="42"/>
                    </a:lnTo>
                    <a:lnTo>
                      <a:pt x="205" y="39"/>
                    </a:lnTo>
                    <a:lnTo>
                      <a:pt x="198" y="39"/>
                    </a:lnTo>
                    <a:lnTo>
                      <a:pt x="193" y="42"/>
                    </a:lnTo>
                    <a:lnTo>
                      <a:pt x="191" y="43"/>
                    </a:lnTo>
                    <a:lnTo>
                      <a:pt x="182" y="43"/>
                    </a:lnTo>
                    <a:lnTo>
                      <a:pt x="175" y="47"/>
                    </a:lnTo>
                    <a:lnTo>
                      <a:pt x="168" y="48"/>
                    </a:lnTo>
                    <a:lnTo>
                      <a:pt x="165" y="51"/>
                    </a:lnTo>
                    <a:lnTo>
                      <a:pt x="165" y="55"/>
                    </a:lnTo>
                    <a:lnTo>
                      <a:pt x="163" y="56"/>
                    </a:lnTo>
                    <a:lnTo>
                      <a:pt x="160" y="57"/>
                    </a:lnTo>
                    <a:lnTo>
                      <a:pt x="159" y="55"/>
                    </a:lnTo>
                    <a:lnTo>
                      <a:pt x="157" y="52"/>
                    </a:lnTo>
                    <a:lnTo>
                      <a:pt x="156" y="51"/>
                    </a:lnTo>
                    <a:lnTo>
                      <a:pt x="151" y="46"/>
                    </a:lnTo>
                    <a:lnTo>
                      <a:pt x="139" y="40"/>
                    </a:lnTo>
                    <a:lnTo>
                      <a:pt x="127" y="31"/>
                    </a:lnTo>
                    <a:lnTo>
                      <a:pt x="124" y="24"/>
                    </a:lnTo>
                    <a:lnTo>
                      <a:pt x="122" y="15"/>
                    </a:lnTo>
                    <a:lnTo>
                      <a:pt x="113" y="11"/>
                    </a:lnTo>
                    <a:lnTo>
                      <a:pt x="105" y="1"/>
                    </a:lnTo>
                    <a:lnTo>
                      <a:pt x="96" y="0"/>
                    </a:lnTo>
                    <a:lnTo>
                      <a:pt x="92" y="0"/>
                    </a:lnTo>
                    <a:lnTo>
                      <a:pt x="86" y="7"/>
                    </a:lnTo>
                    <a:lnTo>
                      <a:pt x="82" y="9"/>
                    </a:lnTo>
                    <a:lnTo>
                      <a:pt x="74" y="8"/>
                    </a:lnTo>
                    <a:lnTo>
                      <a:pt x="67" y="1"/>
                    </a:lnTo>
                    <a:lnTo>
                      <a:pt x="60" y="0"/>
                    </a:lnTo>
                    <a:lnTo>
                      <a:pt x="51" y="0"/>
                    </a:lnTo>
                    <a:lnTo>
                      <a:pt x="44" y="4"/>
                    </a:lnTo>
                    <a:lnTo>
                      <a:pt x="38" y="9"/>
                    </a:lnTo>
                    <a:lnTo>
                      <a:pt x="32" y="17"/>
                    </a:lnTo>
                    <a:lnTo>
                      <a:pt x="33" y="39"/>
                    </a:lnTo>
                    <a:lnTo>
                      <a:pt x="33" y="61"/>
                    </a:lnTo>
                    <a:lnTo>
                      <a:pt x="38" y="74"/>
                    </a:lnTo>
                    <a:lnTo>
                      <a:pt x="31" y="96"/>
                    </a:lnTo>
                    <a:lnTo>
                      <a:pt x="22" y="107"/>
                    </a:lnTo>
                    <a:lnTo>
                      <a:pt x="14" y="114"/>
                    </a:lnTo>
                    <a:lnTo>
                      <a:pt x="18" y="119"/>
                    </a:lnTo>
                    <a:lnTo>
                      <a:pt x="28" y="119"/>
                    </a:lnTo>
                    <a:lnTo>
                      <a:pt x="30" y="123"/>
                    </a:lnTo>
                    <a:lnTo>
                      <a:pt x="29" y="132"/>
                    </a:lnTo>
                    <a:lnTo>
                      <a:pt x="11" y="158"/>
                    </a:lnTo>
                    <a:lnTo>
                      <a:pt x="8" y="163"/>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6" name="Freeform 287" descr="Wide upward diagonal">
                <a:extLst>
                  <a:ext uri="{FF2B5EF4-FFF2-40B4-BE49-F238E27FC236}">
                    <a16:creationId xmlns:a16="http://schemas.microsoft.com/office/drawing/2014/main" id="{97B16387-BAB2-4AB5-B9CD-4FA959A7D9A4}"/>
                  </a:ext>
                </a:extLst>
              </p:cNvPr>
              <p:cNvSpPr>
                <a:spLocks/>
              </p:cNvSpPr>
              <p:nvPr/>
            </p:nvSpPr>
            <p:spPr bwMode="auto">
              <a:xfrm>
                <a:off x="2182813" y="2046288"/>
                <a:ext cx="415925" cy="374650"/>
              </a:xfrm>
              <a:custGeom>
                <a:avLst/>
                <a:gdLst>
                  <a:gd name="T0" fmla="*/ 32 w 219"/>
                  <a:gd name="T1" fmla="*/ 136 h 175"/>
                  <a:gd name="T2" fmla="*/ 17 w 219"/>
                  <a:gd name="T3" fmla="*/ 138 h 175"/>
                  <a:gd name="T4" fmla="*/ 16 w 219"/>
                  <a:gd name="T5" fmla="*/ 155 h 175"/>
                  <a:gd name="T6" fmla="*/ 0 w 219"/>
                  <a:gd name="T7" fmla="*/ 171 h 175"/>
                  <a:gd name="T8" fmla="*/ 42 w 219"/>
                  <a:gd name="T9" fmla="*/ 173 h 175"/>
                  <a:gd name="T10" fmla="*/ 74 w 219"/>
                  <a:gd name="T11" fmla="*/ 158 h 175"/>
                  <a:gd name="T12" fmla="*/ 111 w 219"/>
                  <a:gd name="T13" fmla="*/ 170 h 175"/>
                  <a:gd name="T14" fmla="*/ 135 w 219"/>
                  <a:gd name="T15" fmla="*/ 163 h 175"/>
                  <a:gd name="T16" fmla="*/ 177 w 219"/>
                  <a:gd name="T17" fmla="*/ 149 h 175"/>
                  <a:gd name="T18" fmla="*/ 186 w 219"/>
                  <a:gd name="T19" fmla="*/ 112 h 175"/>
                  <a:gd name="T20" fmla="*/ 206 w 219"/>
                  <a:gd name="T21" fmla="*/ 91 h 175"/>
                  <a:gd name="T22" fmla="*/ 204 w 219"/>
                  <a:gd name="T23" fmla="*/ 69 h 175"/>
                  <a:gd name="T24" fmla="*/ 192 w 219"/>
                  <a:gd name="T25" fmla="*/ 48 h 175"/>
                  <a:gd name="T26" fmla="*/ 217 w 219"/>
                  <a:gd name="T27" fmla="*/ 17 h 175"/>
                  <a:gd name="T28" fmla="*/ 206 w 219"/>
                  <a:gd name="T29" fmla="*/ 4 h 175"/>
                  <a:gd name="T30" fmla="*/ 189 w 219"/>
                  <a:gd name="T31" fmla="*/ 5 h 175"/>
                  <a:gd name="T32" fmla="*/ 176 w 219"/>
                  <a:gd name="T33" fmla="*/ 17 h 175"/>
                  <a:gd name="T34" fmla="*/ 164 w 219"/>
                  <a:gd name="T35" fmla="*/ 18 h 175"/>
                  <a:gd name="T36" fmla="*/ 156 w 219"/>
                  <a:gd name="T37" fmla="*/ 18 h 175"/>
                  <a:gd name="T38" fmla="*/ 111 w 219"/>
                  <a:gd name="T39" fmla="*/ 16 h 175"/>
                  <a:gd name="T40" fmla="*/ 83 w 219"/>
                  <a:gd name="T41" fmla="*/ 44 h 175"/>
                  <a:gd name="T42" fmla="*/ 52 w 219"/>
                  <a:gd name="T43" fmla="*/ 55 h 175"/>
                  <a:gd name="T44" fmla="*/ 35 w 219"/>
                  <a:gd name="T45" fmla="*/ 72 h 175"/>
                  <a:gd name="T46" fmla="*/ 33 w 219"/>
                  <a:gd name="T47" fmla="*/ 83 h 175"/>
                  <a:gd name="T48" fmla="*/ 29 w 219"/>
                  <a:gd name="T49" fmla="*/ 89 h 175"/>
                  <a:gd name="T50" fmla="*/ 27 w 219"/>
                  <a:gd name="T51" fmla="*/ 95 h 175"/>
                  <a:gd name="T52" fmla="*/ 22 w 219"/>
                  <a:gd name="T53" fmla="*/ 96 h 175"/>
                  <a:gd name="T54" fmla="*/ 17 w 219"/>
                  <a:gd name="T55" fmla="*/ 97 h 175"/>
                  <a:gd name="T56" fmla="*/ 14 w 219"/>
                  <a:gd name="T57" fmla="*/ 98 h 175"/>
                  <a:gd name="T58" fmla="*/ 11 w 219"/>
                  <a:gd name="T59" fmla="*/ 100 h 175"/>
                  <a:gd name="T60" fmla="*/ 8 w 219"/>
                  <a:gd name="T61" fmla="*/ 103 h 175"/>
                  <a:gd name="T62" fmla="*/ 9 w 219"/>
                  <a:gd name="T63" fmla="*/ 106 h 175"/>
                  <a:gd name="T64" fmla="*/ 7 w 219"/>
                  <a:gd name="T65" fmla="*/ 108 h 175"/>
                  <a:gd name="T66" fmla="*/ 6 w 219"/>
                  <a:gd name="T67" fmla="*/ 112 h 175"/>
                  <a:gd name="T68" fmla="*/ 9 w 219"/>
                  <a:gd name="T69" fmla="*/ 113 h 175"/>
                  <a:gd name="T70" fmla="*/ 22 w 219"/>
                  <a:gd name="T71" fmla="*/ 115 h 175"/>
                  <a:gd name="T72" fmla="*/ 57 w 219"/>
                  <a:gd name="T73" fmla="*/ 114 h 175"/>
                  <a:gd name="T74" fmla="*/ 79 w 219"/>
                  <a:gd name="T75" fmla="*/ 122 h 175"/>
                  <a:gd name="T76" fmla="*/ 106 w 219"/>
                  <a:gd name="T77" fmla="*/ 122 h 175"/>
                  <a:gd name="T78" fmla="*/ 118 w 219"/>
                  <a:gd name="T79" fmla="*/ 123 h 175"/>
                  <a:gd name="T80" fmla="*/ 117 w 219"/>
                  <a:gd name="T81" fmla="*/ 132 h 175"/>
                  <a:gd name="T82" fmla="*/ 103 w 219"/>
                  <a:gd name="T83" fmla="*/ 127 h 175"/>
                  <a:gd name="T84" fmla="*/ 73 w 219"/>
                  <a:gd name="T85" fmla="*/ 12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175">
                    <a:moveTo>
                      <a:pt x="66" y="132"/>
                    </a:moveTo>
                    <a:lnTo>
                      <a:pt x="40" y="136"/>
                    </a:lnTo>
                    <a:lnTo>
                      <a:pt x="32" y="136"/>
                    </a:lnTo>
                    <a:lnTo>
                      <a:pt x="30" y="140"/>
                    </a:lnTo>
                    <a:lnTo>
                      <a:pt x="19" y="140"/>
                    </a:lnTo>
                    <a:lnTo>
                      <a:pt x="17" y="138"/>
                    </a:lnTo>
                    <a:lnTo>
                      <a:pt x="14" y="138"/>
                    </a:lnTo>
                    <a:lnTo>
                      <a:pt x="14" y="148"/>
                    </a:lnTo>
                    <a:lnTo>
                      <a:pt x="16" y="155"/>
                    </a:lnTo>
                    <a:lnTo>
                      <a:pt x="13" y="160"/>
                    </a:lnTo>
                    <a:lnTo>
                      <a:pt x="0" y="170"/>
                    </a:lnTo>
                    <a:lnTo>
                      <a:pt x="0" y="171"/>
                    </a:lnTo>
                    <a:lnTo>
                      <a:pt x="17" y="171"/>
                    </a:lnTo>
                    <a:lnTo>
                      <a:pt x="21" y="173"/>
                    </a:lnTo>
                    <a:lnTo>
                      <a:pt x="42" y="173"/>
                    </a:lnTo>
                    <a:lnTo>
                      <a:pt x="58" y="165"/>
                    </a:lnTo>
                    <a:lnTo>
                      <a:pt x="67" y="158"/>
                    </a:lnTo>
                    <a:lnTo>
                      <a:pt x="74" y="158"/>
                    </a:lnTo>
                    <a:lnTo>
                      <a:pt x="95" y="167"/>
                    </a:lnTo>
                    <a:lnTo>
                      <a:pt x="100" y="167"/>
                    </a:lnTo>
                    <a:lnTo>
                      <a:pt x="111" y="170"/>
                    </a:lnTo>
                    <a:lnTo>
                      <a:pt x="119" y="175"/>
                    </a:lnTo>
                    <a:lnTo>
                      <a:pt x="122" y="170"/>
                    </a:lnTo>
                    <a:lnTo>
                      <a:pt x="135" y="163"/>
                    </a:lnTo>
                    <a:lnTo>
                      <a:pt x="151" y="159"/>
                    </a:lnTo>
                    <a:lnTo>
                      <a:pt x="167" y="157"/>
                    </a:lnTo>
                    <a:lnTo>
                      <a:pt x="177" y="149"/>
                    </a:lnTo>
                    <a:lnTo>
                      <a:pt x="191" y="124"/>
                    </a:lnTo>
                    <a:lnTo>
                      <a:pt x="191" y="118"/>
                    </a:lnTo>
                    <a:lnTo>
                      <a:pt x="186" y="112"/>
                    </a:lnTo>
                    <a:lnTo>
                      <a:pt x="186" y="104"/>
                    </a:lnTo>
                    <a:lnTo>
                      <a:pt x="201" y="93"/>
                    </a:lnTo>
                    <a:lnTo>
                      <a:pt x="206" y="91"/>
                    </a:lnTo>
                    <a:lnTo>
                      <a:pt x="206" y="88"/>
                    </a:lnTo>
                    <a:lnTo>
                      <a:pt x="204" y="86"/>
                    </a:lnTo>
                    <a:lnTo>
                      <a:pt x="204" y="69"/>
                    </a:lnTo>
                    <a:lnTo>
                      <a:pt x="194" y="62"/>
                    </a:lnTo>
                    <a:lnTo>
                      <a:pt x="192" y="56"/>
                    </a:lnTo>
                    <a:lnTo>
                      <a:pt x="192" y="48"/>
                    </a:lnTo>
                    <a:lnTo>
                      <a:pt x="197" y="38"/>
                    </a:lnTo>
                    <a:lnTo>
                      <a:pt x="204" y="29"/>
                    </a:lnTo>
                    <a:lnTo>
                      <a:pt x="217" y="17"/>
                    </a:lnTo>
                    <a:lnTo>
                      <a:pt x="219" y="11"/>
                    </a:lnTo>
                    <a:lnTo>
                      <a:pt x="213" y="4"/>
                    </a:lnTo>
                    <a:lnTo>
                      <a:pt x="206" y="4"/>
                    </a:lnTo>
                    <a:lnTo>
                      <a:pt x="199" y="0"/>
                    </a:lnTo>
                    <a:lnTo>
                      <a:pt x="195" y="5"/>
                    </a:lnTo>
                    <a:lnTo>
                      <a:pt x="189" y="5"/>
                    </a:lnTo>
                    <a:lnTo>
                      <a:pt x="187" y="13"/>
                    </a:lnTo>
                    <a:lnTo>
                      <a:pt x="182" y="13"/>
                    </a:lnTo>
                    <a:lnTo>
                      <a:pt x="176" y="17"/>
                    </a:lnTo>
                    <a:lnTo>
                      <a:pt x="171" y="20"/>
                    </a:lnTo>
                    <a:lnTo>
                      <a:pt x="167" y="20"/>
                    </a:lnTo>
                    <a:lnTo>
                      <a:pt x="164" y="18"/>
                    </a:lnTo>
                    <a:lnTo>
                      <a:pt x="160" y="18"/>
                    </a:lnTo>
                    <a:lnTo>
                      <a:pt x="158" y="20"/>
                    </a:lnTo>
                    <a:lnTo>
                      <a:pt x="156" y="18"/>
                    </a:lnTo>
                    <a:lnTo>
                      <a:pt x="131" y="18"/>
                    </a:lnTo>
                    <a:lnTo>
                      <a:pt x="124" y="15"/>
                    </a:lnTo>
                    <a:lnTo>
                      <a:pt x="111" y="16"/>
                    </a:lnTo>
                    <a:lnTo>
                      <a:pt x="111" y="30"/>
                    </a:lnTo>
                    <a:lnTo>
                      <a:pt x="104" y="37"/>
                    </a:lnTo>
                    <a:lnTo>
                      <a:pt x="83" y="44"/>
                    </a:lnTo>
                    <a:lnTo>
                      <a:pt x="72" y="49"/>
                    </a:lnTo>
                    <a:lnTo>
                      <a:pt x="62" y="55"/>
                    </a:lnTo>
                    <a:lnTo>
                      <a:pt x="52" y="55"/>
                    </a:lnTo>
                    <a:lnTo>
                      <a:pt x="44" y="50"/>
                    </a:lnTo>
                    <a:lnTo>
                      <a:pt x="42" y="63"/>
                    </a:lnTo>
                    <a:lnTo>
                      <a:pt x="35" y="72"/>
                    </a:lnTo>
                    <a:lnTo>
                      <a:pt x="37" y="76"/>
                    </a:lnTo>
                    <a:lnTo>
                      <a:pt x="34" y="79"/>
                    </a:lnTo>
                    <a:lnTo>
                      <a:pt x="33" y="83"/>
                    </a:lnTo>
                    <a:lnTo>
                      <a:pt x="35" y="84"/>
                    </a:lnTo>
                    <a:lnTo>
                      <a:pt x="30" y="86"/>
                    </a:lnTo>
                    <a:lnTo>
                      <a:pt x="29" y="89"/>
                    </a:lnTo>
                    <a:lnTo>
                      <a:pt x="28" y="91"/>
                    </a:lnTo>
                    <a:lnTo>
                      <a:pt x="26" y="93"/>
                    </a:lnTo>
                    <a:lnTo>
                      <a:pt x="27" y="95"/>
                    </a:lnTo>
                    <a:lnTo>
                      <a:pt x="25" y="95"/>
                    </a:lnTo>
                    <a:lnTo>
                      <a:pt x="24" y="95"/>
                    </a:lnTo>
                    <a:lnTo>
                      <a:pt x="22" y="96"/>
                    </a:lnTo>
                    <a:lnTo>
                      <a:pt x="21" y="97"/>
                    </a:lnTo>
                    <a:lnTo>
                      <a:pt x="19" y="97"/>
                    </a:lnTo>
                    <a:lnTo>
                      <a:pt x="17" y="97"/>
                    </a:lnTo>
                    <a:lnTo>
                      <a:pt x="16" y="97"/>
                    </a:lnTo>
                    <a:lnTo>
                      <a:pt x="15" y="97"/>
                    </a:lnTo>
                    <a:lnTo>
                      <a:pt x="14" y="98"/>
                    </a:lnTo>
                    <a:lnTo>
                      <a:pt x="13" y="98"/>
                    </a:lnTo>
                    <a:lnTo>
                      <a:pt x="12" y="98"/>
                    </a:lnTo>
                    <a:lnTo>
                      <a:pt x="11" y="100"/>
                    </a:lnTo>
                    <a:lnTo>
                      <a:pt x="11" y="101"/>
                    </a:lnTo>
                    <a:lnTo>
                      <a:pt x="9" y="102"/>
                    </a:lnTo>
                    <a:lnTo>
                      <a:pt x="8" y="103"/>
                    </a:lnTo>
                    <a:lnTo>
                      <a:pt x="7" y="103"/>
                    </a:lnTo>
                    <a:lnTo>
                      <a:pt x="8" y="105"/>
                    </a:lnTo>
                    <a:lnTo>
                      <a:pt x="9" y="106"/>
                    </a:lnTo>
                    <a:lnTo>
                      <a:pt x="9" y="107"/>
                    </a:lnTo>
                    <a:lnTo>
                      <a:pt x="8" y="108"/>
                    </a:lnTo>
                    <a:lnTo>
                      <a:pt x="7" y="108"/>
                    </a:lnTo>
                    <a:lnTo>
                      <a:pt x="6" y="109"/>
                    </a:lnTo>
                    <a:lnTo>
                      <a:pt x="6" y="112"/>
                    </a:lnTo>
                    <a:lnTo>
                      <a:pt x="6" y="112"/>
                    </a:lnTo>
                    <a:lnTo>
                      <a:pt x="6" y="115"/>
                    </a:lnTo>
                    <a:lnTo>
                      <a:pt x="9" y="115"/>
                    </a:lnTo>
                    <a:lnTo>
                      <a:pt x="9" y="113"/>
                    </a:lnTo>
                    <a:lnTo>
                      <a:pt x="14" y="113"/>
                    </a:lnTo>
                    <a:lnTo>
                      <a:pt x="17" y="112"/>
                    </a:lnTo>
                    <a:lnTo>
                      <a:pt x="22" y="115"/>
                    </a:lnTo>
                    <a:lnTo>
                      <a:pt x="33" y="114"/>
                    </a:lnTo>
                    <a:lnTo>
                      <a:pt x="44" y="111"/>
                    </a:lnTo>
                    <a:lnTo>
                      <a:pt x="57" y="114"/>
                    </a:lnTo>
                    <a:lnTo>
                      <a:pt x="66" y="114"/>
                    </a:lnTo>
                    <a:lnTo>
                      <a:pt x="75" y="118"/>
                    </a:lnTo>
                    <a:lnTo>
                      <a:pt x="79" y="122"/>
                    </a:lnTo>
                    <a:lnTo>
                      <a:pt x="89" y="123"/>
                    </a:lnTo>
                    <a:lnTo>
                      <a:pt x="93" y="122"/>
                    </a:lnTo>
                    <a:lnTo>
                      <a:pt x="106" y="122"/>
                    </a:lnTo>
                    <a:lnTo>
                      <a:pt x="111" y="120"/>
                    </a:lnTo>
                    <a:lnTo>
                      <a:pt x="117" y="120"/>
                    </a:lnTo>
                    <a:lnTo>
                      <a:pt x="118" y="123"/>
                    </a:lnTo>
                    <a:lnTo>
                      <a:pt x="118" y="127"/>
                    </a:lnTo>
                    <a:lnTo>
                      <a:pt x="117" y="129"/>
                    </a:lnTo>
                    <a:lnTo>
                      <a:pt x="117" y="132"/>
                    </a:lnTo>
                    <a:lnTo>
                      <a:pt x="109" y="132"/>
                    </a:lnTo>
                    <a:lnTo>
                      <a:pt x="105" y="130"/>
                    </a:lnTo>
                    <a:lnTo>
                      <a:pt x="103" y="127"/>
                    </a:lnTo>
                    <a:lnTo>
                      <a:pt x="82" y="127"/>
                    </a:lnTo>
                    <a:lnTo>
                      <a:pt x="79" y="129"/>
                    </a:lnTo>
                    <a:lnTo>
                      <a:pt x="73" y="129"/>
                    </a:lnTo>
                    <a:lnTo>
                      <a:pt x="72" y="131"/>
                    </a:lnTo>
                    <a:lnTo>
                      <a:pt x="66" y="13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27" name="Freeform 288">
                <a:extLst>
                  <a:ext uri="{FF2B5EF4-FFF2-40B4-BE49-F238E27FC236}">
                    <a16:creationId xmlns:a16="http://schemas.microsoft.com/office/drawing/2014/main" id="{5E47C3FC-49F2-4B5A-BCAD-3A9692E312D0}"/>
                  </a:ext>
                </a:extLst>
              </p:cNvPr>
              <p:cNvSpPr>
                <a:spLocks/>
              </p:cNvSpPr>
              <p:nvPr/>
            </p:nvSpPr>
            <p:spPr bwMode="auto">
              <a:xfrm>
                <a:off x="1022350" y="1790700"/>
                <a:ext cx="655638" cy="549275"/>
              </a:xfrm>
              <a:custGeom>
                <a:avLst/>
                <a:gdLst>
                  <a:gd name="T0" fmla="*/ 256 w 346"/>
                  <a:gd name="T1" fmla="*/ 153 h 257"/>
                  <a:gd name="T2" fmla="*/ 274 w 346"/>
                  <a:gd name="T3" fmla="*/ 161 h 257"/>
                  <a:gd name="T4" fmla="*/ 281 w 346"/>
                  <a:gd name="T5" fmla="*/ 164 h 257"/>
                  <a:gd name="T6" fmla="*/ 284 w 346"/>
                  <a:gd name="T7" fmla="*/ 158 h 257"/>
                  <a:gd name="T8" fmla="*/ 294 w 346"/>
                  <a:gd name="T9" fmla="*/ 148 h 257"/>
                  <a:gd name="T10" fmla="*/ 300 w 346"/>
                  <a:gd name="T11" fmla="*/ 145 h 257"/>
                  <a:gd name="T12" fmla="*/ 297 w 346"/>
                  <a:gd name="T13" fmla="*/ 133 h 257"/>
                  <a:gd name="T14" fmla="*/ 294 w 346"/>
                  <a:gd name="T15" fmla="*/ 113 h 257"/>
                  <a:gd name="T16" fmla="*/ 321 w 346"/>
                  <a:gd name="T17" fmla="*/ 64 h 257"/>
                  <a:gd name="T18" fmla="*/ 340 w 346"/>
                  <a:gd name="T19" fmla="*/ 40 h 257"/>
                  <a:gd name="T20" fmla="*/ 342 w 346"/>
                  <a:gd name="T21" fmla="*/ 28 h 257"/>
                  <a:gd name="T22" fmla="*/ 331 w 346"/>
                  <a:gd name="T23" fmla="*/ 13 h 257"/>
                  <a:gd name="T24" fmla="*/ 341 w 346"/>
                  <a:gd name="T25" fmla="*/ 0 h 257"/>
                  <a:gd name="T26" fmla="*/ 315 w 346"/>
                  <a:gd name="T27" fmla="*/ 4 h 257"/>
                  <a:gd name="T28" fmla="*/ 254 w 346"/>
                  <a:gd name="T29" fmla="*/ 22 h 257"/>
                  <a:gd name="T30" fmla="*/ 234 w 346"/>
                  <a:gd name="T31" fmla="*/ 26 h 257"/>
                  <a:gd name="T32" fmla="*/ 213 w 346"/>
                  <a:gd name="T33" fmla="*/ 46 h 257"/>
                  <a:gd name="T34" fmla="*/ 210 w 346"/>
                  <a:gd name="T35" fmla="*/ 73 h 257"/>
                  <a:gd name="T36" fmla="*/ 185 w 346"/>
                  <a:gd name="T37" fmla="*/ 79 h 257"/>
                  <a:gd name="T38" fmla="*/ 168 w 346"/>
                  <a:gd name="T39" fmla="*/ 79 h 257"/>
                  <a:gd name="T40" fmla="*/ 153 w 346"/>
                  <a:gd name="T41" fmla="*/ 69 h 257"/>
                  <a:gd name="T42" fmla="*/ 138 w 346"/>
                  <a:gd name="T43" fmla="*/ 53 h 257"/>
                  <a:gd name="T44" fmla="*/ 104 w 346"/>
                  <a:gd name="T45" fmla="*/ 53 h 257"/>
                  <a:gd name="T46" fmla="*/ 75 w 346"/>
                  <a:gd name="T47" fmla="*/ 43 h 257"/>
                  <a:gd name="T48" fmla="*/ 53 w 346"/>
                  <a:gd name="T49" fmla="*/ 45 h 257"/>
                  <a:gd name="T50" fmla="*/ 65 w 346"/>
                  <a:gd name="T51" fmla="*/ 65 h 257"/>
                  <a:gd name="T52" fmla="*/ 67 w 346"/>
                  <a:gd name="T53" fmla="*/ 76 h 257"/>
                  <a:gd name="T54" fmla="*/ 53 w 346"/>
                  <a:gd name="T55" fmla="*/ 98 h 257"/>
                  <a:gd name="T56" fmla="*/ 26 w 346"/>
                  <a:gd name="T57" fmla="*/ 115 h 257"/>
                  <a:gd name="T58" fmla="*/ 16 w 346"/>
                  <a:gd name="T59" fmla="*/ 114 h 257"/>
                  <a:gd name="T60" fmla="*/ 4 w 346"/>
                  <a:gd name="T61" fmla="*/ 116 h 257"/>
                  <a:gd name="T62" fmla="*/ 3 w 346"/>
                  <a:gd name="T63" fmla="*/ 128 h 257"/>
                  <a:gd name="T64" fmla="*/ 11 w 346"/>
                  <a:gd name="T65" fmla="*/ 133 h 257"/>
                  <a:gd name="T66" fmla="*/ 3 w 346"/>
                  <a:gd name="T67" fmla="*/ 180 h 257"/>
                  <a:gd name="T68" fmla="*/ 30 w 346"/>
                  <a:gd name="T69" fmla="*/ 204 h 257"/>
                  <a:gd name="T70" fmla="*/ 63 w 346"/>
                  <a:gd name="T71" fmla="*/ 208 h 257"/>
                  <a:gd name="T72" fmla="*/ 47 w 346"/>
                  <a:gd name="T73" fmla="*/ 237 h 257"/>
                  <a:gd name="T74" fmla="*/ 51 w 346"/>
                  <a:gd name="T75" fmla="*/ 254 h 257"/>
                  <a:gd name="T76" fmla="*/ 63 w 346"/>
                  <a:gd name="T77" fmla="*/ 253 h 257"/>
                  <a:gd name="T78" fmla="*/ 91 w 346"/>
                  <a:gd name="T79" fmla="*/ 247 h 257"/>
                  <a:gd name="T80" fmla="*/ 134 w 346"/>
                  <a:gd name="T81" fmla="*/ 218 h 257"/>
                  <a:gd name="T82" fmla="*/ 154 w 346"/>
                  <a:gd name="T83" fmla="*/ 197 h 257"/>
                  <a:gd name="T84" fmla="*/ 167 w 346"/>
                  <a:gd name="T85" fmla="*/ 187 h 257"/>
                  <a:gd name="T86" fmla="*/ 174 w 346"/>
                  <a:gd name="T87" fmla="*/ 168 h 257"/>
                  <a:gd name="T88" fmla="*/ 178 w 346"/>
                  <a:gd name="T89" fmla="*/ 161 h 257"/>
                  <a:gd name="T90" fmla="*/ 198 w 346"/>
                  <a:gd name="T91" fmla="*/ 153 h 257"/>
                  <a:gd name="T92" fmla="*/ 222 w 346"/>
                  <a:gd name="T93" fmla="*/ 149 h 257"/>
                  <a:gd name="T94" fmla="*/ 242 w 346"/>
                  <a:gd name="T95" fmla="*/ 148 h 257"/>
                  <a:gd name="T96" fmla="*/ 253 w 346"/>
                  <a:gd name="T97" fmla="*/ 15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6" h="257">
                    <a:moveTo>
                      <a:pt x="253" y="152"/>
                    </a:moveTo>
                    <a:lnTo>
                      <a:pt x="256" y="153"/>
                    </a:lnTo>
                    <a:lnTo>
                      <a:pt x="264" y="161"/>
                    </a:lnTo>
                    <a:lnTo>
                      <a:pt x="274" y="161"/>
                    </a:lnTo>
                    <a:lnTo>
                      <a:pt x="277" y="164"/>
                    </a:lnTo>
                    <a:lnTo>
                      <a:pt x="281" y="164"/>
                    </a:lnTo>
                    <a:lnTo>
                      <a:pt x="283" y="163"/>
                    </a:lnTo>
                    <a:lnTo>
                      <a:pt x="284" y="158"/>
                    </a:lnTo>
                    <a:lnTo>
                      <a:pt x="289" y="156"/>
                    </a:lnTo>
                    <a:lnTo>
                      <a:pt x="294" y="148"/>
                    </a:lnTo>
                    <a:lnTo>
                      <a:pt x="296" y="144"/>
                    </a:lnTo>
                    <a:lnTo>
                      <a:pt x="300" y="145"/>
                    </a:lnTo>
                    <a:lnTo>
                      <a:pt x="305" y="142"/>
                    </a:lnTo>
                    <a:lnTo>
                      <a:pt x="297" y="133"/>
                    </a:lnTo>
                    <a:lnTo>
                      <a:pt x="294" y="123"/>
                    </a:lnTo>
                    <a:lnTo>
                      <a:pt x="294" y="113"/>
                    </a:lnTo>
                    <a:lnTo>
                      <a:pt x="307" y="95"/>
                    </a:lnTo>
                    <a:lnTo>
                      <a:pt x="321" y="64"/>
                    </a:lnTo>
                    <a:lnTo>
                      <a:pt x="332" y="55"/>
                    </a:lnTo>
                    <a:lnTo>
                      <a:pt x="340" y="40"/>
                    </a:lnTo>
                    <a:lnTo>
                      <a:pt x="340" y="34"/>
                    </a:lnTo>
                    <a:lnTo>
                      <a:pt x="342" y="28"/>
                    </a:lnTo>
                    <a:lnTo>
                      <a:pt x="330" y="18"/>
                    </a:lnTo>
                    <a:lnTo>
                      <a:pt x="331" y="13"/>
                    </a:lnTo>
                    <a:lnTo>
                      <a:pt x="346" y="6"/>
                    </a:lnTo>
                    <a:lnTo>
                      <a:pt x="341" y="0"/>
                    </a:lnTo>
                    <a:lnTo>
                      <a:pt x="335" y="3"/>
                    </a:lnTo>
                    <a:lnTo>
                      <a:pt x="315" y="4"/>
                    </a:lnTo>
                    <a:lnTo>
                      <a:pt x="307" y="5"/>
                    </a:lnTo>
                    <a:lnTo>
                      <a:pt x="254" y="22"/>
                    </a:lnTo>
                    <a:lnTo>
                      <a:pt x="249" y="21"/>
                    </a:lnTo>
                    <a:lnTo>
                      <a:pt x="234" y="26"/>
                    </a:lnTo>
                    <a:lnTo>
                      <a:pt x="228" y="31"/>
                    </a:lnTo>
                    <a:lnTo>
                      <a:pt x="213" y="46"/>
                    </a:lnTo>
                    <a:lnTo>
                      <a:pt x="211" y="60"/>
                    </a:lnTo>
                    <a:lnTo>
                      <a:pt x="210" y="73"/>
                    </a:lnTo>
                    <a:lnTo>
                      <a:pt x="199" y="77"/>
                    </a:lnTo>
                    <a:lnTo>
                      <a:pt x="185" y="79"/>
                    </a:lnTo>
                    <a:lnTo>
                      <a:pt x="169" y="80"/>
                    </a:lnTo>
                    <a:lnTo>
                      <a:pt x="168" y="79"/>
                    </a:lnTo>
                    <a:lnTo>
                      <a:pt x="163" y="78"/>
                    </a:lnTo>
                    <a:lnTo>
                      <a:pt x="153" y="69"/>
                    </a:lnTo>
                    <a:lnTo>
                      <a:pt x="148" y="59"/>
                    </a:lnTo>
                    <a:lnTo>
                      <a:pt x="138" y="53"/>
                    </a:lnTo>
                    <a:lnTo>
                      <a:pt x="126" y="53"/>
                    </a:lnTo>
                    <a:lnTo>
                      <a:pt x="104" y="53"/>
                    </a:lnTo>
                    <a:lnTo>
                      <a:pt x="86" y="44"/>
                    </a:lnTo>
                    <a:lnTo>
                      <a:pt x="75" y="43"/>
                    </a:lnTo>
                    <a:lnTo>
                      <a:pt x="67" y="49"/>
                    </a:lnTo>
                    <a:lnTo>
                      <a:pt x="53" y="45"/>
                    </a:lnTo>
                    <a:lnTo>
                      <a:pt x="58" y="56"/>
                    </a:lnTo>
                    <a:lnTo>
                      <a:pt x="65" y="65"/>
                    </a:lnTo>
                    <a:lnTo>
                      <a:pt x="67" y="69"/>
                    </a:lnTo>
                    <a:lnTo>
                      <a:pt x="67" y="76"/>
                    </a:lnTo>
                    <a:lnTo>
                      <a:pt x="58" y="94"/>
                    </a:lnTo>
                    <a:lnTo>
                      <a:pt x="53" y="98"/>
                    </a:lnTo>
                    <a:lnTo>
                      <a:pt x="45" y="103"/>
                    </a:lnTo>
                    <a:lnTo>
                      <a:pt x="26" y="115"/>
                    </a:lnTo>
                    <a:lnTo>
                      <a:pt x="18" y="115"/>
                    </a:lnTo>
                    <a:lnTo>
                      <a:pt x="16" y="114"/>
                    </a:lnTo>
                    <a:lnTo>
                      <a:pt x="7" y="114"/>
                    </a:lnTo>
                    <a:lnTo>
                      <a:pt x="4" y="116"/>
                    </a:lnTo>
                    <a:lnTo>
                      <a:pt x="0" y="124"/>
                    </a:lnTo>
                    <a:lnTo>
                      <a:pt x="3" y="128"/>
                    </a:lnTo>
                    <a:lnTo>
                      <a:pt x="10" y="127"/>
                    </a:lnTo>
                    <a:lnTo>
                      <a:pt x="11" y="133"/>
                    </a:lnTo>
                    <a:lnTo>
                      <a:pt x="8" y="141"/>
                    </a:lnTo>
                    <a:lnTo>
                      <a:pt x="3" y="180"/>
                    </a:lnTo>
                    <a:lnTo>
                      <a:pt x="17" y="202"/>
                    </a:lnTo>
                    <a:lnTo>
                      <a:pt x="30" y="204"/>
                    </a:lnTo>
                    <a:lnTo>
                      <a:pt x="55" y="203"/>
                    </a:lnTo>
                    <a:lnTo>
                      <a:pt x="63" y="208"/>
                    </a:lnTo>
                    <a:lnTo>
                      <a:pt x="61" y="224"/>
                    </a:lnTo>
                    <a:lnTo>
                      <a:pt x="47" y="237"/>
                    </a:lnTo>
                    <a:lnTo>
                      <a:pt x="47" y="246"/>
                    </a:lnTo>
                    <a:lnTo>
                      <a:pt x="51" y="254"/>
                    </a:lnTo>
                    <a:lnTo>
                      <a:pt x="57" y="257"/>
                    </a:lnTo>
                    <a:lnTo>
                      <a:pt x="63" y="253"/>
                    </a:lnTo>
                    <a:lnTo>
                      <a:pt x="76" y="249"/>
                    </a:lnTo>
                    <a:lnTo>
                      <a:pt x="91" y="247"/>
                    </a:lnTo>
                    <a:lnTo>
                      <a:pt x="123" y="229"/>
                    </a:lnTo>
                    <a:lnTo>
                      <a:pt x="134" y="218"/>
                    </a:lnTo>
                    <a:lnTo>
                      <a:pt x="141" y="207"/>
                    </a:lnTo>
                    <a:lnTo>
                      <a:pt x="154" y="197"/>
                    </a:lnTo>
                    <a:lnTo>
                      <a:pt x="161" y="195"/>
                    </a:lnTo>
                    <a:lnTo>
                      <a:pt x="167" y="187"/>
                    </a:lnTo>
                    <a:lnTo>
                      <a:pt x="168" y="177"/>
                    </a:lnTo>
                    <a:lnTo>
                      <a:pt x="174" y="168"/>
                    </a:lnTo>
                    <a:lnTo>
                      <a:pt x="177" y="163"/>
                    </a:lnTo>
                    <a:lnTo>
                      <a:pt x="178" y="161"/>
                    </a:lnTo>
                    <a:lnTo>
                      <a:pt x="189" y="156"/>
                    </a:lnTo>
                    <a:lnTo>
                      <a:pt x="198" y="153"/>
                    </a:lnTo>
                    <a:lnTo>
                      <a:pt x="212" y="153"/>
                    </a:lnTo>
                    <a:lnTo>
                      <a:pt x="222" y="149"/>
                    </a:lnTo>
                    <a:lnTo>
                      <a:pt x="227" y="148"/>
                    </a:lnTo>
                    <a:lnTo>
                      <a:pt x="242" y="148"/>
                    </a:lnTo>
                    <a:lnTo>
                      <a:pt x="250" y="150"/>
                    </a:lnTo>
                    <a:lnTo>
                      <a:pt x="253" y="152"/>
                    </a:lnTo>
                    <a:close/>
                  </a:path>
                </a:pathLst>
              </a:custGeom>
              <a:grpFill/>
              <a:ln w="9525">
                <a:solidFill>
                  <a:sysClr val="window" lastClr="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pic>
          <p:nvPicPr>
            <p:cNvPr id="37" name="Picture 36">
              <a:extLst>
                <a:ext uri="{FF2B5EF4-FFF2-40B4-BE49-F238E27FC236}">
                  <a16:creationId xmlns:a16="http://schemas.microsoft.com/office/drawing/2014/main" id="{070EB6D7-268C-4F46-B7AF-BA880642C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163053" y="2714566"/>
              <a:ext cx="1724974" cy="1855110"/>
            </a:xfrm>
            <a:prstGeom prst="rect">
              <a:avLst/>
            </a:prstGeom>
            <a:grpFill/>
          </p:spPr>
        </p:pic>
        <p:sp>
          <p:nvSpPr>
            <p:cNvPr id="38" name="5-Point Star 294">
              <a:extLst>
                <a:ext uri="{FF2B5EF4-FFF2-40B4-BE49-F238E27FC236}">
                  <a16:creationId xmlns:a16="http://schemas.microsoft.com/office/drawing/2014/main" id="{9B970D09-A13F-4749-8496-1C2FDDCF81F1}"/>
                </a:ext>
              </a:extLst>
            </p:cNvPr>
            <p:cNvSpPr/>
            <p:nvPr/>
          </p:nvSpPr>
          <p:spPr>
            <a:xfrm>
              <a:off x="4726702" y="2800650"/>
              <a:ext cx="1532091" cy="1608770"/>
            </a:xfrm>
            <a:prstGeom prst="star5">
              <a:avLst/>
            </a:prstGeom>
            <a:grp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333F50"/>
                </a:solidFill>
                <a:effectLst/>
                <a:uLnTx/>
                <a:uFillTx/>
                <a:latin typeface="Calibri" panose="020F0502020204030204"/>
                <a:ea typeface="맑은 고딕" panose="020B0503020000020004" pitchFamily="34" charset="-127"/>
                <a:cs typeface="+mn-cs"/>
              </a:endParaRPr>
            </a:p>
          </p:txBody>
        </p:sp>
      </p:grpSp>
      <p:grpSp>
        <p:nvGrpSpPr>
          <p:cNvPr id="228" name="Group 227">
            <a:extLst>
              <a:ext uri="{FF2B5EF4-FFF2-40B4-BE49-F238E27FC236}">
                <a16:creationId xmlns:a16="http://schemas.microsoft.com/office/drawing/2014/main" id="{048B0418-C036-42E6-A5CC-DBFEA3286F3E}"/>
              </a:ext>
            </a:extLst>
          </p:cNvPr>
          <p:cNvGrpSpPr/>
          <p:nvPr/>
        </p:nvGrpSpPr>
        <p:grpSpPr>
          <a:xfrm>
            <a:off x="969237" y="1162715"/>
            <a:ext cx="8706299" cy="3843808"/>
            <a:chOff x="443590" y="1023134"/>
            <a:chExt cx="9717276" cy="4469882"/>
          </a:xfrm>
        </p:grpSpPr>
        <p:sp>
          <p:nvSpPr>
            <p:cNvPr id="229" name="Flowchart: Alternate Process 228">
              <a:extLst>
                <a:ext uri="{FF2B5EF4-FFF2-40B4-BE49-F238E27FC236}">
                  <a16:creationId xmlns:a16="http://schemas.microsoft.com/office/drawing/2014/main" id="{60FE73AB-8E2D-4C1B-920C-E655ED3EEE33}"/>
                </a:ext>
              </a:extLst>
            </p:cNvPr>
            <p:cNvSpPr/>
            <p:nvPr/>
          </p:nvSpPr>
          <p:spPr>
            <a:xfrm>
              <a:off x="5138888" y="1199685"/>
              <a:ext cx="4556684" cy="573338"/>
            </a:xfrm>
            <a:prstGeom prst="flowChartAlternateProcess">
              <a:avLst/>
            </a:prstGeom>
            <a:gradFill flip="none" rotWithShape="1">
              <a:gsLst>
                <a:gs pos="0">
                  <a:schemeClr val="accent1">
                    <a:lumMod val="5000"/>
                    <a:lumOff val="95000"/>
                    <a:alpha val="0"/>
                  </a:schemeClr>
                </a:gs>
                <a:gs pos="100000">
                  <a:srgbClr val="1F4E79">
                    <a:alpha val="7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0" name="Flowchart: Alternate Process 229">
              <a:extLst>
                <a:ext uri="{FF2B5EF4-FFF2-40B4-BE49-F238E27FC236}">
                  <a16:creationId xmlns:a16="http://schemas.microsoft.com/office/drawing/2014/main" id="{0D41F87E-4F1A-4B71-AFD2-11B0BF171F14}"/>
                </a:ext>
              </a:extLst>
            </p:cNvPr>
            <p:cNvSpPr/>
            <p:nvPr/>
          </p:nvSpPr>
          <p:spPr>
            <a:xfrm>
              <a:off x="7326643" y="4919679"/>
              <a:ext cx="2241020" cy="573337"/>
            </a:xfrm>
            <a:prstGeom prst="flowChartAlternateProcess">
              <a:avLst/>
            </a:prstGeom>
            <a:gradFill flip="none" rotWithShape="1">
              <a:gsLst>
                <a:gs pos="0">
                  <a:schemeClr val="accent1">
                    <a:lumMod val="5000"/>
                    <a:lumOff val="95000"/>
                    <a:alpha val="0"/>
                  </a:schemeClr>
                </a:gs>
                <a:gs pos="100000">
                  <a:srgbClr val="1F4E79">
                    <a:alpha val="7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1" name="Flowchart: Alternate Process 230">
              <a:extLst>
                <a:ext uri="{FF2B5EF4-FFF2-40B4-BE49-F238E27FC236}">
                  <a16:creationId xmlns:a16="http://schemas.microsoft.com/office/drawing/2014/main" id="{478926F8-3F4D-4B3A-9860-655EA7EE2FD5}"/>
                </a:ext>
              </a:extLst>
            </p:cNvPr>
            <p:cNvSpPr/>
            <p:nvPr/>
          </p:nvSpPr>
          <p:spPr>
            <a:xfrm>
              <a:off x="6967978" y="3223825"/>
              <a:ext cx="3049836" cy="573337"/>
            </a:xfrm>
            <a:prstGeom prst="flowChartAlternateProcess">
              <a:avLst/>
            </a:prstGeom>
            <a:gradFill flip="none" rotWithShape="1">
              <a:gsLst>
                <a:gs pos="0">
                  <a:schemeClr val="accent1">
                    <a:lumMod val="5000"/>
                    <a:lumOff val="95000"/>
                    <a:alpha val="0"/>
                  </a:schemeClr>
                </a:gs>
                <a:gs pos="100000">
                  <a:srgbClr val="1F4E79">
                    <a:alpha val="7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32" name="Straight Arrow Connector 231">
              <a:extLst>
                <a:ext uri="{FF2B5EF4-FFF2-40B4-BE49-F238E27FC236}">
                  <a16:creationId xmlns:a16="http://schemas.microsoft.com/office/drawing/2014/main" id="{CC013272-99A3-434A-B762-134515DC1EAA}"/>
                </a:ext>
              </a:extLst>
            </p:cNvPr>
            <p:cNvCxnSpPr>
              <a:cxnSpLocks/>
              <a:stCxn id="240" idx="0"/>
            </p:cNvCxnSpPr>
            <p:nvPr/>
          </p:nvCxnSpPr>
          <p:spPr>
            <a:xfrm flipV="1">
              <a:off x="3459653" y="1816065"/>
              <a:ext cx="2261771" cy="1272759"/>
            </a:xfrm>
            <a:prstGeom prst="straightConnector1">
              <a:avLst/>
            </a:prstGeom>
            <a:ln w="25400">
              <a:solidFill>
                <a:schemeClr val="tx2">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04835152-7A4C-4C23-A0F3-3BFCFB1B818B}"/>
                </a:ext>
              </a:extLst>
            </p:cNvPr>
            <p:cNvCxnSpPr>
              <a:cxnSpLocks/>
              <a:endCxn id="237" idx="6"/>
            </p:cNvCxnSpPr>
            <p:nvPr/>
          </p:nvCxnSpPr>
          <p:spPr>
            <a:xfrm flipH="1">
              <a:off x="4295562" y="3554891"/>
              <a:ext cx="1978283" cy="28716"/>
            </a:xfrm>
            <a:prstGeom prst="straightConnector1">
              <a:avLst/>
            </a:prstGeom>
            <a:ln w="25400">
              <a:solidFill>
                <a:schemeClr val="tx2">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0DE8FBF0-C52C-4006-AE32-B9DB1F41F5AD}"/>
                </a:ext>
              </a:extLst>
            </p:cNvPr>
            <p:cNvCxnSpPr>
              <a:cxnSpLocks/>
            </p:cNvCxnSpPr>
            <p:nvPr/>
          </p:nvCxnSpPr>
          <p:spPr>
            <a:xfrm flipH="1" flipV="1">
              <a:off x="3995133" y="4201574"/>
              <a:ext cx="1863946" cy="809704"/>
            </a:xfrm>
            <a:prstGeom prst="straightConnector1">
              <a:avLst/>
            </a:prstGeom>
            <a:ln w="25400">
              <a:solidFill>
                <a:schemeClr val="tx2">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CADF92BF-A5A8-4431-86CE-CBF90B525274}"/>
                </a:ext>
              </a:extLst>
            </p:cNvPr>
            <p:cNvSpPr/>
            <p:nvPr/>
          </p:nvSpPr>
          <p:spPr>
            <a:xfrm>
              <a:off x="5707096" y="1023134"/>
              <a:ext cx="1004508" cy="1046591"/>
            </a:xfrm>
            <a:prstGeom prst="ellipse">
              <a:avLst/>
            </a:prstGeom>
            <a:solidFill>
              <a:srgbClr val="349485"/>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37" name="Oval 236">
              <a:extLst>
                <a:ext uri="{FF2B5EF4-FFF2-40B4-BE49-F238E27FC236}">
                  <a16:creationId xmlns:a16="http://schemas.microsoft.com/office/drawing/2014/main" id="{CF89A142-674E-49BE-986B-C0A3ABE7958A}"/>
                </a:ext>
              </a:extLst>
            </p:cNvPr>
            <p:cNvSpPr/>
            <p:nvPr/>
          </p:nvSpPr>
          <p:spPr>
            <a:xfrm>
              <a:off x="2464597" y="2637333"/>
              <a:ext cx="1830965" cy="1892547"/>
            </a:xfrm>
            <a:prstGeom prst="ellipse">
              <a:avLst/>
            </a:prstGeom>
            <a:solidFill>
              <a:schemeClr val="tx2">
                <a:lumMod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38" name="Oval 237">
              <a:extLst>
                <a:ext uri="{FF2B5EF4-FFF2-40B4-BE49-F238E27FC236}">
                  <a16:creationId xmlns:a16="http://schemas.microsoft.com/office/drawing/2014/main" id="{F410E7E3-EDE8-44F3-A14D-F06B8012ADFF}"/>
                </a:ext>
              </a:extLst>
            </p:cNvPr>
            <p:cNvSpPr/>
            <p:nvPr/>
          </p:nvSpPr>
          <p:spPr>
            <a:xfrm>
              <a:off x="453377" y="2367581"/>
              <a:ext cx="2282963" cy="2371783"/>
            </a:xfrm>
            <a:prstGeom prst="ellipse">
              <a:avLst/>
            </a:prstGeom>
            <a:solidFill>
              <a:srgbClr val="2D7368"/>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39" name="TextBox 238">
              <a:extLst>
                <a:ext uri="{FF2B5EF4-FFF2-40B4-BE49-F238E27FC236}">
                  <a16:creationId xmlns:a16="http://schemas.microsoft.com/office/drawing/2014/main" id="{E8B384CB-DAB5-4A25-9000-BB7EDD97F150}"/>
                </a:ext>
              </a:extLst>
            </p:cNvPr>
            <p:cNvSpPr txBox="1"/>
            <p:nvPr/>
          </p:nvSpPr>
          <p:spPr>
            <a:xfrm>
              <a:off x="443590" y="3380126"/>
              <a:ext cx="2292084" cy="393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Sakarya Ekonomisi</a:t>
              </a:r>
              <a:endParaRPr kumimoji="0" lang="en-AU"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0" name="TextBox 239">
              <a:extLst>
                <a:ext uri="{FF2B5EF4-FFF2-40B4-BE49-F238E27FC236}">
                  <a16:creationId xmlns:a16="http://schemas.microsoft.com/office/drawing/2014/main" id="{3B739E65-AA4C-417C-8064-5CC0CF5D5362}"/>
                </a:ext>
              </a:extLst>
            </p:cNvPr>
            <p:cNvSpPr txBox="1"/>
            <p:nvPr/>
          </p:nvSpPr>
          <p:spPr>
            <a:xfrm>
              <a:off x="2853082" y="3088824"/>
              <a:ext cx="1213141" cy="12526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2022 Yılı Ekonomik Katkıları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1" name="TextBox 240">
              <a:extLst>
                <a:ext uri="{FF2B5EF4-FFF2-40B4-BE49-F238E27FC236}">
                  <a16:creationId xmlns:a16="http://schemas.microsoft.com/office/drawing/2014/main" id="{953551E1-3217-45FB-9144-91B55E0E19E6}"/>
                </a:ext>
              </a:extLst>
            </p:cNvPr>
            <p:cNvSpPr txBox="1"/>
            <p:nvPr/>
          </p:nvSpPr>
          <p:spPr>
            <a:xfrm>
              <a:off x="7160350" y="1324222"/>
              <a:ext cx="2338858" cy="357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Dış Ticarete Katkı (net)*</a:t>
              </a:r>
              <a:endParaRPr kumimoji="0" lang="en-A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TextBox 241">
              <a:extLst>
                <a:ext uri="{FF2B5EF4-FFF2-40B4-BE49-F238E27FC236}">
                  <a16:creationId xmlns:a16="http://schemas.microsoft.com/office/drawing/2014/main" id="{8C8CD0F3-000D-4E78-A697-DEA3A3E7C574}"/>
                </a:ext>
              </a:extLst>
            </p:cNvPr>
            <p:cNvSpPr txBox="1"/>
            <p:nvPr/>
          </p:nvSpPr>
          <p:spPr>
            <a:xfrm>
              <a:off x="7503319" y="3338354"/>
              <a:ext cx="2657547" cy="357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Doğrudan İstihdam Artışı</a:t>
              </a:r>
              <a:endParaRPr kumimoji="0" lang="en-A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TextBox 242">
              <a:extLst>
                <a:ext uri="{FF2B5EF4-FFF2-40B4-BE49-F238E27FC236}">
                  <a16:creationId xmlns:a16="http://schemas.microsoft.com/office/drawing/2014/main" id="{051AF3A5-AAFF-4381-A218-16FAB2C9417B}"/>
                </a:ext>
              </a:extLst>
            </p:cNvPr>
            <p:cNvSpPr txBox="1"/>
            <p:nvPr/>
          </p:nvSpPr>
          <p:spPr>
            <a:xfrm>
              <a:off x="5352927" y="1177660"/>
              <a:ext cx="1753226" cy="6800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a:solidFill>
                    <a:prstClr val="white"/>
                  </a:solidFill>
                  <a:latin typeface="Calibri" panose="020F0502020204030204"/>
                </a:rPr>
                <a:t>1,7</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Milyar $</a:t>
              </a:r>
            </a:p>
          </p:txBody>
        </p:sp>
        <p:sp>
          <p:nvSpPr>
            <p:cNvPr id="244" name="TextBox 243">
              <a:extLst>
                <a:ext uri="{FF2B5EF4-FFF2-40B4-BE49-F238E27FC236}">
                  <a16:creationId xmlns:a16="http://schemas.microsoft.com/office/drawing/2014/main" id="{33C2D1B9-ECFC-457A-B54D-4A507682A024}"/>
                </a:ext>
              </a:extLst>
            </p:cNvPr>
            <p:cNvSpPr txBox="1"/>
            <p:nvPr/>
          </p:nvSpPr>
          <p:spPr>
            <a:xfrm>
              <a:off x="7786434" y="5039089"/>
              <a:ext cx="1920219" cy="357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Ek İstihdam Artışı</a:t>
              </a:r>
            </a:p>
          </p:txBody>
        </p:sp>
      </p:grpSp>
      <p:sp>
        <p:nvSpPr>
          <p:cNvPr id="245" name="TextBox 244">
            <a:extLst>
              <a:ext uri="{FF2B5EF4-FFF2-40B4-BE49-F238E27FC236}">
                <a16:creationId xmlns:a16="http://schemas.microsoft.com/office/drawing/2014/main" id="{28EBEEE3-C26F-4FFA-A739-45DBA65451F4}"/>
              </a:ext>
            </a:extLst>
          </p:cNvPr>
          <p:cNvSpPr txBox="1"/>
          <p:nvPr/>
        </p:nvSpPr>
        <p:spPr>
          <a:xfrm>
            <a:off x="217145" y="6175760"/>
            <a:ext cx="520293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Calibri" panose="020F0502020204030204"/>
                <a:ea typeface="+mn-ea"/>
                <a:cs typeface="+mn-cs"/>
              </a:rPr>
              <a:t>Kaynak: TÜİK, TCMB, TKYB </a:t>
            </a:r>
            <a:r>
              <a:rPr kumimoji="0" lang="tr-TR" sz="800" b="0" i="0" u="none" strike="noStrike" kern="1200" cap="none" spc="0" normalizeH="0" baseline="0" noProof="0" dirty="0" err="1">
                <a:ln>
                  <a:noFill/>
                </a:ln>
                <a:solidFill>
                  <a:prstClr val="black"/>
                </a:solidFill>
                <a:effectLst/>
                <a:uLnTx/>
                <a:uFillTx/>
                <a:latin typeface="Calibri" panose="020F0502020204030204"/>
                <a:ea typeface="+mn-ea"/>
                <a:cs typeface="+mn-cs"/>
              </a:rPr>
              <a:t>Sektörel</a:t>
            </a:r>
            <a:r>
              <a:rPr kumimoji="0" lang="tr-TR" sz="800" b="0" i="0" u="none" strike="noStrike" kern="1200" cap="none" spc="0" normalizeH="0" baseline="0" noProof="0" dirty="0">
                <a:ln>
                  <a:noFill/>
                </a:ln>
                <a:solidFill>
                  <a:prstClr val="black"/>
                </a:solidFill>
                <a:effectLst/>
                <a:uLnTx/>
                <a:uFillTx/>
                <a:latin typeface="Calibri" panose="020F0502020204030204"/>
                <a:ea typeface="+mn-ea"/>
                <a:cs typeface="+mn-cs"/>
              </a:rPr>
              <a:t> Araştırmalar Hesaplamaları</a:t>
            </a:r>
          </a:p>
        </p:txBody>
      </p:sp>
      <p:sp>
        <p:nvSpPr>
          <p:cNvPr id="246" name="Oval 245">
            <a:extLst>
              <a:ext uri="{FF2B5EF4-FFF2-40B4-BE49-F238E27FC236}">
                <a16:creationId xmlns:a16="http://schemas.microsoft.com/office/drawing/2014/main" id="{A35A99FB-B452-437C-A7AD-6AC3EC01DDAD}"/>
              </a:ext>
            </a:extLst>
          </p:cNvPr>
          <p:cNvSpPr/>
          <p:nvPr/>
        </p:nvSpPr>
        <p:spPr>
          <a:xfrm>
            <a:off x="4557954" y="1612296"/>
            <a:ext cx="900000" cy="900000"/>
          </a:xfrm>
          <a:prstGeom prst="ellipse">
            <a:avLst/>
          </a:prstGeom>
          <a:solidFill>
            <a:schemeClr val="accent1">
              <a:lumMod val="50000"/>
            </a:schemeClr>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47" name="TextBox 246">
            <a:extLst>
              <a:ext uri="{FF2B5EF4-FFF2-40B4-BE49-F238E27FC236}">
                <a16:creationId xmlns:a16="http://schemas.microsoft.com/office/drawing/2014/main" id="{3EEF97F1-10EE-42EA-87F9-1FC9B05369B4}"/>
              </a:ext>
            </a:extLst>
          </p:cNvPr>
          <p:cNvSpPr txBox="1"/>
          <p:nvPr/>
        </p:nvSpPr>
        <p:spPr>
          <a:xfrm>
            <a:off x="4224566" y="1754194"/>
            <a:ext cx="15708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-109,5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Milyar $</a:t>
            </a:r>
          </a:p>
        </p:txBody>
      </p:sp>
      <p:sp>
        <p:nvSpPr>
          <p:cNvPr id="248" name="TextBox 247">
            <a:extLst>
              <a:ext uri="{FF2B5EF4-FFF2-40B4-BE49-F238E27FC236}">
                <a16:creationId xmlns:a16="http://schemas.microsoft.com/office/drawing/2014/main" id="{D293A810-E5C3-467A-A4CF-B7BDFBEEE1DB}"/>
              </a:ext>
            </a:extLst>
          </p:cNvPr>
          <p:cNvSpPr txBox="1"/>
          <p:nvPr/>
        </p:nvSpPr>
        <p:spPr>
          <a:xfrm>
            <a:off x="5490823" y="668849"/>
            <a:ext cx="12365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70C0"/>
                </a:solidFill>
                <a:effectLst/>
                <a:uLnTx/>
                <a:uFillTx/>
                <a:latin typeface="Calibri" panose="020F0502020204030204"/>
                <a:ea typeface="+mn-ea"/>
                <a:cs typeface="+mn-cs"/>
              </a:rPr>
              <a:t>Sakarya Dış Ticaret Fazlası</a:t>
            </a:r>
          </a:p>
        </p:txBody>
      </p:sp>
      <p:sp>
        <p:nvSpPr>
          <p:cNvPr id="249" name="TextBox 248">
            <a:extLst>
              <a:ext uri="{FF2B5EF4-FFF2-40B4-BE49-F238E27FC236}">
                <a16:creationId xmlns:a16="http://schemas.microsoft.com/office/drawing/2014/main" id="{36616B0A-3FE1-435D-9274-AAA071894C1D}"/>
              </a:ext>
            </a:extLst>
          </p:cNvPr>
          <p:cNvSpPr txBox="1"/>
          <p:nvPr/>
        </p:nvSpPr>
        <p:spPr>
          <a:xfrm>
            <a:off x="6020288" y="2389943"/>
            <a:ext cx="1241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solidFill>
                  <a:srgbClr val="0070C0"/>
                </a:solidFill>
                <a:latin typeface="Calibri" panose="020F0502020204030204"/>
              </a:rPr>
              <a:t>Sakarya’da</a:t>
            </a:r>
            <a:r>
              <a:rPr kumimoji="0" lang="tr-TR" sz="1100" b="1" i="0" u="none" strike="noStrike" kern="1200" cap="none" spc="0" normalizeH="0" baseline="0" noProof="0" dirty="0">
                <a:ln>
                  <a:noFill/>
                </a:ln>
                <a:solidFill>
                  <a:srgbClr val="0070C0"/>
                </a:solidFill>
                <a:effectLst/>
                <a:uLnTx/>
                <a:uFillTx/>
                <a:latin typeface="Calibri" panose="020F0502020204030204"/>
                <a:ea typeface="+mn-ea"/>
                <a:cs typeface="+mn-cs"/>
              </a:rPr>
              <a:t> İstihdam Artışı</a:t>
            </a:r>
          </a:p>
        </p:txBody>
      </p:sp>
      <p:sp>
        <p:nvSpPr>
          <p:cNvPr id="250" name="Oval 249">
            <a:extLst>
              <a:ext uri="{FF2B5EF4-FFF2-40B4-BE49-F238E27FC236}">
                <a16:creationId xmlns:a16="http://schemas.microsoft.com/office/drawing/2014/main" id="{4DA67EEC-3DC3-4E13-B3AE-18CD4B1B049E}"/>
              </a:ext>
            </a:extLst>
          </p:cNvPr>
          <p:cNvSpPr/>
          <p:nvPr/>
        </p:nvSpPr>
        <p:spPr>
          <a:xfrm>
            <a:off x="6192300" y="2866365"/>
            <a:ext cx="900000" cy="900000"/>
          </a:xfrm>
          <a:prstGeom prst="ellipse">
            <a:avLst/>
          </a:prstGeom>
          <a:solidFill>
            <a:srgbClr val="349485"/>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51" name="TextBox 250">
            <a:extLst>
              <a:ext uri="{FF2B5EF4-FFF2-40B4-BE49-F238E27FC236}">
                <a16:creationId xmlns:a16="http://schemas.microsoft.com/office/drawing/2014/main" id="{ABA49D9B-AD9C-4107-82CB-DA6712611812}"/>
              </a:ext>
            </a:extLst>
          </p:cNvPr>
          <p:cNvSpPr txBox="1"/>
          <p:nvPr/>
        </p:nvSpPr>
        <p:spPr>
          <a:xfrm>
            <a:off x="5866323" y="2967538"/>
            <a:ext cx="15708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a:solidFill>
                  <a:prstClr val="white"/>
                </a:solidFill>
                <a:latin typeface="Calibri" panose="020F0502020204030204"/>
              </a:rPr>
              <a:t>15,9</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Bin Kişi</a:t>
            </a:r>
          </a:p>
        </p:txBody>
      </p:sp>
      <p:sp>
        <p:nvSpPr>
          <p:cNvPr id="252" name="Oval 251">
            <a:extLst>
              <a:ext uri="{FF2B5EF4-FFF2-40B4-BE49-F238E27FC236}">
                <a16:creationId xmlns:a16="http://schemas.microsoft.com/office/drawing/2014/main" id="{8A7E4750-28AF-4FB2-A250-D32C446085F0}"/>
              </a:ext>
            </a:extLst>
          </p:cNvPr>
          <p:cNvSpPr/>
          <p:nvPr/>
        </p:nvSpPr>
        <p:spPr>
          <a:xfrm>
            <a:off x="4857632" y="2872228"/>
            <a:ext cx="900000" cy="900000"/>
          </a:xfrm>
          <a:prstGeom prst="ellipse">
            <a:avLst/>
          </a:prstGeom>
          <a:solidFill>
            <a:schemeClr val="accent1">
              <a:lumMod val="50000"/>
            </a:schemeClr>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53" name="TextBox 252">
            <a:extLst>
              <a:ext uri="{FF2B5EF4-FFF2-40B4-BE49-F238E27FC236}">
                <a16:creationId xmlns:a16="http://schemas.microsoft.com/office/drawing/2014/main" id="{2EDE37E7-87C1-4B57-8979-66CBA859F023}"/>
              </a:ext>
            </a:extLst>
          </p:cNvPr>
          <p:cNvSpPr txBox="1"/>
          <p:nvPr/>
        </p:nvSpPr>
        <p:spPr>
          <a:xfrm>
            <a:off x="4738213" y="2953387"/>
            <a:ext cx="11510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Milyon Kişi</a:t>
            </a:r>
          </a:p>
        </p:txBody>
      </p:sp>
      <p:sp>
        <p:nvSpPr>
          <p:cNvPr id="254" name="Oval 253">
            <a:extLst>
              <a:ext uri="{FF2B5EF4-FFF2-40B4-BE49-F238E27FC236}">
                <a16:creationId xmlns:a16="http://schemas.microsoft.com/office/drawing/2014/main" id="{9D65E50F-314D-405D-A168-196CC7632F02}"/>
              </a:ext>
            </a:extLst>
          </p:cNvPr>
          <p:cNvSpPr/>
          <p:nvPr/>
        </p:nvSpPr>
        <p:spPr>
          <a:xfrm>
            <a:off x="5847387" y="4321419"/>
            <a:ext cx="900000" cy="900000"/>
          </a:xfrm>
          <a:prstGeom prst="ellipse">
            <a:avLst/>
          </a:prstGeom>
          <a:solidFill>
            <a:srgbClr val="349485"/>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55" name="TextBox 254">
            <a:extLst>
              <a:ext uri="{FF2B5EF4-FFF2-40B4-BE49-F238E27FC236}">
                <a16:creationId xmlns:a16="http://schemas.microsoft.com/office/drawing/2014/main" id="{2417F679-6FAD-42FE-A05E-6D1123AF718F}"/>
              </a:ext>
            </a:extLst>
          </p:cNvPr>
          <p:cNvSpPr txBox="1"/>
          <p:nvPr/>
        </p:nvSpPr>
        <p:spPr>
          <a:xfrm>
            <a:off x="5520261" y="4594276"/>
            <a:ext cx="157082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t>
            </a:r>
            <a:r>
              <a:rPr lang="tr-TR" sz="1600" b="1" dirty="0">
                <a:solidFill>
                  <a:prstClr val="white"/>
                </a:solidFill>
                <a:latin typeface="Calibri" panose="020F0502020204030204"/>
              </a:rPr>
              <a:t>7,6</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6" name="TextBox 255">
            <a:extLst>
              <a:ext uri="{FF2B5EF4-FFF2-40B4-BE49-F238E27FC236}">
                <a16:creationId xmlns:a16="http://schemas.microsoft.com/office/drawing/2014/main" id="{5CD558EF-65C7-4BD5-90D0-8FD4639821B1}"/>
              </a:ext>
            </a:extLst>
          </p:cNvPr>
          <p:cNvSpPr txBox="1"/>
          <p:nvPr/>
        </p:nvSpPr>
        <p:spPr>
          <a:xfrm>
            <a:off x="4237173" y="2581627"/>
            <a:ext cx="221747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70C0"/>
                </a:solidFill>
                <a:effectLst/>
                <a:uLnTx/>
                <a:uFillTx/>
                <a:latin typeface="Calibri" panose="020F0502020204030204"/>
                <a:ea typeface="+mn-ea"/>
                <a:cs typeface="+mn-cs"/>
              </a:rPr>
              <a:t>Türkiye İstihdam Artışı</a:t>
            </a:r>
          </a:p>
        </p:txBody>
      </p:sp>
      <p:sp>
        <p:nvSpPr>
          <p:cNvPr id="257" name="TextBox 256">
            <a:extLst>
              <a:ext uri="{FF2B5EF4-FFF2-40B4-BE49-F238E27FC236}">
                <a16:creationId xmlns:a16="http://schemas.microsoft.com/office/drawing/2014/main" id="{EF39CEBD-4373-48FC-B5CB-A292FB80F4CE}"/>
              </a:ext>
            </a:extLst>
          </p:cNvPr>
          <p:cNvSpPr txBox="1"/>
          <p:nvPr/>
        </p:nvSpPr>
        <p:spPr>
          <a:xfrm>
            <a:off x="4297991" y="1098402"/>
            <a:ext cx="125258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70C0"/>
                </a:solidFill>
                <a:effectLst/>
                <a:uLnTx/>
                <a:uFillTx/>
                <a:latin typeface="Calibri" panose="020F0502020204030204"/>
                <a:ea typeface="+mn-ea"/>
                <a:cs typeface="+mn-cs"/>
              </a:rPr>
              <a:t>Türkiye Dış Ticaret Açığı</a:t>
            </a:r>
          </a:p>
        </p:txBody>
      </p:sp>
      <p:sp>
        <p:nvSpPr>
          <p:cNvPr id="258" name="Oval 257">
            <a:extLst>
              <a:ext uri="{FF2B5EF4-FFF2-40B4-BE49-F238E27FC236}">
                <a16:creationId xmlns:a16="http://schemas.microsoft.com/office/drawing/2014/main" id="{194AF99D-E2CA-4A9A-ADF1-02135B27354C}"/>
              </a:ext>
            </a:extLst>
          </p:cNvPr>
          <p:cNvSpPr/>
          <p:nvPr/>
        </p:nvSpPr>
        <p:spPr>
          <a:xfrm>
            <a:off x="4951491" y="5436770"/>
            <a:ext cx="900000" cy="900000"/>
          </a:xfrm>
          <a:prstGeom prst="ellipse">
            <a:avLst/>
          </a:prstGeom>
          <a:solidFill>
            <a:srgbClr val="349485"/>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59" name="TextBox 258">
            <a:extLst>
              <a:ext uri="{FF2B5EF4-FFF2-40B4-BE49-F238E27FC236}">
                <a16:creationId xmlns:a16="http://schemas.microsoft.com/office/drawing/2014/main" id="{192391C6-2A57-4216-AAF0-7BF95DDAAA52}"/>
              </a:ext>
            </a:extLst>
          </p:cNvPr>
          <p:cNvSpPr txBox="1"/>
          <p:nvPr/>
        </p:nvSpPr>
        <p:spPr>
          <a:xfrm>
            <a:off x="4617098" y="5717493"/>
            <a:ext cx="157082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cxnSp>
        <p:nvCxnSpPr>
          <p:cNvPr id="260" name="Straight Arrow Connector 259">
            <a:extLst>
              <a:ext uri="{FF2B5EF4-FFF2-40B4-BE49-F238E27FC236}">
                <a16:creationId xmlns:a16="http://schemas.microsoft.com/office/drawing/2014/main" id="{0FA1FC17-BF81-4FE9-93C5-C7643FBB4731}"/>
              </a:ext>
            </a:extLst>
          </p:cNvPr>
          <p:cNvCxnSpPr>
            <a:cxnSpLocks/>
            <a:stCxn id="258" idx="1"/>
          </p:cNvCxnSpPr>
          <p:nvPr/>
        </p:nvCxnSpPr>
        <p:spPr>
          <a:xfrm flipH="1" flipV="1">
            <a:off x="3849925" y="4144552"/>
            <a:ext cx="1233368" cy="1424020"/>
          </a:xfrm>
          <a:prstGeom prst="straightConnector1">
            <a:avLst/>
          </a:prstGeom>
          <a:ln w="25400">
            <a:solidFill>
              <a:schemeClr val="tx2">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61" name="Oval 260">
            <a:extLst>
              <a:ext uri="{FF2B5EF4-FFF2-40B4-BE49-F238E27FC236}">
                <a16:creationId xmlns:a16="http://schemas.microsoft.com/office/drawing/2014/main" id="{3AA05FFE-1D97-4D8F-9C74-071749742FE5}"/>
              </a:ext>
            </a:extLst>
          </p:cNvPr>
          <p:cNvSpPr/>
          <p:nvPr/>
        </p:nvSpPr>
        <p:spPr>
          <a:xfrm>
            <a:off x="3878651" y="4307376"/>
            <a:ext cx="900000" cy="900000"/>
          </a:xfrm>
          <a:prstGeom prst="ellipse">
            <a:avLst/>
          </a:prstGeom>
          <a:solidFill>
            <a:schemeClr val="accent1">
              <a:lumMod val="50000"/>
            </a:schemeClr>
          </a:solidFill>
          <a:ln w="63500">
            <a:solidFill>
              <a:schemeClr val="accent1">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62" name="TextBox 261">
            <a:extLst>
              <a:ext uri="{FF2B5EF4-FFF2-40B4-BE49-F238E27FC236}">
                <a16:creationId xmlns:a16="http://schemas.microsoft.com/office/drawing/2014/main" id="{021760C3-724D-4E32-9112-CB5B47E233EC}"/>
              </a:ext>
            </a:extLst>
          </p:cNvPr>
          <p:cNvSpPr txBox="1"/>
          <p:nvPr/>
        </p:nvSpPr>
        <p:spPr>
          <a:xfrm>
            <a:off x="3747464" y="4578586"/>
            <a:ext cx="115109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%5,5</a:t>
            </a:r>
          </a:p>
        </p:txBody>
      </p:sp>
      <p:sp>
        <p:nvSpPr>
          <p:cNvPr id="263" name="TextBox 262">
            <a:extLst>
              <a:ext uri="{FF2B5EF4-FFF2-40B4-BE49-F238E27FC236}">
                <a16:creationId xmlns:a16="http://schemas.microsoft.com/office/drawing/2014/main" id="{5D010130-D150-4D92-A62D-B3B5B4CA5AFE}"/>
              </a:ext>
            </a:extLst>
          </p:cNvPr>
          <p:cNvSpPr txBox="1"/>
          <p:nvPr/>
        </p:nvSpPr>
        <p:spPr>
          <a:xfrm>
            <a:off x="2678885" y="4432510"/>
            <a:ext cx="124832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0070C0"/>
                </a:solidFill>
                <a:effectLst/>
                <a:uLnTx/>
                <a:uFillTx/>
                <a:latin typeface="Calibri" panose="020F0502020204030204"/>
                <a:ea typeface="+mn-ea"/>
                <a:cs typeface="+mn-cs"/>
              </a:rPr>
              <a:t>Türkiye’nin GSYH Büyümesi</a:t>
            </a:r>
          </a:p>
        </p:txBody>
      </p:sp>
      <p:sp>
        <p:nvSpPr>
          <p:cNvPr id="264" name="TextBox 263">
            <a:extLst>
              <a:ext uri="{FF2B5EF4-FFF2-40B4-BE49-F238E27FC236}">
                <a16:creationId xmlns:a16="http://schemas.microsoft.com/office/drawing/2014/main" id="{C5EE4AEA-0E82-4EBD-A2A0-733A25982305}"/>
              </a:ext>
            </a:extLst>
          </p:cNvPr>
          <p:cNvSpPr txBox="1"/>
          <p:nvPr/>
        </p:nvSpPr>
        <p:spPr>
          <a:xfrm>
            <a:off x="3654357" y="5631481"/>
            <a:ext cx="124832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100" b="1" dirty="0">
                <a:solidFill>
                  <a:srgbClr val="0070C0"/>
                </a:solidFill>
                <a:latin typeface="Calibri" panose="020F0502020204030204"/>
              </a:rPr>
              <a:t>Sakarya’nın </a:t>
            </a:r>
            <a:r>
              <a:rPr kumimoji="0" lang="tr-TR" sz="1100" b="1" i="0" u="none" strike="noStrike" kern="1200" cap="none" spc="0" normalizeH="0" baseline="0" noProof="0" dirty="0">
                <a:ln>
                  <a:noFill/>
                </a:ln>
                <a:solidFill>
                  <a:srgbClr val="0070C0"/>
                </a:solidFill>
                <a:effectLst/>
                <a:uLnTx/>
                <a:uFillTx/>
                <a:latin typeface="Calibri" panose="020F0502020204030204"/>
                <a:ea typeface="+mn-ea"/>
                <a:cs typeface="+mn-cs"/>
              </a:rPr>
              <a:t>GSYH Büyümesi</a:t>
            </a:r>
          </a:p>
        </p:txBody>
      </p:sp>
      <p:sp>
        <p:nvSpPr>
          <p:cNvPr id="265" name="Flowchart: Alternate Process 264">
            <a:extLst>
              <a:ext uri="{FF2B5EF4-FFF2-40B4-BE49-F238E27FC236}">
                <a16:creationId xmlns:a16="http://schemas.microsoft.com/office/drawing/2014/main" id="{7F61C159-2330-403C-BD84-0A1F9AFFD4AA}"/>
              </a:ext>
            </a:extLst>
          </p:cNvPr>
          <p:cNvSpPr/>
          <p:nvPr/>
        </p:nvSpPr>
        <p:spPr>
          <a:xfrm>
            <a:off x="6536994" y="5713536"/>
            <a:ext cx="2007866" cy="493033"/>
          </a:xfrm>
          <a:prstGeom prst="flowChartAlternateProcess">
            <a:avLst/>
          </a:prstGeom>
          <a:gradFill flip="none" rotWithShape="1">
            <a:gsLst>
              <a:gs pos="0">
                <a:schemeClr val="accent1">
                  <a:lumMod val="5000"/>
                  <a:lumOff val="95000"/>
                  <a:alpha val="0"/>
                </a:schemeClr>
              </a:gs>
              <a:gs pos="100000">
                <a:srgbClr val="1F4E79">
                  <a:alpha val="7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6" name="TextBox 265">
            <a:extLst>
              <a:ext uri="{FF2B5EF4-FFF2-40B4-BE49-F238E27FC236}">
                <a16:creationId xmlns:a16="http://schemas.microsoft.com/office/drawing/2014/main" id="{A4C27EE8-52F3-4583-B8D0-831148A21073}"/>
              </a:ext>
            </a:extLst>
          </p:cNvPr>
          <p:cNvSpPr txBox="1"/>
          <p:nvPr/>
        </p:nvSpPr>
        <p:spPr>
          <a:xfrm>
            <a:off x="6995456" y="5806163"/>
            <a:ext cx="17204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GSYH Büyümesi</a:t>
            </a:r>
          </a:p>
        </p:txBody>
      </p:sp>
      <p:sp>
        <p:nvSpPr>
          <p:cNvPr id="267" name="TextBox 266">
            <a:extLst>
              <a:ext uri="{FF2B5EF4-FFF2-40B4-BE49-F238E27FC236}">
                <a16:creationId xmlns:a16="http://schemas.microsoft.com/office/drawing/2014/main" id="{1E309D48-3690-4372-8720-6CB00C96A2A9}"/>
              </a:ext>
            </a:extLst>
          </p:cNvPr>
          <p:cNvSpPr txBox="1"/>
          <p:nvPr/>
        </p:nvSpPr>
        <p:spPr>
          <a:xfrm>
            <a:off x="212694" y="6346540"/>
            <a:ext cx="520293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Calibri" panose="020F0502020204030204"/>
                <a:ea typeface="+mn-ea"/>
                <a:cs typeface="+mn-cs"/>
              </a:rPr>
              <a:t>*Tablodaki veriler 2022 yılına aittir. İlin 2023 yılı dış ticaret fazlası 2,2 milyar $’</a:t>
            </a:r>
            <a:r>
              <a:rPr kumimoji="0" lang="tr-TR" sz="800" b="0" i="0" u="none" strike="noStrike" kern="1200" cap="none" spc="0" normalizeH="0" baseline="0" noProof="0" dirty="0" err="1">
                <a:ln>
                  <a:noFill/>
                </a:ln>
                <a:solidFill>
                  <a:prstClr val="black"/>
                </a:solidFill>
                <a:effectLst/>
                <a:uLnTx/>
                <a:uFillTx/>
                <a:latin typeface="Calibri" panose="020F0502020204030204"/>
                <a:ea typeface="+mn-ea"/>
                <a:cs typeface="+mn-cs"/>
              </a:rPr>
              <a:t>dır</a:t>
            </a:r>
            <a:r>
              <a:rPr kumimoji="0" lang="tr-TR"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4171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Breathtakingly Beautiful Yedigoller">
            <a:extLst>
              <a:ext uri="{FF2B5EF4-FFF2-40B4-BE49-F238E27FC236}">
                <a16:creationId xmlns:a16="http://schemas.microsoft.com/office/drawing/2014/main" id="{BB016EBD-18E3-42A0-A166-63C9BB8638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1" r="8529"/>
          <a:stretch/>
        </p:blipFill>
        <p:spPr bwMode="auto">
          <a:xfrm>
            <a:off x="-19455" y="-162567"/>
            <a:ext cx="10096516" cy="7064111"/>
          </a:xfrm>
          <a:prstGeom prst="rect">
            <a:avLst/>
          </a:prstGeom>
          <a:noFill/>
          <a:extLst>
            <a:ext uri="{909E8E84-426E-40DD-AFC4-6F175D3DCCD1}">
              <a14:hiddenFill xmlns:a14="http://schemas.microsoft.com/office/drawing/2010/main">
                <a:solidFill>
                  <a:srgbClr val="FFFFFF"/>
                </a:solidFill>
              </a14:hiddenFill>
            </a:ext>
          </a:extLst>
        </p:spPr>
      </p:pic>
      <p:sp>
        <p:nvSpPr>
          <p:cNvPr id="7" name="Snip Single Corner Rectangle 6"/>
          <p:cNvSpPr/>
          <p:nvPr/>
        </p:nvSpPr>
        <p:spPr>
          <a:xfrm>
            <a:off x="-10161" y="3256744"/>
            <a:ext cx="5449907" cy="1343247"/>
          </a:xfrm>
          <a:prstGeom prst="snip1Rect">
            <a:avLst>
              <a:gd name="adj" fmla="val 33357"/>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100" b="1" dirty="0">
              <a:solidFill>
                <a:srgbClr val="2D4154"/>
              </a:solidFill>
            </a:endParaRPr>
          </a:p>
        </p:txBody>
      </p:sp>
      <p:sp>
        <p:nvSpPr>
          <p:cNvPr id="8" name="TextBox 7"/>
          <p:cNvSpPr txBox="1"/>
          <p:nvPr/>
        </p:nvSpPr>
        <p:spPr>
          <a:xfrm>
            <a:off x="0" y="3512868"/>
            <a:ext cx="4142792" cy="830997"/>
          </a:xfrm>
          <a:prstGeom prst="rect">
            <a:avLst/>
          </a:prstGeom>
          <a:noFill/>
        </p:spPr>
        <p:txBody>
          <a:bodyPr wrap="square" rtlCol="0">
            <a:spAutoFit/>
          </a:bodyPr>
          <a:lstStyle/>
          <a:p>
            <a:pPr algn="ctr"/>
            <a:r>
              <a:rPr lang="tr-TR" sz="2400" b="1" dirty="0"/>
              <a:t>Sera Gazı Etkisi &amp;</a:t>
            </a:r>
          </a:p>
          <a:p>
            <a:pPr algn="ctr"/>
            <a:r>
              <a:rPr lang="tr-TR" sz="2400" b="1" dirty="0"/>
              <a:t>İklim Değişikliğine Genel Bakış </a:t>
            </a:r>
          </a:p>
        </p:txBody>
      </p:sp>
      <p:sp>
        <p:nvSpPr>
          <p:cNvPr id="10" name="TextBox 9"/>
          <p:cNvSpPr txBox="1"/>
          <p:nvPr/>
        </p:nvSpPr>
        <p:spPr>
          <a:xfrm>
            <a:off x="9365511" y="6595077"/>
            <a:ext cx="429653" cy="306467"/>
          </a:xfrm>
          <a:prstGeom prst="round2DiagRect">
            <a:avLst/>
          </a:prstGeom>
          <a:noFill/>
        </p:spPr>
        <p:txBody>
          <a:bodyPr wrap="square" rtlCol="0">
            <a:spAutoFit/>
          </a:bodyPr>
          <a:lstStyle/>
          <a:p>
            <a:pPr>
              <a:defRPr/>
            </a:pPr>
            <a:fld id="{9A46DA53-0646-4358-9D6A-372A04B30E1D}" type="slidenum">
              <a:rPr lang="en-US" sz="1200" b="1">
                <a:solidFill>
                  <a:srgbClr val="222A35"/>
                </a:solidFill>
                <a:latin typeface="Calibri" panose="020F0502020204030204"/>
              </a:rPr>
              <a:pPr>
                <a:defRPr/>
              </a:pPr>
              <a:t>2</a:t>
            </a:fld>
            <a:endParaRPr lang="en-US" sz="1200" b="1" dirty="0">
              <a:solidFill>
                <a:srgbClr val="222A35"/>
              </a:solidFill>
              <a:latin typeface="Calibri" panose="020F050202020403020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336" y="3625503"/>
            <a:ext cx="1713963" cy="605725"/>
          </a:xfrm>
          <a:prstGeom prst="rect">
            <a:avLst/>
          </a:prstGeom>
        </p:spPr>
      </p:pic>
    </p:spTree>
    <p:extLst>
      <p:ext uri="{BB962C8B-B14F-4D97-AF65-F5344CB8AC3E}">
        <p14:creationId xmlns:p14="http://schemas.microsoft.com/office/powerpoint/2010/main" val="1049900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CAE348-1A46-420F-86A1-CEA27154ADDC}" type="slidenum">
              <a:rPr lang="tr-TR" smtClean="0"/>
              <a:pPr/>
              <a:t>20</a:t>
            </a:fld>
            <a:endParaRPr lang="tr-TR"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615" y="3522084"/>
            <a:ext cx="1921993" cy="679244"/>
          </a:xfrm>
          <a:prstGeom prst="rect">
            <a:avLst/>
          </a:prstGeom>
        </p:spPr>
      </p:pic>
      <p:pic>
        <p:nvPicPr>
          <p:cNvPr id="2056" name="Picture 8">
            <a:extLst>
              <a:ext uri="{FF2B5EF4-FFF2-40B4-BE49-F238E27FC236}">
                <a16:creationId xmlns:a16="http://schemas.microsoft.com/office/drawing/2014/main" id="{C356647A-1FBA-413D-A05B-E984209B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nip Single Corner Rectangle 6"/>
          <p:cNvSpPr/>
          <p:nvPr/>
        </p:nvSpPr>
        <p:spPr>
          <a:xfrm>
            <a:off x="0" y="2351074"/>
            <a:ext cx="4906439" cy="1095134"/>
          </a:xfrm>
          <a:prstGeom prst="snip1Rect">
            <a:avLst>
              <a:gd name="adj" fmla="val 33357"/>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100" b="1" dirty="0">
              <a:solidFill>
                <a:srgbClr val="2D4154"/>
              </a:solidFill>
            </a:endParaRPr>
          </a:p>
        </p:txBody>
      </p:sp>
      <p:sp>
        <p:nvSpPr>
          <p:cNvPr id="11" name="TextBox 10"/>
          <p:cNvSpPr txBox="1"/>
          <p:nvPr/>
        </p:nvSpPr>
        <p:spPr>
          <a:xfrm>
            <a:off x="68826" y="2483142"/>
            <a:ext cx="3406747" cy="830997"/>
          </a:xfrm>
          <a:prstGeom prst="rect">
            <a:avLst/>
          </a:prstGeom>
          <a:noFill/>
        </p:spPr>
        <p:txBody>
          <a:bodyPr wrap="square" rtlCol="0">
            <a:spAutoFit/>
          </a:bodyPr>
          <a:lstStyle/>
          <a:p>
            <a:pPr algn="ctr"/>
            <a:r>
              <a:rPr lang="tr-TR" sz="2400" b="1" dirty="0">
                <a:solidFill>
                  <a:schemeClr val="tx1">
                    <a:lumMod val="85000"/>
                    <a:lumOff val="15000"/>
                  </a:schemeClr>
                </a:solidFill>
              </a:rPr>
              <a:t>TKYB Fonlama </a:t>
            </a:r>
          </a:p>
          <a:p>
            <a:pPr algn="ctr"/>
            <a:r>
              <a:rPr lang="tr-TR" sz="2400" b="1" dirty="0">
                <a:solidFill>
                  <a:schemeClr val="tx1">
                    <a:lumMod val="85000"/>
                    <a:lumOff val="15000"/>
                  </a:schemeClr>
                </a:solidFill>
              </a:rPr>
              <a:t>Kaynakları ve Temaları</a:t>
            </a:r>
          </a:p>
        </p:txBody>
      </p:sp>
      <p:pic>
        <p:nvPicPr>
          <p:cNvPr id="8" name="Picture 7">
            <a:extLst>
              <a:ext uri="{FF2B5EF4-FFF2-40B4-BE49-F238E27FC236}">
                <a16:creationId xmlns:a16="http://schemas.microsoft.com/office/drawing/2014/main" id="{A94E31B4-4D6B-4A2D-A958-20220D76F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616" y="2559018"/>
            <a:ext cx="1921992" cy="679244"/>
          </a:xfrm>
          <a:prstGeom prst="rect">
            <a:avLst/>
          </a:prstGeom>
        </p:spPr>
      </p:pic>
    </p:spTree>
    <p:extLst>
      <p:ext uri="{BB962C8B-B14F-4D97-AF65-F5344CB8AC3E}">
        <p14:creationId xmlns:p14="http://schemas.microsoft.com/office/powerpoint/2010/main" val="2271958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Türkiye Cumhuriyet Merkez Bankası Logo PNG vector in SVG, PDF, AI, CDR  format">
            <a:extLst>
              <a:ext uri="{FF2B5EF4-FFF2-40B4-BE49-F238E27FC236}">
                <a16:creationId xmlns:a16="http://schemas.microsoft.com/office/drawing/2014/main" id="{BFB61F32-D087-4E85-ADF2-B5EABB87D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205" y="1333459"/>
            <a:ext cx="1044000" cy="78360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243382" y="159522"/>
            <a:ext cx="1309965" cy="455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177" y="-23769"/>
            <a:ext cx="2018704" cy="713422"/>
          </a:xfrm>
          <a:prstGeom prst="rect">
            <a:avLst/>
          </a:prstGeom>
        </p:spPr>
      </p:pic>
      <p:sp>
        <p:nvSpPr>
          <p:cNvPr id="25" name="Rectangle 24">
            <a:extLst>
              <a:ext uri="{FF2B5EF4-FFF2-40B4-BE49-F238E27FC236}">
                <a16:creationId xmlns:a16="http://schemas.microsoft.com/office/drawing/2014/main" id="{B4BD2462-FE3E-42D6-AFB7-962B8DE4D849}"/>
              </a:ext>
            </a:extLst>
          </p:cNvPr>
          <p:cNvSpPr/>
          <p:nvPr/>
        </p:nvSpPr>
        <p:spPr>
          <a:xfrm>
            <a:off x="473139" y="6653162"/>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Kasım 2023| Özel ve Gizlidir</a:t>
            </a:r>
          </a:p>
        </p:txBody>
      </p:sp>
      <p:sp>
        <p:nvSpPr>
          <p:cNvPr id="24" name="Rectangle 23">
            <a:extLst>
              <a:ext uri="{FF2B5EF4-FFF2-40B4-BE49-F238E27FC236}">
                <a16:creationId xmlns:a16="http://schemas.microsoft.com/office/drawing/2014/main" id="{672509D1-6CA9-49B8-8279-B493C6A72E0D}"/>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49" name="Rounded Rectangle 40">
            <a:extLst>
              <a:ext uri="{FF2B5EF4-FFF2-40B4-BE49-F238E27FC236}">
                <a16:creationId xmlns:a16="http://schemas.microsoft.com/office/drawing/2014/main" id="{464610AD-4796-432C-837E-20FA330A883B}"/>
              </a:ext>
            </a:extLst>
          </p:cNvPr>
          <p:cNvSpPr/>
          <p:nvPr/>
        </p:nvSpPr>
        <p:spPr>
          <a:xfrm>
            <a:off x="3307288" y="804549"/>
            <a:ext cx="3729869" cy="364748"/>
          </a:xfrm>
          <a:prstGeom prst="roundRect">
            <a:avLst>
              <a:gd name="adj" fmla="val 12523"/>
            </a:avLst>
          </a:prstGeom>
          <a:solidFill>
            <a:srgbClr val="002060"/>
          </a:solidFill>
        </p:spPr>
        <p:txBody>
          <a:bodyPr wrap="square" anchor="ctr">
            <a:spAutoFit/>
          </a:bodyPr>
          <a:lstStyle/>
          <a:p>
            <a:pPr algn="ctr"/>
            <a:r>
              <a:rPr lang="tr-TR" sz="1600" b="1" dirty="0">
                <a:solidFill>
                  <a:schemeClr val="bg1"/>
                </a:solidFill>
              </a:rPr>
              <a:t>Kaynak Temaları</a:t>
            </a:r>
          </a:p>
        </p:txBody>
      </p:sp>
      <p:sp>
        <p:nvSpPr>
          <p:cNvPr id="50" name="Rounded Rectangle 42">
            <a:extLst>
              <a:ext uri="{FF2B5EF4-FFF2-40B4-BE49-F238E27FC236}">
                <a16:creationId xmlns:a16="http://schemas.microsoft.com/office/drawing/2014/main" id="{0855DF6E-3543-4AED-8F54-668D33222099}"/>
              </a:ext>
            </a:extLst>
          </p:cNvPr>
          <p:cNvSpPr/>
          <p:nvPr/>
        </p:nvSpPr>
        <p:spPr>
          <a:xfrm>
            <a:off x="323460" y="805234"/>
            <a:ext cx="2858279" cy="364748"/>
          </a:xfrm>
          <a:prstGeom prst="roundRect">
            <a:avLst>
              <a:gd name="adj" fmla="val 12523"/>
            </a:avLst>
          </a:prstGeom>
          <a:solidFill>
            <a:srgbClr val="002060"/>
          </a:solidFill>
        </p:spPr>
        <p:txBody>
          <a:bodyPr wrap="square" anchor="ctr">
            <a:spAutoFit/>
          </a:bodyPr>
          <a:lstStyle/>
          <a:p>
            <a:pPr algn="ctr"/>
            <a:r>
              <a:rPr lang="tr-TR" sz="1600" b="1" dirty="0">
                <a:solidFill>
                  <a:schemeClr val="bg1"/>
                </a:solidFill>
              </a:rPr>
              <a:t>Fonlama Kaynaklarımız</a:t>
            </a:r>
          </a:p>
        </p:txBody>
      </p:sp>
      <p:pic>
        <p:nvPicPr>
          <p:cNvPr id="51" name="Resim 25" descr="Ekran Kırpma">
            <a:extLst>
              <a:ext uri="{FF2B5EF4-FFF2-40B4-BE49-F238E27FC236}">
                <a16:creationId xmlns:a16="http://schemas.microsoft.com/office/drawing/2014/main" id="{F049E3EB-8306-4096-952B-C754706BB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138" y="2299473"/>
            <a:ext cx="892087" cy="489342"/>
          </a:xfrm>
          <a:prstGeom prst="rect">
            <a:avLst/>
          </a:prstGeom>
        </p:spPr>
      </p:pic>
      <p:pic>
        <p:nvPicPr>
          <p:cNvPr id="52" name="Resim 29">
            <a:extLst>
              <a:ext uri="{FF2B5EF4-FFF2-40B4-BE49-F238E27FC236}">
                <a16:creationId xmlns:a16="http://schemas.microsoft.com/office/drawing/2014/main" id="{D8BAD996-5A08-4CAC-B70D-18E0D6472EB1}"/>
              </a:ext>
            </a:extLst>
          </p:cNvPr>
          <p:cNvPicPr>
            <a:picLocks noChangeAspect="1"/>
          </p:cNvPicPr>
          <p:nvPr/>
        </p:nvPicPr>
        <p:blipFill>
          <a:blip r:embed="rId5"/>
          <a:stretch>
            <a:fillRect/>
          </a:stretch>
        </p:blipFill>
        <p:spPr>
          <a:xfrm>
            <a:off x="356360" y="4096805"/>
            <a:ext cx="735471" cy="685309"/>
          </a:xfrm>
          <a:prstGeom prst="rect">
            <a:avLst/>
          </a:prstGeom>
        </p:spPr>
      </p:pic>
      <p:pic>
        <p:nvPicPr>
          <p:cNvPr id="53" name="Resim 4">
            <a:extLst>
              <a:ext uri="{FF2B5EF4-FFF2-40B4-BE49-F238E27FC236}">
                <a16:creationId xmlns:a16="http://schemas.microsoft.com/office/drawing/2014/main" id="{65C6E6CE-DE9C-4812-BBBE-3601B3E83E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73" b="94332" l="5547" r="93047">
                        <a14:foregroundMark x1="33047" y1="12753" x2="33047" y2="12753"/>
                        <a14:foregroundMark x1="38828" y1="7996" x2="38828" y2="7996"/>
                        <a14:foregroundMark x1="42891" y1="6275" x2="42891" y2="6275"/>
                        <a14:foregroundMark x1="46563" y1="17409" x2="46563" y2="17409"/>
                        <a14:foregroundMark x1="53516" y1="20344" x2="53516" y2="20344"/>
                        <a14:foregroundMark x1="62969" y1="17409" x2="62969" y2="17409"/>
                        <a14:foregroundMark x1="69297" y1="33401" x2="69297" y2="33401"/>
                        <a14:foregroundMark x1="56250" y1="32287" x2="56250" y2="32287"/>
                        <a14:foregroundMark x1="45078" y1="36134" x2="45078" y2="36134"/>
                        <a14:foregroundMark x1="30000" y1="30870" x2="30000" y2="30870"/>
                        <a14:foregroundMark x1="37813" y1="17510" x2="37813" y2="17510"/>
                        <a14:foregroundMark x1="30391" y1="49595" x2="30391" y2="49595"/>
                        <a14:foregroundMark x1="42734" y1="50506" x2="42734" y2="50506"/>
                        <a14:foregroundMark x1="58047" y1="51215" x2="58047" y2="51215"/>
                        <a14:foregroundMark x1="69219" y1="52834" x2="69219" y2="52834"/>
                        <a14:foregroundMark x1="63125" y1="67915" x2="63125" y2="67915"/>
                        <a14:foregroundMark x1="53516" y1="65891" x2="53516" y2="65891"/>
                        <a14:foregroundMark x1="45938" y1="65587" x2="45547" y2="65587"/>
                        <a14:foregroundMark x1="38594" y1="68421" x2="38594" y2="68421"/>
                        <a14:foregroundMark x1="6094" y1="90283" x2="6094" y2="90283"/>
                        <a14:foregroundMark x1="5547" y1="88462" x2="5547" y2="88462"/>
                        <a14:foregroundMark x1="5859" y1="94534" x2="5859" y2="94534"/>
                        <a14:foregroundMark x1="10859" y1="90283" x2="10859" y2="90283"/>
                        <a14:foregroundMark x1="18594" y1="91397" x2="18594" y2="91397"/>
                        <a14:foregroundMark x1="28438" y1="93219" x2="28438" y2="93219"/>
                        <a14:foregroundMark x1="31563" y1="87753" x2="31563" y2="87753"/>
                        <a14:foregroundMark x1="38125" y1="90587" x2="38125" y2="90587"/>
                        <a14:foregroundMark x1="49531" y1="88765" x2="49531" y2="88765"/>
                        <a14:foregroundMark x1="52969" y1="90688" x2="52969" y2="90688"/>
                        <a14:foregroundMark x1="58906" y1="91397" x2="58906" y2="91397"/>
                        <a14:foregroundMark x1="69766" y1="93117" x2="69766" y2="93117"/>
                        <a14:foregroundMark x1="77031" y1="91802" x2="77031" y2="91802"/>
                        <a14:foregroundMark x1="83906" y1="92510" x2="83906" y2="92510"/>
                        <a14:foregroundMark x1="91172" y1="90486" x2="91172" y2="90486"/>
                        <a14:foregroundMark x1="91875" y1="89879" x2="91875" y2="89879"/>
                        <a14:foregroundMark x1="93047" y1="90688" x2="93047" y2="90688"/>
                        <a14:foregroundMark x1="33516" y1="94332" x2="33516" y2="94332"/>
                        <a14:backgroundMark x1="48125" y1="89777" x2="48125" y2="89777"/>
                        <a14:backgroundMark x1="71484" y1="92713" x2="71484" y2="92713"/>
                        <a14:backgroundMark x1="71797" y1="89170" x2="71797" y2="89170"/>
                        <a14:backgroundMark x1="78828" y1="91599" x2="78828" y2="91599"/>
                        <a14:backgroundMark x1="95313" y1="90587" x2="95313" y2="90587"/>
                        <a14:backgroundMark x1="33281" y1="92713" x2="33281" y2="92713"/>
                      </a14:backgroundRemoval>
                    </a14:imgEffect>
                  </a14:imgLayer>
                </a14:imgProps>
              </a:ext>
            </a:extLst>
          </a:blip>
          <a:stretch>
            <a:fillRect/>
          </a:stretch>
        </p:blipFill>
        <p:spPr>
          <a:xfrm>
            <a:off x="323461" y="1363446"/>
            <a:ext cx="841569" cy="649586"/>
          </a:xfrm>
          <a:prstGeom prst="rect">
            <a:avLst/>
          </a:prstGeom>
        </p:spPr>
      </p:pic>
      <p:pic>
        <p:nvPicPr>
          <p:cNvPr id="54" name="Picture 53" descr="AIIB ile ilgili görsel sonucu">
            <a:extLst>
              <a:ext uri="{FF2B5EF4-FFF2-40B4-BE49-F238E27FC236}">
                <a16:creationId xmlns:a16="http://schemas.microsoft.com/office/drawing/2014/main" id="{54001EBA-1C96-4397-84D2-E2B474A2165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000" l="1266" r="94304">
                        <a14:foregroundMark x1="29114" y1="12143" x2="29114" y2="12143"/>
                        <a14:foregroundMark x1="39873" y1="6429" x2="39873" y2="6429"/>
                        <a14:foregroundMark x1="50000" y1="6429" x2="50000" y2="6429"/>
                        <a14:foregroundMark x1="61392" y1="5000" x2="61392" y2="5000"/>
                        <a14:foregroundMark x1="50633" y1="714" x2="50633" y2="714"/>
                        <a14:foregroundMark x1="14557" y1="42857" x2="14557" y2="42857"/>
                        <a14:foregroundMark x1="8228" y1="61429" x2="8228" y2="61429"/>
                        <a14:foregroundMark x1="5696" y1="66429" x2="5696" y2="66429"/>
                        <a14:foregroundMark x1="1266" y1="70000" x2="1266" y2="70000"/>
                        <a14:foregroundMark x1="45570" y1="50000" x2="45570" y2="50000"/>
                        <a14:foregroundMark x1="57595" y1="47143" x2="57595" y2="47143"/>
                        <a14:foregroundMark x1="74051" y1="43571" x2="74051" y2="43571"/>
                        <a14:foregroundMark x1="94304" y1="42143" x2="94304" y2="42143"/>
                        <a14:foregroundMark x1="67089" y1="89286" x2="67089" y2="89286"/>
                        <a14:foregroundMark x1="52532" y1="90000" x2="52532" y2="90000"/>
                        <a14:foregroundMark x1="48101" y1="95000" x2="48101" y2="95000"/>
                      </a14:backgroundRemoval>
                    </a14:imgEffect>
                  </a14:imgLayer>
                </a14:imgProps>
              </a:ext>
              <a:ext uri="{28A0092B-C50C-407E-A947-70E740481C1C}">
                <a14:useLocalDpi xmlns:a14="http://schemas.microsoft.com/office/drawing/2010/main" val="0"/>
              </a:ext>
            </a:extLst>
          </a:blip>
          <a:srcRect/>
          <a:stretch>
            <a:fillRect/>
          </a:stretch>
        </p:blipFill>
        <p:spPr bwMode="auto">
          <a:xfrm>
            <a:off x="2418124" y="3166252"/>
            <a:ext cx="751733" cy="66603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mage result for ICBC png">
            <a:extLst>
              <a:ext uri="{FF2B5EF4-FFF2-40B4-BE49-F238E27FC236}">
                <a16:creationId xmlns:a16="http://schemas.microsoft.com/office/drawing/2014/main" id="{FFDDBC65-B084-4BE5-ADEE-116D8C6E15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0285" y="3126847"/>
            <a:ext cx="1341729" cy="754722"/>
          </a:xfrm>
          <a:prstGeom prst="rect">
            <a:avLst/>
          </a:prstGeom>
          <a:noFill/>
          <a:extLst>
            <a:ext uri="{909E8E84-426E-40DD-AFC4-6F175D3DCCD1}">
              <a14:hiddenFill xmlns:a14="http://schemas.microsoft.com/office/drawing/2010/main">
                <a:solidFill>
                  <a:srgbClr val="FFFFFF"/>
                </a:solidFill>
              </a14:hiddenFill>
            </a:ext>
          </a:extLst>
        </p:spPr>
      </p:pic>
      <p:pic>
        <p:nvPicPr>
          <p:cNvPr id="56" name="Resim 5">
            <a:extLst>
              <a:ext uri="{FF2B5EF4-FFF2-40B4-BE49-F238E27FC236}">
                <a16:creationId xmlns:a16="http://schemas.microsoft.com/office/drawing/2014/main" id="{EF7D4FF8-05EB-4FD6-A242-175CB5F0DF72}"/>
              </a:ext>
            </a:extLst>
          </p:cNvPr>
          <p:cNvPicPr>
            <a:picLocks noChangeAspect="1"/>
          </p:cNvPicPr>
          <p:nvPr/>
        </p:nvPicPr>
        <p:blipFill>
          <a:blip r:embed="rId11"/>
          <a:stretch>
            <a:fillRect/>
          </a:stretch>
        </p:blipFill>
        <p:spPr>
          <a:xfrm>
            <a:off x="357281" y="3278851"/>
            <a:ext cx="1055453" cy="553234"/>
          </a:xfrm>
          <a:prstGeom prst="rect">
            <a:avLst/>
          </a:prstGeom>
        </p:spPr>
      </p:pic>
      <p:pic>
        <p:nvPicPr>
          <p:cNvPr id="57" name="Resim 6">
            <a:extLst>
              <a:ext uri="{FF2B5EF4-FFF2-40B4-BE49-F238E27FC236}">
                <a16:creationId xmlns:a16="http://schemas.microsoft.com/office/drawing/2014/main" id="{A32EA971-BF6E-4AAD-9EEB-A9971775F4C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4111" r="90000">
                        <a14:foregroundMark x1="7222" y1="33800" x2="7222" y2="33800"/>
                        <a14:foregroundMark x1="4889" y1="56400" x2="4889" y2="56400"/>
                        <a14:foregroundMark x1="14000" y1="50600" x2="14000" y2="50600"/>
                        <a14:foregroundMark x1="24000" y1="38600" x2="24000" y2="38600"/>
                        <a14:foregroundMark x1="34111" y1="24000" x2="34111" y2="24000"/>
                        <a14:foregroundMark x1="37556" y1="27600" x2="37556" y2="27600"/>
                        <a14:foregroundMark x1="42556" y1="26600" x2="42556" y2="26600"/>
                        <a14:foregroundMark x1="44889" y1="28800" x2="44889" y2="28800"/>
                        <a14:foregroundMark x1="49667" y1="27600" x2="49667" y2="27600"/>
                        <a14:foregroundMark x1="53889" y1="27800" x2="53889" y2="27800"/>
                        <a14:foregroundMark x1="60000" y1="26400" x2="60000" y2="26400"/>
                        <a14:foregroundMark x1="62111" y1="27800" x2="62111" y2="27800"/>
                        <a14:foregroundMark x1="69889" y1="42200" x2="69889" y2="42200"/>
                        <a14:foregroundMark x1="67222" y1="42400" x2="67222" y2="42400"/>
                        <a14:foregroundMark x1="63111" y1="42600" x2="63111" y2="42600"/>
                        <a14:foregroundMark x1="59000" y1="42400" x2="59000" y2="42400"/>
                        <a14:foregroundMark x1="51778" y1="41600" x2="51778" y2="41600"/>
                        <a14:foregroundMark x1="48889" y1="43200" x2="48889" y2="43200"/>
                        <a14:foregroundMark x1="45333" y1="42400" x2="45333" y2="42400"/>
                        <a14:foregroundMark x1="40444" y1="42800" x2="40444" y2="42800"/>
                        <a14:foregroundMark x1="38000" y1="40800" x2="38000" y2="40800"/>
                        <a14:foregroundMark x1="33778" y1="39800" x2="33778" y2="39800"/>
                        <a14:foregroundMark x1="33556" y1="56800" x2="33556" y2="56800"/>
                        <a14:foregroundMark x1="40000" y1="58200" x2="40000" y2="58200"/>
                        <a14:foregroundMark x1="42444" y1="57800" x2="42444" y2="57800"/>
                        <a14:foregroundMark x1="46889" y1="56800" x2="46889" y2="56800"/>
                        <a14:foregroundMark x1="8111" y1="29400" x2="8111" y2="29400"/>
                        <a14:foregroundMark x1="5556" y1="37000" x2="5556" y2="37000"/>
                        <a14:foregroundMark x1="5556" y1="41400" x2="5556" y2="41400"/>
                        <a14:foregroundMark x1="6667" y1="23000" x2="4111" y2="57200"/>
                        <a14:foregroundMark x1="4111" y1="57200" x2="4556" y2="56400"/>
                        <a14:foregroundMark x1="6222" y1="49000" x2="6222" y2="49000"/>
                        <a14:backgroundMark x1="46444" y1="27200" x2="46444" y2="27200"/>
                        <a14:backgroundMark x1="51111" y1="27400" x2="51111" y2="27400"/>
                        <a14:backgroundMark x1="55333" y1="26000" x2="55333" y2="26000"/>
                        <a14:backgroundMark x1="58778" y1="28400" x2="58778" y2="28400"/>
                        <a14:backgroundMark x1="62111" y1="41600" x2="62111" y2="41600"/>
                        <a14:backgroundMark x1="45444" y1="41400" x2="45444" y2="41400"/>
                        <a14:backgroundMark x1="35000" y1="55400" x2="35000" y2="55400"/>
                        <a14:backgroundMark x1="35000" y1="59600" x2="35000" y2="59600"/>
                        <a14:backgroundMark x1="39111" y1="59800" x2="39111" y2="59800"/>
                      </a14:backgroundRemoval>
                    </a14:imgEffect>
                  </a14:imgLayer>
                </a14:imgProps>
              </a:ext>
            </a:extLst>
          </a:blip>
          <a:srcRect r="16291" b="14985"/>
          <a:stretch/>
        </p:blipFill>
        <p:spPr>
          <a:xfrm>
            <a:off x="336361" y="2240815"/>
            <a:ext cx="1259241" cy="710498"/>
          </a:xfrm>
          <a:prstGeom prst="rect">
            <a:avLst/>
          </a:prstGeom>
        </p:spPr>
      </p:pic>
      <p:pic>
        <p:nvPicPr>
          <p:cNvPr id="58" name="Resim 8">
            <a:extLst>
              <a:ext uri="{FF2B5EF4-FFF2-40B4-BE49-F238E27FC236}">
                <a16:creationId xmlns:a16="http://schemas.microsoft.com/office/drawing/2014/main" id="{8BECE370-827F-4EB6-AD7F-81BC2FFBC8C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4462" b="76710" l="5122" r="39913">
                        <a14:foregroundMark x1="18732" y1="21522" x2="18732" y2="21522"/>
                        <a14:foregroundMark x1="20354" y1="22310" x2="20354" y2="22310"/>
                        <a14:foregroundMark x1="20354" y1="22310" x2="22419" y2="24672"/>
                        <a14:foregroundMark x1="15782" y1="71916" x2="15782" y2="71916"/>
                        <a14:foregroundMark x1="19322" y1="72703" x2="19322" y2="72703"/>
                        <a14:foregroundMark x1="25664" y1="73491" x2="25664" y2="73491"/>
                        <a14:foregroundMark x1="30826" y1="74803" x2="30826" y2="74803"/>
                        <a14:foregroundMark x1="11357" y1="40682" x2="11357" y2="40682"/>
                        <a14:foregroundMark x1="12684" y1="33333" x2="11504" y2="40945"/>
                        <a14:foregroundMark x1="11504" y1="40945" x2="12832" y2="49344"/>
                        <a14:foregroundMark x1="12832" y1="49344" x2="13422" y2="50919"/>
                        <a14:foregroundMark x1="15929" y1="56430" x2="19322" y2="60367"/>
                        <a14:foregroundMark x1="19322" y1="60367" x2="25221" y2="60892"/>
                        <a14:foregroundMark x1="25221" y1="60892" x2="30531" y2="57218"/>
                        <a14:foregroundMark x1="30531" y1="57218" x2="32596" y2="52493"/>
                        <a14:foregroundMark x1="19764" y1="70866" x2="19764" y2="70866"/>
                        <a14:foregroundMark x1="29499" y1="70341" x2="29499" y2="70341"/>
                        <a14:backgroundMark x1="20796" y1="69816" x2="20796" y2="69816"/>
                      </a14:backgroundRemoval>
                    </a14:imgEffect>
                  </a14:imgLayer>
                </a14:imgProps>
              </a:ext>
            </a:extLst>
          </a:blip>
          <a:srcRect l="773" t="6681" r="55738" b="15509"/>
          <a:stretch/>
        </p:blipFill>
        <p:spPr>
          <a:xfrm>
            <a:off x="1357091" y="2081613"/>
            <a:ext cx="970965" cy="976240"/>
          </a:xfrm>
          <a:prstGeom prst="rect">
            <a:avLst/>
          </a:prstGeom>
        </p:spPr>
      </p:pic>
      <p:pic>
        <p:nvPicPr>
          <p:cNvPr id="59" name="Resim 9">
            <a:extLst>
              <a:ext uri="{FF2B5EF4-FFF2-40B4-BE49-F238E27FC236}">
                <a16:creationId xmlns:a16="http://schemas.microsoft.com/office/drawing/2014/main" id="{950A6AC9-AABA-484E-8CF4-F8158FB593B0}"/>
              </a:ext>
            </a:extLst>
          </p:cNvPr>
          <p:cNvPicPr>
            <a:picLocks noChangeAspect="1"/>
          </p:cNvPicPr>
          <p:nvPr/>
        </p:nvPicPr>
        <p:blipFill>
          <a:blip r:embed="rId16"/>
          <a:stretch>
            <a:fillRect/>
          </a:stretch>
        </p:blipFill>
        <p:spPr>
          <a:xfrm>
            <a:off x="1785985" y="4116228"/>
            <a:ext cx="1461970" cy="646464"/>
          </a:xfrm>
          <a:prstGeom prst="rect">
            <a:avLst/>
          </a:prstGeom>
        </p:spPr>
      </p:pic>
      <p:pic>
        <p:nvPicPr>
          <p:cNvPr id="60" name="Resim 10">
            <a:extLst>
              <a:ext uri="{FF2B5EF4-FFF2-40B4-BE49-F238E27FC236}">
                <a16:creationId xmlns:a16="http://schemas.microsoft.com/office/drawing/2014/main" id="{7A88B38B-A9E0-4D06-A2D9-E0D6F20767CA}"/>
              </a:ext>
            </a:extLst>
          </p:cNvPr>
          <p:cNvPicPr>
            <a:picLocks noChangeAspect="1"/>
          </p:cNvPicPr>
          <p:nvPr/>
        </p:nvPicPr>
        <p:blipFill>
          <a:blip r:embed="rId17"/>
          <a:stretch>
            <a:fillRect/>
          </a:stretch>
        </p:blipFill>
        <p:spPr>
          <a:xfrm>
            <a:off x="2181574" y="1474091"/>
            <a:ext cx="1004038" cy="364748"/>
          </a:xfrm>
          <a:prstGeom prst="rect">
            <a:avLst/>
          </a:prstGeom>
        </p:spPr>
      </p:pic>
      <p:sp>
        <p:nvSpPr>
          <p:cNvPr id="61" name="Freeform 423">
            <a:extLst>
              <a:ext uri="{FF2B5EF4-FFF2-40B4-BE49-F238E27FC236}">
                <a16:creationId xmlns:a16="http://schemas.microsoft.com/office/drawing/2014/main" id="{60C575C8-6C1B-4ED0-A4F3-E7AC274353B5}"/>
              </a:ext>
            </a:extLst>
          </p:cNvPr>
          <p:cNvSpPr/>
          <p:nvPr/>
        </p:nvSpPr>
        <p:spPr>
          <a:xfrm rot="18570533">
            <a:off x="7785432" y="1207936"/>
            <a:ext cx="179161" cy="39457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ounded Rectangle 40">
            <a:extLst>
              <a:ext uri="{FF2B5EF4-FFF2-40B4-BE49-F238E27FC236}">
                <a16:creationId xmlns:a16="http://schemas.microsoft.com/office/drawing/2014/main" id="{19FE180C-23E1-45D5-BA45-FAA44B127EE1}"/>
              </a:ext>
            </a:extLst>
          </p:cNvPr>
          <p:cNvSpPr/>
          <p:nvPr/>
        </p:nvSpPr>
        <p:spPr>
          <a:xfrm>
            <a:off x="7156878" y="805234"/>
            <a:ext cx="2412761" cy="364748"/>
          </a:xfrm>
          <a:prstGeom prst="roundRect">
            <a:avLst>
              <a:gd name="adj" fmla="val 12523"/>
            </a:avLst>
          </a:prstGeom>
          <a:solidFill>
            <a:srgbClr val="002060"/>
          </a:solidFill>
        </p:spPr>
        <p:txBody>
          <a:bodyPr wrap="square" anchor="ctr">
            <a:spAutoFit/>
          </a:bodyPr>
          <a:lstStyle/>
          <a:p>
            <a:pPr algn="ctr"/>
            <a:r>
              <a:rPr lang="tr-TR" sz="1600" b="1" dirty="0">
                <a:solidFill>
                  <a:schemeClr val="bg1"/>
                </a:solidFill>
              </a:rPr>
              <a:t>Mevcut Kaynak Tutarları</a:t>
            </a:r>
          </a:p>
        </p:txBody>
      </p:sp>
      <p:sp>
        <p:nvSpPr>
          <p:cNvPr id="63" name="TextBox 91">
            <a:extLst>
              <a:ext uri="{FF2B5EF4-FFF2-40B4-BE49-F238E27FC236}">
                <a16:creationId xmlns:a16="http://schemas.microsoft.com/office/drawing/2014/main" id="{89D11265-82B9-452A-A7BA-9011A32C7BFE}"/>
              </a:ext>
            </a:extLst>
          </p:cNvPr>
          <p:cNvSpPr txBox="1"/>
          <p:nvPr/>
        </p:nvSpPr>
        <p:spPr>
          <a:xfrm>
            <a:off x="5892123" y="5895545"/>
            <a:ext cx="890313" cy="400110"/>
          </a:xfrm>
          <a:prstGeom prst="rect">
            <a:avLst/>
          </a:prstGeom>
          <a:noFill/>
        </p:spPr>
        <p:txBody>
          <a:bodyPr wrap="square" lIns="0" rIns="0" rtlCol="0" anchor="b">
            <a:spAutoFit/>
          </a:bodyPr>
          <a:lstStyle/>
          <a:p>
            <a:pPr algn="ctr"/>
            <a:r>
              <a:rPr lang="tr-TR" sz="2000" b="1" noProof="1">
                <a:solidFill>
                  <a:schemeClr val="bg1"/>
                </a:solidFill>
              </a:rPr>
              <a:t>%16</a:t>
            </a:r>
            <a:endParaRPr lang="en-US" sz="2000" b="1" noProof="1">
              <a:solidFill>
                <a:schemeClr val="bg1"/>
              </a:solidFill>
            </a:endParaRPr>
          </a:p>
        </p:txBody>
      </p:sp>
      <p:sp>
        <p:nvSpPr>
          <p:cNvPr id="64" name="TextBox 92">
            <a:extLst>
              <a:ext uri="{FF2B5EF4-FFF2-40B4-BE49-F238E27FC236}">
                <a16:creationId xmlns:a16="http://schemas.microsoft.com/office/drawing/2014/main" id="{A39216CD-B86F-492F-B51A-9F1149E3A817}"/>
              </a:ext>
            </a:extLst>
          </p:cNvPr>
          <p:cNvSpPr txBox="1"/>
          <p:nvPr/>
        </p:nvSpPr>
        <p:spPr>
          <a:xfrm>
            <a:off x="2587284" y="5846183"/>
            <a:ext cx="1205205" cy="523220"/>
          </a:xfrm>
          <a:prstGeom prst="rect">
            <a:avLst/>
          </a:prstGeom>
          <a:noFill/>
        </p:spPr>
        <p:txBody>
          <a:bodyPr wrap="square" lIns="0" rIns="0" rtlCol="0" anchor="b">
            <a:spAutoFit/>
          </a:bodyPr>
          <a:lstStyle/>
          <a:p>
            <a:pPr algn="ctr"/>
            <a:r>
              <a:rPr lang="tr-TR" sz="2800" b="1" noProof="1">
                <a:solidFill>
                  <a:schemeClr val="bg1"/>
                </a:solidFill>
              </a:rPr>
              <a:t>% 59</a:t>
            </a:r>
            <a:endParaRPr lang="en-US" sz="2800" b="1" noProof="1">
              <a:solidFill>
                <a:schemeClr val="bg1"/>
              </a:solidFill>
            </a:endParaRPr>
          </a:p>
        </p:txBody>
      </p:sp>
      <p:sp>
        <p:nvSpPr>
          <p:cNvPr id="65" name="TextBox 95">
            <a:extLst>
              <a:ext uri="{FF2B5EF4-FFF2-40B4-BE49-F238E27FC236}">
                <a16:creationId xmlns:a16="http://schemas.microsoft.com/office/drawing/2014/main" id="{BE1A7889-7960-499C-AEFF-A33EDACE1002}"/>
              </a:ext>
            </a:extLst>
          </p:cNvPr>
          <p:cNvSpPr txBox="1"/>
          <p:nvPr/>
        </p:nvSpPr>
        <p:spPr>
          <a:xfrm>
            <a:off x="6929869" y="5896460"/>
            <a:ext cx="890313" cy="369332"/>
          </a:xfrm>
          <a:prstGeom prst="rect">
            <a:avLst/>
          </a:prstGeom>
          <a:noFill/>
        </p:spPr>
        <p:txBody>
          <a:bodyPr wrap="square" lIns="0" rIns="0" rtlCol="0" anchor="b">
            <a:spAutoFit/>
          </a:bodyPr>
          <a:lstStyle/>
          <a:p>
            <a:pPr algn="ctr"/>
            <a:r>
              <a:rPr lang="tr-TR" b="1" noProof="1">
                <a:solidFill>
                  <a:schemeClr val="bg1"/>
                </a:solidFill>
              </a:rPr>
              <a:t>%9</a:t>
            </a:r>
            <a:endParaRPr lang="en-US" b="1" noProof="1">
              <a:solidFill>
                <a:schemeClr val="bg1"/>
              </a:solidFill>
            </a:endParaRPr>
          </a:p>
        </p:txBody>
      </p:sp>
      <p:sp>
        <p:nvSpPr>
          <p:cNvPr id="66" name="TextBox 96">
            <a:extLst>
              <a:ext uri="{FF2B5EF4-FFF2-40B4-BE49-F238E27FC236}">
                <a16:creationId xmlns:a16="http://schemas.microsoft.com/office/drawing/2014/main" id="{6CAF2CA7-C5AD-4F48-833C-D82095930F6A}"/>
              </a:ext>
            </a:extLst>
          </p:cNvPr>
          <p:cNvSpPr txBox="1"/>
          <p:nvPr/>
        </p:nvSpPr>
        <p:spPr>
          <a:xfrm>
            <a:off x="7646262" y="5900205"/>
            <a:ext cx="890313" cy="369332"/>
          </a:xfrm>
          <a:prstGeom prst="rect">
            <a:avLst/>
          </a:prstGeom>
          <a:noFill/>
        </p:spPr>
        <p:txBody>
          <a:bodyPr wrap="square" lIns="0" rIns="0" rtlCol="0" anchor="b">
            <a:spAutoFit/>
          </a:bodyPr>
          <a:lstStyle/>
          <a:p>
            <a:pPr algn="ctr"/>
            <a:r>
              <a:rPr lang="tr-TR" b="1" noProof="1">
                <a:solidFill>
                  <a:schemeClr val="bg1"/>
                </a:solidFill>
              </a:rPr>
              <a:t>%8</a:t>
            </a:r>
            <a:endParaRPr lang="en-US" b="1" noProof="1">
              <a:solidFill>
                <a:schemeClr val="bg1"/>
              </a:solidFill>
            </a:endParaRPr>
          </a:p>
        </p:txBody>
      </p:sp>
      <p:sp>
        <p:nvSpPr>
          <p:cNvPr id="67" name="Rounded Rectangle 46">
            <a:extLst>
              <a:ext uri="{FF2B5EF4-FFF2-40B4-BE49-F238E27FC236}">
                <a16:creationId xmlns:a16="http://schemas.microsoft.com/office/drawing/2014/main" id="{D84F4C6C-1C13-444A-AFA5-5C66F19A3302}"/>
              </a:ext>
            </a:extLst>
          </p:cNvPr>
          <p:cNvSpPr/>
          <p:nvPr/>
        </p:nvSpPr>
        <p:spPr>
          <a:xfrm>
            <a:off x="462980" y="5065437"/>
            <a:ext cx="9046649" cy="364748"/>
          </a:xfrm>
          <a:prstGeom prst="roundRect">
            <a:avLst>
              <a:gd name="adj" fmla="val 12523"/>
            </a:avLst>
          </a:prstGeom>
          <a:solidFill>
            <a:srgbClr val="002060"/>
          </a:solidFill>
        </p:spPr>
        <p:txBody>
          <a:bodyPr wrap="square" anchor="ctr">
            <a:spAutoFit/>
          </a:bodyPr>
          <a:lstStyle/>
          <a:p>
            <a:pPr algn="ctr"/>
            <a:r>
              <a:rPr lang="tr-TR" sz="1600" b="1" dirty="0">
                <a:solidFill>
                  <a:schemeClr val="bg1"/>
                </a:solidFill>
              </a:rPr>
              <a:t>Temin Ettiğimiz Yurtdışı Kaynaklar </a:t>
            </a:r>
          </a:p>
        </p:txBody>
      </p:sp>
      <mc:AlternateContent xmlns:mc="http://schemas.openxmlformats.org/markup-compatibility/2006" xmlns:cx1="http://schemas.microsoft.com/office/drawing/2015/9/8/chartex">
        <mc:Choice Requires="cx1">
          <p:graphicFrame>
            <p:nvGraphicFramePr>
              <p:cNvPr id="68" name="Chart 59">
                <a:extLst>
                  <a:ext uri="{FF2B5EF4-FFF2-40B4-BE49-F238E27FC236}">
                    <a16:creationId xmlns:a16="http://schemas.microsoft.com/office/drawing/2014/main" id="{923C4553-C9B2-4EB2-A150-7C8EA60617DE}"/>
                  </a:ext>
                </a:extLst>
              </p:cNvPr>
              <p:cNvGraphicFramePr/>
              <p:nvPr/>
            </p:nvGraphicFramePr>
            <p:xfrm>
              <a:off x="462981" y="5407614"/>
              <a:ext cx="7630658" cy="1219669"/>
            </p:xfrm>
            <a:graphic>
              <a:graphicData uri="http://schemas.microsoft.com/office/drawing/2014/chartex">
                <cx:chart xmlns:cx="http://schemas.microsoft.com/office/drawing/2014/chartex" xmlns:r="http://schemas.openxmlformats.org/officeDocument/2006/relationships" r:id="rId18"/>
              </a:graphicData>
            </a:graphic>
          </p:graphicFrame>
        </mc:Choice>
        <mc:Fallback xmlns="">
          <p:pic>
            <p:nvPicPr>
              <p:cNvPr id="68" name="Chart 59">
                <a:extLst>
                  <a:ext uri="{FF2B5EF4-FFF2-40B4-BE49-F238E27FC236}">
                    <a16:creationId xmlns:a16="http://schemas.microsoft.com/office/drawing/2014/main" id="{923C4553-C9B2-4EB2-A150-7C8EA60617DE}"/>
                  </a:ext>
                </a:extLst>
              </p:cNvPr>
              <p:cNvPicPr>
                <a:picLocks noGrp="1" noRot="1" noChangeAspect="1" noMove="1" noResize="1" noEditPoints="1" noAdjustHandles="1" noChangeArrowheads="1" noChangeShapeType="1"/>
              </p:cNvPicPr>
              <p:nvPr/>
            </p:nvPicPr>
            <p:blipFill>
              <a:blip r:embed="rId19"/>
              <a:stretch>
                <a:fillRect/>
              </a:stretch>
            </p:blipFill>
            <p:spPr>
              <a:xfrm>
                <a:off x="462981" y="5407614"/>
                <a:ext cx="7630658" cy="1219669"/>
              </a:xfrm>
              <a:prstGeom prst="rect">
                <a:avLst/>
              </a:prstGeom>
            </p:spPr>
          </p:pic>
        </mc:Fallback>
      </mc:AlternateContent>
      <p:sp>
        <p:nvSpPr>
          <p:cNvPr id="69" name="Metin kutusu 82">
            <a:extLst>
              <a:ext uri="{FF2B5EF4-FFF2-40B4-BE49-F238E27FC236}">
                <a16:creationId xmlns:a16="http://schemas.microsoft.com/office/drawing/2014/main" id="{3CEF7756-CB3F-4C63-834F-BFB077C96D9C}"/>
              </a:ext>
            </a:extLst>
          </p:cNvPr>
          <p:cNvSpPr txBox="1"/>
          <p:nvPr/>
        </p:nvSpPr>
        <p:spPr>
          <a:xfrm>
            <a:off x="2382736" y="5683434"/>
            <a:ext cx="877356" cy="369332"/>
          </a:xfrm>
          <a:prstGeom prst="rect">
            <a:avLst/>
          </a:prstGeom>
          <a:noFill/>
        </p:spPr>
        <p:txBody>
          <a:bodyPr wrap="square" rtlCol="0">
            <a:spAutoFit/>
          </a:bodyPr>
          <a:lstStyle/>
          <a:p>
            <a:pPr algn="ctr"/>
            <a:r>
              <a:rPr lang="tr-TR" b="1" dirty="0">
                <a:solidFill>
                  <a:schemeClr val="bg1"/>
                </a:solidFill>
              </a:rPr>
              <a:t>USD</a:t>
            </a:r>
          </a:p>
        </p:txBody>
      </p:sp>
      <p:sp>
        <p:nvSpPr>
          <p:cNvPr id="70" name="Metin kutusu 83">
            <a:extLst>
              <a:ext uri="{FF2B5EF4-FFF2-40B4-BE49-F238E27FC236}">
                <a16:creationId xmlns:a16="http://schemas.microsoft.com/office/drawing/2014/main" id="{149B79D3-91E1-4418-BA48-D47882B0C691}"/>
              </a:ext>
            </a:extLst>
          </p:cNvPr>
          <p:cNvSpPr txBox="1"/>
          <p:nvPr/>
        </p:nvSpPr>
        <p:spPr>
          <a:xfrm>
            <a:off x="2464393" y="5910934"/>
            <a:ext cx="877356" cy="369332"/>
          </a:xfrm>
          <a:prstGeom prst="rect">
            <a:avLst/>
          </a:prstGeom>
          <a:noFill/>
        </p:spPr>
        <p:txBody>
          <a:bodyPr wrap="square" rtlCol="0">
            <a:spAutoFit/>
          </a:bodyPr>
          <a:lstStyle/>
          <a:p>
            <a:r>
              <a:rPr lang="tr-TR" b="1" dirty="0">
                <a:solidFill>
                  <a:schemeClr val="bg1"/>
                </a:solidFill>
              </a:rPr>
              <a:t>3.044</a:t>
            </a:r>
          </a:p>
        </p:txBody>
      </p:sp>
      <p:sp>
        <p:nvSpPr>
          <p:cNvPr id="71" name="Metin kutusu 84">
            <a:extLst>
              <a:ext uri="{FF2B5EF4-FFF2-40B4-BE49-F238E27FC236}">
                <a16:creationId xmlns:a16="http://schemas.microsoft.com/office/drawing/2014/main" id="{6D75A49B-2ADA-4C5A-9D41-C58205429E32}"/>
              </a:ext>
            </a:extLst>
          </p:cNvPr>
          <p:cNvSpPr txBox="1"/>
          <p:nvPr/>
        </p:nvSpPr>
        <p:spPr>
          <a:xfrm>
            <a:off x="6143348" y="5708102"/>
            <a:ext cx="786521" cy="369332"/>
          </a:xfrm>
          <a:prstGeom prst="rect">
            <a:avLst/>
          </a:prstGeom>
          <a:noFill/>
        </p:spPr>
        <p:txBody>
          <a:bodyPr wrap="square" rtlCol="0">
            <a:spAutoFit/>
          </a:bodyPr>
          <a:lstStyle/>
          <a:p>
            <a:r>
              <a:rPr lang="tr-TR" b="1" dirty="0">
                <a:solidFill>
                  <a:schemeClr val="bg1"/>
                </a:solidFill>
              </a:rPr>
              <a:t>EUR*</a:t>
            </a:r>
          </a:p>
        </p:txBody>
      </p:sp>
      <p:sp>
        <p:nvSpPr>
          <p:cNvPr id="72" name="Metin kutusu 85">
            <a:extLst>
              <a:ext uri="{FF2B5EF4-FFF2-40B4-BE49-F238E27FC236}">
                <a16:creationId xmlns:a16="http://schemas.microsoft.com/office/drawing/2014/main" id="{2FD36FAA-9A80-4CAF-8BCB-5076EDB63075}"/>
              </a:ext>
            </a:extLst>
          </p:cNvPr>
          <p:cNvSpPr txBox="1"/>
          <p:nvPr/>
        </p:nvSpPr>
        <p:spPr>
          <a:xfrm>
            <a:off x="6064080" y="5963888"/>
            <a:ext cx="815259" cy="369332"/>
          </a:xfrm>
          <a:prstGeom prst="rect">
            <a:avLst/>
          </a:prstGeom>
          <a:noFill/>
        </p:spPr>
        <p:txBody>
          <a:bodyPr wrap="square" rtlCol="0">
            <a:spAutoFit/>
          </a:bodyPr>
          <a:lstStyle/>
          <a:p>
            <a:r>
              <a:rPr lang="tr-TR" b="1" dirty="0">
                <a:solidFill>
                  <a:schemeClr val="bg1"/>
                </a:solidFill>
              </a:rPr>
              <a:t>2.336</a:t>
            </a:r>
          </a:p>
        </p:txBody>
      </p:sp>
      <p:pic>
        <p:nvPicPr>
          <p:cNvPr id="75" name="Picture 134">
            <a:extLst>
              <a:ext uri="{FF2B5EF4-FFF2-40B4-BE49-F238E27FC236}">
                <a16:creationId xmlns:a16="http://schemas.microsoft.com/office/drawing/2014/main" id="{792339A3-29E6-4184-AF19-FC6C5A957EAD}"/>
              </a:ext>
            </a:extLst>
          </p:cNvPr>
          <p:cNvPicPr>
            <a:picLocks noChangeAspect="1"/>
          </p:cNvPicPr>
          <p:nvPr/>
        </p:nvPicPr>
        <p:blipFill>
          <a:blip r:embed="rId20"/>
          <a:stretch>
            <a:fillRect/>
          </a:stretch>
        </p:blipFill>
        <p:spPr>
          <a:xfrm>
            <a:off x="1115205" y="4076635"/>
            <a:ext cx="754143" cy="754143"/>
          </a:xfrm>
          <a:prstGeom prst="rect">
            <a:avLst/>
          </a:prstGeom>
          <a:ln>
            <a:noFill/>
          </a:ln>
          <a:effectLst>
            <a:softEdge rad="112500"/>
          </a:effectLst>
        </p:spPr>
      </p:pic>
      <p:pic>
        <p:nvPicPr>
          <p:cNvPr id="76" name="Resim 9">
            <a:extLst>
              <a:ext uri="{FF2B5EF4-FFF2-40B4-BE49-F238E27FC236}">
                <a16:creationId xmlns:a16="http://schemas.microsoft.com/office/drawing/2014/main" id="{18521F9C-8E4D-4349-A0A7-678B4C5D3413}"/>
              </a:ext>
            </a:extLst>
          </p:cNvPr>
          <p:cNvPicPr>
            <a:picLocks noChangeAspect="1"/>
          </p:cNvPicPr>
          <p:nvPr/>
        </p:nvPicPr>
        <p:blipFill>
          <a:blip r:embed="rId16"/>
          <a:stretch>
            <a:fillRect/>
          </a:stretch>
        </p:blipFill>
        <p:spPr>
          <a:xfrm>
            <a:off x="7789823" y="2909375"/>
            <a:ext cx="1096757" cy="435714"/>
          </a:xfrm>
          <a:prstGeom prst="rect">
            <a:avLst/>
          </a:prstGeom>
        </p:spPr>
      </p:pic>
      <p:graphicFrame>
        <p:nvGraphicFramePr>
          <p:cNvPr id="77" name="Diagram 5">
            <a:extLst>
              <a:ext uri="{FF2B5EF4-FFF2-40B4-BE49-F238E27FC236}">
                <a16:creationId xmlns:a16="http://schemas.microsoft.com/office/drawing/2014/main" id="{32552494-8243-44EB-AF1D-EF30A882E338}"/>
              </a:ext>
            </a:extLst>
          </p:cNvPr>
          <p:cNvGraphicFramePr/>
          <p:nvPr/>
        </p:nvGraphicFramePr>
        <p:xfrm>
          <a:off x="3307288" y="1260313"/>
          <a:ext cx="3729869" cy="365147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78" name="Rectangle 77">
            <a:extLst>
              <a:ext uri="{FF2B5EF4-FFF2-40B4-BE49-F238E27FC236}">
                <a16:creationId xmlns:a16="http://schemas.microsoft.com/office/drawing/2014/main" id="{A2C350C4-348B-4171-BA6D-B390A93828AA}"/>
              </a:ext>
            </a:extLst>
          </p:cNvPr>
          <p:cNvSpPr/>
          <p:nvPr/>
        </p:nvSpPr>
        <p:spPr>
          <a:xfrm>
            <a:off x="8034868" y="5499513"/>
            <a:ext cx="1447800" cy="1032520"/>
          </a:xfrm>
          <a:prstGeom prst="rect">
            <a:avLst/>
          </a:prstGeom>
          <a:solidFill>
            <a:srgbClr val="DB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b="1" dirty="0">
                <a:solidFill>
                  <a:srgbClr val="19627F"/>
                </a:solidFill>
              </a:rPr>
              <a:t>Toplam </a:t>
            </a:r>
          </a:p>
          <a:p>
            <a:pPr algn="ctr"/>
            <a:r>
              <a:rPr lang="tr-TR" sz="1800" b="1" dirty="0">
                <a:solidFill>
                  <a:srgbClr val="19627F"/>
                </a:solidFill>
              </a:rPr>
              <a:t>5.380  </a:t>
            </a:r>
          </a:p>
          <a:p>
            <a:pPr algn="ctr"/>
            <a:r>
              <a:rPr lang="tr-TR" sz="1800" b="1" dirty="0">
                <a:solidFill>
                  <a:srgbClr val="19627F"/>
                </a:solidFill>
              </a:rPr>
              <a:t>Milyon USD</a:t>
            </a:r>
            <a:endParaRPr lang="tr-TR" dirty="0"/>
          </a:p>
        </p:txBody>
      </p:sp>
      <p:pic>
        <p:nvPicPr>
          <p:cNvPr id="79" name="Picture 78">
            <a:extLst>
              <a:ext uri="{FF2B5EF4-FFF2-40B4-BE49-F238E27FC236}">
                <a16:creationId xmlns:a16="http://schemas.microsoft.com/office/drawing/2014/main" id="{329D0237-3CCE-4C31-A590-6A97DBF3F1B5}"/>
              </a:ext>
            </a:extLst>
          </p:cNvPr>
          <p:cNvPicPr>
            <a:picLocks noChangeAspect="1"/>
          </p:cNvPicPr>
          <p:nvPr/>
        </p:nvPicPr>
        <p:blipFill>
          <a:blip r:embed="rId26"/>
          <a:stretch>
            <a:fillRect/>
          </a:stretch>
        </p:blipFill>
        <p:spPr>
          <a:xfrm>
            <a:off x="7265915" y="3606574"/>
            <a:ext cx="954179" cy="349090"/>
          </a:xfrm>
          <a:prstGeom prst="rect">
            <a:avLst/>
          </a:prstGeom>
        </p:spPr>
      </p:pic>
      <p:pic>
        <p:nvPicPr>
          <p:cNvPr id="81" name="Picture 80" descr="AIIB ile ilgili görsel sonucu">
            <a:extLst>
              <a:ext uri="{FF2B5EF4-FFF2-40B4-BE49-F238E27FC236}">
                <a16:creationId xmlns:a16="http://schemas.microsoft.com/office/drawing/2014/main" id="{A71390AF-6980-4551-99D6-CEF5B0AD2C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000" l="1266" r="94304">
                        <a14:foregroundMark x1="29114" y1="12143" x2="29114" y2="12143"/>
                        <a14:foregroundMark x1="39873" y1="6429" x2="39873" y2="6429"/>
                        <a14:foregroundMark x1="50000" y1="6429" x2="50000" y2="6429"/>
                        <a14:foregroundMark x1="61392" y1="5000" x2="61392" y2="5000"/>
                        <a14:foregroundMark x1="50633" y1="714" x2="50633" y2="714"/>
                        <a14:foregroundMark x1="14557" y1="42857" x2="14557" y2="42857"/>
                        <a14:foregroundMark x1="8228" y1="61429" x2="8228" y2="61429"/>
                        <a14:foregroundMark x1="5696" y1="66429" x2="5696" y2="66429"/>
                        <a14:foregroundMark x1="1266" y1="70000" x2="1266" y2="70000"/>
                        <a14:foregroundMark x1="45570" y1="50000" x2="45570" y2="50000"/>
                        <a14:foregroundMark x1="57595" y1="47143" x2="57595" y2="47143"/>
                        <a14:foregroundMark x1="74051" y1="43571" x2="74051" y2="43571"/>
                        <a14:foregroundMark x1="94304" y1="42143" x2="94304" y2="42143"/>
                        <a14:foregroundMark x1="67089" y1="89286" x2="67089" y2="89286"/>
                        <a14:foregroundMark x1="52532" y1="90000" x2="52532" y2="90000"/>
                        <a14:foregroundMark x1="48101" y1="95000" x2="48101" y2="95000"/>
                      </a14:backgroundRemoval>
                    </a14:imgEffect>
                  </a14:imgLayer>
                </a14:imgProps>
              </a:ext>
              <a:ext uri="{28A0092B-C50C-407E-A947-70E740481C1C}">
                <a14:useLocalDpi xmlns:a14="http://schemas.microsoft.com/office/drawing/2010/main" val="0"/>
              </a:ext>
            </a:extLst>
          </a:blip>
          <a:srcRect/>
          <a:stretch>
            <a:fillRect/>
          </a:stretch>
        </p:blipFill>
        <p:spPr bwMode="auto">
          <a:xfrm>
            <a:off x="8799138" y="2195179"/>
            <a:ext cx="763427" cy="676399"/>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Rounded Corners 81">
            <a:extLst>
              <a:ext uri="{FF2B5EF4-FFF2-40B4-BE49-F238E27FC236}">
                <a16:creationId xmlns:a16="http://schemas.microsoft.com/office/drawing/2014/main" id="{B2140BE9-A8D0-4743-A3CA-99A91B5764AE}"/>
              </a:ext>
            </a:extLst>
          </p:cNvPr>
          <p:cNvSpPr/>
          <p:nvPr/>
        </p:nvSpPr>
        <p:spPr>
          <a:xfrm>
            <a:off x="7403427" y="4236041"/>
            <a:ext cx="1936277" cy="684800"/>
          </a:xfrm>
          <a:prstGeom prst="roundRect">
            <a:avLst/>
          </a:prstGeom>
          <a:solidFill>
            <a:schemeClr val="bg1">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1.2 Milyar USD</a:t>
            </a:r>
          </a:p>
        </p:txBody>
      </p:sp>
      <p:pic>
        <p:nvPicPr>
          <p:cNvPr id="83" name="Picture 2" descr="Japan Bank for International Cooperation | LinkedIn">
            <a:extLst>
              <a:ext uri="{FF2B5EF4-FFF2-40B4-BE49-F238E27FC236}">
                <a16:creationId xmlns:a16="http://schemas.microsoft.com/office/drawing/2014/main" id="{7DF86EF9-65B1-480F-9A0C-0DA9744EFBE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51214" y="2111473"/>
            <a:ext cx="808830" cy="808830"/>
          </a:xfrm>
          <a:prstGeom prst="rect">
            <a:avLst/>
          </a:prstGeom>
          <a:noFill/>
          <a:extLst>
            <a:ext uri="{909E8E84-426E-40DD-AFC4-6F175D3DCCD1}">
              <a14:hiddenFill xmlns:a14="http://schemas.microsoft.com/office/drawing/2010/main">
                <a:solidFill>
                  <a:srgbClr val="FFFFFF"/>
                </a:solidFill>
              </a14:hiddenFill>
            </a:ext>
          </a:extLst>
        </p:spPr>
      </p:pic>
      <p:pic>
        <p:nvPicPr>
          <p:cNvPr id="84" name="Resim 5">
            <a:extLst>
              <a:ext uri="{FF2B5EF4-FFF2-40B4-BE49-F238E27FC236}">
                <a16:creationId xmlns:a16="http://schemas.microsoft.com/office/drawing/2014/main" id="{1A609401-3B47-484B-B46F-239E4E389AAF}"/>
              </a:ext>
            </a:extLst>
          </p:cNvPr>
          <p:cNvPicPr>
            <a:picLocks noChangeAspect="1"/>
          </p:cNvPicPr>
          <p:nvPr/>
        </p:nvPicPr>
        <p:blipFill>
          <a:blip r:embed="rId11"/>
          <a:stretch>
            <a:fillRect/>
          </a:stretch>
        </p:blipFill>
        <p:spPr>
          <a:xfrm>
            <a:off x="8513980" y="3490419"/>
            <a:ext cx="1055453" cy="553234"/>
          </a:xfrm>
          <a:prstGeom prst="rect">
            <a:avLst/>
          </a:prstGeom>
        </p:spPr>
      </p:pic>
      <p:sp>
        <p:nvSpPr>
          <p:cNvPr id="44" name="Title 3">
            <a:extLst>
              <a:ext uri="{FF2B5EF4-FFF2-40B4-BE49-F238E27FC236}">
                <a16:creationId xmlns:a16="http://schemas.microsoft.com/office/drawing/2014/main" id="{EB330E61-1088-445C-B96D-042CCC4621AB}"/>
              </a:ext>
            </a:extLst>
          </p:cNvPr>
          <p:cNvSpPr txBox="1">
            <a:spLocks/>
          </p:cNvSpPr>
          <p:nvPr/>
        </p:nvSpPr>
        <p:spPr>
          <a:xfrm>
            <a:off x="452439" y="98613"/>
            <a:ext cx="8002605" cy="522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tr-TR" sz="1800" b="1" dirty="0">
                <a:latin typeface="+mn-lt"/>
                <a:ea typeface="Lato" panose="020F0502020204030203" pitchFamily="34" charset="0"/>
                <a:cs typeface="Arial" panose="020B0604020202020204" pitchFamily="34" charset="0"/>
              </a:rPr>
              <a:t>Fonlama Kaynakları ve Temaları</a:t>
            </a:r>
          </a:p>
        </p:txBody>
      </p:sp>
      <p:pic>
        <p:nvPicPr>
          <p:cNvPr id="1026" name="Picture 2" descr="Türkiye Cumhuriyet Merkez Bankası Logo PNG vector in SVG, PDF, AI, CDR  format">
            <a:extLst>
              <a:ext uri="{FF2B5EF4-FFF2-40B4-BE49-F238E27FC236}">
                <a16:creationId xmlns:a16="http://schemas.microsoft.com/office/drawing/2014/main" id="{C1057313-0DE2-4FDB-989A-A78C01A5F8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5223" y="1298991"/>
            <a:ext cx="1044000" cy="783604"/>
          </a:xfrm>
          <a:prstGeom prst="rect">
            <a:avLst/>
          </a:prstGeom>
          <a:noFill/>
          <a:extLst>
            <a:ext uri="{909E8E84-426E-40DD-AFC4-6F175D3DCCD1}">
              <a14:hiddenFill xmlns:a14="http://schemas.microsoft.com/office/drawing/2010/main">
                <a:solidFill>
                  <a:srgbClr val="FFFFFF"/>
                </a:solidFill>
              </a14:hiddenFill>
            </a:ext>
          </a:extLst>
        </p:spPr>
      </p:pic>
      <p:pic>
        <p:nvPicPr>
          <p:cNvPr id="80" name="Resim 4">
            <a:extLst>
              <a:ext uri="{FF2B5EF4-FFF2-40B4-BE49-F238E27FC236}">
                <a16:creationId xmlns:a16="http://schemas.microsoft.com/office/drawing/2014/main" id="{1F7487E0-BB45-4B48-8BF8-56FFE75FCCA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73" b="94332" l="5547" r="93047">
                        <a14:foregroundMark x1="33047" y1="12753" x2="33047" y2="12753"/>
                        <a14:foregroundMark x1="38828" y1="7996" x2="38828" y2="7996"/>
                        <a14:foregroundMark x1="42891" y1="6275" x2="42891" y2="6275"/>
                        <a14:foregroundMark x1="46563" y1="17409" x2="46563" y2="17409"/>
                        <a14:foregroundMark x1="53516" y1="20344" x2="53516" y2="20344"/>
                        <a14:foregroundMark x1="62969" y1="17409" x2="62969" y2="17409"/>
                        <a14:foregroundMark x1="69297" y1="33401" x2="69297" y2="33401"/>
                        <a14:foregroundMark x1="56250" y1="32287" x2="56250" y2="32287"/>
                        <a14:foregroundMark x1="45078" y1="36134" x2="45078" y2="36134"/>
                        <a14:foregroundMark x1="30000" y1="30870" x2="30000" y2="30870"/>
                        <a14:foregroundMark x1="37813" y1="17510" x2="37813" y2="17510"/>
                        <a14:foregroundMark x1="30391" y1="49595" x2="30391" y2="49595"/>
                        <a14:foregroundMark x1="42734" y1="50506" x2="42734" y2="50506"/>
                        <a14:foregroundMark x1="58047" y1="51215" x2="58047" y2="51215"/>
                        <a14:foregroundMark x1="69219" y1="52834" x2="69219" y2="52834"/>
                        <a14:foregroundMark x1="63125" y1="67915" x2="63125" y2="67915"/>
                        <a14:foregroundMark x1="53516" y1="65891" x2="53516" y2="65891"/>
                        <a14:foregroundMark x1="45938" y1="65587" x2="45547" y2="65587"/>
                        <a14:foregroundMark x1="38594" y1="68421" x2="38594" y2="68421"/>
                        <a14:foregroundMark x1="6094" y1="90283" x2="6094" y2="90283"/>
                        <a14:foregroundMark x1="5547" y1="88462" x2="5547" y2="88462"/>
                        <a14:foregroundMark x1="5859" y1="94534" x2="5859" y2="94534"/>
                        <a14:foregroundMark x1="10859" y1="90283" x2="10859" y2="90283"/>
                        <a14:foregroundMark x1="18594" y1="91397" x2="18594" y2="91397"/>
                        <a14:foregroundMark x1="28438" y1="93219" x2="28438" y2="93219"/>
                        <a14:foregroundMark x1="31563" y1="87753" x2="31563" y2="87753"/>
                        <a14:foregroundMark x1="38125" y1="90587" x2="38125" y2="90587"/>
                        <a14:foregroundMark x1="49531" y1="88765" x2="49531" y2="88765"/>
                        <a14:foregroundMark x1="52969" y1="90688" x2="52969" y2="90688"/>
                        <a14:foregroundMark x1="58906" y1="91397" x2="58906" y2="91397"/>
                        <a14:foregroundMark x1="69766" y1="93117" x2="69766" y2="93117"/>
                        <a14:foregroundMark x1="77031" y1="91802" x2="77031" y2="91802"/>
                        <a14:foregroundMark x1="83906" y1="92510" x2="83906" y2="92510"/>
                        <a14:foregroundMark x1="91172" y1="90486" x2="91172" y2="90486"/>
                        <a14:foregroundMark x1="91875" y1="89879" x2="91875" y2="89879"/>
                        <a14:foregroundMark x1="93047" y1="90688" x2="93047" y2="90688"/>
                        <a14:foregroundMark x1="33516" y1="94332" x2="33516" y2="94332"/>
                        <a14:backgroundMark x1="48125" y1="89777" x2="48125" y2="89777"/>
                        <a14:backgroundMark x1="71484" y1="92713" x2="71484" y2="92713"/>
                        <a14:backgroundMark x1="71797" y1="89170" x2="71797" y2="89170"/>
                        <a14:backgroundMark x1="78828" y1="91599" x2="78828" y2="91599"/>
                        <a14:backgroundMark x1="95313" y1="90587" x2="95313" y2="90587"/>
                        <a14:backgroundMark x1="33281" y1="92713" x2="33281" y2="92713"/>
                      </a14:backgroundRemoval>
                    </a14:imgEffect>
                  </a14:imgLayer>
                </a14:imgProps>
              </a:ext>
            </a:extLst>
          </a:blip>
          <a:stretch>
            <a:fillRect/>
          </a:stretch>
        </p:blipFill>
        <p:spPr>
          <a:xfrm>
            <a:off x="7369723" y="1245576"/>
            <a:ext cx="1044064" cy="805887"/>
          </a:xfrm>
          <a:prstGeom prst="rect">
            <a:avLst/>
          </a:prstGeom>
        </p:spPr>
      </p:pic>
      <p:sp>
        <p:nvSpPr>
          <p:cNvPr id="46" name="Rectangle 45">
            <a:extLst>
              <a:ext uri="{FF2B5EF4-FFF2-40B4-BE49-F238E27FC236}">
                <a16:creationId xmlns:a16="http://schemas.microsoft.com/office/drawing/2014/main" id="{4CE9722A-F480-47F2-B040-E9898E1FC2CF}"/>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331116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15703AA1-4488-4C41-BB01-4B624C4C5F48}"/>
              </a:ext>
            </a:extLst>
          </p:cNvPr>
          <p:cNvGraphicFramePr>
            <a:graphicFrameLocks noGrp="1"/>
          </p:cNvGraphicFramePr>
          <p:nvPr/>
        </p:nvGraphicFramePr>
        <p:xfrm>
          <a:off x="697208" y="1266062"/>
          <a:ext cx="8782080" cy="5113365"/>
        </p:xfrm>
        <a:graphic>
          <a:graphicData uri="http://schemas.openxmlformats.org/drawingml/2006/table">
            <a:tbl>
              <a:tblPr firstRow="1" bandRow="1">
                <a:tableStyleId>{5C22544A-7EE6-4342-B048-85BDC9FD1C3A}</a:tableStyleId>
              </a:tblPr>
              <a:tblGrid>
                <a:gridCol w="1097760">
                  <a:extLst>
                    <a:ext uri="{9D8B030D-6E8A-4147-A177-3AD203B41FA5}">
                      <a16:colId xmlns:a16="http://schemas.microsoft.com/office/drawing/2014/main" val="3088182654"/>
                    </a:ext>
                  </a:extLst>
                </a:gridCol>
                <a:gridCol w="1097760">
                  <a:extLst>
                    <a:ext uri="{9D8B030D-6E8A-4147-A177-3AD203B41FA5}">
                      <a16:colId xmlns:a16="http://schemas.microsoft.com/office/drawing/2014/main" val="2730116490"/>
                    </a:ext>
                  </a:extLst>
                </a:gridCol>
                <a:gridCol w="1097760">
                  <a:extLst>
                    <a:ext uri="{9D8B030D-6E8A-4147-A177-3AD203B41FA5}">
                      <a16:colId xmlns:a16="http://schemas.microsoft.com/office/drawing/2014/main" val="2062790710"/>
                    </a:ext>
                  </a:extLst>
                </a:gridCol>
                <a:gridCol w="1097760">
                  <a:extLst>
                    <a:ext uri="{9D8B030D-6E8A-4147-A177-3AD203B41FA5}">
                      <a16:colId xmlns:a16="http://schemas.microsoft.com/office/drawing/2014/main" val="279917162"/>
                    </a:ext>
                  </a:extLst>
                </a:gridCol>
                <a:gridCol w="1097760">
                  <a:extLst>
                    <a:ext uri="{9D8B030D-6E8A-4147-A177-3AD203B41FA5}">
                      <a16:colId xmlns:a16="http://schemas.microsoft.com/office/drawing/2014/main" val="4280378880"/>
                    </a:ext>
                  </a:extLst>
                </a:gridCol>
                <a:gridCol w="1097760">
                  <a:extLst>
                    <a:ext uri="{9D8B030D-6E8A-4147-A177-3AD203B41FA5}">
                      <a16:colId xmlns:a16="http://schemas.microsoft.com/office/drawing/2014/main" val="3585024117"/>
                    </a:ext>
                  </a:extLst>
                </a:gridCol>
                <a:gridCol w="1097760">
                  <a:extLst>
                    <a:ext uri="{9D8B030D-6E8A-4147-A177-3AD203B41FA5}">
                      <a16:colId xmlns:a16="http://schemas.microsoft.com/office/drawing/2014/main" val="1475466174"/>
                    </a:ext>
                  </a:extLst>
                </a:gridCol>
                <a:gridCol w="1097760">
                  <a:extLst>
                    <a:ext uri="{9D8B030D-6E8A-4147-A177-3AD203B41FA5}">
                      <a16:colId xmlns:a16="http://schemas.microsoft.com/office/drawing/2014/main" val="598455983"/>
                    </a:ext>
                  </a:extLst>
                </a:gridCol>
              </a:tblGrid>
              <a:tr h="805094">
                <a:tc>
                  <a:txBody>
                    <a:bodyPr/>
                    <a:lstStyle/>
                    <a:p>
                      <a:pPr algn="ctr"/>
                      <a:r>
                        <a:rPr lang="tr-TR" sz="1200" dirty="0">
                          <a:solidFill>
                            <a:schemeClr val="tx1"/>
                          </a:solidFill>
                        </a:rPr>
                        <a:t>Kaynak Kuruluş</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4625023"/>
                  </a:ext>
                </a:extLst>
              </a:tr>
              <a:tr h="928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t>Kaynak Teması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Yatırım Teşvikli Avans Kredisi (YTAK)</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Yatırım Kredisi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Yatırım Kredisi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Yatırım Kredisi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Yatırım Kredisi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İşletme Kredisi (ITFC + OPEC)</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Yatırım Kredisi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530811"/>
                  </a:ext>
                </a:extLst>
              </a:tr>
              <a:tr h="1845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t>Kaynak Teması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200" kern="1200" dirty="0">
                          <a:solidFill>
                            <a:schemeClr val="dk1"/>
                          </a:solidFill>
                          <a:effectLst/>
                          <a:latin typeface="+mn-lt"/>
                          <a:ea typeface="+mn-ea"/>
                          <a:cs typeface="+mn-cs"/>
                        </a:rPr>
                        <a:t>Stratejik Öncelikli Yatırımlar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en-US" sz="1200" dirty="0" err="1">
                          <a:solidFill>
                            <a:schemeClr val="tx1"/>
                          </a:solidFill>
                          <a:latin typeface="+mn-lt"/>
                        </a:rPr>
                        <a:t>Jeotermal</a:t>
                      </a:r>
                      <a:r>
                        <a:rPr lang="en-US" sz="1200" dirty="0">
                          <a:solidFill>
                            <a:schemeClr val="tx1"/>
                          </a:solidFill>
                          <a:latin typeface="+mn-lt"/>
                        </a:rPr>
                        <a:t> </a:t>
                      </a:r>
                      <a:r>
                        <a:rPr lang="tr-TR" sz="1200" dirty="0">
                          <a:solidFill>
                            <a:schemeClr val="tx1"/>
                          </a:solidFill>
                          <a:latin typeface="+mn-lt"/>
                        </a:rPr>
                        <a:t>Enerji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Yenilenebilir Enerji Üretimi</a:t>
                      </a:r>
                    </a:p>
                    <a:p>
                      <a:pPr algn="ctr">
                        <a:spcAft>
                          <a:spcPts val="600"/>
                        </a:spcAft>
                      </a:pPr>
                      <a:r>
                        <a:rPr lang="tr-TR" sz="1200" dirty="0">
                          <a:solidFill>
                            <a:schemeClr val="tx1"/>
                          </a:solidFill>
                          <a:latin typeface="+mn-lt"/>
                        </a:rPr>
                        <a:t>Enerji ve Kaynak Verimliliği</a:t>
                      </a:r>
                    </a:p>
                    <a:p>
                      <a:pPr algn="ctr">
                        <a:spcAft>
                          <a:spcPts val="600"/>
                        </a:spcAft>
                      </a:pPr>
                      <a:r>
                        <a:rPr lang="tr-TR" sz="1200" dirty="0">
                          <a:solidFill>
                            <a:schemeClr val="tx1"/>
                          </a:solidFill>
                          <a:latin typeface="+mn-lt"/>
                        </a:rPr>
                        <a:t>Sürdürülebilir Yatırımlar</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Yenilenebilir Enerji</a:t>
                      </a:r>
                    </a:p>
                    <a:p>
                      <a:pPr algn="ctr">
                        <a:spcAft>
                          <a:spcPts val="600"/>
                        </a:spcAft>
                      </a:pPr>
                      <a:r>
                        <a:rPr lang="tr-TR" sz="1200" dirty="0">
                          <a:solidFill>
                            <a:schemeClr val="tx1"/>
                          </a:solidFill>
                          <a:latin typeface="+mn-lt"/>
                        </a:rPr>
                        <a:t>Enerji Verimliliği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Gıda Güvenliği </a:t>
                      </a:r>
                    </a:p>
                    <a:p>
                      <a:pPr algn="ctr">
                        <a:spcAft>
                          <a:spcPts val="600"/>
                        </a:spcAft>
                      </a:pPr>
                      <a:r>
                        <a:rPr lang="tr-TR" sz="1200" dirty="0">
                          <a:solidFill>
                            <a:schemeClr val="tx1"/>
                          </a:solidFill>
                          <a:latin typeface="+mn-lt"/>
                        </a:rPr>
                        <a:t>ve Tarım</a:t>
                      </a:r>
                    </a:p>
                    <a:p>
                      <a:pPr algn="ctr">
                        <a:spcAft>
                          <a:spcPts val="600"/>
                        </a:spcAft>
                      </a:pPr>
                      <a:r>
                        <a:rPr lang="tr-TR" sz="1200" dirty="0">
                          <a:solidFill>
                            <a:schemeClr val="tx1"/>
                          </a:solidFill>
                          <a:latin typeface="+mn-lt"/>
                        </a:rPr>
                        <a:t>(Deprem Bölgesi)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Gıda Güvenliği ve Tarım(Deprem Bölgesi)</a:t>
                      </a:r>
                    </a:p>
                    <a:p>
                      <a:pPr algn="ctr">
                        <a:spcAft>
                          <a:spcPts val="600"/>
                        </a:spcAft>
                      </a:pPr>
                      <a:r>
                        <a:rPr lang="tr-TR" sz="1200" dirty="0">
                          <a:solidFill>
                            <a:schemeClr val="tx1"/>
                          </a:solidFill>
                          <a:latin typeface="+mn-lt"/>
                        </a:rPr>
                        <a:t>Deprem Bölgesi ile ilişkili Tüm Yatırımlar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Yenilenebilir Enerji Üretimi </a:t>
                      </a:r>
                    </a:p>
                    <a:p>
                      <a:pPr algn="ctr">
                        <a:spcAft>
                          <a:spcPts val="600"/>
                        </a:spcAft>
                      </a:pPr>
                      <a:r>
                        <a:rPr lang="tr-TR" sz="1200" dirty="0">
                          <a:solidFill>
                            <a:schemeClr val="tx1"/>
                          </a:solidFill>
                          <a:latin typeface="+mn-lt"/>
                        </a:rPr>
                        <a:t>Enerji Verimliliği</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4554310"/>
                  </a:ext>
                </a:extLst>
              </a:tr>
              <a:tr h="4155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solidFill>
                            <a:schemeClr val="tx1"/>
                          </a:solidFill>
                          <a:latin typeface="+mn-lt"/>
                        </a:rPr>
                        <a:t>Çatı ve Arazi 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200" dirty="0"/>
                        <a: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en-US" sz="1200" b="0" i="0" kern="1200" dirty="0">
                          <a:solidFill>
                            <a:schemeClr val="dk1"/>
                          </a:solidFill>
                          <a:effectLst/>
                          <a:latin typeface="+mn-lt"/>
                          <a:ea typeface="+mn-ea"/>
                          <a:cs typeface="+mn-cs"/>
                        </a:rPr>
                        <a:t>✓</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en-US" sz="1200" b="0" i="0" kern="1200" dirty="0">
                          <a:solidFill>
                            <a:schemeClr val="dk1"/>
                          </a:solidFill>
                          <a:effectLst/>
                          <a:latin typeface="+mn-lt"/>
                          <a:ea typeface="+mn-ea"/>
                          <a:cs typeface="+mn-cs"/>
                        </a:rPr>
                        <a:t>✓</a:t>
                      </a:r>
                      <a:endParaRPr lang="tr-TR"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tr-TR" sz="1200" dirty="0">
                          <a:solidFill>
                            <a:schemeClr val="tx1"/>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600"/>
                        </a:spcAft>
                      </a:pPr>
                      <a:r>
                        <a:rPr lang="en-US" sz="1200" b="0" i="0" kern="1200" dirty="0">
                          <a:solidFill>
                            <a:schemeClr val="dk1"/>
                          </a:solidFill>
                          <a:effectLst/>
                          <a:latin typeface="+mn-lt"/>
                          <a:ea typeface="+mn-ea"/>
                          <a:cs typeface="+mn-cs"/>
                        </a:rPr>
                        <a:t>✓</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9566509"/>
                  </a:ext>
                </a:extLst>
              </a:tr>
              <a:tr h="5865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t>Kaynak Toplam Tutarı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200" dirty="0"/>
                        <a:t>300 Milyar TL</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150 Milyon USD</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100 Milyon EUR</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200 Milyon USD</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100 Milyon USD</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150 Milyon USD</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100 Milyon EUR</a:t>
                      </a:r>
                      <a:endParaRPr lang="en-US" sz="12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527674"/>
                  </a:ext>
                </a:extLst>
              </a:tr>
              <a:tr h="4903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t>Kredi Vadesi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10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10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10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10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10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2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rPr>
                        <a:t>Azami 10 Yıl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3285786"/>
                  </a:ext>
                </a:extLst>
              </a:tr>
            </a:tbl>
          </a:graphicData>
        </a:graphic>
      </p:graphicFrame>
      <p:sp>
        <p:nvSpPr>
          <p:cNvPr id="19" name="TextBox 18">
            <a:extLst>
              <a:ext uri="{FF2B5EF4-FFF2-40B4-BE49-F238E27FC236}">
                <a16:creationId xmlns:a16="http://schemas.microsoft.com/office/drawing/2014/main" id="{03DD319D-0DCE-4AB1-AA39-647E7C66E1EA}"/>
              </a:ext>
            </a:extLst>
          </p:cNvPr>
          <p:cNvSpPr txBox="1"/>
          <p:nvPr/>
        </p:nvSpPr>
        <p:spPr>
          <a:xfrm>
            <a:off x="521037" y="125852"/>
            <a:ext cx="8657971" cy="369332"/>
          </a:xfrm>
          <a:prstGeom prst="rect">
            <a:avLst/>
          </a:prstGeom>
          <a:noFill/>
        </p:spPr>
        <p:txBody>
          <a:bodyPr wrap="square">
            <a:spAutoFit/>
          </a:bodyPr>
          <a:lstStyle/>
          <a:p>
            <a:pPr defTabSz="457227">
              <a:defRPr/>
            </a:pPr>
            <a:r>
              <a:rPr lang="en-US" sz="1800" b="1" dirty="0" err="1">
                <a:ea typeface="Lato" panose="020F0502020204030203" pitchFamily="34" charset="0"/>
                <a:cs typeface="Arial" panose="020B0604020202020204" pitchFamily="34" charset="0"/>
              </a:rPr>
              <a:t>Fonlama</a:t>
            </a:r>
            <a:r>
              <a:rPr lang="en-US" sz="1800" b="1" dirty="0">
                <a:ea typeface="Lato" panose="020F0502020204030203" pitchFamily="34" charset="0"/>
                <a:cs typeface="Arial" panose="020B0604020202020204" pitchFamily="34" charset="0"/>
              </a:rPr>
              <a:t> Kaynakları ve </a:t>
            </a:r>
            <a:r>
              <a:rPr lang="en-US" sz="1800" b="1" dirty="0" err="1">
                <a:ea typeface="Lato" panose="020F0502020204030203" pitchFamily="34" charset="0"/>
                <a:cs typeface="Arial" panose="020B0604020202020204" pitchFamily="34" charset="0"/>
              </a:rPr>
              <a:t>Temaları</a:t>
            </a:r>
            <a:endParaRPr lang="en-US" b="1" dirty="0">
              <a:ea typeface="Lato" panose="020F0502020204030203" pitchFamily="34" charset="0"/>
              <a:cs typeface="Arial" panose="020B0604020202020204" pitchFamily="34" charset="0"/>
            </a:endParaRPr>
          </a:p>
        </p:txBody>
      </p:sp>
      <p:sp>
        <p:nvSpPr>
          <p:cNvPr id="20" name="Rounded Rectangle 19"/>
          <p:cNvSpPr/>
          <p:nvPr/>
        </p:nvSpPr>
        <p:spPr>
          <a:xfrm>
            <a:off x="637561" y="784968"/>
            <a:ext cx="8892190" cy="373981"/>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t>Aktif Kaynak Bilgileri</a:t>
            </a:r>
          </a:p>
        </p:txBody>
      </p:sp>
      <p:pic>
        <p:nvPicPr>
          <p:cNvPr id="18" name="Picture 17">
            <a:extLst>
              <a:ext uri="{FF2B5EF4-FFF2-40B4-BE49-F238E27FC236}">
                <a16:creationId xmlns:a16="http://schemas.microsoft.com/office/drawing/2014/main" id="{973210D4-B70A-4F61-BBDF-3FFD07813F64}"/>
              </a:ext>
            </a:extLst>
          </p:cNvPr>
          <p:cNvPicPr>
            <a:picLocks/>
          </p:cNvPicPr>
          <p:nvPr/>
        </p:nvPicPr>
        <p:blipFill>
          <a:blip r:embed="rId2"/>
          <a:stretch>
            <a:fillRect/>
          </a:stretch>
        </p:blipFill>
        <p:spPr>
          <a:xfrm>
            <a:off x="4040482" y="1371841"/>
            <a:ext cx="1030964" cy="645381"/>
          </a:xfrm>
          <a:prstGeom prst="rect">
            <a:avLst/>
          </a:prstGeom>
        </p:spPr>
      </p:pic>
      <p:pic>
        <p:nvPicPr>
          <p:cNvPr id="1026" name="Picture 2" descr="Japan Bank for International Cooperation | LinkedIn">
            <a:extLst>
              <a:ext uri="{FF2B5EF4-FFF2-40B4-BE49-F238E27FC236}">
                <a16:creationId xmlns:a16="http://schemas.microsoft.com/office/drawing/2014/main" id="{B7C63CB3-8CC6-484B-9D69-9240F5D39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2756" y="1279532"/>
            <a:ext cx="767375" cy="767375"/>
          </a:xfrm>
          <a:prstGeom prst="rect">
            <a:avLst/>
          </a:prstGeom>
          <a:noFill/>
          <a:extLst>
            <a:ext uri="{909E8E84-426E-40DD-AFC4-6F175D3DCCD1}">
              <a14:hiddenFill xmlns:a14="http://schemas.microsoft.com/office/drawing/2010/main">
                <a:solidFill>
                  <a:srgbClr val="FFFFFF"/>
                </a:solidFill>
              </a14:hiddenFill>
            </a:ext>
          </a:extLst>
        </p:spPr>
      </p:pic>
      <p:sp>
        <p:nvSpPr>
          <p:cNvPr id="23" name="Round Same Side Corner Rectangle 10">
            <a:extLst>
              <a:ext uri="{FF2B5EF4-FFF2-40B4-BE49-F238E27FC236}">
                <a16:creationId xmlns:a16="http://schemas.microsoft.com/office/drawing/2014/main" id="{122A9C77-0C4F-4F6E-8299-4BB064E6A16C}"/>
              </a:ext>
            </a:extLst>
          </p:cNvPr>
          <p:cNvSpPr>
            <a:spLocks/>
          </p:cNvSpPr>
          <p:nvPr/>
        </p:nvSpPr>
        <p:spPr>
          <a:xfrm rot="16200000" flipV="1">
            <a:off x="6997500" y="974168"/>
            <a:ext cx="710272" cy="1430669"/>
          </a:xfrm>
          <a:prstGeom prst="round2SameRect">
            <a:avLst/>
          </a:prstGeom>
          <a:blipFill rotWithShape="0">
            <a:blip r:embed="rId4"/>
            <a:stretch>
              <a:fillRect/>
            </a:stretch>
          </a:blipFill>
          <a:ln>
            <a:noFill/>
          </a:ln>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1" name="Picture 20">
            <a:extLst>
              <a:ext uri="{FF2B5EF4-FFF2-40B4-BE49-F238E27FC236}">
                <a16:creationId xmlns:a16="http://schemas.microsoft.com/office/drawing/2014/main" id="{7793D09C-5A04-4551-BB78-3A51681401E2}"/>
              </a:ext>
            </a:extLst>
          </p:cNvPr>
          <p:cNvPicPr>
            <a:picLocks/>
          </p:cNvPicPr>
          <p:nvPr/>
        </p:nvPicPr>
        <p:blipFill rotWithShape="1">
          <a:blip r:embed="rId5"/>
          <a:srcRect l="3719" r="4256"/>
          <a:stretch/>
        </p:blipFill>
        <p:spPr>
          <a:xfrm>
            <a:off x="8437245" y="1409080"/>
            <a:ext cx="988695" cy="506010"/>
          </a:xfrm>
          <a:prstGeom prst="rect">
            <a:avLst/>
          </a:prstGeom>
        </p:spPr>
      </p:pic>
      <p:pic>
        <p:nvPicPr>
          <p:cNvPr id="11" name="Resim 4">
            <a:extLst>
              <a:ext uri="{FF2B5EF4-FFF2-40B4-BE49-F238E27FC236}">
                <a16:creationId xmlns:a16="http://schemas.microsoft.com/office/drawing/2014/main" id="{BB0A4FAC-4399-4917-BB4A-C7DC529557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73" b="94332" l="5547" r="93047">
                        <a14:foregroundMark x1="33047" y1="12753" x2="33047" y2="12753"/>
                        <a14:foregroundMark x1="38828" y1="7996" x2="38828" y2="7996"/>
                        <a14:foregroundMark x1="42891" y1="6275" x2="42891" y2="6275"/>
                        <a14:foregroundMark x1="46563" y1="17409" x2="46563" y2="17409"/>
                        <a14:foregroundMark x1="53516" y1="20344" x2="53516" y2="20344"/>
                        <a14:foregroundMark x1="62969" y1="17409" x2="62969" y2="17409"/>
                        <a14:foregroundMark x1="69297" y1="33401" x2="69297" y2="33401"/>
                        <a14:foregroundMark x1="56250" y1="32287" x2="56250" y2="32287"/>
                        <a14:foregroundMark x1="45078" y1="36134" x2="45078" y2="36134"/>
                        <a14:foregroundMark x1="30000" y1="30870" x2="30000" y2="30870"/>
                        <a14:foregroundMark x1="37813" y1="17510" x2="37813" y2="17510"/>
                        <a14:foregroundMark x1="30391" y1="49595" x2="30391" y2="49595"/>
                        <a14:foregroundMark x1="42734" y1="50506" x2="42734" y2="50506"/>
                        <a14:foregroundMark x1="58047" y1="51215" x2="58047" y2="51215"/>
                        <a14:foregroundMark x1="69219" y1="52834" x2="69219" y2="52834"/>
                        <a14:foregroundMark x1="63125" y1="67915" x2="63125" y2="67915"/>
                        <a14:foregroundMark x1="53516" y1="65891" x2="53516" y2="65891"/>
                        <a14:foregroundMark x1="45938" y1="65587" x2="45547" y2="65587"/>
                        <a14:foregroundMark x1="38594" y1="68421" x2="38594" y2="68421"/>
                        <a14:foregroundMark x1="6094" y1="90283" x2="6094" y2="90283"/>
                        <a14:foregroundMark x1="5547" y1="88462" x2="5547" y2="88462"/>
                        <a14:foregroundMark x1="5859" y1="94534" x2="5859" y2="94534"/>
                        <a14:foregroundMark x1="10859" y1="90283" x2="10859" y2="90283"/>
                        <a14:foregroundMark x1="18594" y1="91397" x2="18594" y2="91397"/>
                        <a14:foregroundMark x1="28438" y1="93219" x2="28438" y2="93219"/>
                        <a14:foregroundMark x1="31563" y1="87753" x2="31563" y2="87753"/>
                        <a14:foregroundMark x1="38125" y1="90587" x2="38125" y2="90587"/>
                        <a14:foregroundMark x1="49531" y1="88765" x2="49531" y2="88765"/>
                        <a14:foregroundMark x1="52969" y1="90688" x2="52969" y2="90688"/>
                        <a14:foregroundMark x1="58906" y1="91397" x2="58906" y2="91397"/>
                        <a14:foregroundMark x1="69766" y1="93117" x2="69766" y2="93117"/>
                        <a14:foregroundMark x1="77031" y1="91802" x2="77031" y2="91802"/>
                        <a14:foregroundMark x1="83906" y1="92510" x2="83906" y2="92510"/>
                        <a14:foregroundMark x1="91172" y1="90486" x2="91172" y2="90486"/>
                        <a14:foregroundMark x1="91875" y1="89879" x2="91875" y2="89879"/>
                        <a14:foregroundMark x1="93047" y1="90688" x2="93047" y2="90688"/>
                        <a14:foregroundMark x1="33516" y1="94332" x2="33516" y2="94332"/>
                        <a14:backgroundMark x1="48125" y1="89777" x2="48125" y2="89777"/>
                        <a14:backgroundMark x1="71484" y1="92713" x2="71484" y2="92713"/>
                        <a14:backgroundMark x1="71797" y1="89170" x2="71797" y2="89170"/>
                        <a14:backgroundMark x1="78828" y1="91599" x2="78828" y2="91599"/>
                        <a14:backgroundMark x1="95313" y1="90587" x2="95313" y2="90587"/>
                        <a14:backgroundMark x1="33281" y1="92713" x2="33281" y2="92713"/>
                      </a14:backgroundRemoval>
                    </a14:imgEffect>
                  </a14:imgLayer>
                </a14:imgProps>
              </a:ext>
            </a:extLst>
          </a:blip>
          <a:stretch>
            <a:fillRect/>
          </a:stretch>
        </p:blipFill>
        <p:spPr>
          <a:xfrm>
            <a:off x="2949018" y="1279532"/>
            <a:ext cx="991232" cy="765107"/>
          </a:xfrm>
          <a:prstGeom prst="rect">
            <a:avLst/>
          </a:prstGeom>
        </p:spPr>
      </p:pic>
      <p:pic>
        <p:nvPicPr>
          <p:cNvPr id="56" name="Picture 2" descr="Türkiye Cumhuriyet Merkez Bankası Logo PNG vector in SVG, PDF, AI, CDR  format">
            <a:extLst>
              <a:ext uri="{FF2B5EF4-FFF2-40B4-BE49-F238E27FC236}">
                <a16:creationId xmlns:a16="http://schemas.microsoft.com/office/drawing/2014/main" id="{F877F1C3-236C-4C35-A4B6-94ED352FC0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3066" y="1279532"/>
            <a:ext cx="1019356" cy="7651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DB2D2F5-4F13-4D56-AB04-5B16A7F19E22}"/>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864048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3DD319D-0DCE-4AB1-AA39-647E7C66E1EA}"/>
              </a:ext>
            </a:extLst>
          </p:cNvPr>
          <p:cNvSpPr txBox="1"/>
          <p:nvPr/>
        </p:nvSpPr>
        <p:spPr>
          <a:xfrm>
            <a:off x="521037" y="142784"/>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TKYB Jeotermal Enerji - Risk Paylaşım Mekanizması (RPM)</a:t>
            </a:r>
            <a:endParaRPr lang="en-US" b="1" dirty="0">
              <a:ea typeface="Lato" panose="020F0502020204030203" pitchFamily="34" charset="0"/>
              <a:cs typeface="Arial" panose="020B0604020202020204" pitchFamily="34" charset="0"/>
            </a:endParaRPr>
          </a:p>
        </p:txBody>
      </p:sp>
      <p:grpSp>
        <p:nvGrpSpPr>
          <p:cNvPr id="3" name="Group 2">
            <a:extLst>
              <a:ext uri="{FF2B5EF4-FFF2-40B4-BE49-F238E27FC236}">
                <a16:creationId xmlns:a16="http://schemas.microsoft.com/office/drawing/2014/main" id="{9A71B81E-65A3-4ED1-98C8-07C41D9E377D}"/>
              </a:ext>
            </a:extLst>
          </p:cNvPr>
          <p:cNvGrpSpPr/>
          <p:nvPr/>
        </p:nvGrpSpPr>
        <p:grpSpPr>
          <a:xfrm>
            <a:off x="5198805" y="734993"/>
            <a:ext cx="4330946" cy="2194293"/>
            <a:chOff x="-1644436" y="2989546"/>
            <a:chExt cx="4330946" cy="2194293"/>
          </a:xfrm>
        </p:grpSpPr>
        <p:sp>
          <p:nvSpPr>
            <p:cNvPr id="44" name="Dikdörtgen 7">
              <a:extLst>
                <a:ext uri="{FF2B5EF4-FFF2-40B4-BE49-F238E27FC236}">
                  <a16:creationId xmlns:a16="http://schemas.microsoft.com/office/drawing/2014/main" id="{88B9903E-2F17-4C74-A3E5-7B704C7DEFC1}"/>
                </a:ext>
              </a:extLst>
            </p:cNvPr>
            <p:cNvSpPr/>
            <p:nvPr/>
          </p:nvSpPr>
          <p:spPr>
            <a:xfrm>
              <a:off x="-1644436" y="2989546"/>
              <a:ext cx="4330946" cy="250276"/>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t>RPM Uygulama Süreci</a:t>
              </a:r>
            </a:p>
          </p:txBody>
        </p:sp>
        <p:sp>
          <p:nvSpPr>
            <p:cNvPr id="45" name="Rectangle 44">
              <a:extLst>
                <a:ext uri="{FF2B5EF4-FFF2-40B4-BE49-F238E27FC236}">
                  <a16:creationId xmlns:a16="http://schemas.microsoft.com/office/drawing/2014/main" id="{137B42A2-4414-4FD9-9A75-2EAD305A34FB}"/>
                </a:ext>
              </a:extLst>
            </p:cNvPr>
            <p:cNvSpPr/>
            <p:nvPr/>
          </p:nvSpPr>
          <p:spPr>
            <a:xfrm>
              <a:off x="-1644436" y="3239821"/>
              <a:ext cx="4330946" cy="1944018"/>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150000"/>
                </a:lnSpc>
                <a:buFont typeface="Arial" panose="020B0604020202020204" pitchFamily="34" charset="0"/>
                <a:buChar char="•"/>
              </a:pPr>
              <a:r>
                <a:rPr lang="tr-TR" sz="1200" dirty="0">
                  <a:solidFill>
                    <a:schemeClr val="tx1"/>
                  </a:solidFill>
                </a:rPr>
                <a:t>Proje başı azami 4 milyon USD hibe desteği sağlanmaktadır.</a:t>
              </a:r>
            </a:p>
            <a:p>
              <a:pPr marL="285750" indent="-285750" algn="just">
                <a:lnSpc>
                  <a:spcPct val="150000"/>
                </a:lnSpc>
                <a:buFont typeface="Arial" panose="020B0604020202020204" pitchFamily="34" charset="0"/>
                <a:buChar char="•"/>
              </a:pPr>
              <a:r>
                <a:rPr lang="tr-TR" sz="1200" dirty="0">
                  <a:solidFill>
                    <a:schemeClr val="tx1"/>
                  </a:solidFill>
                </a:rPr>
                <a:t>Kuyu sondajı başarısız olursa yatırım maliyetinin %40 - 60’ı hibe olarak verilmektedir.</a:t>
              </a:r>
            </a:p>
            <a:p>
              <a:pPr marL="285750" indent="-285750" algn="just">
                <a:lnSpc>
                  <a:spcPct val="150000"/>
                </a:lnSpc>
                <a:buFont typeface="Arial" panose="020B0604020202020204" pitchFamily="34" charset="0"/>
                <a:buChar char="•"/>
              </a:pPr>
              <a:r>
                <a:rPr lang="tr-TR" sz="1200" dirty="0">
                  <a:solidFill>
                    <a:schemeClr val="tx1"/>
                  </a:solidFill>
                </a:rPr>
                <a:t>Program kapsamında </a:t>
              </a:r>
              <a:r>
                <a:rPr lang="da-DK" sz="1200" dirty="0">
                  <a:solidFill>
                    <a:schemeClr val="tx1"/>
                  </a:solidFill>
                </a:rPr>
                <a:t>21 proje</a:t>
              </a:r>
              <a:r>
                <a:rPr lang="tr-TR" sz="1200" dirty="0">
                  <a:solidFill>
                    <a:schemeClr val="tx1"/>
                  </a:solidFill>
                </a:rPr>
                <a:t>nin</a:t>
              </a:r>
              <a:r>
                <a:rPr lang="da-DK" sz="1200" dirty="0">
                  <a:solidFill>
                    <a:schemeClr val="tx1"/>
                  </a:solidFill>
                </a:rPr>
                <a:t> </a:t>
              </a:r>
              <a:r>
                <a:rPr lang="tr-TR" sz="1200" dirty="0">
                  <a:solidFill>
                    <a:schemeClr val="tx1"/>
                  </a:solidFill>
                </a:rPr>
                <a:t>izin ve sondaj hazırlık </a:t>
              </a:r>
              <a:r>
                <a:rPr lang="da-DK" sz="1200" dirty="0">
                  <a:solidFill>
                    <a:schemeClr val="tx1"/>
                  </a:solidFill>
                </a:rPr>
                <a:t>çalışmaları devam etmektedir.</a:t>
              </a:r>
              <a:endParaRPr lang="tr-TR" sz="1200" dirty="0">
                <a:solidFill>
                  <a:schemeClr val="tx1"/>
                </a:solidFill>
              </a:endParaRPr>
            </a:p>
            <a:p>
              <a:pPr marL="285750" indent="-285750" algn="just">
                <a:lnSpc>
                  <a:spcPct val="150000"/>
                </a:lnSpc>
                <a:buFont typeface="Arial" panose="020B0604020202020204" pitchFamily="34" charset="0"/>
                <a:buChar char="•"/>
              </a:pPr>
              <a:r>
                <a:rPr lang="tr-TR" sz="1200" dirty="0">
                  <a:solidFill>
                    <a:schemeClr val="tx1"/>
                  </a:solidFill>
                </a:rPr>
                <a:t>4. dönemin 2024 yılı ikinci çeyreğinde açılması planlanmaktadır.</a:t>
              </a:r>
            </a:p>
          </p:txBody>
        </p:sp>
      </p:grpSp>
      <p:sp>
        <p:nvSpPr>
          <p:cNvPr id="11" name="Rectangle 10">
            <a:extLst>
              <a:ext uri="{FF2B5EF4-FFF2-40B4-BE49-F238E27FC236}">
                <a16:creationId xmlns:a16="http://schemas.microsoft.com/office/drawing/2014/main" id="{40236EDE-CA8E-42C2-B0A1-45CF48EC4248}"/>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4" name="Dikdörtgen 7">
            <a:extLst>
              <a:ext uri="{FF2B5EF4-FFF2-40B4-BE49-F238E27FC236}">
                <a16:creationId xmlns:a16="http://schemas.microsoft.com/office/drawing/2014/main" id="{0B69A7BA-B9A3-439A-B1A0-31DB576E32B4}"/>
              </a:ext>
            </a:extLst>
          </p:cNvPr>
          <p:cNvSpPr/>
          <p:nvPr/>
        </p:nvSpPr>
        <p:spPr>
          <a:xfrm>
            <a:off x="622054" y="734992"/>
            <a:ext cx="4330946" cy="250276"/>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t>RPM Program Kapsamı</a:t>
            </a:r>
          </a:p>
        </p:txBody>
      </p:sp>
      <p:sp>
        <p:nvSpPr>
          <p:cNvPr id="15" name="Rectangle 14">
            <a:extLst>
              <a:ext uri="{FF2B5EF4-FFF2-40B4-BE49-F238E27FC236}">
                <a16:creationId xmlns:a16="http://schemas.microsoft.com/office/drawing/2014/main" id="{D3418CF5-FD12-480D-94A7-8613690104AC}"/>
              </a:ext>
            </a:extLst>
          </p:cNvPr>
          <p:cNvSpPr/>
          <p:nvPr/>
        </p:nvSpPr>
        <p:spPr>
          <a:xfrm>
            <a:off x="612529" y="985267"/>
            <a:ext cx="4330946" cy="1944019"/>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tr-TR" sz="1200" dirty="0">
                <a:solidFill>
                  <a:schemeClr val="tx1"/>
                </a:solidFill>
              </a:rPr>
              <a:t>Kalkınma Yatırım Bankası, Dünya Bankası’ndan Risk Paylaşım </a:t>
            </a:r>
            <a:r>
              <a:rPr lang="tr-TR" sz="1200" dirty="0" err="1">
                <a:solidFill>
                  <a:schemeClr val="tx1"/>
                </a:solidFill>
              </a:rPr>
              <a:t>Mekanizması’nın</a:t>
            </a:r>
            <a:r>
              <a:rPr lang="tr-TR" sz="1200" dirty="0">
                <a:solidFill>
                  <a:schemeClr val="tx1"/>
                </a:solidFill>
              </a:rPr>
              <a:t> finansmanı için yaklaşık 40 milyon USD tutarında Temiz Teknoloji Fonu (CTF) kaynaklı hibe imkanı sağlamıştır. Bu kapsamda, jeotermal enerji yatırımcılarının (ısı amaçlı kullanımlar dahil) kaynak araştırma ve doğrulama amaçlı sondaj faaliyetlerinde karşılaşacakları risklerin karşılanması amaçlanmaktadır.</a:t>
            </a:r>
          </a:p>
          <a:p>
            <a:pPr algn="just">
              <a:lnSpc>
                <a:spcPct val="150000"/>
              </a:lnSpc>
            </a:pPr>
            <a:endParaRPr lang="tr-TR" sz="1200" dirty="0">
              <a:solidFill>
                <a:schemeClr val="tx1"/>
              </a:solidFill>
            </a:endParaRPr>
          </a:p>
          <a:p>
            <a:pPr algn="just">
              <a:lnSpc>
                <a:spcPct val="150000"/>
              </a:lnSpc>
            </a:pPr>
            <a:endParaRPr lang="tr-TR" sz="1200" dirty="0">
              <a:solidFill>
                <a:schemeClr val="tx1"/>
              </a:solidFill>
            </a:endParaRPr>
          </a:p>
        </p:txBody>
      </p:sp>
      <p:pic>
        <p:nvPicPr>
          <p:cNvPr id="1028" name="Picture 4">
            <a:extLst>
              <a:ext uri="{FF2B5EF4-FFF2-40B4-BE49-F238E27FC236}">
                <a16:creationId xmlns:a16="http://schemas.microsoft.com/office/drawing/2014/main" id="{E9FF6953-22B7-48A6-8494-50B1D31C61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3876" y="3110076"/>
            <a:ext cx="5598247" cy="32653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5BFF5-3A69-409C-A1C9-B1E94E8074B9}"/>
              </a:ext>
            </a:extLst>
          </p:cNvPr>
          <p:cNvSpPr txBox="1"/>
          <p:nvPr/>
        </p:nvSpPr>
        <p:spPr>
          <a:xfrm>
            <a:off x="504084" y="6395034"/>
            <a:ext cx="6011016" cy="246221"/>
          </a:xfrm>
          <a:prstGeom prst="rect">
            <a:avLst/>
          </a:prstGeom>
          <a:noFill/>
        </p:spPr>
        <p:txBody>
          <a:bodyPr wrap="square" rtlCol="0">
            <a:spAutoFit/>
          </a:bodyPr>
          <a:lstStyle/>
          <a:p>
            <a:r>
              <a:rPr lang="tr-TR" sz="1000" b="1" dirty="0"/>
              <a:t>Kaynak: </a:t>
            </a:r>
            <a:r>
              <a:rPr lang="tr-TR" sz="1000" dirty="0"/>
              <a:t>T.C. E.T.K.B. MTA Genel Müdürlüğü Enerji Hammadde Etüt ve Arama Dairesi</a:t>
            </a:r>
            <a:endParaRPr lang="en-US" sz="1000" dirty="0"/>
          </a:p>
        </p:txBody>
      </p:sp>
      <p:pic>
        <p:nvPicPr>
          <p:cNvPr id="5" name="Picture 4">
            <a:extLst>
              <a:ext uri="{FF2B5EF4-FFF2-40B4-BE49-F238E27FC236}">
                <a16:creationId xmlns:a16="http://schemas.microsoft.com/office/drawing/2014/main" id="{5BEAC387-6A93-40D9-9901-20C102FE2289}"/>
              </a:ext>
            </a:extLst>
          </p:cNvPr>
          <p:cNvPicPr>
            <a:picLocks noChangeAspect="1"/>
          </p:cNvPicPr>
          <p:nvPr/>
        </p:nvPicPr>
        <p:blipFill>
          <a:blip r:embed="rId3"/>
          <a:stretch>
            <a:fillRect/>
          </a:stretch>
        </p:blipFill>
        <p:spPr>
          <a:xfrm>
            <a:off x="7752123" y="5702371"/>
            <a:ext cx="1873658" cy="535761"/>
          </a:xfrm>
          <a:prstGeom prst="rect">
            <a:avLst/>
          </a:prstGeom>
        </p:spPr>
      </p:pic>
      <p:sp>
        <p:nvSpPr>
          <p:cNvPr id="17" name="Rectangle 16">
            <a:extLst>
              <a:ext uri="{FF2B5EF4-FFF2-40B4-BE49-F238E27FC236}">
                <a16:creationId xmlns:a16="http://schemas.microsoft.com/office/drawing/2014/main" id="{123B28F0-29F7-4B77-9F9C-29A9E5177D39}"/>
              </a:ext>
            </a:extLst>
          </p:cNvPr>
          <p:cNvSpPr/>
          <p:nvPr/>
        </p:nvSpPr>
        <p:spPr>
          <a:xfrm>
            <a:off x="364730" y="6624993"/>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166268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CAE348-1A46-420F-86A1-CEA27154ADDC}" type="slidenum">
              <a:rPr lang="tr-TR" smtClean="0"/>
              <a:pPr/>
              <a:t>24</a:t>
            </a:fld>
            <a:endParaRPr lang="tr-TR" dirty="0"/>
          </a:p>
        </p:txBody>
      </p:sp>
      <p:pic>
        <p:nvPicPr>
          <p:cNvPr id="4098" name="Picture 2" descr="Sustainable Finance Through Green Bo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620"/>
            <a:ext cx="10029218" cy="7100596"/>
          </a:xfrm>
          <a:prstGeom prst="rect">
            <a:avLst/>
          </a:prstGeom>
          <a:noFill/>
          <a:extLst>
            <a:ext uri="{909E8E84-426E-40DD-AFC4-6F175D3DCCD1}">
              <a14:hiddenFill xmlns:a14="http://schemas.microsoft.com/office/drawing/2010/main">
                <a:solidFill>
                  <a:srgbClr val="FFFFFF"/>
                </a:solidFill>
              </a14:hiddenFill>
            </a:ext>
          </a:extLst>
        </p:spPr>
      </p:pic>
      <p:sp>
        <p:nvSpPr>
          <p:cNvPr id="7" name="Snip Single Corner Rectangle 6"/>
          <p:cNvSpPr/>
          <p:nvPr/>
        </p:nvSpPr>
        <p:spPr>
          <a:xfrm>
            <a:off x="-1" y="3266905"/>
            <a:ext cx="4906439" cy="1095134"/>
          </a:xfrm>
          <a:prstGeom prst="snip1Rect">
            <a:avLst>
              <a:gd name="adj" fmla="val 33357"/>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100" b="1" dirty="0">
              <a:solidFill>
                <a:srgbClr val="2D4154"/>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615" y="3522084"/>
            <a:ext cx="1921993" cy="679244"/>
          </a:xfrm>
          <a:prstGeom prst="rect">
            <a:avLst/>
          </a:prstGeom>
        </p:spPr>
      </p:pic>
      <p:sp>
        <p:nvSpPr>
          <p:cNvPr id="11" name="TextBox 10"/>
          <p:cNvSpPr txBox="1"/>
          <p:nvPr/>
        </p:nvSpPr>
        <p:spPr>
          <a:xfrm>
            <a:off x="0" y="3409406"/>
            <a:ext cx="3406747" cy="830997"/>
          </a:xfrm>
          <a:prstGeom prst="rect">
            <a:avLst/>
          </a:prstGeom>
          <a:noFill/>
        </p:spPr>
        <p:txBody>
          <a:bodyPr wrap="square" rtlCol="0">
            <a:spAutoFit/>
          </a:bodyPr>
          <a:lstStyle/>
          <a:p>
            <a:pPr algn="ctr"/>
            <a:r>
              <a:rPr lang="tr-TR" sz="2400" b="1" dirty="0">
                <a:solidFill>
                  <a:schemeClr val="tx1">
                    <a:lumMod val="85000"/>
                    <a:lumOff val="15000"/>
                  </a:schemeClr>
                </a:solidFill>
              </a:rPr>
              <a:t>Sürdürülebilir Finansman Enstrümanları</a:t>
            </a:r>
          </a:p>
        </p:txBody>
      </p:sp>
    </p:spTree>
    <p:extLst>
      <p:ext uri="{BB962C8B-B14F-4D97-AF65-F5344CB8AC3E}">
        <p14:creationId xmlns:p14="http://schemas.microsoft.com/office/powerpoint/2010/main" val="106884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600F5C10-7E0C-4F2A-ADAB-0E6BE7CD1D56}"/>
              </a:ext>
            </a:extLst>
          </p:cNvPr>
          <p:cNvSpPr>
            <a:spLocks noGrp="1"/>
          </p:cNvSpPr>
          <p:nvPr>
            <p:ph type="title"/>
          </p:nvPr>
        </p:nvSpPr>
        <p:spPr>
          <a:xfrm>
            <a:off x="452439" y="98613"/>
            <a:ext cx="8002605" cy="522101"/>
          </a:xfrm>
        </p:spPr>
        <p:txBody>
          <a:bodyPr vert="horz" lIns="91440" tIns="45720" rIns="91440" bIns="45720" rtlCol="0" anchor="ctr">
            <a:normAutofit/>
          </a:bodyPr>
          <a:lstStyle/>
          <a:p>
            <a:pPr algn="l" defTabSz="457200">
              <a:defRPr/>
            </a:pPr>
            <a:r>
              <a:rPr lang="tr-TR" sz="1800" b="1" dirty="0">
                <a:latin typeface="+mn-lt"/>
                <a:ea typeface="Lato" panose="020F0502020204030203" pitchFamily="34" charset="0"/>
                <a:cs typeface="Arial" panose="020B0604020202020204" pitchFamily="34" charset="0"/>
              </a:rPr>
              <a:t>Sürdürülebilir Finansman Ürünlerinin Şirketlere Faydaları</a:t>
            </a:r>
            <a:endParaRPr lang="en-ID" sz="1800" b="1" dirty="0">
              <a:latin typeface="+mn-lt"/>
              <a:ea typeface="Lato" panose="020F0502020204030203"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92B453B4-B7E2-43EA-8D33-DB211E447AEC}"/>
              </a:ext>
            </a:extLst>
          </p:cNvPr>
          <p:cNvGraphicFramePr>
            <a:graphicFrameLocks noGrp="1"/>
          </p:cNvGraphicFramePr>
          <p:nvPr/>
        </p:nvGraphicFramePr>
        <p:xfrm>
          <a:off x="452438" y="867716"/>
          <a:ext cx="9165492" cy="5122568"/>
        </p:xfrm>
        <a:graphic>
          <a:graphicData uri="http://schemas.openxmlformats.org/drawingml/2006/table">
            <a:tbl>
              <a:tblPr/>
              <a:tblGrid>
                <a:gridCol w="9165492">
                  <a:extLst>
                    <a:ext uri="{9D8B030D-6E8A-4147-A177-3AD203B41FA5}">
                      <a16:colId xmlns:a16="http://schemas.microsoft.com/office/drawing/2014/main" val="4222713468"/>
                    </a:ext>
                  </a:extLst>
                </a:gridCol>
              </a:tblGrid>
              <a:tr h="640321">
                <a:tc>
                  <a:txBody>
                    <a:bodyPr/>
                    <a:lstStyle/>
                    <a:p>
                      <a:pPr lvl="2" algn="l" fontAlgn="b"/>
                      <a:r>
                        <a:rPr lang="tr-TR" sz="1200" b="0" i="0" u="none" strike="noStrike" dirty="0">
                          <a:solidFill>
                            <a:srgbClr val="000000"/>
                          </a:solidFill>
                          <a:effectLst/>
                          <a:latin typeface="Calibri" panose="020F0502020204030204" pitchFamily="34" charset="0"/>
                        </a:rPr>
                        <a:t>Yeni yatırımcıları çekme ve yatırımcı tabanını çeşitlendirme</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8418797"/>
                  </a:ext>
                </a:extLst>
              </a:tr>
              <a:tr h="640321">
                <a:tc>
                  <a:txBody>
                    <a:bodyPr/>
                    <a:lstStyle/>
                    <a:p>
                      <a:pPr lvl="2" algn="l" fontAlgn="b"/>
                      <a:r>
                        <a:rPr lang="tr-TR" sz="1200" b="0" i="0" u="none" strike="noStrike" dirty="0">
                          <a:solidFill>
                            <a:srgbClr val="000000"/>
                          </a:solidFill>
                          <a:effectLst/>
                          <a:latin typeface="Calibri" panose="020F0502020204030204" pitchFamily="34" charset="0"/>
                        </a:rPr>
                        <a:t>Daha düşük riskle finansman sağlama</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8515995"/>
                  </a:ext>
                </a:extLst>
              </a:tr>
              <a:tr h="640321">
                <a:tc>
                  <a:txBody>
                    <a:bodyPr/>
                    <a:lstStyle/>
                    <a:p>
                      <a:pPr lvl="2" algn="l" fontAlgn="b"/>
                      <a:r>
                        <a:rPr lang="tr-TR" sz="1200" b="0" i="0" u="none" strike="noStrike" dirty="0">
                          <a:solidFill>
                            <a:srgbClr val="000000"/>
                          </a:solidFill>
                          <a:effectLst/>
                          <a:latin typeface="Calibri" panose="020F0502020204030204" pitchFamily="34" charset="0"/>
                        </a:rPr>
                        <a:t>ESG fayda sağlayan projeleri ön plana çıkarma</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877640"/>
                  </a:ext>
                </a:extLst>
              </a:tr>
              <a:tr h="640321">
                <a:tc>
                  <a:txBody>
                    <a:bodyPr/>
                    <a:lstStyle/>
                    <a:p>
                      <a:pPr lvl="2" algn="l" fontAlgn="b"/>
                      <a:r>
                        <a:rPr lang="tr-TR" sz="1200" b="0" i="0" u="none" strike="noStrike" dirty="0">
                          <a:solidFill>
                            <a:srgbClr val="000000"/>
                          </a:solidFill>
                          <a:effectLst/>
                          <a:latin typeface="Calibri" panose="020F0502020204030204" pitchFamily="34" charset="0"/>
                        </a:rPr>
                        <a:t>Şirketin sürdürülebilirlik taahhüdünü ve liderliğini pekiştirme</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5619963"/>
                  </a:ext>
                </a:extLst>
              </a:tr>
              <a:tr h="640321">
                <a:tc>
                  <a:txBody>
                    <a:bodyPr/>
                    <a:lstStyle/>
                    <a:p>
                      <a:pPr lvl="2" algn="l" fontAlgn="b"/>
                      <a:r>
                        <a:rPr lang="tr-TR" sz="1200" b="0" i="0" u="none" strike="noStrike" dirty="0">
                          <a:solidFill>
                            <a:srgbClr val="000000"/>
                          </a:solidFill>
                          <a:effectLst/>
                          <a:latin typeface="Calibri" panose="020F0502020204030204" pitchFamily="34" charset="0"/>
                        </a:rPr>
                        <a:t>Sürdürülebilirlik konularına yönelik paydaşlarla iletişimde etkili bir araçtan faydalanma</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2381"/>
                  </a:ext>
                </a:extLst>
              </a:tr>
              <a:tr h="640321">
                <a:tc>
                  <a:txBody>
                    <a:bodyPr/>
                    <a:lstStyle/>
                    <a:p>
                      <a:pPr lvl="2" algn="l" fontAlgn="b"/>
                      <a:r>
                        <a:rPr lang="tr-TR" sz="1200" b="0" i="0" u="none" strike="noStrike" dirty="0">
                          <a:solidFill>
                            <a:srgbClr val="000000"/>
                          </a:solidFill>
                          <a:effectLst/>
                          <a:latin typeface="Calibri" panose="020F0502020204030204" pitchFamily="34" charset="0"/>
                        </a:rPr>
                        <a:t>İklim değişikliğinin risklerine karşı proaktif yaklaşımda bulunma</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1490327"/>
                  </a:ext>
                </a:extLst>
              </a:tr>
              <a:tr h="640321">
                <a:tc>
                  <a:txBody>
                    <a:bodyPr/>
                    <a:lstStyle/>
                    <a:p>
                      <a:pPr lvl="2" algn="l" fontAlgn="b"/>
                      <a:r>
                        <a:rPr lang="tr-TR" sz="1200" b="0" i="0" u="none" strike="noStrike" dirty="0">
                          <a:solidFill>
                            <a:srgbClr val="000000"/>
                          </a:solidFill>
                          <a:effectLst/>
                          <a:latin typeface="Calibri" panose="020F0502020204030204" pitchFamily="34" charset="0"/>
                        </a:rPr>
                        <a:t>Artan şeffaflık ve hesap verilebilirlikle şirketin itibarına ve marka değerine olumlu katkı sunma</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237792"/>
                  </a:ext>
                </a:extLst>
              </a:tr>
              <a:tr h="640321">
                <a:tc>
                  <a:txBody>
                    <a:bodyPr/>
                    <a:lstStyle/>
                    <a:p>
                      <a:pPr lvl="2" algn="l" fontAlgn="b"/>
                      <a:r>
                        <a:rPr lang="tr-TR" sz="1200" b="0" i="0" u="none" strike="noStrike" dirty="0">
                          <a:solidFill>
                            <a:srgbClr val="000000"/>
                          </a:solidFill>
                          <a:effectLst/>
                          <a:latin typeface="Calibri" panose="020F0502020204030204" pitchFamily="34" charset="0"/>
                        </a:rPr>
                        <a:t>Ulusal ve uluslararası düzenlemeler karşısında şirketin özellikle ihracattaki rekabet edebilirliğini güçlendirme</a:t>
                      </a:r>
                    </a:p>
                  </a:txBody>
                  <a:tcPr marL="5660" marR="5660" marT="56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78D81"/>
                      </a:solidFill>
                      <a:prstDash val="solid"/>
                      <a:round/>
                      <a:headEnd type="none" w="med" len="med"/>
                      <a:tailEnd type="none" w="med" len="med"/>
                    </a:lnT>
                    <a:lnB w="12700" cap="flat" cmpd="sng" algn="ctr">
                      <a:solidFill>
                        <a:srgbClr val="378D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941298"/>
                  </a:ext>
                </a:extLst>
              </a:tr>
            </a:tbl>
          </a:graphicData>
        </a:graphic>
      </p:graphicFrame>
      <p:grpSp>
        <p:nvGrpSpPr>
          <p:cNvPr id="20" name="Group 19">
            <a:extLst>
              <a:ext uri="{FF2B5EF4-FFF2-40B4-BE49-F238E27FC236}">
                <a16:creationId xmlns:a16="http://schemas.microsoft.com/office/drawing/2014/main" id="{CE779550-3CD7-43F1-9E25-47AC78849B20}"/>
              </a:ext>
            </a:extLst>
          </p:cNvPr>
          <p:cNvGrpSpPr/>
          <p:nvPr/>
        </p:nvGrpSpPr>
        <p:grpSpPr>
          <a:xfrm>
            <a:off x="699987" y="976954"/>
            <a:ext cx="433253" cy="4918653"/>
            <a:chOff x="696812" y="1132292"/>
            <a:chExt cx="437007" cy="4918653"/>
          </a:xfrm>
        </p:grpSpPr>
        <p:pic>
          <p:nvPicPr>
            <p:cNvPr id="9" name="Graphic 8" descr="Connections">
              <a:extLst>
                <a:ext uri="{FF2B5EF4-FFF2-40B4-BE49-F238E27FC236}">
                  <a16:creationId xmlns:a16="http://schemas.microsoft.com/office/drawing/2014/main" id="{7FC55E6C-FE2F-43A6-9A40-3FAFA6B3F7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812" y="3674115"/>
              <a:ext cx="432000" cy="432000"/>
            </a:xfrm>
            <a:prstGeom prst="rect">
              <a:avLst/>
            </a:prstGeom>
          </p:spPr>
        </p:pic>
        <p:pic>
          <p:nvPicPr>
            <p:cNvPr id="1028" name="Picture 4" descr="Investor">
              <a:extLst>
                <a:ext uri="{FF2B5EF4-FFF2-40B4-BE49-F238E27FC236}">
                  <a16:creationId xmlns:a16="http://schemas.microsoft.com/office/drawing/2014/main" id="{234DC021-D418-423B-8452-2FC8165AAF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812" y="113229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k free icon">
              <a:extLst>
                <a:ext uri="{FF2B5EF4-FFF2-40B4-BE49-F238E27FC236}">
                  <a16:creationId xmlns:a16="http://schemas.microsoft.com/office/drawing/2014/main" id="{66CCFE28-4614-452D-99C1-26588EAD9A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812" y="1747176"/>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al">
              <a:extLst>
                <a:ext uri="{FF2B5EF4-FFF2-40B4-BE49-F238E27FC236}">
                  <a16:creationId xmlns:a16="http://schemas.microsoft.com/office/drawing/2014/main" id="{CB7962BD-D085-4D6E-998F-269D9BC955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812" y="240637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sr">
              <a:extLst>
                <a:ext uri="{FF2B5EF4-FFF2-40B4-BE49-F238E27FC236}">
                  <a16:creationId xmlns:a16="http://schemas.microsoft.com/office/drawing/2014/main" id="{5B1E834D-1626-45CF-93FF-260B9CA8D8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819" y="429920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rowth">
              <a:extLst>
                <a:ext uri="{FF2B5EF4-FFF2-40B4-BE49-F238E27FC236}">
                  <a16:creationId xmlns:a16="http://schemas.microsoft.com/office/drawing/2014/main" id="{FACC5B6F-B578-4DFA-9490-934251096F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812" y="3037466"/>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ustainability free icon">
              <a:extLst>
                <a:ext uri="{FF2B5EF4-FFF2-40B4-BE49-F238E27FC236}">
                  <a16:creationId xmlns:a16="http://schemas.microsoft.com/office/drawing/2014/main" id="{CB8A63F4-31CA-4746-AF04-FA933E7ACB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6812" y="4965161"/>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ontract free icon">
              <a:extLst>
                <a:ext uri="{FF2B5EF4-FFF2-40B4-BE49-F238E27FC236}">
                  <a16:creationId xmlns:a16="http://schemas.microsoft.com/office/drawing/2014/main" id="{1417F745-35C7-4AA5-A03C-209D019E34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6812" y="5618945"/>
              <a:ext cx="432000"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D6EEEDC4-D021-409C-BEAA-70A2A98BD667}"/>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5" name="Rectangle 14">
            <a:extLst>
              <a:ext uri="{FF2B5EF4-FFF2-40B4-BE49-F238E27FC236}">
                <a16:creationId xmlns:a16="http://schemas.microsoft.com/office/drawing/2014/main" id="{ECFEA8F3-9E1F-4EE1-B7E9-FF7FF916EC63}"/>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4155019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7E6CDB3F-6A50-4CC6-BF74-7C4BC002A0E2}"/>
              </a:ext>
            </a:extLst>
          </p:cNvPr>
          <p:cNvSpPr>
            <a:spLocks noGrp="1"/>
          </p:cNvSpPr>
          <p:nvPr>
            <p:ph type="title"/>
          </p:nvPr>
        </p:nvSpPr>
        <p:spPr>
          <a:xfrm>
            <a:off x="452440" y="98615"/>
            <a:ext cx="8002605" cy="522101"/>
          </a:xfrm>
        </p:spPr>
        <p:txBody>
          <a:bodyPr vert="horz" lIns="91440" tIns="45720" rIns="91440" bIns="45720" rtlCol="0" anchor="b">
            <a:normAutofit/>
          </a:bodyPr>
          <a:lstStyle/>
          <a:p>
            <a:pPr algn="l" defTabSz="456926"/>
            <a:r>
              <a:rPr lang="tr-TR" sz="1800" b="1" dirty="0">
                <a:latin typeface="+mn-lt"/>
                <a:ea typeface="Lato" panose="020F0502020204030203" pitchFamily="34" charset="0"/>
                <a:cs typeface="Arial" panose="020B0604020202020204" pitchFamily="34" charset="0"/>
              </a:rPr>
              <a:t>Bono/Tahvil &amp; Sukuk İhracı</a:t>
            </a:r>
            <a:endParaRPr lang="en-ID" sz="1800" b="1" dirty="0">
              <a:latin typeface="+mn-lt"/>
              <a:ea typeface="Lato" panose="020F0502020204030203" pitchFamily="34" charset="0"/>
              <a:cs typeface="Arial" panose="020B0604020202020204" pitchFamily="34" charset="0"/>
            </a:endParaRPr>
          </a:p>
        </p:txBody>
      </p:sp>
      <p:cxnSp>
        <p:nvCxnSpPr>
          <p:cNvPr id="31" name="Düz Ok Bağlayıcısı 84">
            <a:extLst>
              <a:ext uri="{FF2B5EF4-FFF2-40B4-BE49-F238E27FC236}">
                <a16:creationId xmlns:a16="http://schemas.microsoft.com/office/drawing/2014/main" id="{6F13F07D-F477-47DF-BE88-DE4B549EE7A4}"/>
              </a:ext>
            </a:extLst>
          </p:cNvPr>
          <p:cNvCxnSpPr/>
          <p:nvPr/>
        </p:nvCxnSpPr>
        <p:spPr>
          <a:xfrm>
            <a:off x="5197223" y="1304608"/>
            <a:ext cx="0" cy="761449"/>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32" name="Düz Ok Bağlayıcısı 61">
            <a:extLst>
              <a:ext uri="{FF2B5EF4-FFF2-40B4-BE49-F238E27FC236}">
                <a16:creationId xmlns:a16="http://schemas.microsoft.com/office/drawing/2014/main" id="{FE7F3312-6D13-4465-A40E-EE652D8AF87C}"/>
              </a:ext>
            </a:extLst>
          </p:cNvPr>
          <p:cNvCxnSpPr/>
          <p:nvPr/>
        </p:nvCxnSpPr>
        <p:spPr>
          <a:xfrm flipV="1">
            <a:off x="2120971" y="1281647"/>
            <a:ext cx="0" cy="731549"/>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A61D42E6-D6B7-48EC-BD03-5C2E560DD6A4}"/>
              </a:ext>
            </a:extLst>
          </p:cNvPr>
          <p:cNvSpPr txBox="1"/>
          <p:nvPr/>
        </p:nvSpPr>
        <p:spPr>
          <a:xfrm>
            <a:off x="4664946" y="1579291"/>
            <a:ext cx="938526" cy="153760"/>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İtfa Ödemeleri</a:t>
            </a:r>
          </a:p>
        </p:txBody>
      </p:sp>
      <p:sp>
        <p:nvSpPr>
          <p:cNvPr id="35" name="Rounded Rectangle 21">
            <a:extLst>
              <a:ext uri="{FF2B5EF4-FFF2-40B4-BE49-F238E27FC236}">
                <a16:creationId xmlns:a16="http://schemas.microsoft.com/office/drawing/2014/main" id="{02057B2D-FCDF-415A-9421-F19A94026FD2}"/>
              </a:ext>
            </a:extLst>
          </p:cNvPr>
          <p:cNvSpPr/>
          <p:nvPr/>
        </p:nvSpPr>
        <p:spPr>
          <a:xfrm>
            <a:off x="1333588" y="2115993"/>
            <a:ext cx="4595442" cy="375904"/>
          </a:xfrm>
          <a:prstGeom prst="roundRect">
            <a:avLst/>
          </a:prstGeom>
          <a:solidFill>
            <a:srgbClr val="002060">
              <a:alpha val="20000"/>
            </a:srgbClr>
          </a:solidFill>
          <a:ln w="15875" cap="flat" cmpd="sng" algn="ctr">
            <a:noFill/>
            <a:prstDash val="solid"/>
          </a:ln>
          <a:effectLst/>
        </p:spPr>
        <p:txBody>
          <a:bodyPr rtlCol="0" anchor="ctr"/>
          <a:lstStyle/>
          <a:p>
            <a:pPr algn="ctr"/>
            <a:r>
              <a:rPr lang="tr-TR" sz="1199" b="1" dirty="0">
                <a:cs typeface="Arial" panose="020B0604020202020204" pitchFamily="34" charset="0"/>
              </a:rPr>
              <a:t>       Bono/Tahvil Yatırımcıları</a:t>
            </a:r>
          </a:p>
        </p:txBody>
      </p:sp>
      <p:sp>
        <p:nvSpPr>
          <p:cNvPr id="36" name="TextBox 35">
            <a:extLst>
              <a:ext uri="{FF2B5EF4-FFF2-40B4-BE49-F238E27FC236}">
                <a16:creationId xmlns:a16="http://schemas.microsoft.com/office/drawing/2014/main" id="{E06720CF-C704-4ED7-AE21-C3915E4FB8A0}"/>
              </a:ext>
            </a:extLst>
          </p:cNvPr>
          <p:cNvSpPr txBox="1"/>
          <p:nvPr/>
        </p:nvSpPr>
        <p:spPr>
          <a:xfrm>
            <a:off x="1783689" y="1575781"/>
            <a:ext cx="641026" cy="153789"/>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İhraç Bedeli</a:t>
            </a:r>
          </a:p>
        </p:txBody>
      </p:sp>
      <p:cxnSp>
        <p:nvCxnSpPr>
          <p:cNvPr id="38" name="Düz Ok Bağlayıcısı 84">
            <a:extLst>
              <a:ext uri="{FF2B5EF4-FFF2-40B4-BE49-F238E27FC236}">
                <a16:creationId xmlns:a16="http://schemas.microsoft.com/office/drawing/2014/main" id="{91F12545-0678-4B0E-A421-760252E1EB51}"/>
              </a:ext>
            </a:extLst>
          </p:cNvPr>
          <p:cNvCxnSpPr/>
          <p:nvPr/>
        </p:nvCxnSpPr>
        <p:spPr>
          <a:xfrm>
            <a:off x="3569969" y="1309435"/>
            <a:ext cx="0" cy="761449"/>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39" name="TextBox 38">
            <a:extLst>
              <a:ext uri="{FF2B5EF4-FFF2-40B4-BE49-F238E27FC236}">
                <a16:creationId xmlns:a16="http://schemas.microsoft.com/office/drawing/2014/main" id="{3A31193F-8513-4CB7-9E0E-040EF4BA8B5B}"/>
              </a:ext>
            </a:extLst>
          </p:cNvPr>
          <p:cNvSpPr txBox="1"/>
          <p:nvPr/>
        </p:nvSpPr>
        <p:spPr>
          <a:xfrm>
            <a:off x="2962677" y="1575794"/>
            <a:ext cx="1149577" cy="153760"/>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Kupon Ödemeleri</a:t>
            </a:r>
          </a:p>
        </p:txBody>
      </p:sp>
      <p:sp>
        <p:nvSpPr>
          <p:cNvPr id="40" name="Rounded Rectangle 31">
            <a:extLst>
              <a:ext uri="{FF2B5EF4-FFF2-40B4-BE49-F238E27FC236}">
                <a16:creationId xmlns:a16="http://schemas.microsoft.com/office/drawing/2014/main" id="{E378FC86-1A3A-4EA3-AC24-24E2BC0974F2}"/>
              </a:ext>
            </a:extLst>
          </p:cNvPr>
          <p:cNvSpPr/>
          <p:nvPr/>
        </p:nvSpPr>
        <p:spPr>
          <a:xfrm>
            <a:off x="1333590" y="840585"/>
            <a:ext cx="4595440" cy="37388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a:r>
              <a:rPr lang="tr-TR" sz="1199" b="1" dirty="0">
                <a:solidFill>
                  <a:schemeClr val="bg1"/>
                </a:solidFill>
              </a:rPr>
              <a:t>İhraççı Şirket </a:t>
            </a:r>
          </a:p>
        </p:txBody>
      </p:sp>
      <p:grpSp>
        <p:nvGrpSpPr>
          <p:cNvPr id="48" name="Group 52">
            <a:extLst>
              <a:ext uri="{FF2B5EF4-FFF2-40B4-BE49-F238E27FC236}">
                <a16:creationId xmlns:a16="http://schemas.microsoft.com/office/drawing/2014/main" id="{4D0781AE-B097-426F-BE1B-DA175097DD0F}"/>
              </a:ext>
            </a:extLst>
          </p:cNvPr>
          <p:cNvGrpSpPr/>
          <p:nvPr/>
        </p:nvGrpSpPr>
        <p:grpSpPr>
          <a:xfrm>
            <a:off x="1336109" y="3348449"/>
            <a:ext cx="4596761" cy="2961703"/>
            <a:chOff x="522464" y="761335"/>
            <a:chExt cx="4874680" cy="2963607"/>
          </a:xfrm>
        </p:grpSpPr>
        <p:cxnSp>
          <p:nvCxnSpPr>
            <p:cNvPr id="49" name="Düz Ok Bağlayıcısı 65">
              <a:extLst>
                <a:ext uri="{FF2B5EF4-FFF2-40B4-BE49-F238E27FC236}">
                  <a16:creationId xmlns:a16="http://schemas.microsoft.com/office/drawing/2014/main" id="{231CAE26-DEB4-4D00-9036-41B803B9259C}"/>
                </a:ext>
              </a:extLst>
            </p:cNvPr>
            <p:cNvCxnSpPr/>
            <p:nvPr/>
          </p:nvCxnSpPr>
          <p:spPr>
            <a:xfrm flipH="1" flipV="1">
              <a:off x="1342721" y="1159199"/>
              <a:ext cx="1399" cy="851541"/>
            </a:xfrm>
            <a:prstGeom prst="straightConnector1">
              <a:avLst/>
            </a:prstGeom>
            <a:ln>
              <a:solidFill>
                <a:schemeClr val="accent1">
                  <a:lumMod val="75000"/>
                </a:schemeClr>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50" name="Düz Ok Bağlayıcısı 61">
              <a:extLst>
                <a:ext uri="{FF2B5EF4-FFF2-40B4-BE49-F238E27FC236}">
                  <a16:creationId xmlns:a16="http://schemas.microsoft.com/office/drawing/2014/main" id="{56F9D57F-9E9A-42BB-BACF-F20648BFD361}"/>
                </a:ext>
              </a:extLst>
            </p:cNvPr>
            <p:cNvCxnSpPr/>
            <p:nvPr/>
          </p:nvCxnSpPr>
          <p:spPr>
            <a:xfrm flipV="1">
              <a:off x="1346943" y="2524245"/>
              <a:ext cx="0" cy="833105"/>
            </a:xfrm>
            <a:prstGeom prst="straightConnector1">
              <a:avLst/>
            </a:prstGeom>
            <a:ln>
              <a:solidFill>
                <a:schemeClr val="accent1">
                  <a:lumMod val="75000"/>
                </a:schemeClr>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52" name="TextBox 57">
              <a:extLst>
                <a:ext uri="{FF2B5EF4-FFF2-40B4-BE49-F238E27FC236}">
                  <a16:creationId xmlns:a16="http://schemas.microsoft.com/office/drawing/2014/main" id="{6CE4555E-8BDF-4BF8-8144-BBFC65FE80F9}"/>
                </a:ext>
              </a:extLst>
            </p:cNvPr>
            <p:cNvSpPr txBox="1"/>
            <p:nvPr/>
          </p:nvSpPr>
          <p:spPr>
            <a:xfrm>
              <a:off x="961966" y="2836591"/>
              <a:ext cx="755566" cy="158737"/>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İhraç Bedeli</a:t>
              </a:r>
            </a:p>
          </p:txBody>
        </p:sp>
        <p:sp>
          <p:nvSpPr>
            <p:cNvPr id="53" name="TextBox 58">
              <a:extLst>
                <a:ext uri="{FF2B5EF4-FFF2-40B4-BE49-F238E27FC236}">
                  <a16:creationId xmlns:a16="http://schemas.microsoft.com/office/drawing/2014/main" id="{AAEB55E3-2D8D-49D8-8D87-8AF3FF06EF78}"/>
                </a:ext>
              </a:extLst>
            </p:cNvPr>
            <p:cNvSpPr txBox="1"/>
            <p:nvPr/>
          </p:nvSpPr>
          <p:spPr>
            <a:xfrm>
              <a:off x="652703" y="1500240"/>
              <a:ext cx="1341372" cy="153859"/>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İhraç Bedeli</a:t>
              </a:r>
            </a:p>
          </p:txBody>
        </p:sp>
        <p:cxnSp>
          <p:nvCxnSpPr>
            <p:cNvPr id="55" name="Düz Ok Bağlayıcısı 70">
              <a:extLst>
                <a:ext uri="{FF2B5EF4-FFF2-40B4-BE49-F238E27FC236}">
                  <a16:creationId xmlns:a16="http://schemas.microsoft.com/office/drawing/2014/main" id="{14091A5F-EEA8-44B0-B063-95AAAA8E87D2}"/>
                </a:ext>
              </a:extLst>
            </p:cNvPr>
            <p:cNvCxnSpPr/>
            <p:nvPr/>
          </p:nvCxnSpPr>
          <p:spPr>
            <a:xfrm>
              <a:off x="2887399" y="1189099"/>
              <a:ext cx="0" cy="825069"/>
            </a:xfrm>
            <a:prstGeom prst="straightConnector1">
              <a:avLst/>
            </a:prstGeom>
            <a:ln>
              <a:solidFill>
                <a:schemeClr val="accent1">
                  <a:lumMod val="75000"/>
                </a:schemeClr>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56" name="TextBox 69">
              <a:extLst>
                <a:ext uri="{FF2B5EF4-FFF2-40B4-BE49-F238E27FC236}">
                  <a16:creationId xmlns:a16="http://schemas.microsoft.com/office/drawing/2014/main" id="{CE491781-FC5B-4445-92E9-4E838900EC07}"/>
                </a:ext>
              </a:extLst>
            </p:cNvPr>
            <p:cNvSpPr txBox="1"/>
            <p:nvPr/>
          </p:nvSpPr>
          <p:spPr>
            <a:xfrm>
              <a:off x="2313064" y="1493999"/>
              <a:ext cx="1087701" cy="153859"/>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Kupon Ödemeleri</a:t>
              </a:r>
            </a:p>
          </p:txBody>
        </p:sp>
        <p:cxnSp>
          <p:nvCxnSpPr>
            <p:cNvPr id="57" name="Düz Ok Bağlayıcısı 84">
              <a:extLst>
                <a:ext uri="{FF2B5EF4-FFF2-40B4-BE49-F238E27FC236}">
                  <a16:creationId xmlns:a16="http://schemas.microsoft.com/office/drawing/2014/main" id="{54BA6F73-BDE3-4BBD-85DA-9E698A43AEA4}"/>
                </a:ext>
              </a:extLst>
            </p:cNvPr>
            <p:cNvCxnSpPr/>
            <p:nvPr/>
          </p:nvCxnSpPr>
          <p:spPr>
            <a:xfrm>
              <a:off x="2898025" y="2530459"/>
              <a:ext cx="0" cy="867157"/>
            </a:xfrm>
            <a:prstGeom prst="straightConnector1">
              <a:avLst/>
            </a:prstGeom>
            <a:ln>
              <a:solidFill>
                <a:schemeClr val="accent1">
                  <a:lumMod val="75000"/>
                </a:schemeClr>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58" name="TextBox 68">
              <a:extLst>
                <a:ext uri="{FF2B5EF4-FFF2-40B4-BE49-F238E27FC236}">
                  <a16:creationId xmlns:a16="http://schemas.microsoft.com/office/drawing/2014/main" id="{BF88413F-3DBC-48C0-AA9B-C6A7AD2B1701}"/>
                </a:ext>
              </a:extLst>
            </p:cNvPr>
            <p:cNvSpPr txBox="1"/>
            <p:nvPr/>
          </p:nvSpPr>
          <p:spPr>
            <a:xfrm>
              <a:off x="2296634" y="2841469"/>
              <a:ext cx="1120558" cy="153859"/>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Kupon Ödemeleri</a:t>
              </a:r>
            </a:p>
          </p:txBody>
        </p:sp>
        <p:cxnSp>
          <p:nvCxnSpPr>
            <p:cNvPr id="59" name="Düz Ok Bağlayıcısı 20">
              <a:extLst>
                <a:ext uri="{FF2B5EF4-FFF2-40B4-BE49-F238E27FC236}">
                  <a16:creationId xmlns:a16="http://schemas.microsoft.com/office/drawing/2014/main" id="{A0B74ADB-BB80-418A-969D-A909AEA4F2B7}"/>
                </a:ext>
              </a:extLst>
            </p:cNvPr>
            <p:cNvCxnSpPr/>
            <p:nvPr/>
          </p:nvCxnSpPr>
          <p:spPr>
            <a:xfrm>
              <a:off x="4596607" y="1189098"/>
              <a:ext cx="0" cy="825069"/>
            </a:xfrm>
            <a:prstGeom prst="straightConnector1">
              <a:avLst/>
            </a:prstGeom>
            <a:ln>
              <a:solidFill>
                <a:schemeClr val="accent1">
                  <a:lumMod val="75000"/>
                </a:schemeClr>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60" name="TextBox 69">
              <a:extLst>
                <a:ext uri="{FF2B5EF4-FFF2-40B4-BE49-F238E27FC236}">
                  <a16:creationId xmlns:a16="http://schemas.microsoft.com/office/drawing/2014/main" id="{B221F594-2F6C-49DD-8D41-9BDFBBBD7B95}"/>
                </a:ext>
              </a:extLst>
            </p:cNvPr>
            <p:cNvSpPr txBox="1"/>
            <p:nvPr/>
          </p:nvSpPr>
          <p:spPr>
            <a:xfrm>
              <a:off x="4141238" y="1493999"/>
              <a:ext cx="827775" cy="153859"/>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İtfa Ödemeleri</a:t>
              </a:r>
            </a:p>
          </p:txBody>
        </p:sp>
        <p:cxnSp>
          <p:nvCxnSpPr>
            <p:cNvPr id="61" name="Düz Ok Bağlayıcısı 84">
              <a:extLst>
                <a:ext uri="{FF2B5EF4-FFF2-40B4-BE49-F238E27FC236}">
                  <a16:creationId xmlns:a16="http://schemas.microsoft.com/office/drawing/2014/main" id="{432328E5-DC04-4316-B3CB-BB1FA06821C5}"/>
                </a:ext>
              </a:extLst>
            </p:cNvPr>
            <p:cNvCxnSpPr/>
            <p:nvPr/>
          </p:nvCxnSpPr>
          <p:spPr>
            <a:xfrm>
              <a:off x="4610558" y="2484689"/>
              <a:ext cx="0" cy="867157"/>
            </a:xfrm>
            <a:prstGeom prst="straightConnector1">
              <a:avLst/>
            </a:prstGeom>
            <a:ln>
              <a:solidFill>
                <a:schemeClr val="accent1">
                  <a:lumMod val="75000"/>
                </a:schemeClr>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62" name="TextBox 75">
              <a:extLst>
                <a:ext uri="{FF2B5EF4-FFF2-40B4-BE49-F238E27FC236}">
                  <a16:creationId xmlns:a16="http://schemas.microsoft.com/office/drawing/2014/main" id="{B2D49C3B-A298-4E28-896A-9C6E3A54E5C6}"/>
                </a:ext>
              </a:extLst>
            </p:cNvPr>
            <p:cNvSpPr txBox="1"/>
            <p:nvPr/>
          </p:nvSpPr>
          <p:spPr>
            <a:xfrm>
              <a:off x="4081057" y="2811309"/>
              <a:ext cx="948138" cy="153859"/>
            </a:xfrm>
            <a:prstGeom prst="rect">
              <a:avLst/>
            </a:prstGeom>
            <a:solidFill>
              <a:schemeClr val="bg1"/>
            </a:solidFill>
          </p:spPr>
          <p:txBody>
            <a:bodyPr wrap="square" lIns="0" tIns="0" rIns="0" bIns="0" rtlCol="0">
              <a:spAutoFit/>
            </a:bodyPr>
            <a:lstStyle/>
            <a:p>
              <a:pPr algn="ctr"/>
              <a:r>
                <a:rPr lang="tr-TR" sz="999" dirty="0">
                  <a:solidFill>
                    <a:prstClr val="black"/>
                  </a:solidFill>
                  <a:cs typeface="Arial" panose="020B0604020202020204" pitchFamily="34" charset="0"/>
                </a:rPr>
                <a:t>İtfa Ödemeleri</a:t>
              </a:r>
            </a:p>
          </p:txBody>
        </p:sp>
        <p:sp>
          <p:nvSpPr>
            <p:cNvPr id="63" name="Rounded Rectangle 62">
              <a:extLst>
                <a:ext uri="{FF2B5EF4-FFF2-40B4-BE49-F238E27FC236}">
                  <a16:creationId xmlns:a16="http://schemas.microsoft.com/office/drawing/2014/main" id="{25508F88-3ADC-4B00-8E7F-D81BD98E5E6F}"/>
                </a:ext>
              </a:extLst>
            </p:cNvPr>
            <p:cNvSpPr/>
            <p:nvPr/>
          </p:nvSpPr>
          <p:spPr>
            <a:xfrm>
              <a:off x="522465" y="3424934"/>
              <a:ext cx="4873281" cy="300008"/>
            </a:xfrm>
            <a:prstGeom prst="roundRect">
              <a:avLst/>
            </a:prstGeom>
            <a:solidFill>
              <a:srgbClr val="F2F2F2"/>
            </a:solidFill>
            <a:ln w="15875" cap="flat" cmpd="sng" algn="ctr">
              <a:noFill/>
              <a:prstDash val="solid"/>
            </a:ln>
            <a:effectLst/>
          </p:spPr>
          <p:txBody>
            <a:bodyPr rtlCol="0" anchor="ctr"/>
            <a:lstStyle/>
            <a:p>
              <a:r>
                <a:rPr lang="tr-TR" sz="1199" b="1" dirty="0">
                  <a:cs typeface="Arial" panose="020B0604020202020204" pitchFamily="34" charset="0"/>
                </a:rPr>
                <a:t>                                            Sukuk Yatırımcıları</a:t>
              </a:r>
            </a:p>
          </p:txBody>
        </p:sp>
        <p:sp>
          <p:nvSpPr>
            <p:cNvPr id="64" name="Rounded Rectangle 59">
              <a:extLst>
                <a:ext uri="{FF2B5EF4-FFF2-40B4-BE49-F238E27FC236}">
                  <a16:creationId xmlns:a16="http://schemas.microsoft.com/office/drawing/2014/main" id="{DF7E818A-1716-435C-B412-4C57353CD750}"/>
                </a:ext>
              </a:extLst>
            </p:cNvPr>
            <p:cNvSpPr/>
            <p:nvPr/>
          </p:nvSpPr>
          <p:spPr>
            <a:xfrm>
              <a:off x="522464" y="761335"/>
              <a:ext cx="4874680" cy="37412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199" b="1" dirty="0">
                  <a:solidFill>
                    <a:schemeClr val="bg1"/>
                  </a:solidFill>
                  <a:cs typeface="Arial" panose="020B0604020202020204" pitchFamily="34" charset="0"/>
                </a:rPr>
                <a:t>                                            Fon Kullanıcı (Şirket)</a:t>
              </a:r>
            </a:p>
          </p:txBody>
        </p:sp>
        <p:sp>
          <p:nvSpPr>
            <p:cNvPr id="65" name="Rounded Rectangle 65">
              <a:extLst>
                <a:ext uri="{FF2B5EF4-FFF2-40B4-BE49-F238E27FC236}">
                  <a16:creationId xmlns:a16="http://schemas.microsoft.com/office/drawing/2014/main" id="{DDA2BDAD-7DAF-4424-BA98-079D4DB06099}"/>
                </a:ext>
              </a:extLst>
            </p:cNvPr>
            <p:cNvSpPr/>
            <p:nvPr/>
          </p:nvSpPr>
          <p:spPr>
            <a:xfrm>
              <a:off x="522464" y="2055693"/>
              <a:ext cx="4873282" cy="374122"/>
            </a:xfrm>
            <a:prstGeom prst="roundRect">
              <a:avLst/>
            </a:prstGeom>
            <a:solidFill>
              <a:srgbClr val="002060">
                <a:alpha val="20000"/>
              </a:srgbClr>
            </a:solidFill>
            <a:ln w="15875" cap="flat" cmpd="sng" algn="ctr">
              <a:noFill/>
              <a:prstDash val="solid"/>
            </a:ln>
            <a:effectLst/>
          </p:spPr>
          <p:txBody>
            <a:bodyPr rtlCol="0" anchor="ctr"/>
            <a:lstStyle/>
            <a:p>
              <a:r>
                <a:rPr lang="tr-TR" sz="1199" b="1" dirty="0">
                  <a:cs typeface="Arial" panose="020B0604020202020204" pitchFamily="34" charset="0"/>
                </a:rPr>
                <a:t>                                         Varlık Kiralama Şirketi</a:t>
              </a:r>
            </a:p>
          </p:txBody>
        </p:sp>
      </p:grpSp>
      <p:sp>
        <p:nvSpPr>
          <p:cNvPr id="66" name="Dikdörtgen: Köşeleri Yuvarlatılmış 33">
            <a:extLst>
              <a:ext uri="{FF2B5EF4-FFF2-40B4-BE49-F238E27FC236}">
                <a16:creationId xmlns:a16="http://schemas.microsoft.com/office/drawing/2014/main" id="{F5A7428C-4043-4B7F-AEBB-A99C708ABD5F}"/>
              </a:ext>
            </a:extLst>
          </p:cNvPr>
          <p:cNvSpPr/>
          <p:nvPr/>
        </p:nvSpPr>
        <p:spPr>
          <a:xfrm>
            <a:off x="693231" y="3348449"/>
            <a:ext cx="592261" cy="2961703"/>
          </a:xfrm>
          <a:prstGeom prst="roundRect">
            <a:avLst/>
          </a:prstGeom>
          <a:solidFill>
            <a:srgbClr val="205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cs typeface="Arial" panose="020B0604020202020204" pitchFamily="34" charset="0"/>
              </a:rPr>
              <a:t>Sukuk</a:t>
            </a:r>
          </a:p>
        </p:txBody>
      </p:sp>
      <p:sp>
        <p:nvSpPr>
          <p:cNvPr id="67" name="Dikdörtgen: Köşeleri Yuvarlatılmış 34">
            <a:extLst>
              <a:ext uri="{FF2B5EF4-FFF2-40B4-BE49-F238E27FC236}">
                <a16:creationId xmlns:a16="http://schemas.microsoft.com/office/drawing/2014/main" id="{8B3F4203-DEB5-40C1-9BC4-7FFBB1156E1A}"/>
              </a:ext>
            </a:extLst>
          </p:cNvPr>
          <p:cNvSpPr/>
          <p:nvPr/>
        </p:nvSpPr>
        <p:spPr>
          <a:xfrm>
            <a:off x="687202" y="845611"/>
            <a:ext cx="592261" cy="1635673"/>
          </a:xfrm>
          <a:prstGeom prst="roundRect">
            <a:avLst/>
          </a:prstGeom>
          <a:solidFill>
            <a:srgbClr val="205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cs typeface="Arial" panose="020B0604020202020204" pitchFamily="34" charset="0"/>
              </a:rPr>
              <a:t>Bono</a:t>
            </a:r>
          </a:p>
          <a:p>
            <a:pPr algn="ctr"/>
            <a:r>
              <a:rPr lang="tr-TR" sz="1100" b="1" dirty="0">
                <a:solidFill>
                  <a:schemeClr val="bg1"/>
                </a:solidFill>
                <a:cs typeface="Arial" panose="020B0604020202020204" pitchFamily="34" charset="0"/>
              </a:rPr>
              <a:t>Tahvil</a:t>
            </a:r>
          </a:p>
        </p:txBody>
      </p:sp>
      <p:grpSp>
        <p:nvGrpSpPr>
          <p:cNvPr id="8" name="Group 7">
            <a:extLst>
              <a:ext uri="{FF2B5EF4-FFF2-40B4-BE49-F238E27FC236}">
                <a16:creationId xmlns:a16="http://schemas.microsoft.com/office/drawing/2014/main" id="{03C45264-E6E9-4B09-B950-247B8FDCBBB3}"/>
              </a:ext>
            </a:extLst>
          </p:cNvPr>
          <p:cNvGrpSpPr/>
          <p:nvPr/>
        </p:nvGrpSpPr>
        <p:grpSpPr>
          <a:xfrm>
            <a:off x="6862713" y="4414435"/>
            <a:ext cx="2519197" cy="828960"/>
            <a:chOff x="6604718" y="4641974"/>
            <a:chExt cx="2519197" cy="828960"/>
          </a:xfrm>
        </p:grpSpPr>
        <p:grpSp>
          <p:nvGrpSpPr>
            <p:cNvPr id="6" name="Group 5">
              <a:extLst>
                <a:ext uri="{FF2B5EF4-FFF2-40B4-BE49-F238E27FC236}">
                  <a16:creationId xmlns:a16="http://schemas.microsoft.com/office/drawing/2014/main" id="{DE201217-9F23-4171-94B1-5E00C2AE741A}"/>
                </a:ext>
              </a:extLst>
            </p:cNvPr>
            <p:cNvGrpSpPr/>
            <p:nvPr/>
          </p:nvGrpSpPr>
          <p:grpSpPr>
            <a:xfrm>
              <a:off x="6604719" y="4761935"/>
              <a:ext cx="2519196" cy="708999"/>
              <a:chOff x="6646486" y="5224404"/>
              <a:chExt cx="2477429" cy="708999"/>
            </a:xfrm>
          </p:grpSpPr>
          <p:pic>
            <p:nvPicPr>
              <p:cNvPr id="68" name="Picture 4" descr="Alms ">
                <a:extLst>
                  <a:ext uri="{FF2B5EF4-FFF2-40B4-BE49-F238E27FC236}">
                    <a16:creationId xmlns:a16="http://schemas.microsoft.com/office/drawing/2014/main" id="{8DE3850A-7ACE-45B1-85F0-BFE2CC3DE0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9202" y="5224404"/>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47">
                <a:extLst>
                  <a:ext uri="{FF2B5EF4-FFF2-40B4-BE49-F238E27FC236}">
                    <a16:creationId xmlns:a16="http://schemas.microsoft.com/office/drawing/2014/main" id="{69AE7E8C-4599-49EA-9A3F-77103C59383F}"/>
                  </a:ext>
                </a:extLst>
              </p:cNvPr>
              <p:cNvSpPr txBox="1"/>
              <p:nvPr/>
            </p:nvSpPr>
            <p:spPr>
              <a:xfrm>
                <a:off x="6646486" y="5656404"/>
                <a:ext cx="2477429" cy="276999"/>
              </a:xfrm>
              <a:prstGeom prst="rect">
                <a:avLst/>
              </a:prstGeom>
              <a:noFill/>
            </p:spPr>
            <p:txBody>
              <a:bodyPr wrap="square" rtlCol="0">
                <a:spAutoFit/>
              </a:bodyPr>
              <a:lstStyle/>
              <a:p>
                <a:pPr algn="ctr"/>
                <a:r>
                  <a:rPr lang="tr-TR" sz="1200" b="1" dirty="0"/>
                  <a:t>Faizsiz Finansman İlkelerine Uyum</a:t>
                </a:r>
              </a:p>
            </p:txBody>
          </p:sp>
        </p:grpSp>
        <p:sp>
          <p:nvSpPr>
            <p:cNvPr id="74" name="Rectangle: Rounded Corners 73">
              <a:extLst>
                <a:ext uri="{FF2B5EF4-FFF2-40B4-BE49-F238E27FC236}">
                  <a16:creationId xmlns:a16="http://schemas.microsoft.com/office/drawing/2014/main" id="{7F5659A7-CB32-4C0F-BD15-252153A8823B}"/>
                </a:ext>
              </a:extLst>
            </p:cNvPr>
            <p:cNvSpPr/>
            <p:nvPr/>
          </p:nvSpPr>
          <p:spPr>
            <a:xfrm>
              <a:off x="6604718" y="4641974"/>
              <a:ext cx="2519196" cy="799946"/>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9" name="Group 8">
            <a:extLst>
              <a:ext uri="{FF2B5EF4-FFF2-40B4-BE49-F238E27FC236}">
                <a16:creationId xmlns:a16="http://schemas.microsoft.com/office/drawing/2014/main" id="{A0C4372A-6A50-41D7-AC03-19080A908457}"/>
              </a:ext>
            </a:extLst>
          </p:cNvPr>
          <p:cNvGrpSpPr/>
          <p:nvPr/>
        </p:nvGrpSpPr>
        <p:grpSpPr>
          <a:xfrm>
            <a:off x="6866655" y="3350751"/>
            <a:ext cx="2519196" cy="813406"/>
            <a:chOff x="6604718" y="3206800"/>
            <a:chExt cx="2519196" cy="813406"/>
          </a:xfrm>
        </p:grpSpPr>
        <p:grpSp>
          <p:nvGrpSpPr>
            <p:cNvPr id="5" name="Group 4">
              <a:extLst>
                <a:ext uri="{FF2B5EF4-FFF2-40B4-BE49-F238E27FC236}">
                  <a16:creationId xmlns:a16="http://schemas.microsoft.com/office/drawing/2014/main" id="{709C92DF-75A6-4D99-8583-6696E209F174}"/>
                </a:ext>
              </a:extLst>
            </p:cNvPr>
            <p:cNvGrpSpPr/>
            <p:nvPr/>
          </p:nvGrpSpPr>
          <p:grpSpPr>
            <a:xfrm>
              <a:off x="6604718" y="3317710"/>
              <a:ext cx="2519196" cy="702496"/>
              <a:chOff x="6596835" y="3746056"/>
              <a:chExt cx="2576732" cy="702496"/>
            </a:xfrm>
          </p:grpSpPr>
          <p:pic>
            <p:nvPicPr>
              <p:cNvPr id="44" name="Picture 4" descr="Dollar ">
                <a:extLst>
                  <a:ext uri="{FF2B5EF4-FFF2-40B4-BE49-F238E27FC236}">
                    <a16:creationId xmlns:a16="http://schemas.microsoft.com/office/drawing/2014/main" id="{708FF3AF-A165-4777-98DF-DEFEDEA22D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201" y="3746056"/>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112089EE-1BB3-42EA-A305-2327AEEF3836}"/>
                  </a:ext>
                </a:extLst>
              </p:cNvPr>
              <p:cNvSpPr txBox="1"/>
              <p:nvPr/>
            </p:nvSpPr>
            <p:spPr>
              <a:xfrm>
                <a:off x="6596835" y="4171553"/>
                <a:ext cx="2576732" cy="276999"/>
              </a:xfrm>
              <a:prstGeom prst="rect">
                <a:avLst/>
              </a:prstGeom>
              <a:noFill/>
            </p:spPr>
            <p:txBody>
              <a:bodyPr wrap="square" rtlCol="0">
                <a:spAutoFit/>
              </a:bodyPr>
              <a:lstStyle/>
              <a:p>
                <a:pPr algn="ctr"/>
                <a:r>
                  <a:rPr lang="tr-TR" sz="1200" b="1" dirty="0"/>
                  <a:t>Alternatif Finansman Kaynağı</a:t>
                </a:r>
              </a:p>
            </p:txBody>
          </p:sp>
        </p:grpSp>
        <p:sp>
          <p:nvSpPr>
            <p:cNvPr id="75" name="Rectangle: Rounded Corners 74">
              <a:extLst>
                <a:ext uri="{FF2B5EF4-FFF2-40B4-BE49-F238E27FC236}">
                  <a16:creationId xmlns:a16="http://schemas.microsoft.com/office/drawing/2014/main" id="{53A9F8EE-C032-4369-A426-8EA2D85B3C9D}"/>
                </a:ext>
              </a:extLst>
            </p:cNvPr>
            <p:cNvSpPr/>
            <p:nvPr/>
          </p:nvSpPr>
          <p:spPr>
            <a:xfrm>
              <a:off x="6604718" y="3206800"/>
              <a:ext cx="2519196" cy="799946"/>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0" name="Group 9">
            <a:extLst>
              <a:ext uri="{FF2B5EF4-FFF2-40B4-BE49-F238E27FC236}">
                <a16:creationId xmlns:a16="http://schemas.microsoft.com/office/drawing/2014/main" id="{C267297C-EFEA-4E6C-8A7F-D0FCDD88AA07}"/>
              </a:ext>
            </a:extLst>
          </p:cNvPr>
          <p:cNvGrpSpPr/>
          <p:nvPr/>
        </p:nvGrpSpPr>
        <p:grpSpPr>
          <a:xfrm>
            <a:off x="6854826" y="2300527"/>
            <a:ext cx="2527082" cy="799946"/>
            <a:chOff x="6596832" y="2149943"/>
            <a:chExt cx="2527082" cy="799946"/>
          </a:xfrm>
        </p:grpSpPr>
        <p:grpSp>
          <p:nvGrpSpPr>
            <p:cNvPr id="4" name="Group 3">
              <a:extLst>
                <a:ext uri="{FF2B5EF4-FFF2-40B4-BE49-F238E27FC236}">
                  <a16:creationId xmlns:a16="http://schemas.microsoft.com/office/drawing/2014/main" id="{2BABA788-2DB4-4264-9104-34716D6117CD}"/>
                </a:ext>
              </a:extLst>
            </p:cNvPr>
            <p:cNvGrpSpPr/>
            <p:nvPr/>
          </p:nvGrpSpPr>
          <p:grpSpPr>
            <a:xfrm>
              <a:off x="6596832" y="2285129"/>
              <a:ext cx="2519195" cy="662146"/>
              <a:chOff x="6646487" y="2294515"/>
              <a:chExt cx="2477429" cy="662146"/>
            </a:xfrm>
          </p:grpSpPr>
          <p:pic>
            <p:nvPicPr>
              <p:cNvPr id="46" name="Picture 6" descr="Crowdfunding ">
                <a:extLst>
                  <a:ext uri="{FF2B5EF4-FFF2-40B4-BE49-F238E27FC236}">
                    <a16:creationId xmlns:a16="http://schemas.microsoft.com/office/drawing/2014/main" id="{6B67A8FC-5937-43DF-8C8D-1B3905F92D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202" y="2294515"/>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E7A204F-7F65-4A8B-862E-7FFF93B61269}"/>
                  </a:ext>
                </a:extLst>
              </p:cNvPr>
              <p:cNvSpPr txBox="1"/>
              <p:nvPr/>
            </p:nvSpPr>
            <p:spPr>
              <a:xfrm>
                <a:off x="6646487" y="2679662"/>
                <a:ext cx="2477429" cy="276999"/>
              </a:xfrm>
              <a:prstGeom prst="rect">
                <a:avLst/>
              </a:prstGeom>
              <a:noFill/>
            </p:spPr>
            <p:txBody>
              <a:bodyPr wrap="square" rtlCol="0">
                <a:spAutoFit/>
              </a:bodyPr>
              <a:lstStyle/>
              <a:p>
                <a:pPr algn="ctr"/>
                <a:r>
                  <a:rPr lang="tr-TR" sz="1200" b="1" dirty="0"/>
                  <a:t>Kurumsal Yatırımcılarla Tanışma</a:t>
                </a:r>
              </a:p>
            </p:txBody>
          </p:sp>
        </p:grpSp>
        <p:sp>
          <p:nvSpPr>
            <p:cNvPr id="76" name="Rectangle: Rounded Corners 75">
              <a:extLst>
                <a:ext uri="{FF2B5EF4-FFF2-40B4-BE49-F238E27FC236}">
                  <a16:creationId xmlns:a16="http://schemas.microsoft.com/office/drawing/2014/main" id="{3E348091-C897-4876-8637-C9961DC1B034}"/>
                </a:ext>
              </a:extLst>
            </p:cNvPr>
            <p:cNvSpPr/>
            <p:nvPr/>
          </p:nvSpPr>
          <p:spPr>
            <a:xfrm>
              <a:off x="6604718" y="2149943"/>
              <a:ext cx="2519196" cy="799946"/>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1" name="Group 10">
            <a:extLst>
              <a:ext uri="{FF2B5EF4-FFF2-40B4-BE49-F238E27FC236}">
                <a16:creationId xmlns:a16="http://schemas.microsoft.com/office/drawing/2014/main" id="{D13A66A9-A484-49D9-AB2F-B4E26FC9E549}"/>
              </a:ext>
            </a:extLst>
          </p:cNvPr>
          <p:cNvGrpSpPr/>
          <p:nvPr/>
        </p:nvGrpSpPr>
        <p:grpSpPr>
          <a:xfrm>
            <a:off x="6862713" y="1250303"/>
            <a:ext cx="2519196" cy="799946"/>
            <a:chOff x="6604718" y="1184635"/>
            <a:chExt cx="2519196" cy="799946"/>
          </a:xfrm>
        </p:grpSpPr>
        <p:grpSp>
          <p:nvGrpSpPr>
            <p:cNvPr id="2" name="Group 1">
              <a:extLst>
                <a:ext uri="{FF2B5EF4-FFF2-40B4-BE49-F238E27FC236}">
                  <a16:creationId xmlns:a16="http://schemas.microsoft.com/office/drawing/2014/main" id="{FF52A8CA-9E48-43BD-8661-B2FDBF1EE650}"/>
                </a:ext>
              </a:extLst>
            </p:cNvPr>
            <p:cNvGrpSpPr/>
            <p:nvPr/>
          </p:nvGrpSpPr>
          <p:grpSpPr>
            <a:xfrm>
              <a:off x="7110808" y="1293979"/>
              <a:ext cx="1507016" cy="677329"/>
              <a:chOff x="7131694" y="895200"/>
              <a:chExt cx="1507016" cy="677329"/>
            </a:xfrm>
          </p:grpSpPr>
          <p:pic>
            <p:nvPicPr>
              <p:cNvPr id="41" name="Picture 2" descr="Financial insurance ">
                <a:extLst>
                  <a:ext uri="{FF2B5EF4-FFF2-40B4-BE49-F238E27FC236}">
                    <a16:creationId xmlns:a16="http://schemas.microsoft.com/office/drawing/2014/main" id="{C06F4213-07F0-40AF-891D-E8833F2A38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202" y="895200"/>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3382BD8-894D-430D-AE0E-CC2BB5C0BF5E}"/>
                  </a:ext>
                </a:extLst>
              </p:cNvPr>
              <p:cNvSpPr txBox="1"/>
              <p:nvPr/>
            </p:nvSpPr>
            <p:spPr>
              <a:xfrm>
                <a:off x="7131694" y="1295530"/>
                <a:ext cx="1507016" cy="276999"/>
              </a:xfrm>
              <a:prstGeom prst="rect">
                <a:avLst/>
              </a:prstGeom>
              <a:noFill/>
            </p:spPr>
            <p:txBody>
              <a:bodyPr wrap="square" rtlCol="0">
                <a:spAutoFit/>
              </a:bodyPr>
              <a:lstStyle/>
              <a:p>
                <a:pPr algn="ctr"/>
                <a:r>
                  <a:rPr lang="tr-TR" sz="1200" b="1" dirty="0"/>
                  <a:t>Teminatsız Yapı</a:t>
                </a:r>
              </a:p>
            </p:txBody>
          </p:sp>
        </p:grpSp>
        <p:sp>
          <p:nvSpPr>
            <p:cNvPr id="77" name="Rectangle: Rounded Corners 76">
              <a:extLst>
                <a:ext uri="{FF2B5EF4-FFF2-40B4-BE49-F238E27FC236}">
                  <a16:creationId xmlns:a16="http://schemas.microsoft.com/office/drawing/2014/main" id="{BDB3EDED-1F2E-419A-AA65-8DC557159F9E}"/>
                </a:ext>
              </a:extLst>
            </p:cNvPr>
            <p:cNvSpPr/>
            <p:nvPr/>
          </p:nvSpPr>
          <p:spPr>
            <a:xfrm>
              <a:off x="6604718" y="1184635"/>
              <a:ext cx="2519196" cy="799946"/>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82" name="Düz Ok Bağlayıcısı 84">
            <a:extLst>
              <a:ext uri="{FF2B5EF4-FFF2-40B4-BE49-F238E27FC236}">
                <a16:creationId xmlns:a16="http://schemas.microsoft.com/office/drawing/2014/main" id="{9A79929F-6D30-411F-B07B-5CE924F124E2}"/>
              </a:ext>
            </a:extLst>
          </p:cNvPr>
          <p:cNvCxnSpPr>
            <a:cxnSpLocks/>
          </p:cNvCxnSpPr>
          <p:nvPr/>
        </p:nvCxnSpPr>
        <p:spPr>
          <a:xfrm flipH="1">
            <a:off x="6367226" y="1651980"/>
            <a:ext cx="471806" cy="0"/>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05" name="Düz Ok Bağlayıcısı 84">
            <a:extLst>
              <a:ext uri="{FF2B5EF4-FFF2-40B4-BE49-F238E27FC236}">
                <a16:creationId xmlns:a16="http://schemas.microsoft.com/office/drawing/2014/main" id="{AEFEDB92-C2CC-4DF3-B8FF-189DE2C70EB2}"/>
              </a:ext>
            </a:extLst>
          </p:cNvPr>
          <p:cNvCxnSpPr>
            <a:cxnSpLocks/>
          </p:cNvCxnSpPr>
          <p:nvPr/>
        </p:nvCxnSpPr>
        <p:spPr>
          <a:xfrm flipH="1">
            <a:off x="6390906" y="4819245"/>
            <a:ext cx="471806" cy="0"/>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06" name="Düz Ok Bağlayıcısı 84">
            <a:extLst>
              <a:ext uri="{FF2B5EF4-FFF2-40B4-BE49-F238E27FC236}">
                <a16:creationId xmlns:a16="http://schemas.microsoft.com/office/drawing/2014/main" id="{976D8126-24F3-4AF2-BBEE-6BB35253B4DC}"/>
              </a:ext>
            </a:extLst>
          </p:cNvPr>
          <p:cNvCxnSpPr>
            <a:cxnSpLocks/>
          </p:cNvCxnSpPr>
          <p:nvPr/>
        </p:nvCxnSpPr>
        <p:spPr>
          <a:xfrm rot="900000" flipH="1">
            <a:off x="6359187" y="3138690"/>
            <a:ext cx="471806" cy="0"/>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07" name="Düz Ok Bağlayıcısı 84">
            <a:extLst>
              <a:ext uri="{FF2B5EF4-FFF2-40B4-BE49-F238E27FC236}">
                <a16:creationId xmlns:a16="http://schemas.microsoft.com/office/drawing/2014/main" id="{2FE0392F-9D8C-4D0D-B20A-387224EFE868}"/>
              </a:ext>
            </a:extLst>
          </p:cNvPr>
          <p:cNvCxnSpPr>
            <a:cxnSpLocks/>
          </p:cNvCxnSpPr>
          <p:nvPr/>
        </p:nvCxnSpPr>
        <p:spPr>
          <a:xfrm rot="-900000" flipH="1">
            <a:off x="6359187" y="3271479"/>
            <a:ext cx="471806" cy="0"/>
          </a:xfrm>
          <a:prstGeom prst="straightConnector1">
            <a:avLst/>
          </a:prstGeom>
          <a:ln>
            <a:solidFill>
              <a:schemeClr val="tx1"/>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70" name="Rectangle 69">
            <a:extLst>
              <a:ext uri="{FF2B5EF4-FFF2-40B4-BE49-F238E27FC236}">
                <a16:creationId xmlns:a16="http://schemas.microsoft.com/office/drawing/2014/main" id="{9A6471CA-CB6C-4558-94B2-445EDC2BC816}"/>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344178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7E6CDB3F-6A50-4CC6-BF74-7C4BC002A0E2}"/>
              </a:ext>
            </a:extLst>
          </p:cNvPr>
          <p:cNvSpPr>
            <a:spLocks noGrp="1"/>
          </p:cNvSpPr>
          <p:nvPr>
            <p:ph type="title"/>
          </p:nvPr>
        </p:nvSpPr>
        <p:spPr>
          <a:xfrm>
            <a:off x="452440" y="98615"/>
            <a:ext cx="8002605" cy="522101"/>
          </a:xfrm>
        </p:spPr>
        <p:txBody>
          <a:bodyPr>
            <a:normAutofit/>
          </a:bodyPr>
          <a:lstStyle/>
          <a:p>
            <a:pPr algn="l" defTabSz="456926">
              <a:defRPr/>
            </a:pPr>
            <a:r>
              <a:rPr lang="tr-TR" sz="1800" b="1" dirty="0">
                <a:latin typeface="+mn-lt"/>
                <a:ea typeface="Lato" panose="020F0502020204030203" pitchFamily="34" charset="0"/>
                <a:cs typeface="Arial" panose="020B0604020202020204" pitchFamily="34" charset="0"/>
              </a:rPr>
              <a:t>  Bono/Tahvil &amp; Sukuk İhracı Süreci</a:t>
            </a:r>
            <a:endParaRPr lang="en-ID" sz="1800" b="1" dirty="0">
              <a:latin typeface="+mn-lt"/>
              <a:ea typeface="Lato" panose="020F0502020204030203" pitchFamily="34" charset="0"/>
              <a:cs typeface="Arial" panose="020B0604020202020204" pitchFamily="34" charset="0"/>
            </a:endParaRPr>
          </a:p>
        </p:txBody>
      </p:sp>
      <p:sp>
        <p:nvSpPr>
          <p:cNvPr id="29" name="Rectangle 28">
            <a:extLst>
              <a:ext uri="{FF2B5EF4-FFF2-40B4-BE49-F238E27FC236}">
                <a16:creationId xmlns:a16="http://schemas.microsoft.com/office/drawing/2014/main" id="{16D5BCD7-6E2B-4D01-8AA8-12335AEC4E75}"/>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26" name="Rectangle 25">
            <a:extLst>
              <a:ext uri="{FF2B5EF4-FFF2-40B4-BE49-F238E27FC236}">
                <a16:creationId xmlns:a16="http://schemas.microsoft.com/office/drawing/2014/main" id="{D0DA77EB-E07B-4837-A38D-47EE85B3ED6E}"/>
              </a:ext>
            </a:extLst>
          </p:cNvPr>
          <p:cNvSpPr/>
          <p:nvPr/>
        </p:nvSpPr>
        <p:spPr>
          <a:xfrm>
            <a:off x="629174" y="1513345"/>
            <a:ext cx="1109183" cy="792000"/>
          </a:xfrm>
          <a:prstGeom prst="rect">
            <a:avLst/>
          </a:prstGeom>
          <a:solidFill>
            <a:srgbClr val="205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cs typeface="Arial" panose="020B0604020202020204" pitchFamily="34" charset="0"/>
              </a:rPr>
              <a:t>Bono/Tahvil</a:t>
            </a:r>
          </a:p>
          <a:p>
            <a:pPr algn="ctr"/>
            <a:endParaRPr lang="tr-TR" sz="1200" b="1" dirty="0">
              <a:solidFill>
                <a:schemeClr val="bg1"/>
              </a:solidFill>
              <a:cs typeface="Arial" panose="020B0604020202020204" pitchFamily="34" charset="0"/>
            </a:endParaRPr>
          </a:p>
          <a:p>
            <a:pPr algn="ctr"/>
            <a:r>
              <a:rPr lang="tr-TR" sz="1200" b="1" dirty="0">
                <a:solidFill>
                  <a:schemeClr val="bg1"/>
                </a:solidFill>
                <a:cs typeface="Arial" panose="020B0604020202020204" pitchFamily="34" charset="0"/>
              </a:rPr>
              <a:t>Sukuk</a:t>
            </a:r>
            <a:endParaRPr lang="en-US" sz="1200" b="1" dirty="0">
              <a:solidFill>
                <a:schemeClr val="bg1"/>
              </a:solidFill>
              <a:cs typeface="Arial" panose="020B0604020202020204" pitchFamily="34" charset="0"/>
            </a:endParaRPr>
          </a:p>
        </p:txBody>
      </p:sp>
      <p:sp>
        <p:nvSpPr>
          <p:cNvPr id="37" name="Pentagon 18">
            <a:extLst>
              <a:ext uri="{FF2B5EF4-FFF2-40B4-BE49-F238E27FC236}">
                <a16:creationId xmlns:a16="http://schemas.microsoft.com/office/drawing/2014/main" id="{320AB85D-96AB-4107-84B1-A8481CB2CC1E}"/>
              </a:ext>
            </a:extLst>
          </p:cNvPr>
          <p:cNvSpPr/>
          <p:nvPr/>
        </p:nvSpPr>
        <p:spPr>
          <a:xfrm>
            <a:off x="7361818" y="1513345"/>
            <a:ext cx="1519795" cy="792000"/>
          </a:xfrm>
          <a:prstGeom prst="homePlate">
            <a:avLst/>
          </a:prstGeom>
          <a:solidFill>
            <a:srgbClr val="8FD5C8"/>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Ins="0" rtlCol="0" anchor="ctr"/>
          <a:lstStyle/>
          <a:p>
            <a:pPr algn="ctr"/>
            <a:r>
              <a:rPr lang="tr-TR" sz="1200" b="1" dirty="0">
                <a:solidFill>
                  <a:schemeClr val="tx1"/>
                </a:solidFill>
                <a:cs typeface="Arial" panose="020B0604020202020204" pitchFamily="34" charset="0"/>
              </a:rPr>
              <a:t>Kapanış</a:t>
            </a:r>
            <a:endParaRPr lang="en-US" sz="1200" b="1" dirty="0">
              <a:solidFill>
                <a:schemeClr val="tx1"/>
              </a:solidFill>
              <a:cs typeface="Arial" panose="020B0604020202020204" pitchFamily="34" charset="0"/>
            </a:endParaRPr>
          </a:p>
        </p:txBody>
      </p:sp>
      <p:sp>
        <p:nvSpPr>
          <p:cNvPr id="39" name="Pentagon 19">
            <a:extLst>
              <a:ext uri="{FF2B5EF4-FFF2-40B4-BE49-F238E27FC236}">
                <a16:creationId xmlns:a16="http://schemas.microsoft.com/office/drawing/2014/main" id="{BE75B953-E166-49D8-BB92-7157AAF4E588}"/>
              </a:ext>
            </a:extLst>
          </p:cNvPr>
          <p:cNvSpPr/>
          <p:nvPr/>
        </p:nvSpPr>
        <p:spPr>
          <a:xfrm>
            <a:off x="5291269" y="1513345"/>
            <a:ext cx="2603498" cy="792000"/>
          </a:xfrm>
          <a:prstGeom prst="homePlate">
            <a:avLst/>
          </a:prstGeom>
          <a:solidFill>
            <a:srgbClr val="67C7B5"/>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pPr algn="ctr"/>
            <a:r>
              <a:rPr lang="tr-TR" sz="1200" b="1" dirty="0">
                <a:solidFill>
                  <a:schemeClr val="tx1"/>
                </a:solidFill>
                <a:cs typeface="Arial" panose="020B0604020202020204" pitchFamily="34" charset="0"/>
              </a:rPr>
              <a:t>Uygulama</a:t>
            </a:r>
            <a:endParaRPr lang="en-US" sz="1200" b="1" dirty="0">
              <a:solidFill>
                <a:schemeClr val="tx1"/>
              </a:solidFill>
              <a:cs typeface="Arial" panose="020B0604020202020204" pitchFamily="34" charset="0"/>
            </a:endParaRPr>
          </a:p>
        </p:txBody>
      </p:sp>
      <p:sp>
        <p:nvSpPr>
          <p:cNvPr id="40" name="Pentagon 20">
            <a:extLst>
              <a:ext uri="{FF2B5EF4-FFF2-40B4-BE49-F238E27FC236}">
                <a16:creationId xmlns:a16="http://schemas.microsoft.com/office/drawing/2014/main" id="{61FA5448-846E-4EE3-A1EB-D1A95524D07D}"/>
              </a:ext>
            </a:extLst>
          </p:cNvPr>
          <p:cNvSpPr/>
          <p:nvPr/>
        </p:nvSpPr>
        <p:spPr>
          <a:xfrm>
            <a:off x="3387499" y="1506083"/>
            <a:ext cx="2491957" cy="792000"/>
          </a:xfrm>
          <a:prstGeom prst="homePlate">
            <a:avLst/>
          </a:prstGeom>
          <a:solidFill>
            <a:srgbClr val="379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cs typeface="Arial" panose="020B0604020202020204" pitchFamily="34" charset="0"/>
              </a:rPr>
              <a:t>          Hazırlık</a:t>
            </a:r>
            <a:endParaRPr lang="en-US" sz="1200" b="1" dirty="0">
              <a:solidFill>
                <a:schemeClr val="tx1"/>
              </a:solidFill>
              <a:cs typeface="Arial" panose="020B0604020202020204" pitchFamily="34" charset="0"/>
            </a:endParaRPr>
          </a:p>
        </p:txBody>
      </p:sp>
      <p:grpSp>
        <p:nvGrpSpPr>
          <p:cNvPr id="41" name="Group 40">
            <a:extLst>
              <a:ext uri="{FF2B5EF4-FFF2-40B4-BE49-F238E27FC236}">
                <a16:creationId xmlns:a16="http://schemas.microsoft.com/office/drawing/2014/main" id="{635D8569-82BE-4B93-BC05-C7F52120E85B}"/>
              </a:ext>
            </a:extLst>
          </p:cNvPr>
          <p:cNvGrpSpPr/>
          <p:nvPr/>
        </p:nvGrpSpPr>
        <p:grpSpPr>
          <a:xfrm>
            <a:off x="1842973" y="2389874"/>
            <a:ext cx="7462862" cy="2803548"/>
            <a:chOff x="3042852" y="3752974"/>
            <a:chExt cx="7604427" cy="2803548"/>
          </a:xfrm>
        </p:grpSpPr>
        <p:sp>
          <p:nvSpPr>
            <p:cNvPr id="42" name="Right Brace 41">
              <a:extLst>
                <a:ext uri="{FF2B5EF4-FFF2-40B4-BE49-F238E27FC236}">
                  <a16:creationId xmlns:a16="http://schemas.microsoft.com/office/drawing/2014/main" id="{E3A900A0-AB60-490A-BE30-6FA2AC95ABA8}"/>
                </a:ext>
              </a:extLst>
            </p:cNvPr>
            <p:cNvSpPr/>
            <p:nvPr/>
          </p:nvSpPr>
          <p:spPr>
            <a:xfrm rot="5400000">
              <a:off x="4000444" y="2795382"/>
              <a:ext cx="123748" cy="2038932"/>
            </a:xfrm>
            <a:prstGeom prst="rightBrace">
              <a:avLst>
                <a:gd name="adj1" fmla="val 8333"/>
                <a:gd name="adj2" fmla="val 50358"/>
              </a:avLst>
            </a:prstGeom>
            <a:ln w="222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45" name="TextBox 44">
              <a:extLst>
                <a:ext uri="{FF2B5EF4-FFF2-40B4-BE49-F238E27FC236}">
                  <a16:creationId xmlns:a16="http://schemas.microsoft.com/office/drawing/2014/main" id="{BFBBDC0C-06C1-4EA2-9C14-2D66C193552A}"/>
                </a:ext>
              </a:extLst>
            </p:cNvPr>
            <p:cNvSpPr txBox="1"/>
            <p:nvPr/>
          </p:nvSpPr>
          <p:spPr>
            <a:xfrm>
              <a:off x="3104650" y="4039125"/>
              <a:ext cx="1868508" cy="2284432"/>
            </a:xfrm>
            <a:prstGeom prst="rect">
              <a:avLst/>
            </a:prstGeom>
            <a:noFill/>
          </p:spPr>
          <p:txBody>
            <a:bodyPr wrap="square" lIns="72000" rIns="36000" rtlCol="0">
              <a:noAutofit/>
            </a:bodyPr>
            <a:lstStyle/>
            <a:p>
              <a:pPr marL="171450" indent="-171450">
                <a:lnSpc>
                  <a:spcPct val="150000"/>
                </a:lnSpc>
                <a:buFont typeface="Arial" panose="020B0604020202020204" pitchFamily="34" charset="0"/>
                <a:buChar char="•"/>
              </a:pPr>
              <a:r>
                <a:rPr lang="tr-TR" sz="1200" dirty="0">
                  <a:cs typeface="Arial" panose="020B0604020202020204" pitchFamily="34" charset="0"/>
                </a:rPr>
                <a:t>Ürün dizaynı, ihraç yapısı</a:t>
              </a:r>
            </a:p>
            <a:p>
              <a:pPr marL="171450" indent="-171450">
                <a:lnSpc>
                  <a:spcPct val="150000"/>
                </a:lnSpc>
                <a:buFont typeface="Arial" panose="020B0604020202020204" pitchFamily="34" charset="0"/>
                <a:buChar char="•"/>
              </a:pPr>
              <a:r>
                <a:rPr lang="tr-TR" sz="1200" dirty="0">
                  <a:cs typeface="Arial" panose="020B0604020202020204" pitchFamily="34" charset="0"/>
                </a:rPr>
                <a:t>Karar ve yetkilendirme</a:t>
              </a:r>
            </a:p>
            <a:p>
              <a:pPr marL="171450" indent="-171450">
                <a:lnSpc>
                  <a:spcPct val="150000"/>
                </a:lnSpc>
                <a:buFont typeface="Arial" panose="020B0604020202020204" pitchFamily="34" charset="0"/>
                <a:buChar char="•"/>
              </a:pPr>
              <a:r>
                <a:rPr lang="tr-TR" sz="1200" dirty="0">
                  <a:cs typeface="Arial" panose="020B0604020202020204" pitchFamily="34" charset="0"/>
                </a:rPr>
                <a:t>Bağımsız denetim süreci</a:t>
              </a:r>
            </a:p>
            <a:p>
              <a:pPr marL="171450" indent="-171450">
                <a:lnSpc>
                  <a:spcPct val="150000"/>
                </a:lnSpc>
                <a:buFont typeface="Arial" panose="020B0604020202020204" pitchFamily="34" charset="0"/>
                <a:buChar char="•"/>
              </a:pPr>
              <a:r>
                <a:rPr lang="tr-TR" sz="1200" dirty="0">
                  <a:cs typeface="Arial" panose="020B0604020202020204" pitchFamily="34" charset="0"/>
                </a:rPr>
                <a:t>Rating raporu süreci</a:t>
              </a:r>
            </a:p>
            <a:p>
              <a:pPr marL="171450" indent="-171450">
                <a:lnSpc>
                  <a:spcPct val="150000"/>
                </a:lnSpc>
                <a:buFont typeface="Arial" panose="020B0604020202020204" pitchFamily="34" charset="0"/>
                <a:buChar char="•"/>
              </a:pPr>
              <a:r>
                <a:rPr lang="tr-TR" sz="1200" dirty="0">
                  <a:cs typeface="Arial" panose="020B0604020202020204" pitchFamily="34" charset="0"/>
                </a:rPr>
                <a:t>ESG danışmanı seçimi</a:t>
              </a:r>
            </a:p>
            <a:p>
              <a:pPr marL="171450" indent="-171450">
                <a:lnSpc>
                  <a:spcPct val="150000"/>
                </a:lnSpc>
                <a:buFont typeface="Arial" panose="020B0604020202020204" pitchFamily="34" charset="0"/>
                <a:buChar char="•"/>
              </a:pPr>
              <a:r>
                <a:rPr lang="tr-TR" sz="1200" dirty="0">
                  <a:cs typeface="Arial" panose="020B0604020202020204" pitchFamily="34" charset="0"/>
                </a:rPr>
                <a:t>Hukukçu seçimi (</a:t>
              </a:r>
              <a:r>
                <a:rPr lang="tr-TR" sz="1200" dirty="0" err="1">
                  <a:cs typeface="Arial" panose="020B0604020202020204" pitchFamily="34" charset="0"/>
                </a:rPr>
                <a:t>sukuk</a:t>
              </a:r>
              <a:r>
                <a:rPr lang="tr-TR" sz="1200" dirty="0">
                  <a:cs typeface="Arial" panose="020B0604020202020204" pitchFamily="34" charset="0"/>
                </a:rPr>
                <a:t>)</a:t>
              </a:r>
            </a:p>
            <a:p>
              <a:pPr marL="171450" indent="-171450">
                <a:lnSpc>
                  <a:spcPct val="150000"/>
                </a:lnSpc>
                <a:buFont typeface="Arial" panose="020B0604020202020204" pitchFamily="34" charset="0"/>
                <a:buChar char="•"/>
              </a:pPr>
              <a:r>
                <a:rPr lang="tr-TR" sz="1200" dirty="0">
                  <a:cs typeface="Arial" panose="020B0604020202020204" pitchFamily="34" charset="0"/>
                </a:rPr>
                <a:t>Danışma komitesi (</a:t>
              </a:r>
              <a:r>
                <a:rPr lang="tr-TR" sz="1200" dirty="0" err="1">
                  <a:cs typeface="Arial" panose="020B0604020202020204" pitchFamily="34" charset="0"/>
                </a:rPr>
                <a:t>sukuk</a:t>
              </a:r>
              <a:r>
                <a:rPr lang="tr-TR" sz="1200" dirty="0">
                  <a:cs typeface="Arial" panose="020B0604020202020204" pitchFamily="34" charset="0"/>
                </a:rPr>
                <a:t>)</a:t>
              </a:r>
            </a:p>
          </p:txBody>
        </p:sp>
        <p:sp>
          <p:nvSpPr>
            <p:cNvPr id="50" name="Right Brace 49">
              <a:extLst>
                <a:ext uri="{FF2B5EF4-FFF2-40B4-BE49-F238E27FC236}">
                  <a16:creationId xmlns:a16="http://schemas.microsoft.com/office/drawing/2014/main" id="{DF40E547-4331-44D5-A3DC-AD681DAACA85}"/>
                </a:ext>
              </a:extLst>
            </p:cNvPr>
            <p:cNvSpPr/>
            <p:nvPr/>
          </p:nvSpPr>
          <p:spPr>
            <a:xfrm rot="5400000">
              <a:off x="5861754" y="2744555"/>
              <a:ext cx="194814" cy="2473675"/>
            </a:xfrm>
            <a:prstGeom prst="rightBrace">
              <a:avLst>
                <a:gd name="adj1" fmla="val 8333"/>
                <a:gd name="adj2" fmla="val 50358"/>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52" name="TextBox 51">
              <a:extLst>
                <a:ext uri="{FF2B5EF4-FFF2-40B4-BE49-F238E27FC236}">
                  <a16:creationId xmlns:a16="http://schemas.microsoft.com/office/drawing/2014/main" id="{CFE94726-1B55-4F8C-ABD0-06C271FE283D}"/>
                </a:ext>
              </a:extLst>
            </p:cNvPr>
            <p:cNvSpPr txBox="1"/>
            <p:nvPr/>
          </p:nvSpPr>
          <p:spPr>
            <a:xfrm>
              <a:off x="4964270" y="4232113"/>
              <a:ext cx="2231729" cy="2257460"/>
            </a:xfrm>
            <a:prstGeom prst="rect">
              <a:avLst/>
            </a:prstGeom>
            <a:noFill/>
          </p:spPr>
          <p:txBody>
            <a:bodyPr wrap="square" lIns="72000" rIns="36000" rtlCol="0">
              <a:noAutofit/>
            </a:bodyPr>
            <a:lstStyle/>
            <a:p>
              <a:pPr marL="171450" indent="-171450">
                <a:lnSpc>
                  <a:spcPct val="150000"/>
                </a:lnSpc>
                <a:buFont typeface="Arial" panose="020B0604020202020204" pitchFamily="34" charset="0"/>
                <a:buChar char="•"/>
              </a:pPr>
              <a:r>
                <a:rPr lang="tr-TR" sz="1200" dirty="0">
                  <a:cs typeface="Arial" panose="020B0604020202020204" pitchFamily="34" charset="0"/>
                </a:rPr>
                <a:t>SPK başvuru belgeleri</a:t>
              </a:r>
            </a:p>
            <a:p>
              <a:pPr marL="171450" indent="-171450">
                <a:lnSpc>
                  <a:spcPct val="150000"/>
                </a:lnSpc>
                <a:buFont typeface="Arial" panose="020B0604020202020204" pitchFamily="34" charset="0"/>
                <a:buChar char="•"/>
              </a:pPr>
              <a:r>
                <a:rPr lang="tr-TR" sz="1200" dirty="0">
                  <a:cs typeface="Arial" panose="020B0604020202020204" pitchFamily="34" charset="0"/>
                </a:rPr>
                <a:t>Çerçeve belge</a:t>
              </a:r>
            </a:p>
            <a:p>
              <a:pPr marL="171450" indent="-171450">
                <a:lnSpc>
                  <a:spcPct val="150000"/>
                </a:lnSpc>
                <a:buFont typeface="Arial" panose="020B0604020202020204" pitchFamily="34" charset="0"/>
                <a:buChar char="•"/>
              </a:pPr>
              <a:r>
                <a:rPr lang="tr-TR" sz="1200" dirty="0">
                  <a:cs typeface="Arial" panose="020B0604020202020204" pitchFamily="34" charset="0"/>
                </a:rPr>
                <a:t>İkinci taraf görüş raporu</a:t>
              </a:r>
            </a:p>
            <a:p>
              <a:pPr marL="171450" indent="-171450">
                <a:lnSpc>
                  <a:spcPct val="150000"/>
                </a:lnSpc>
                <a:buFont typeface="Arial" panose="020B0604020202020204" pitchFamily="34" charset="0"/>
                <a:buChar char="•"/>
              </a:pPr>
              <a:r>
                <a:rPr lang="tr-TR" sz="1200" dirty="0">
                  <a:cs typeface="Arial" panose="020B0604020202020204" pitchFamily="34" charset="0"/>
                </a:rPr>
                <a:t>Hukukçu raporu (</a:t>
              </a:r>
              <a:r>
                <a:rPr lang="tr-TR" sz="1200" dirty="0" err="1">
                  <a:cs typeface="Arial" panose="020B0604020202020204" pitchFamily="34" charset="0"/>
                </a:rPr>
                <a:t>sukuk</a:t>
              </a:r>
              <a:r>
                <a:rPr lang="tr-TR" sz="1200" dirty="0">
                  <a:cs typeface="Arial" panose="020B0604020202020204" pitchFamily="34" charset="0"/>
                </a:rPr>
                <a:t>)</a:t>
              </a:r>
            </a:p>
            <a:p>
              <a:pPr marL="171450" indent="-171450">
                <a:lnSpc>
                  <a:spcPct val="150000"/>
                </a:lnSpc>
                <a:buFont typeface="Arial" panose="020B0604020202020204" pitchFamily="34" charset="0"/>
                <a:buChar char="•"/>
              </a:pPr>
              <a:r>
                <a:rPr lang="tr-TR" sz="1200" dirty="0">
                  <a:cs typeface="Arial" panose="020B0604020202020204" pitchFamily="34" charset="0"/>
                </a:rPr>
                <a:t>İcazet belgesi (</a:t>
              </a:r>
              <a:r>
                <a:rPr lang="tr-TR" sz="1200" dirty="0" err="1">
                  <a:cs typeface="Arial" panose="020B0604020202020204" pitchFamily="34" charset="0"/>
                </a:rPr>
                <a:t>sukuk</a:t>
              </a:r>
              <a:r>
                <a:rPr lang="tr-TR" sz="1200" dirty="0">
                  <a:cs typeface="Arial" panose="020B0604020202020204" pitchFamily="34" charset="0"/>
                </a:rPr>
                <a:t>)</a:t>
              </a:r>
            </a:p>
            <a:p>
              <a:pPr marL="171450" indent="-171450">
                <a:lnSpc>
                  <a:spcPct val="150000"/>
                </a:lnSpc>
                <a:buFont typeface="Arial" panose="020B0604020202020204" pitchFamily="34" charset="0"/>
                <a:buChar char="•"/>
              </a:pPr>
              <a:r>
                <a:rPr lang="tr-TR" sz="1200" dirty="0">
                  <a:cs typeface="Arial" panose="020B0604020202020204" pitchFamily="34" charset="0"/>
                </a:rPr>
                <a:t>SPK, Borsa İstanbul, MKK, Takasbank, KAP başvuruları</a:t>
              </a:r>
            </a:p>
            <a:p>
              <a:pPr marL="171450" indent="-171450">
                <a:lnSpc>
                  <a:spcPct val="150000"/>
                </a:lnSpc>
                <a:buFont typeface="Arial" panose="020B0604020202020204" pitchFamily="34" charset="0"/>
                <a:buChar char="•"/>
              </a:pPr>
              <a:r>
                <a:rPr lang="tr-TR" sz="1200" dirty="0">
                  <a:cs typeface="Arial" panose="020B0604020202020204" pitchFamily="34" charset="0"/>
                </a:rPr>
                <a:t>Yatırımcı sunumu</a:t>
              </a:r>
            </a:p>
          </p:txBody>
        </p:sp>
        <p:sp>
          <p:nvSpPr>
            <p:cNvPr id="53" name="Right Brace 52">
              <a:extLst>
                <a:ext uri="{FF2B5EF4-FFF2-40B4-BE49-F238E27FC236}">
                  <a16:creationId xmlns:a16="http://schemas.microsoft.com/office/drawing/2014/main" id="{2C346907-6B4A-4F79-A549-0502BF0E50D7}"/>
                </a:ext>
              </a:extLst>
            </p:cNvPr>
            <p:cNvSpPr/>
            <p:nvPr/>
          </p:nvSpPr>
          <p:spPr>
            <a:xfrm rot="5400000">
              <a:off x="8013818" y="2985817"/>
              <a:ext cx="178023" cy="2284639"/>
            </a:xfrm>
            <a:prstGeom prst="rightBrace">
              <a:avLst>
                <a:gd name="adj1" fmla="val 8333"/>
                <a:gd name="adj2" fmla="val 50358"/>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54" name="TextBox 53">
              <a:extLst>
                <a:ext uri="{FF2B5EF4-FFF2-40B4-BE49-F238E27FC236}">
                  <a16:creationId xmlns:a16="http://schemas.microsoft.com/office/drawing/2014/main" id="{9A8FE92D-175C-46A9-A987-8CF1150898E7}"/>
                </a:ext>
              </a:extLst>
            </p:cNvPr>
            <p:cNvSpPr txBox="1"/>
            <p:nvPr/>
          </p:nvSpPr>
          <p:spPr>
            <a:xfrm>
              <a:off x="7087929" y="4385428"/>
              <a:ext cx="1936846" cy="1574119"/>
            </a:xfrm>
            <a:prstGeom prst="rect">
              <a:avLst/>
            </a:prstGeom>
            <a:noFill/>
          </p:spPr>
          <p:txBody>
            <a:bodyPr wrap="square" lIns="72000" rIns="36000" rtlCol="0">
              <a:noAutofit/>
            </a:bodyPr>
            <a:lstStyle>
              <a:defPPr>
                <a:defRPr lang="tr-TR"/>
              </a:defPPr>
              <a:lvl1pPr marL="171450" indent="-171450">
                <a:buFont typeface="Wingdings" panose="05000000000000000000" pitchFamily="2" charset="2"/>
                <a:buChar char="Ø"/>
                <a:defRPr sz="900">
                  <a:latin typeface="Arial" panose="020B0604020202020204" pitchFamily="34" charset="0"/>
                  <a:cs typeface="Arial" panose="020B0604020202020204" pitchFamily="34" charset="0"/>
                </a:defRPr>
              </a:lvl1pPr>
            </a:lstStyle>
            <a:p>
              <a:pPr>
                <a:lnSpc>
                  <a:spcPct val="150000"/>
                </a:lnSpc>
                <a:buFont typeface="Arial" panose="020B0604020202020204" pitchFamily="34" charset="0"/>
                <a:buChar char="•"/>
              </a:pPr>
              <a:r>
                <a:rPr lang="tr-TR" sz="1200" dirty="0">
                  <a:latin typeface="+mn-lt"/>
                </a:rPr>
                <a:t>SPK, Borsa İstanbul onayı</a:t>
              </a:r>
            </a:p>
            <a:p>
              <a:pPr>
                <a:lnSpc>
                  <a:spcPct val="150000"/>
                </a:lnSpc>
                <a:buFont typeface="Arial" panose="020B0604020202020204" pitchFamily="34" charset="0"/>
                <a:buChar char="•"/>
              </a:pPr>
              <a:r>
                <a:rPr lang="tr-TR" sz="1200" dirty="0">
                  <a:latin typeface="+mn-lt"/>
                </a:rPr>
                <a:t>KAP açıklamaları</a:t>
              </a:r>
            </a:p>
            <a:p>
              <a:pPr>
                <a:lnSpc>
                  <a:spcPct val="150000"/>
                </a:lnSpc>
                <a:buFont typeface="Arial" panose="020B0604020202020204" pitchFamily="34" charset="0"/>
                <a:buChar char="•"/>
              </a:pPr>
              <a:r>
                <a:rPr lang="tr-TR" sz="1200" dirty="0">
                  <a:latin typeface="+mn-lt"/>
                </a:rPr>
                <a:t>Yatırımcı sunumu</a:t>
              </a:r>
            </a:p>
            <a:p>
              <a:pPr>
                <a:lnSpc>
                  <a:spcPct val="150000"/>
                </a:lnSpc>
                <a:buFont typeface="Arial" panose="020B0604020202020204" pitchFamily="34" charset="0"/>
                <a:buChar char="•"/>
              </a:pPr>
              <a:r>
                <a:rPr lang="tr-TR" sz="1200" dirty="0">
                  <a:latin typeface="+mn-lt"/>
                </a:rPr>
                <a:t>Piyasa beklentisi</a:t>
              </a:r>
            </a:p>
            <a:p>
              <a:pPr>
                <a:lnSpc>
                  <a:spcPct val="150000"/>
                </a:lnSpc>
                <a:buFont typeface="Arial" panose="020B0604020202020204" pitchFamily="34" charset="0"/>
                <a:buChar char="•"/>
              </a:pPr>
              <a:r>
                <a:rPr lang="tr-TR" sz="1200" dirty="0">
                  <a:latin typeface="+mn-lt"/>
                </a:rPr>
                <a:t>İhraç koşulları</a:t>
              </a:r>
            </a:p>
          </p:txBody>
        </p:sp>
        <p:sp>
          <p:nvSpPr>
            <p:cNvPr id="55" name="Right Brace 54">
              <a:extLst>
                <a:ext uri="{FF2B5EF4-FFF2-40B4-BE49-F238E27FC236}">
                  <a16:creationId xmlns:a16="http://schemas.microsoft.com/office/drawing/2014/main" id="{FBC1D35C-8986-4F1D-88F6-9C2F55972FC8}"/>
                </a:ext>
              </a:extLst>
            </p:cNvPr>
            <p:cNvSpPr/>
            <p:nvPr/>
          </p:nvSpPr>
          <p:spPr>
            <a:xfrm rot="5400000">
              <a:off x="9537262" y="3731970"/>
              <a:ext cx="242898" cy="1184010"/>
            </a:xfrm>
            <a:prstGeom prst="rightBrace">
              <a:avLst>
                <a:gd name="adj1" fmla="val 8333"/>
                <a:gd name="adj2" fmla="val 50358"/>
              </a:avLst>
            </a:prstGeom>
            <a:ln w="222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56" name="TextBox 55">
              <a:extLst>
                <a:ext uri="{FF2B5EF4-FFF2-40B4-BE49-F238E27FC236}">
                  <a16:creationId xmlns:a16="http://schemas.microsoft.com/office/drawing/2014/main" id="{D8C230BB-EAA4-4DB8-97C9-470D6EE9FD59}"/>
                </a:ext>
              </a:extLst>
            </p:cNvPr>
            <p:cNvSpPr txBox="1"/>
            <p:nvPr/>
          </p:nvSpPr>
          <p:spPr>
            <a:xfrm>
              <a:off x="8928238" y="4564435"/>
              <a:ext cx="1719041" cy="1992087"/>
            </a:xfrm>
            <a:prstGeom prst="rect">
              <a:avLst/>
            </a:prstGeom>
            <a:noFill/>
          </p:spPr>
          <p:txBody>
            <a:bodyPr wrap="square" lIns="72000" rIns="36000" rtlCol="0">
              <a:noAutofit/>
            </a:bodyPr>
            <a:lstStyle>
              <a:defPPr>
                <a:defRPr lang="tr-TR"/>
              </a:defPPr>
              <a:lvl1pPr marL="171450" indent="-171450">
                <a:buFont typeface="Wingdings" panose="05000000000000000000" pitchFamily="2" charset="2"/>
                <a:buChar char="Ø"/>
                <a:defRPr sz="900">
                  <a:latin typeface="Arial" panose="020B0604020202020204" pitchFamily="34" charset="0"/>
                  <a:cs typeface="Arial" panose="020B0604020202020204" pitchFamily="34" charset="0"/>
                </a:defRPr>
              </a:lvl1pPr>
            </a:lstStyle>
            <a:p>
              <a:pPr>
                <a:lnSpc>
                  <a:spcPct val="150000"/>
                </a:lnSpc>
                <a:buFont typeface="Arial" panose="020B0604020202020204" pitchFamily="34" charset="0"/>
                <a:buChar char="•"/>
              </a:pPr>
              <a:r>
                <a:rPr lang="tr-TR" sz="1200" dirty="0">
                  <a:latin typeface="+mn-lt"/>
                </a:rPr>
                <a:t>Talep toplama, dağıtım</a:t>
              </a:r>
            </a:p>
            <a:p>
              <a:pPr>
                <a:lnSpc>
                  <a:spcPct val="150000"/>
                </a:lnSpc>
                <a:buFont typeface="Arial" panose="020B0604020202020204" pitchFamily="34" charset="0"/>
                <a:buChar char="•"/>
              </a:pPr>
              <a:r>
                <a:rPr lang="tr-TR" sz="1200" dirty="0">
                  <a:latin typeface="+mn-lt"/>
                </a:rPr>
                <a:t>Menkul kıymet transferi</a:t>
              </a:r>
            </a:p>
            <a:p>
              <a:pPr>
                <a:lnSpc>
                  <a:spcPct val="150000"/>
                </a:lnSpc>
                <a:buFont typeface="Arial" panose="020B0604020202020204" pitchFamily="34" charset="0"/>
                <a:buChar char="•"/>
              </a:pPr>
              <a:r>
                <a:rPr lang="tr-TR" sz="1200" dirty="0">
                  <a:latin typeface="+mn-lt"/>
                </a:rPr>
                <a:t>Takas</a:t>
              </a:r>
            </a:p>
            <a:p>
              <a:pPr>
                <a:lnSpc>
                  <a:spcPct val="150000"/>
                </a:lnSpc>
                <a:buFont typeface="Arial" panose="020B0604020202020204" pitchFamily="34" charset="0"/>
                <a:buChar char="•"/>
              </a:pPr>
              <a:r>
                <a:rPr lang="tr-TR" sz="1200" dirty="0">
                  <a:latin typeface="+mn-lt"/>
                </a:rPr>
                <a:t>KAP açıklamaları</a:t>
              </a:r>
            </a:p>
            <a:p>
              <a:pPr>
                <a:lnSpc>
                  <a:spcPct val="150000"/>
                </a:lnSpc>
                <a:buFont typeface="Arial" panose="020B0604020202020204" pitchFamily="34" charset="0"/>
                <a:buChar char="•"/>
              </a:pPr>
              <a:r>
                <a:rPr lang="tr-TR" sz="1200" dirty="0">
                  <a:latin typeface="+mn-lt"/>
                </a:rPr>
                <a:t>Basın bülteni</a:t>
              </a:r>
              <a:endParaRPr lang="en-US" sz="1200" dirty="0">
                <a:latin typeface="+mn-lt"/>
              </a:endParaRPr>
            </a:p>
          </p:txBody>
        </p:sp>
      </p:grpSp>
      <p:graphicFrame>
        <p:nvGraphicFramePr>
          <p:cNvPr id="57" name="Table 56">
            <a:extLst>
              <a:ext uri="{FF2B5EF4-FFF2-40B4-BE49-F238E27FC236}">
                <a16:creationId xmlns:a16="http://schemas.microsoft.com/office/drawing/2014/main" id="{8F64FB1A-E39E-4386-88BE-4107670ED65D}"/>
              </a:ext>
            </a:extLst>
          </p:cNvPr>
          <p:cNvGraphicFramePr>
            <a:graphicFrameLocks noGrp="1"/>
          </p:cNvGraphicFramePr>
          <p:nvPr/>
        </p:nvGraphicFramePr>
        <p:xfrm>
          <a:off x="8812491" y="1538789"/>
          <a:ext cx="898003" cy="741112"/>
        </p:xfrm>
        <a:graphic>
          <a:graphicData uri="http://schemas.openxmlformats.org/drawingml/2006/table">
            <a:tbl>
              <a:tblPr firstRow="1" bandRow="1">
                <a:tableStyleId>{2D5ABB26-0587-4C30-8999-92F81FD0307C}</a:tableStyleId>
              </a:tblPr>
              <a:tblGrid>
                <a:gridCol w="898003">
                  <a:extLst>
                    <a:ext uri="{9D8B030D-6E8A-4147-A177-3AD203B41FA5}">
                      <a16:colId xmlns:a16="http://schemas.microsoft.com/office/drawing/2014/main" val="3914446953"/>
                    </a:ext>
                  </a:extLst>
                </a:gridCol>
              </a:tblGrid>
              <a:tr h="741112">
                <a:tc>
                  <a:txBody>
                    <a:bodyPr/>
                    <a:lstStyle/>
                    <a:p>
                      <a:pPr algn="ctr"/>
                      <a:r>
                        <a:rPr lang="tr-TR" sz="1200" b="1" dirty="0">
                          <a:latin typeface="+mn-lt"/>
                          <a:cs typeface="Arial" panose="020B0604020202020204" pitchFamily="34" charset="0"/>
                        </a:rPr>
                        <a:t>2 - 3 </a:t>
                      </a:r>
                      <a:r>
                        <a:rPr lang="tr-TR" sz="1200" b="1" kern="1200" dirty="0">
                          <a:solidFill>
                            <a:schemeClr val="tx1"/>
                          </a:solidFill>
                          <a:latin typeface="+mn-lt"/>
                          <a:ea typeface="+mn-ea"/>
                          <a:cs typeface="Arial" panose="020B0604020202020204" pitchFamily="34" charset="0"/>
                        </a:rPr>
                        <a:t>ay</a:t>
                      </a:r>
                      <a:endParaRPr lang="en-US" sz="1200" b="1" kern="1200" dirty="0">
                        <a:solidFill>
                          <a:schemeClr val="tx1"/>
                        </a:solidFill>
                        <a:latin typeface="+mn-lt"/>
                        <a:ea typeface="+mn-ea"/>
                        <a:cs typeface="Arial" panose="020B0604020202020204" pitchFamily="34" charset="0"/>
                      </a:endParaRPr>
                    </a:p>
                  </a:txBody>
                  <a:tcPr anchor="ctr"/>
                </a:tc>
                <a:extLst>
                  <a:ext uri="{0D108BD9-81ED-4DB2-BD59-A6C34878D82A}">
                    <a16:rowId xmlns:a16="http://schemas.microsoft.com/office/drawing/2014/main" val="2657364760"/>
                  </a:ext>
                </a:extLst>
              </a:tr>
            </a:tbl>
          </a:graphicData>
        </a:graphic>
      </p:graphicFrame>
      <p:sp>
        <p:nvSpPr>
          <p:cNvPr id="58" name="Pentagon 21">
            <a:extLst>
              <a:ext uri="{FF2B5EF4-FFF2-40B4-BE49-F238E27FC236}">
                <a16:creationId xmlns:a16="http://schemas.microsoft.com/office/drawing/2014/main" id="{2FFCF011-73C1-4991-AF96-A8E0A3C4FE12}"/>
              </a:ext>
            </a:extLst>
          </p:cNvPr>
          <p:cNvSpPr/>
          <p:nvPr/>
        </p:nvSpPr>
        <p:spPr>
          <a:xfrm>
            <a:off x="1807932" y="1506083"/>
            <a:ext cx="2000974" cy="792000"/>
          </a:xfrm>
          <a:prstGeom prst="homePlate">
            <a:avLst/>
          </a:prstGeom>
          <a:solidFill>
            <a:srgbClr val="2A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cs typeface="Arial" panose="020B0604020202020204" pitchFamily="34" charset="0"/>
              </a:rPr>
              <a:t>Strateji </a:t>
            </a:r>
            <a:endParaRPr lang="en-US" sz="1200" b="1" dirty="0">
              <a:solidFill>
                <a:schemeClr val="bg1"/>
              </a:solidFill>
              <a:cs typeface="Arial" panose="020B0604020202020204" pitchFamily="34" charset="0"/>
            </a:endParaRPr>
          </a:p>
        </p:txBody>
      </p:sp>
      <p:sp>
        <p:nvSpPr>
          <p:cNvPr id="59" name="Pentagon 34">
            <a:extLst>
              <a:ext uri="{FF2B5EF4-FFF2-40B4-BE49-F238E27FC236}">
                <a16:creationId xmlns:a16="http://schemas.microsoft.com/office/drawing/2014/main" id="{49BA1942-4A51-40F6-9FD9-45B51711658E}"/>
              </a:ext>
            </a:extLst>
          </p:cNvPr>
          <p:cNvSpPr/>
          <p:nvPr/>
        </p:nvSpPr>
        <p:spPr>
          <a:xfrm>
            <a:off x="6288870" y="807479"/>
            <a:ext cx="2263343" cy="32191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68000" rIns="0" rtlCol="0" anchor="ctr"/>
          <a:lstStyle/>
          <a:p>
            <a:pPr algn="ctr"/>
            <a:r>
              <a:rPr lang="tr-TR" altLang="en-US" sz="1200" b="1" dirty="0">
                <a:solidFill>
                  <a:schemeClr val="tx1"/>
                </a:solidFill>
                <a:cs typeface="Arial" panose="020B0604020202020204" pitchFamily="34" charset="0"/>
              </a:rPr>
              <a:t>      Talep Toplama ve Satış</a:t>
            </a:r>
          </a:p>
        </p:txBody>
      </p:sp>
      <p:sp>
        <p:nvSpPr>
          <p:cNvPr id="60" name="Pentagon 36">
            <a:extLst>
              <a:ext uri="{FF2B5EF4-FFF2-40B4-BE49-F238E27FC236}">
                <a16:creationId xmlns:a16="http://schemas.microsoft.com/office/drawing/2014/main" id="{69EF2209-1953-45CA-A1BB-84FC739A95E5}"/>
              </a:ext>
            </a:extLst>
          </p:cNvPr>
          <p:cNvSpPr/>
          <p:nvPr/>
        </p:nvSpPr>
        <p:spPr>
          <a:xfrm>
            <a:off x="4212149" y="794313"/>
            <a:ext cx="2727426" cy="32191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en-US" sz="1200" b="1" dirty="0">
                <a:solidFill>
                  <a:schemeClr val="tx1"/>
                </a:solidFill>
                <a:cs typeface="Arial" panose="020B0604020202020204" pitchFamily="34" charset="0"/>
              </a:rPr>
              <a:t> Başvurular ve Onay</a:t>
            </a:r>
          </a:p>
        </p:txBody>
      </p:sp>
      <p:sp>
        <p:nvSpPr>
          <p:cNvPr id="61" name="Pentagon 37">
            <a:extLst>
              <a:ext uri="{FF2B5EF4-FFF2-40B4-BE49-F238E27FC236}">
                <a16:creationId xmlns:a16="http://schemas.microsoft.com/office/drawing/2014/main" id="{BFD1AC60-1FF3-464C-B085-2EB77F09B522}"/>
              </a:ext>
            </a:extLst>
          </p:cNvPr>
          <p:cNvSpPr/>
          <p:nvPr/>
        </p:nvSpPr>
        <p:spPr>
          <a:xfrm>
            <a:off x="1926245" y="789108"/>
            <a:ext cx="2520576" cy="321914"/>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en-US" sz="1200" b="1" dirty="0">
                <a:solidFill>
                  <a:schemeClr val="tx1"/>
                </a:solidFill>
                <a:cs typeface="Arial" panose="020B0604020202020204" pitchFamily="34" charset="0"/>
              </a:rPr>
              <a:t>      Karar, Yetkilendirme ve Hazırlık</a:t>
            </a:r>
          </a:p>
        </p:txBody>
      </p:sp>
      <p:pic>
        <p:nvPicPr>
          <p:cNvPr id="62" name="Picture 61">
            <a:extLst>
              <a:ext uri="{FF2B5EF4-FFF2-40B4-BE49-F238E27FC236}">
                <a16:creationId xmlns:a16="http://schemas.microsoft.com/office/drawing/2014/main" id="{52647BB4-6AA8-4C9E-969A-345F727E7EEE}"/>
              </a:ext>
            </a:extLst>
          </p:cNvPr>
          <p:cNvPicPr>
            <a:picLocks noChangeAspect="1"/>
          </p:cNvPicPr>
          <p:nvPr/>
        </p:nvPicPr>
        <p:blipFill rotWithShape="1">
          <a:blip r:embed="rId3"/>
          <a:srcRect l="17039" t="3985" r="17256" b="11519"/>
          <a:stretch/>
        </p:blipFill>
        <p:spPr>
          <a:xfrm>
            <a:off x="4622930" y="764582"/>
            <a:ext cx="267419" cy="370965"/>
          </a:xfrm>
          <a:prstGeom prst="rect">
            <a:avLst/>
          </a:prstGeom>
        </p:spPr>
      </p:pic>
      <p:pic>
        <p:nvPicPr>
          <p:cNvPr id="63" name="Picture 62">
            <a:extLst>
              <a:ext uri="{FF2B5EF4-FFF2-40B4-BE49-F238E27FC236}">
                <a16:creationId xmlns:a16="http://schemas.microsoft.com/office/drawing/2014/main" id="{30D43DD6-2E61-4726-A44A-5FA7C136E2C7}"/>
              </a:ext>
            </a:extLst>
          </p:cNvPr>
          <p:cNvPicPr>
            <a:picLocks noChangeAspect="1"/>
          </p:cNvPicPr>
          <p:nvPr/>
        </p:nvPicPr>
        <p:blipFill rotWithShape="1">
          <a:blip r:embed="rId4"/>
          <a:srcRect l="13210" t="12446" r="13872" b="13016"/>
          <a:stretch/>
        </p:blipFill>
        <p:spPr>
          <a:xfrm>
            <a:off x="1926245" y="785606"/>
            <a:ext cx="328698" cy="336002"/>
          </a:xfrm>
          <a:prstGeom prst="rect">
            <a:avLst/>
          </a:prstGeom>
        </p:spPr>
      </p:pic>
      <p:pic>
        <p:nvPicPr>
          <p:cNvPr id="64" name="Picture 63">
            <a:extLst>
              <a:ext uri="{FF2B5EF4-FFF2-40B4-BE49-F238E27FC236}">
                <a16:creationId xmlns:a16="http://schemas.microsoft.com/office/drawing/2014/main" id="{7494425F-6C9B-4998-95E2-5347183D887D}"/>
              </a:ext>
            </a:extLst>
          </p:cNvPr>
          <p:cNvPicPr>
            <a:picLocks noChangeAspect="1"/>
          </p:cNvPicPr>
          <p:nvPr/>
        </p:nvPicPr>
        <p:blipFill>
          <a:blip r:embed="rId5"/>
          <a:stretch>
            <a:fillRect/>
          </a:stretch>
        </p:blipFill>
        <p:spPr>
          <a:xfrm>
            <a:off x="6580136" y="763831"/>
            <a:ext cx="408463" cy="408463"/>
          </a:xfrm>
          <a:prstGeom prst="rect">
            <a:avLst/>
          </a:prstGeom>
        </p:spPr>
      </p:pic>
      <p:pic>
        <p:nvPicPr>
          <p:cNvPr id="65" name="Picture 20" descr="Sustainability free icon">
            <a:extLst>
              <a:ext uri="{FF2B5EF4-FFF2-40B4-BE49-F238E27FC236}">
                <a16:creationId xmlns:a16="http://schemas.microsoft.com/office/drawing/2014/main" id="{9509A29A-FA6C-4B97-B8E0-3531A71D7F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842" y="5352008"/>
            <a:ext cx="428289" cy="4320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B7050E7-8272-402E-BB64-AEA170338470}"/>
              </a:ext>
            </a:extLst>
          </p:cNvPr>
          <p:cNvSpPr txBox="1"/>
          <p:nvPr/>
        </p:nvSpPr>
        <p:spPr>
          <a:xfrm>
            <a:off x="1077131" y="5437203"/>
            <a:ext cx="8271175" cy="461665"/>
          </a:xfrm>
          <a:prstGeom prst="rect">
            <a:avLst/>
          </a:prstGeom>
          <a:noFill/>
        </p:spPr>
        <p:txBody>
          <a:bodyPr wrap="square" rtlCol="0">
            <a:spAutoFit/>
          </a:bodyPr>
          <a:lstStyle/>
          <a:p>
            <a:r>
              <a:rPr lang="tr-TR" sz="1200" dirty="0"/>
              <a:t>Bono/tahvil ihracında şirketlerin KAP sayfası açarak denetim raporlarını yayınlamaları gerekirken </a:t>
            </a:r>
            <a:r>
              <a:rPr lang="tr-TR" sz="1200" dirty="0" err="1"/>
              <a:t>sukuk</a:t>
            </a:r>
            <a:r>
              <a:rPr lang="tr-TR" sz="1200" dirty="0"/>
              <a:t> ihracında bu zorunluluk bulunmamaktadır.</a:t>
            </a:r>
          </a:p>
        </p:txBody>
      </p:sp>
      <p:sp>
        <p:nvSpPr>
          <p:cNvPr id="67" name="TextBox 66">
            <a:extLst>
              <a:ext uri="{FF2B5EF4-FFF2-40B4-BE49-F238E27FC236}">
                <a16:creationId xmlns:a16="http://schemas.microsoft.com/office/drawing/2014/main" id="{6DA2299A-07D7-436F-A718-00349B4E0326}"/>
              </a:ext>
            </a:extLst>
          </p:cNvPr>
          <p:cNvSpPr txBox="1"/>
          <p:nvPr/>
        </p:nvSpPr>
        <p:spPr>
          <a:xfrm>
            <a:off x="1077131" y="5980106"/>
            <a:ext cx="8271175" cy="276999"/>
          </a:xfrm>
          <a:prstGeom prst="rect">
            <a:avLst/>
          </a:prstGeom>
          <a:noFill/>
        </p:spPr>
        <p:txBody>
          <a:bodyPr wrap="none" rtlCol="0">
            <a:spAutoFit/>
          </a:bodyPr>
          <a:lstStyle/>
          <a:p>
            <a:r>
              <a:rPr lang="tr-TR" sz="1200" dirty="0"/>
              <a:t>Sukuk ihracında şirketlerin hukuk bürosundan hukuki durum raporu ve danışma komitesinden icazet belgesi alması gerekmektedir.</a:t>
            </a:r>
          </a:p>
        </p:txBody>
      </p:sp>
      <p:pic>
        <p:nvPicPr>
          <p:cNvPr id="68" name="Picture 22" descr="Contract free icon">
            <a:extLst>
              <a:ext uri="{FF2B5EF4-FFF2-40B4-BE49-F238E27FC236}">
                <a16:creationId xmlns:a16="http://schemas.microsoft.com/office/drawing/2014/main" id="{90E136B1-519C-484D-B479-62D89AFE79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842" y="5894911"/>
            <a:ext cx="428289" cy="432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678F4C3-FD7A-47F9-855D-F7F490E85F59}"/>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523684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ubtitle 3"/>
          <p:cNvSpPr>
            <a:spLocks noGrp="1"/>
          </p:cNvSpPr>
          <p:nvPr>
            <p:ph type="subTitle" idx="4294967295"/>
          </p:nvPr>
        </p:nvSpPr>
        <p:spPr>
          <a:xfrm>
            <a:off x="452438" y="672002"/>
            <a:ext cx="9175984" cy="406428"/>
          </a:xfrm>
        </p:spPr>
        <p:txBody>
          <a:bodyPr vert="horz" lIns="91440" tIns="45720" rIns="91440" bIns="45720" rtlCol="0">
            <a:noAutofit/>
          </a:bodyPr>
          <a:lstStyle/>
          <a:p>
            <a:pPr marL="0" indent="0" algn="just">
              <a:buNone/>
            </a:pPr>
            <a:r>
              <a:rPr lang="tr-TR" sz="1400" b="1" dirty="0"/>
              <a:t>Şirketlerin sürdürülebilir ihraçlarında baştan sona tüm süreçte danışmanlık sağlıyoruz.</a:t>
            </a:r>
          </a:p>
          <a:p>
            <a:pPr marL="0" indent="0" algn="just">
              <a:buNone/>
            </a:pPr>
            <a:endParaRPr lang="tr-TR" sz="1400" b="1" dirty="0"/>
          </a:p>
          <a:p>
            <a:pPr marL="0" indent="0" algn="just">
              <a:buNone/>
            </a:pPr>
            <a:endParaRPr lang="tr-TR" sz="1400" b="1" dirty="0"/>
          </a:p>
        </p:txBody>
      </p:sp>
      <p:sp>
        <p:nvSpPr>
          <p:cNvPr id="128" name="Title 3"/>
          <p:cNvSpPr>
            <a:spLocks noGrp="1"/>
          </p:cNvSpPr>
          <p:nvPr>
            <p:ph type="title"/>
          </p:nvPr>
        </p:nvSpPr>
        <p:spPr>
          <a:xfrm>
            <a:off x="452439" y="98613"/>
            <a:ext cx="8002605" cy="522101"/>
          </a:xfrm>
        </p:spPr>
        <p:txBody>
          <a:bodyPr>
            <a:normAutofit/>
          </a:bodyPr>
          <a:lstStyle/>
          <a:p>
            <a:pPr algn="l" defTabSz="456926">
              <a:defRPr/>
            </a:pPr>
            <a:r>
              <a:rPr lang="tr-TR" sz="1800" b="1" dirty="0">
                <a:latin typeface="+mn-lt"/>
                <a:ea typeface="Lato" panose="020F0502020204030203" pitchFamily="34" charset="0"/>
                <a:cs typeface="Arial" panose="020B0604020202020204" pitchFamily="34" charset="0"/>
              </a:rPr>
              <a:t>Sürdürülebilir İhraçlarımız</a:t>
            </a:r>
          </a:p>
        </p:txBody>
      </p:sp>
      <p:grpSp>
        <p:nvGrpSpPr>
          <p:cNvPr id="2" name="Group 1">
            <a:extLst>
              <a:ext uri="{FF2B5EF4-FFF2-40B4-BE49-F238E27FC236}">
                <a16:creationId xmlns:a16="http://schemas.microsoft.com/office/drawing/2014/main" id="{4D3E58A5-360E-439D-B55B-307E3D9DB824}"/>
              </a:ext>
            </a:extLst>
          </p:cNvPr>
          <p:cNvGrpSpPr/>
          <p:nvPr/>
        </p:nvGrpSpPr>
        <p:grpSpPr>
          <a:xfrm>
            <a:off x="1064324" y="1115772"/>
            <a:ext cx="7606146" cy="5015911"/>
            <a:chOff x="1064324" y="1533019"/>
            <a:chExt cx="7606146" cy="5015911"/>
          </a:xfrm>
        </p:grpSpPr>
        <p:grpSp>
          <p:nvGrpSpPr>
            <p:cNvPr id="3" name="Group 2">
              <a:extLst>
                <a:ext uri="{FF2B5EF4-FFF2-40B4-BE49-F238E27FC236}">
                  <a16:creationId xmlns:a16="http://schemas.microsoft.com/office/drawing/2014/main" id="{B56CB08C-1E4F-48D3-9FB1-913767CEE12A}"/>
                </a:ext>
              </a:extLst>
            </p:cNvPr>
            <p:cNvGrpSpPr/>
            <p:nvPr/>
          </p:nvGrpSpPr>
          <p:grpSpPr>
            <a:xfrm>
              <a:off x="6996387" y="1575595"/>
              <a:ext cx="1660833" cy="1427267"/>
              <a:chOff x="529398" y="1520663"/>
              <a:chExt cx="1660833" cy="1427267"/>
            </a:xfrm>
            <a:solidFill>
              <a:srgbClr val="002060">
                <a:alpha val="20000"/>
              </a:srgbClr>
            </a:solidFill>
          </p:grpSpPr>
          <p:sp>
            <p:nvSpPr>
              <p:cNvPr id="715" name="Rectangle 714"/>
              <p:cNvSpPr/>
              <p:nvPr/>
            </p:nvSpPr>
            <p:spPr>
              <a:xfrm>
                <a:off x="529398" y="1520663"/>
                <a:ext cx="1660833" cy="14272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defTabSz="914400">
                  <a:defRPr/>
                </a:pPr>
                <a:endParaRPr lang="en-US" sz="1200" dirty="0">
                  <a:solidFill>
                    <a:prstClr val="white"/>
                  </a:solidFill>
                  <a:latin typeface="Calibri" panose="020F0502020204030204"/>
                </a:endParaRPr>
              </a:p>
            </p:txBody>
          </p:sp>
          <p:cxnSp>
            <p:nvCxnSpPr>
              <p:cNvPr id="718" name="Straight Connector 717"/>
              <p:cNvCxnSpPr/>
              <p:nvPr/>
            </p:nvCxnSpPr>
            <p:spPr>
              <a:xfrm>
                <a:off x="708731" y="2324852"/>
                <a:ext cx="1328667" cy="0"/>
              </a:xfrm>
              <a:prstGeom prst="line">
                <a:avLst/>
              </a:prstGeom>
              <a:grpFill/>
              <a:ln w="63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pic>
            <p:nvPicPr>
              <p:cNvPr id="180" name="Picture 4" descr="Biotrend">
                <a:extLst>
                  <a:ext uri="{FF2B5EF4-FFF2-40B4-BE49-F238E27FC236}">
                    <a16:creationId xmlns:a16="http://schemas.microsoft.com/office/drawing/2014/main" id="{9420D21C-00FC-4F82-BEC2-AA11B4E7F4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379" y="1623515"/>
                <a:ext cx="1151370" cy="580522"/>
              </a:xfrm>
              <a:prstGeom prst="rect">
                <a:avLst/>
              </a:prstGeom>
              <a:grpFill/>
            </p:spPr>
          </p:pic>
          <p:sp>
            <p:nvSpPr>
              <p:cNvPr id="183" name="TextBox 182">
                <a:extLst>
                  <a:ext uri="{FF2B5EF4-FFF2-40B4-BE49-F238E27FC236}">
                    <a16:creationId xmlns:a16="http://schemas.microsoft.com/office/drawing/2014/main" id="{342273D1-33EF-427D-91EB-690D30883EC3}"/>
                  </a:ext>
                </a:extLst>
              </p:cNvPr>
              <p:cNvSpPr txBox="1"/>
              <p:nvPr/>
            </p:nvSpPr>
            <p:spPr>
              <a:xfrm>
                <a:off x="536024" y="2410804"/>
                <a:ext cx="1647580" cy="461665"/>
              </a:xfrm>
              <a:prstGeom prst="rect">
                <a:avLst/>
              </a:prstGeom>
              <a:grpFill/>
            </p:spPr>
            <p:txBody>
              <a:bodyPr wrap="square">
                <a:spAutoFit/>
              </a:bodyPr>
              <a:lstStyle/>
              <a:p>
                <a:pPr algn="ctr" defTabSz="914400">
                  <a:defRPr/>
                </a:pPr>
                <a:r>
                  <a:rPr lang="tr-TR" sz="1200" b="1" dirty="0">
                    <a:latin typeface="Calibri" panose="020F0502020204030204"/>
                  </a:rPr>
                  <a:t>Sürdürülebilir</a:t>
                </a:r>
              </a:p>
              <a:p>
                <a:pPr algn="ctr" defTabSz="914400">
                  <a:defRPr/>
                </a:pPr>
                <a:r>
                  <a:rPr lang="tr-TR" sz="1200" b="1" dirty="0">
                    <a:latin typeface="Calibri" panose="020F0502020204030204"/>
                  </a:rPr>
                  <a:t>Sukuk</a:t>
                </a:r>
              </a:p>
            </p:txBody>
          </p:sp>
        </p:grpSp>
        <p:grpSp>
          <p:nvGrpSpPr>
            <p:cNvPr id="78" name="Grup 75">
              <a:extLst>
                <a:ext uri="{FF2B5EF4-FFF2-40B4-BE49-F238E27FC236}">
                  <a16:creationId xmlns:a16="http://schemas.microsoft.com/office/drawing/2014/main" id="{3C4CF91F-2440-4EF9-A08F-B11552799BF7}"/>
                </a:ext>
              </a:extLst>
            </p:cNvPr>
            <p:cNvGrpSpPr/>
            <p:nvPr/>
          </p:nvGrpSpPr>
          <p:grpSpPr>
            <a:xfrm>
              <a:off x="1073396" y="4794605"/>
              <a:ext cx="1621423" cy="1200329"/>
              <a:chOff x="10066570" y="3728577"/>
              <a:chExt cx="1621423" cy="1200329"/>
            </a:xfrm>
          </p:grpSpPr>
          <p:sp>
            <p:nvSpPr>
              <p:cNvPr id="81" name="Metin kutusu 76">
                <a:extLst>
                  <a:ext uri="{FF2B5EF4-FFF2-40B4-BE49-F238E27FC236}">
                    <a16:creationId xmlns:a16="http://schemas.microsoft.com/office/drawing/2014/main" id="{331F4333-3799-42C3-B792-949BC92E6669}"/>
                  </a:ext>
                </a:extLst>
              </p:cNvPr>
              <p:cNvSpPr txBox="1"/>
              <p:nvPr/>
            </p:nvSpPr>
            <p:spPr>
              <a:xfrm>
                <a:off x="10367829" y="3728577"/>
                <a:ext cx="1320164" cy="1200329"/>
              </a:xfrm>
              <a:prstGeom prst="rect">
                <a:avLst/>
              </a:prstGeom>
              <a:noFill/>
            </p:spPr>
            <p:txBody>
              <a:bodyPr wrap="square" rtlCol="0">
                <a:spAutoFit/>
              </a:bodyPr>
              <a:lstStyle/>
              <a:p>
                <a:pPr defTabSz="914400">
                  <a:defRPr/>
                </a:pPr>
                <a:r>
                  <a:rPr lang="en-US" sz="1200" b="1" dirty="0">
                    <a:solidFill>
                      <a:prstClr val="black"/>
                    </a:solidFill>
                    <a:latin typeface="Calibri" panose="020F0502020204030204"/>
                  </a:rPr>
                  <a:t>2022- Best Green Project Financing Bank (1.) </a:t>
                </a:r>
                <a:endParaRPr lang="tr-TR" sz="1200" b="1" dirty="0">
                  <a:solidFill>
                    <a:prstClr val="black"/>
                  </a:solidFill>
                  <a:latin typeface="Calibri" panose="020F0502020204030204"/>
                </a:endParaRPr>
              </a:p>
              <a:p>
                <a:pPr defTabSz="914400">
                  <a:defRPr/>
                </a:pPr>
                <a:endParaRPr lang="tr-TR" sz="1200" b="1" dirty="0">
                  <a:solidFill>
                    <a:prstClr val="black"/>
                  </a:solidFill>
                  <a:latin typeface="Calibri" panose="020F0502020204030204"/>
                </a:endParaRPr>
              </a:p>
              <a:p>
                <a:pPr defTabSz="914400">
                  <a:defRPr/>
                </a:pPr>
                <a:r>
                  <a:rPr lang="en-US" sz="1200" b="1" i="1" dirty="0">
                    <a:solidFill>
                      <a:prstClr val="black"/>
                    </a:solidFill>
                    <a:latin typeface="Calibri" panose="020F0502020204030204"/>
                  </a:rPr>
                  <a:t>International Finance Award</a:t>
                </a:r>
                <a:r>
                  <a:rPr lang="tr-TR" sz="1200" b="1" i="1" dirty="0">
                    <a:solidFill>
                      <a:prstClr val="black"/>
                    </a:solidFill>
                    <a:latin typeface="Calibri" panose="020F0502020204030204"/>
                  </a:rPr>
                  <a:t>s</a:t>
                </a:r>
              </a:p>
            </p:txBody>
          </p:sp>
          <p:pic>
            <p:nvPicPr>
              <p:cNvPr id="82" name="Resim 77">
                <a:extLst>
                  <a:ext uri="{FF2B5EF4-FFF2-40B4-BE49-F238E27FC236}">
                    <a16:creationId xmlns:a16="http://schemas.microsoft.com/office/drawing/2014/main" id="{45A1185A-C21A-4879-8F12-9FCE3476EFE9}"/>
                  </a:ext>
                </a:extLst>
              </p:cNvPr>
              <p:cNvPicPr>
                <a:picLocks noChangeAspect="1"/>
              </p:cNvPicPr>
              <p:nvPr/>
            </p:nvPicPr>
            <p:blipFill>
              <a:blip r:embed="rId4">
                <a:alphaModFix amt="75000"/>
              </a:blip>
              <a:stretch>
                <a:fillRect/>
              </a:stretch>
            </p:blipFill>
            <p:spPr>
              <a:xfrm>
                <a:off x="10066570" y="3812872"/>
                <a:ext cx="358459" cy="323006"/>
              </a:xfrm>
              <a:prstGeom prst="rect">
                <a:avLst/>
              </a:prstGeom>
            </p:spPr>
          </p:pic>
        </p:grpSp>
        <p:grpSp>
          <p:nvGrpSpPr>
            <p:cNvPr id="122" name="Grup 147">
              <a:extLst>
                <a:ext uri="{FF2B5EF4-FFF2-40B4-BE49-F238E27FC236}">
                  <a16:creationId xmlns:a16="http://schemas.microsoft.com/office/drawing/2014/main" id="{B376BD2F-2785-419A-897E-DA340620265D}"/>
                </a:ext>
              </a:extLst>
            </p:cNvPr>
            <p:cNvGrpSpPr/>
            <p:nvPr/>
          </p:nvGrpSpPr>
          <p:grpSpPr>
            <a:xfrm>
              <a:off x="3708715" y="4794604"/>
              <a:ext cx="2203813" cy="1754326"/>
              <a:chOff x="9692468" y="3728577"/>
              <a:chExt cx="2203813" cy="1754326"/>
            </a:xfrm>
          </p:grpSpPr>
          <p:sp>
            <p:nvSpPr>
              <p:cNvPr id="123" name="Metin kutusu 148">
                <a:extLst>
                  <a:ext uri="{FF2B5EF4-FFF2-40B4-BE49-F238E27FC236}">
                    <a16:creationId xmlns:a16="http://schemas.microsoft.com/office/drawing/2014/main" id="{A6AA1DF7-A20D-4767-A827-43A03CF489F3}"/>
                  </a:ext>
                </a:extLst>
              </p:cNvPr>
              <p:cNvSpPr txBox="1"/>
              <p:nvPr/>
            </p:nvSpPr>
            <p:spPr>
              <a:xfrm>
                <a:off x="10023630" y="3728577"/>
                <a:ext cx="1872651" cy="1754326"/>
              </a:xfrm>
              <a:prstGeom prst="rect">
                <a:avLst/>
              </a:prstGeom>
              <a:noFill/>
            </p:spPr>
            <p:txBody>
              <a:bodyPr wrap="square" rtlCol="0">
                <a:spAutoFit/>
              </a:bodyPr>
              <a:lstStyle/>
              <a:p>
                <a:pPr defTabSz="914400">
                  <a:defRPr/>
                </a:pPr>
                <a:r>
                  <a:rPr lang="en-US" sz="1200" b="1" dirty="0">
                    <a:solidFill>
                      <a:prstClr val="black"/>
                    </a:solidFill>
                    <a:latin typeface="Calibri" panose="020F0502020204030204"/>
                  </a:rPr>
                  <a:t>2022- Local Currency Bond Deal of the Year (2.) </a:t>
                </a:r>
                <a:endParaRPr lang="tr-TR" sz="1200" b="1" dirty="0">
                  <a:solidFill>
                    <a:prstClr val="black"/>
                  </a:solidFill>
                  <a:latin typeface="Calibri" panose="020F0502020204030204"/>
                </a:endParaRPr>
              </a:p>
              <a:p>
                <a:pPr defTabSz="914400">
                  <a:defRPr/>
                </a:pPr>
                <a:r>
                  <a:rPr lang="en-US" sz="1200" b="1" i="1" dirty="0">
                    <a:solidFill>
                      <a:prstClr val="black"/>
                    </a:solidFill>
                    <a:latin typeface="Calibri" panose="020F0502020204030204"/>
                  </a:rPr>
                  <a:t>Bonds, Loans &amp; Sukuk Awards</a:t>
                </a:r>
                <a:endParaRPr lang="tr-TR" sz="1200" b="1" i="1" dirty="0">
                  <a:solidFill>
                    <a:prstClr val="black"/>
                  </a:solidFill>
                  <a:latin typeface="Calibri" panose="020F0502020204030204"/>
                </a:endParaRPr>
              </a:p>
              <a:p>
                <a:pPr defTabSz="914400">
                  <a:defRPr/>
                </a:pPr>
                <a:r>
                  <a:rPr lang="en-US" sz="1200" b="1" dirty="0">
                    <a:solidFill>
                      <a:prstClr val="black"/>
                    </a:solidFill>
                    <a:latin typeface="Calibri" panose="020F0502020204030204"/>
                  </a:rPr>
                  <a:t>202</a:t>
                </a:r>
                <a:r>
                  <a:rPr lang="tr-TR" sz="1200" b="1" dirty="0">
                    <a:solidFill>
                      <a:prstClr val="black"/>
                    </a:solidFill>
                    <a:latin typeface="Calibri" panose="020F0502020204030204"/>
                  </a:rPr>
                  <a:t>3</a:t>
                </a:r>
                <a:r>
                  <a:rPr lang="en-US" sz="1200" b="1" dirty="0">
                    <a:solidFill>
                      <a:prstClr val="black"/>
                    </a:solidFill>
                    <a:latin typeface="Calibri" panose="020F0502020204030204"/>
                  </a:rPr>
                  <a:t>- Best Green Project Financing Bank</a:t>
                </a:r>
                <a:r>
                  <a:rPr lang="tr-TR" sz="1200" b="1" dirty="0">
                    <a:solidFill>
                      <a:prstClr val="black"/>
                    </a:solidFill>
                    <a:latin typeface="Calibri" panose="020F0502020204030204"/>
                  </a:rPr>
                  <a:t> </a:t>
                </a:r>
                <a:r>
                  <a:rPr lang="en-US" sz="1200" b="1" dirty="0">
                    <a:solidFill>
                      <a:prstClr val="black"/>
                    </a:solidFill>
                    <a:latin typeface="Calibri" panose="020F0502020204030204"/>
                  </a:rPr>
                  <a:t>(1.)</a:t>
                </a:r>
                <a:endParaRPr lang="tr-TR" sz="1200" b="1" dirty="0">
                  <a:solidFill>
                    <a:prstClr val="black"/>
                  </a:solidFill>
                  <a:latin typeface="Calibri" panose="020F0502020204030204"/>
                </a:endParaRPr>
              </a:p>
              <a:p>
                <a:pPr defTabSz="914400">
                  <a:defRPr/>
                </a:pPr>
                <a:r>
                  <a:rPr lang="tr-TR" sz="1200" b="1" dirty="0">
                    <a:solidFill>
                      <a:prstClr val="black"/>
                    </a:solidFill>
                    <a:latin typeface="Calibri" panose="020F0502020204030204"/>
                  </a:rPr>
                  <a:t>2023- Best Sukuk </a:t>
                </a:r>
                <a:r>
                  <a:rPr lang="tr-TR" sz="1200" b="1" dirty="0" err="1">
                    <a:solidFill>
                      <a:prstClr val="black"/>
                    </a:solidFill>
                    <a:latin typeface="Calibri" panose="020F0502020204030204"/>
                  </a:rPr>
                  <a:t>Issuer</a:t>
                </a:r>
                <a:r>
                  <a:rPr lang="en-US" sz="1200" b="1" dirty="0">
                    <a:solidFill>
                      <a:prstClr val="black"/>
                    </a:solidFill>
                    <a:latin typeface="Calibri" panose="020F0502020204030204"/>
                  </a:rPr>
                  <a:t> </a:t>
                </a:r>
                <a:endParaRPr lang="tr-TR" sz="1200" b="1" dirty="0">
                  <a:solidFill>
                    <a:prstClr val="black"/>
                  </a:solidFill>
                  <a:latin typeface="Calibri" panose="020F0502020204030204"/>
                </a:endParaRPr>
              </a:p>
              <a:p>
                <a:pPr defTabSz="914400">
                  <a:defRPr/>
                </a:pPr>
                <a:r>
                  <a:rPr lang="en-US" sz="1200" b="1" i="1" dirty="0">
                    <a:solidFill>
                      <a:prstClr val="black"/>
                    </a:solidFill>
                    <a:latin typeface="Calibri" panose="020F0502020204030204"/>
                  </a:rPr>
                  <a:t>International Finance Award</a:t>
                </a:r>
                <a:r>
                  <a:rPr lang="tr-TR" sz="1200" b="1" i="1" dirty="0">
                    <a:solidFill>
                      <a:prstClr val="black"/>
                    </a:solidFill>
                    <a:latin typeface="Calibri" panose="020F0502020204030204"/>
                  </a:rPr>
                  <a:t>s (1.)</a:t>
                </a:r>
              </a:p>
            </p:txBody>
          </p:sp>
          <p:pic>
            <p:nvPicPr>
              <p:cNvPr id="129" name="Resim 149">
                <a:extLst>
                  <a:ext uri="{FF2B5EF4-FFF2-40B4-BE49-F238E27FC236}">
                    <a16:creationId xmlns:a16="http://schemas.microsoft.com/office/drawing/2014/main" id="{C9365719-CAD3-453F-AED7-E09CD891D9AB}"/>
                  </a:ext>
                </a:extLst>
              </p:cNvPr>
              <p:cNvPicPr>
                <a:picLocks noChangeAspect="1"/>
              </p:cNvPicPr>
              <p:nvPr/>
            </p:nvPicPr>
            <p:blipFill>
              <a:blip r:embed="rId4">
                <a:alphaModFix amt="75000"/>
              </a:blip>
              <a:stretch>
                <a:fillRect/>
              </a:stretch>
            </p:blipFill>
            <p:spPr>
              <a:xfrm>
                <a:off x="9692468" y="3812873"/>
                <a:ext cx="358459" cy="323006"/>
              </a:xfrm>
              <a:prstGeom prst="rect">
                <a:avLst/>
              </a:prstGeom>
            </p:spPr>
          </p:pic>
        </p:grpSp>
        <p:cxnSp>
          <p:nvCxnSpPr>
            <p:cNvPr id="133" name="Straight Connector 132">
              <a:extLst>
                <a:ext uri="{FF2B5EF4-FFF2-40B4-BE49-F238E27FC236}">
                  <a16:creationId xmlns:a16="http://schemas.microsoft.com/office/drawing/2014/main" id="{138DF09E-BCAF-4852-8E5D-C7EC9A01E633}"/>
                </a:ext>
              </a:extLst>
            </p:cNvPr>
            <p:cNvCxnSpPr/>
            <p:nvPr/>
          </p:nvCxnSpPr>
          <p:spPr>
            <a:xfrm>
              <a:off x="3587967" y="2102389"/>
              <a:ext cx="1381307" cy="0"/>
            </a:xfrm>
            <a:prstGeom prst="line">
              <a:avLst/>
            </a:prstGeom>
            <a:ln w="63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8097F672-A78E-4A67-B568-342A12278F38}"/>
                </a:ext>
              </a:extLst>
            </p:cNvPr>
            <p:cNvSpPr txBox="1"/>
            <p:nvPr/>
          </p:nvSpPr>
          <p:spPr>
            <a:xfrm>
              <a:off x="3310187" y="2248890"/>
              <a:ext cx="1811749" cy="461665"/>
            </a:xfrm>
            <a:prstGeom prst="rect">
              <a:avLst/>
            </a:prstGeom>
            <a:noFill/>
          </p:spPr>
          <p:txBody>
            <a:bodyPr wrap="square" rtlCol="0">
              <a:spAutoFit/>
            </a:bodyPr>
            <a:lstStyle/>
            <a:p>
              <a:pPr algn="ctr" defTabSz="914400">
                <a:defRPr/>
              </a:pPr>
              <a:r>
                <a:rPr lang="tr-TR" sz="1200" b="1" dirty="0">
                  <a:solidFill>
                    <a:prstClr val="white"/>
                  </a:solidFill>
                  <a:latin typeface="Calibri" panose="020F0502020204030204"/>
                </a:rPr>
                <a:t>Sosyal</a:t>
              </a:r>
            </a:p>
            <a:p>
              <a:pPr algn="ctr" defTabSz="914400">
                <a:defRPr/>
              </a:pPr>
              <a:r>
                <a:rPr lang="tr-TR" sz="1200" b="1" dirty="0">
                  <a:solidFill>
                    <a:prstClr val="white"/>
                  </a:solidFill>
                  <a:latin typeface="Calibri" panose="020F0502020204030204"/>
                </a:rPr>
                <a:t>Kira Sertifikası</a:t>
              </a:r>
            </a:p>
          </p:txBody>
        </p:sp>
        <p:grpSp>
          <p:nvGrpSpPr>
            <p:cNvPr id="4" name="Group 3">
              <a:extLst>
                <a:ext uri="{FF2B5EF4-FFF2-40B4-BE49-F238E27FC236}">
                  <a16:creationId xmlns:a16="http://schemas.microsoft.com/office/drawing/2014/main" id="{A5A07CD8-2F4E-4512-B8AC-D1213BFE2453}"/>
                </a:ext>
              </a:extLst>
            </p:cNvPr>
            <p:cNvGrpSpPr/>
            <p:nvPr/>
          </p:nvGrpSpPr>
          <p:grpSpPr>
            <a:xfrm>
              <a:off x="6996384" y="3078293"/>
              <a:ext cx="1674086" cy="1630268"/>
              <a:chOff x="529396" y="3023362"/>
              <a:chExt cx="1674086" cy="1630268"/>
            </a:xfrm>
          </p:grpSpPr>
          <p:sp>
            <p:nvSpPr>
              <p:cNvPr id="714" name="Rectangle 713"/>
              <p:cNvSpPr/>
              <p:nvPr/>
            </p:nvSpPr>
            <p:spPr>
              <a:xfrm>
                <a:off x="542649" y="3023362"/>
                <a:ext cx="1660833" cy="16302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defTabSz="914400">
                  <a:defRPr/>
                </a:pPr>
                <a:endParaRPr lang="en-US" sz="1200" dirty="0">
                  <a:solidFill>
                    <a:prstClr val="white"/>
                  </a:solidFill>
                  <a:latin typeface="Calibri" panose="020F0502020204030204"/>
                </a:endParaRPr>
              </a:p>
            </p:txBody>
          </p:sp>
          <p:sp>
            <p:nvSpPr>
              <p:cNvPr id="182" name="TextBox 268">
                <a:extLst>
                  <a:ext uri="{FF2B5EF4-FFF2-40B4-BE49-F238E27FC236}">
                    <a16:creationId xmlns:a16="http://schemas.microsoft.com/office/drawing/2014/main" id="{DB33A380-0B44-49CD-9205-DBE0F1F64E88}"/>
                  </a:ext>
                </a:extLst>
              </p:cNvPr>
              <p:cNvSpPr txBox="1"/>
              <p:nvPr/>
            </p:nvSpPr>
            <p:spPr>
              <a:xfrm>
                <a:off x="529396" y="3758542"/>
                <a:ext cx="1660833" cy="777136"/>
              </a:xfrm>
              <a:prstGeom prst="rect">
                <a:avLst/>
              </a:prstGeom>
              <a:noFill/>
            </p:spPr>
            <p:txBody>
              <a:bodyPr wrap="square" lIns="0" tIns="0" rIns="0" bIns="0" rtlCol="0" anchor="ctr">
                <a:spAutoFit/>
              </a:bodyPr>
              <a:lstStyle/>
              <a:p>
                <a:pPr marL="142789" lvl="1" algn="ctr" defTabSz="839254">
                  <a:spcBef>
                    <a:spcPts val="300"/>
                  </a:spcBef>
                  <a:buClr>
                    <a:srgbClr val="65BEEC"/>
                  </a:buClr>
                  <a:buSzPct val="75000"/>
                  <a:defRPr/>
                </a:pPr>
                <a:r>
                  <a:rPr lang="tr-TR" sz="1200" dirty="0" err="1">
                    <a:solidFill>
                      <a:srgbClr val="44546A">
                        <a:lumMod val="50000"/>
                      </a:srgbClr>
                    </a:solidFill>
                    <a:latin typeface="Calibri" panose="020F0502020204030204"/>
                  </a:rPr>
                  <a:t>Biotrend</a:t>
                </a:r>
                <a:r>
                  <a:rPr lang="tr-TR" sz="1200" dirty="0">
                    <a:solidFill>
                      <a:srgbClr val="44546A">
                        <a:lumMod val="50000"/>
                      </a:srgbClr>
                    </a:solidFill>
                    <a:latin typeface="Calibri" panose="020F0502020204030204"/>
                  </a:rPr>
                  <a:t> Enerji’nin Sürdürülebilir Kira Sertifikası (Sukuk) İhracı</a:t>
                </a:r>
              </a:p>
              <a:p>
                <a:pPr marL="142789" lvl="1" algn="ctr" defTabSz="839254">
                  <a:spcBef>
                    <a:spcPts val="300"/>
                  </a:spcBef>
                  <a:buClr>
                    <a:srgbClr val="65BEEC"/>
                  </a:buClr>
                  <a:buSzPct val="75000"/>
                  <a:defRPr/>
                </a:pPr>
                <a:r>
                  <a:rPr lang="tr-TR" sz="1200" b="1" dirty="0">
                    <a:solidFill>
                      <a:srgbClr val="44546A">
                        <a:lumMod val="50000"/>
                      </a:srgbClr>
                    </a:solidFill>
                    <a:latin typeface="Calibri" panose="020F0502020204030204"/>
                  </a:rPr>
                  <a:t>(100 </a:t>
                </a:r>
                <a:r>
                  <a:rPr lang="tr-TR" sz="1200" b="1" dirty="0" err="1">
                    <a:solidFill>
                      <a:srgbClr val="44546A">
                        <a:lumMod val="50000"/>
                      </a:srgbClr>
                    </a:solidFill>
                    <a:latin typeface="Calibri" panose="020F0502020204030204"/>
                  </a:rPr>
                  <a:t>mn</a:t>
                </a:r>
                <a:r>
                  <a:rPr lang="tr-TR" sz="1200" b="1" dirty="0">
                    <a:solidFill>
                      <a:srgbClr val="44546A">
                        <a:lumMod val="50000"/>
                      </a:srgbClr>
                    </a:solidFill>
                    <a:latin typeface="Calibri" panose="020F0502020204030204"/>
                  </a:rPr>
                  <a:t> TL)</a:t>
                </a:r>
              </a:p>
            </p:txBody>
          </p:sp>
          <p:pic>
            <p:nvPicPr>
              <p:cNvPr id="2058" name="Picture 10" descr="Bio energy ">
                <a:extLst>
                  <a:ext uri="{FF2B5EF4-FFF2-40B4-BE49-F238E27FC236}">
                    <a16:creationId xmlns:a16="http://schemas.microsoft.com/office/drawing/2014/main" id="{9CC93047-D140-4498-BAD1-0BBD4801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808" y="3129854"/>
                <a:ext cx="627979" cy="6279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4" name="Group 143">
              <a:extLst>
                <a:ext uri="{FF2B5EF4-FFF2-40B4-BE49-F238E27FC236}">
                  <a16:creationId xmlns:a16="http://schemas.microsoft.com/office/drawing/2014/main" id="{234FB618-09C8-4757-B066-13D334685BD4}"/>
                </a:ext>
              </a:extLst>
            </p:cNvPr>
            <p:cNvGrpSpPr/>
            <p:nvPr/>
          </p:nvGrpSpPr>
          <p:grpSpPr>
            <a:xfrm>
              <a:off x="4026625" y="1575747"/>
              <a:ext cx="1660833" cy="1427267"/>
              <a:chOff x="529398" y="1520663"/>
              <a:chExt cx="1660833" cy="1427267"/>
            </a:xfrm>
            <a:solidFill>
              <a:srgbClr val="002060">
                <a:alpha val="20000"/>
              </a:srgbClr>
            </a:solidFill>
          </p:grpSpPr>
          <p:sp>
            <p:nvSpPr>
              <p:cNvPr id="145" name="Rectangle 144">
                <a:extLst>
                  <a:ext uri="{FF2B5EF4-FFF2-40B4-BE49-F238E27FC236}">
                    <a16:creationId xmlns:a16="http://schemas.microsoft.com/office/drawing/2014/main" id="{9ED13B1E-0DD6-4948-9814-1621F4D121D9}"/>
                  </a:ext>
                </a:extLst>
              </p:cNvPr>
              <p:cNvSpPr/>
              <p:nvPr/>
            </p:nvSpPr>
            <p:spPr>
              <a:xfrm>
                <a:off x="529398" y="1520663"/>
                <a:ext cx="1660833" cy="14272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defTabSz="914400">
                  <a:defRPr/>
                </a:pPr>
                <a:endParaRPr lang="en-US" sz="1200" dirty="0">
                  <a:solidFill>
                    <a:prstClr val="white"/>
                  </a:solidFill>
                  <a:latin typeface="Calibri" panose="020F0502020204030204"/>
                </a:endParaRPr>
              </a:p>
            </p:txBody>
          </p:sp>
          <p:cxnSp>
            <p:nvCxnSpPr>
              <p:cNvPr id="146" name="Straight Connector 145">
                <a:extLst>
                  <a:ext uri="{FF2B5EF4-FFF2-40B4-BE49-F238E27FC236}">
                    <a16:creationId xmlns:a16="http://schemas.microsoft.com/office/drawing/2014/main" id="{E51705FD-BAB1-49FB-A437-C620E2239212}"/>
                  </a:ext>
                </a:extLst>
              </p:cNvPr>
              <p:cNvCxnSpPr/>
              <p:nvPr/>
            </p:nvCxnSpPr>
            <p:spPr>
              <a:xfrm>
                <a:off x="708731" y="2324852"/>
                <a:ext cx="1328667" cy="0"/>
              </a:xfrm>
              <a:prstGeom prst="line">
                <a:avLst/>
              </a:prstGeom>
              <a:grpFill/>
              <a:ln w="63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06CFFA0A-36D3-467F-8298-7CCDBEB5B9C1}"/>
                  </a:ext>
                </a:extLst>
              </p:cNvPr>
              <p:cNvSpPr txBox="1"/>
              <p:nvPr/>
            </p:nvSpPr>
            <p:spPr>
              <a:xfrm>
                <a:off x="536024" y="2419572"/>
                <a:ext cx="1647580" cy="461665"/>
              </a:xfrm>
              <a:prstGeom prst="rect">
                <a:avLst/>
              </a:prstGeom>
              <a:grpFill/>
            </p:spPr>
            <p:txBody>
              <a:bodyPr wrap="square">
                <a:spAutoFit/>
              </a:bodyPr>
              <a:lstStyle/>
              <a:p>
                <a:pPr algn="ctr" defTabSz="914400">
                  <a:defRPr/>
                </a:pPr>
                <a:r>
                  <a:rPr lang="tr-TR" sz="1200" b="1" dirty="0">
                    <a:latin typeface="Calibri" panose="020F0502020204030204"/>
                  </a:rPr>
                  <a:t>Sosyal</a:t>
                </a:r>
              </a:p>
              <a:p>
                <a:pPr algn="ctr" defTabSz="914400">
                  <a:defRPr/>
                </a:pPr>
                <a:r>
                  <a:rPr lang="tr-TR" sz="1200" b="1" dirty="0">
                    <a:latin typeface="Calibri" panose="020F0502020204030204"/>
                  </a:rPr>
                  <a:t>Sukuk</a:t>
                </a:r>
              </a:p>
            </p:txBody>
          </p:sp>
        </p:grpSp>
        <p:pic>
          <p:nvPicPr>
            <p:cNvPr id="2050" name="Picture 2">
              <a:extLst>
                <a:ext uri="{FF2B5EF4-FFF2-40B4-BE49-F238E27FC236}">
                  <a16:creationId xmlns:a16="http://schemas.microsoft.com/office/drawing/2014/main" id="{E4F69A99-7761-48F3-A6C5-FBE76CFC55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3597" y="1533019"/>
              <a:ext cx="963420" cy="9101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6164B03-E395-4B89-853C-827FBB89CF8A}"/>
                </a:ext>
              </a:extLst>
            </p:cNvPr>
            <p:cNvGrpSpPr/>
            <p:nvPr/>
          </p:nvGrpSpPr>
          <p:grpSpPr>
            <a:xfrm>
              <a:off x="4026624" y="3078445"/>
              <a:ext cx="1674086" cy="1630268"/>
              <a:chOff x="2362937" y="3023362"/>
              <a:chExt cx="1674086" cy="1630268"/>
            </a:xfrm>
          </p:grpSpPr>
          <p:grpSp>
            <p:nvGrpSpPr>
              <p:cNvPr id="149" name="Group 148">
                <a:extLst>
                  <a:ext uri="{FF2B5EF4-FFF2-40B4-BE49-F238E27FC236}">
                    <a16:creationId xmlns:a16="http://schemas.microsoft.com/office/drawing/2014/main" id="{4AA16833-F755-4E9B-8824-E66F48399BE0}"/>
                  </a:ext>
                </a:extLst>
              </p:cNvPr>
              <p:cNvGrpSpPr/>
              <p:nvPr/>
            </p:nvGrpSpPr>
            <p:grpSpPr>
              <a:xfrm>
                <a:off x="2362937" y="3023362"/>
                <a:ext cx="1674086" cy="1630268"/>
                <a:chOff x="529396" y="3023362"/>
                <a:chExt cx="1674086" cy="1630268"/>
              </a:xfrm>
            </p:grpSpPr>
            <p:sp>
              <p:nvSpPr>
                <p:cNvPr id="150" name="Rectangle 149">
                  <a:extLst>
                    <a:ext uri="{FF2B5EF4-FFF2-40B4-BE49-F238E27FC236}">
                      <a16:creationId xmlns:a16="http://schemas.microsoft.com/office/drawing/2014/main" id="{97E72CF6-8353-4D3D-B5C8-83718212F8D5}"/>
                    </a:ext>
                  </a:extLst>
                </p:cNvPr>
                <p:cNvSpPr/>
                <p:nvPr/>
              </p:nvSpPr>
              <p:spPr>
                <a:xfrm>
                  <a:off x="542649" y="3023362"/>
                  <a:ext cx="1660833" cy="16302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defTabSz="914400">
                    <a:defRPr/>
                  </a:pPr>
                  <a:endParaRPr lang="en-US" sz="1200" dirty="0">
                    <a:solidFill>
                      <a:prstClr val="white"/>
                    </a:solidFill>
                    <a:latin typeface="Calibri" panose="020F0502020204030204"/>
                  </a:endParaRPr>
                </a:p>
              </p:txBody>
            </p:sp>
            <p:sp>
              <p:nvSpPr>
                <p:cNvPr id="151" name="TextBox 268">
                  <a:extLst>
                    <a:ext uri="{FF2B5EF4-FFF2-40B4-BE49-F238E27FC236}">
                      <a16:creationId xmlns:a16="http://schemas.microsoft.com/office/drawing/2014/main" id="{5BD1E55E-F2FD-4BB4-8B71-D129B5EB51E5}"/>
                    </a:ext>
                  </a:extLst>
                </p:cNvPr>
                <p:cNvSpPr txBox="1"/>
                <p:nvPr/>
              </p:nvSpPr>
              <p:spPr>
                <a:xfrm>
                  <a:off x="529396" y="3739306"/>
                  <a:ext cx="1660833" cy="815608"/>
                </a:xfrm>
                <a:prstGeom prst="rect">
                  <a:avLst/>
                </a:prstGeom>
                <a:noFill/>
              </p:spPr>
              <p:txBody>
                <a:bodyPr wrap="square" lIns="0" tIns="0" rIns="0" bIns="0" rtlCol="0" anchor="ctr">
                  <a:spAutoFit/>
                </a:bodyPr>
                <a:lstStyle/>
                <a:p>
                  <a:pPr marL="142789" lvl="1" algn="ctr" defTabSz="839254">
                    <a:spcBef>
                      <a:spcPts val="300"/>
                    </a:spcBef>
                    <a:buClr>
                      <a:srgbClr val="65BEEC"/>
                    </a:buClr>
                    <a:buSzPct val="75000"/>
                    <a:defRPr/>
                  </a:pPr>
                  <a:r>
                    <a:rPr lang="tr-TR" sz="1200" dirty="0">
                      <a:solidFill>
                        <a:srgbClr val="44546A">
                          <a:lumMod val="50000"/>
                        </a:srgbClr>
                      </a:solidFill>
                      <a:latin typeface="Calibri" panose="020F0502020204030204"/>
                    </a:rPr>
                    <a:t>Bankamızın Sosyal Kira Sertifikası (Sukuk) İhracı</a:t>
                  </a:r>
                </a:p>
                <a:p>
                  <a:pPr marL="142789" lvl="1" algn="ctr" defTabSz="839254">
                    <a:spcBef>
                      <a:spcPts val="300"/>
                    </a:spcBef>
                    <a:buClr>
                      <a:srgbClr val="65BEEC"/>
                    </a:buClr>
                    <a:buSzPct val="75000"/>
                    <a:defRPr/>
                  </a:pPr>
                  <a:r>
                    <a:rPr lang="tr-TR" sz="1200" dirty="0">
                      <a:solidFill>
                        <a:srgbClr val="44546A">
                          <a:lumMod val="50000"/>
                        </a:srgbClr>
                      </a:solidFill>
                      <a:latin typeface="Calibri" panose="020F0502020204030204"/>
                    </a:rPr>
                    <a:t>-Türkiye’de İlk-</a:t>
                  </a:r>
                </a:p>
                <a:p>
                  <a:pPr marL="142789" lvl="1" algn="ctr" defTabSz="839254">
                    <a:spcBef>
                      <a:spcPts val="300"/>
                    </a:spcBef>
                    <a:buClr>
                      <a:srgbClr val="65BEEC"/>
                    </a:buClr>
                    <a:buSzPct val="75000"/>
                    <a:defRPr/>
                  </a:pPr>
                  <a:r>
                    <a:rPr lang="tr-TR" sz="1200" b="1" dirty="0">
                      <a:solidFill>
                        <a:srgbClr val="44546A">
                          <a:lumMod val="50000"/>
                        </a:srgbClr>
                      </a:solidFill>
                      <a:latin typeface="Calibri" panose="020F0502020204030204"/>
                    </a:rPr>
                    <a:t>(50 </a:t>
                  </a:r>
                  <a:r>
                    <a:rPr lang="tr-TR" sz="1200" b="1" dirty="0" err="1">
                      <a:solidFill>
                        <a:srgbClr val="44546A">
                          <a:lumMod val="50000"/>
                        </a:srgbClr>
                      </a:solidFill>
                      <a:latin typeface="Calibri" panose="020F0502020204030204"/>
                    </a:rPr>
                    <a:t>mn</a:t>
                  </a:r>
                  <a:r>
                    <a:rPr lang="tr-TR" sz="1200" b="1" dirty="0">
                      <a:solidFill>
                        <a:srgbClr val="44546A">
                          <a:lumMod val="50000"/>
                        </a:srgbClr>
                      </a:solidFill>
                      <a:latin typeface="Calibri" panose="020F0502020204030204"/>
                    </a:rPr>
                    <a:t> TL)</a:t>
                  </a:r>
                </a:p>
              </p:txBody>
            </p:sp>
          </p:grpSp>
          <p:pic>
            <p:nvPicPr>
              <p:cNvPr id="2060" name="Picture 12" descr="Agriculture ">
                <a:extLst>
                  <a:ext uri="{FF2B5EF4-FFF2-40B4-BE49-F238E27FC236}">
                    <a16:creationId xmlns:a16="http://schemas.microsoft.com/office/drawing/2014/main" id="{C2453962-B549-4F80-9E1B-F610A36804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4895" y="3106730"/>
                <a:ext cx="724231" cy="6278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 name="Group 152">
              <a:extLst>
                <a:ext uri="{FF2B5EF4-FFF2-40B4-BE49-F238E27FC236}">
                  <a16:creationId xmlns:a16="http://schemas.microsoft.com/office/drawing/2014/main" id="{A86918B5-8471-41F1-8F71-59525B5645CE}"/>
                </a:ext>
              </a:extLst>
            </p:cNvPr>
            <p:cNvGrpSpPr/>
            <p:nvPr/>
          </p:nvGrpSpPr>
          <p:grpSpPr>
            <a:xfrm>
              <a:off x="1073396" y="1575595"/>
              <a:ext cx="1660833" cy="1427267"/>
              <a:chOff x="529398" y="1520663"/>
              <a:chExt cx="1660833" cy="1427267"/>
            </a:xfrm>
            <a:solidFill>
              <a:srgbClr val="002060">
                <a:alpha val="20000"/>
              </a:srgbClr>
            </a:solidFill>
          </p:grpSpPr>
          <p:sp>
            <p:nvSpPr>
              <p:cNvPr id="154" name="Rectangle 153">
                <a:extLst>
                  <a:ext uri="{FF2B5EF4-FFF2-40B4-BE49-F238E27FC236}">
                    <a16:creationId xmlns:a16="http://schemas.microsoft.com/office/drawing/2014/main" id="{C5AAD1AE-1E44-4634-AE55-01CC5D9E951C}"/>
                  </a:ext>
                </a:extLst>
              </p:cNvPr>
              <p:cNvSpPr/>
              <p:nvPr/>
            </p:nvSpPr>
            <p:spPr>
              <a:xfrm>
                <a:off x="529398" y="1520663"/>
                <a:ext cx="1660833" cy="14272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defTabSz="914400">
                  <a:defRPr/>
                </a:pPr>
                <a:endParaRPr lang="en-US" sz="1200" dirty="0">
                  <a:solidFill>
                    <a:prstClr val="white"/>
                  </a:solidFill>
                  <a:latin typeface="Calibri" panose="020F0502020204030204"/>
                </a:endParaRPr>
              </a:p>
            </p:txBody>
          </p:sp>
          <p:cxnSp>
            <p:nvCxnSpPr>
              <p:cNvPr id="155" name="Straight Connector 154">
                <a:extLst>
                  <a:ext uri="{FF2B5EF4-FFF2-40B4-BE49-F238E27FC236}">
                    <a16:creationId xmlns:a16="http://schemas.microsoft.com/office/drawing/2014/main" id="{8C0BCF56-C6C3-4957-8423-F170C6DDDA7C}"/>
                  </a:ext>
                </a:extLst>
              </p:cNvPr>
              <p:cNvCxnSpPr/>
              <p:nvPr/>
            </p:nvCxnSpPr>
            <p:spPr>
              <a:xfrm>
                <a:off x="708731" y="2324852"/>
                <a:ext cx="1328667" cy="0"/>
              </a:xfrm>
              <a:prstGeom prst="line">
                <a:avLst/>
              </a:prstGeom>
              <a:grpFill/>
              <a:ln w="63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1287253B-A075-46AF-9240-0B4F108D3B8E}"/>
                  </a:ext>
                </a:extLst>
              </p:cNvPr>
              <p:cNvSpPr txBox="1"/>
              <p:nvPr/>
            </p:nvSpPr>
            <p:spPr>
              <a:xfrm>
                <a:off x="536024" y="2419572"/>
                <a:ext cx="1647580" cy="461665"/>
              </a:xfrm>
              <a:prstGeom prst="rect">
                <a:avLst/>
              </a:prstGeom>
              <a:grpFill/>
            </p:spPr>
            <p:txBody>
              <a:bodyPr wrap="square">
                <a:spAutoFit/>
              </a:bodyPr>
              <a:lstStyle/>
              <a:p>
                <a:pPr algn="ctr" defTabSz="914400">
                  <a:defRPr/>
                </a:pPr>
                <a:r>
                  <a:rPr lang="tr-TR" sz="1200" b="1" dirty="0" err="1">
                    <a:latin typeface="Calibri" panose="020F0502020204030204"/>
                  </a:rPr>
                  <a:t>Transition</a:t>
                </a:r>
                <a:endParaRPr lang="tr-TR" sz="1200" b="1" dirty="0">
                  <a:latin typeface="Calibri" panose="020F0502020204030204"/>
                </a:endParaRPr>
              </a:p>
              <a:p>
                <a:pPr algn="ctr" defTabSz="914400">
                  <a:defRPr/>
                </a:pPr>
                <a:r>
                  <a:rPr lang="tr-TR" sz="1200" b="1" dirty="0">
                    <a:latin typeface="Calibri" panose="020F0502020204030204"/>
                  </a:rPr>
                  <a:t>Tahvil</a:t>
                </a:r>
              </a:p>
            </p:txBody>
          </p:sp>
        </p:grpSp>
        <p:pic>
          <p:nvPicPr>
            <p:cNvPr id="88" name="Picture 2" descr="https://www.palgaz.com.tr/images/general/logo.png">
              <a:extLst>
                <a:ext uri="{FF2B5EF4-FFF2-40B4-BE49-F238E27FC236}">
                  <a16:creationId xmlns:a16="http://schemas.microsoft.com/office/drawing/2014/main" id="{1FDB9E8D-1EED-4851-967F-AD692CBDF27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5425" y="1900375"/>
              <a:ext cx="1319439" cy="328248"/>
            </a:xfrm>
            <a:prstGeom prst="rect">
              <a:avLst/>
            </a:prstGeom>
            <a:noFill/>
            <a:extLst>
              <a:ext uri="{909E8E84-426E-40DD-AFC4-6F175D3DCCD1}">
                <a14:hiddenFill xmlns:a14="http://schemas.microsoft.com/office/drawing/2010/main">
                  <a:solidFill>
                    <a:srgbClr val="FFFFFF"/>
                  </a:solidFill>
                </a14:hiddenFill>
              </a:ext>
            </a:extLst>
          </p:spPr>
        </p:pic>
        <p:grpSp>
          <p:nvGrpSpPr>
            <p:cNvPr id="159" name="Group 158">
              <a:extLst>
                <a:ext uri="{FF2B5EF4-FFF2-40B4-BE49-F238E27FC236}">
                  <a16:creationId xmlns:a16="http://schemas.microsoft.com/office/drawing/2014/main" id="{0397A5BE-24F8-4BC0-8218-1E21EF01DF25}"/>
                </a:ext>
              </a:extLst>
            </p:cNvPr>
            <p:cNvGrpSpPr/>
            <p:nvPr/>
          </p:nvGrpSpPr>
          <p:grpSpPr>
            <a:xfrm>
              <a:off x="1064324" y="3078294"/>
              <a:ext cx="1674086" cy="1630268"/>
              <a:chOff x="529396" y="3023362"/>
              <a:chExt cx="1674086" cy="1630268"/>
            </a:xfrm>
          </p:grpSpPr>
          <p:sp>
            <p:nvSpPr>
              <p:cNvPr id="161" name="Rectangle 160">
                <a:extLst>
                  <a:ext uri="{FF2B5EF4-FFF2-40B4-BE49-F238E27FC236}">
                    <a16:creationId xmlns:a16="http://schemas.microsoft.com/office/drawing/2014/main" id="{DFD410F9-3AF5-4DE8-80F5-2D0A7E85E710}"/>
                  </a:ext>
                </a:extLst>
              </p:cNvPr>
              <p:cNvSpPr/>
              <p:nvPr/>
            </p:nvSpPr>
            <p:spPr>
              <a:xfrm>
                <a:off x="542649" y="3023362"/>
                <a:ext cx="1660833" cy="16302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1" tIns="45691" rIns="91381" bIns="45691" numCol="1" spcCol="0" rtlCol="0" fromWordArt="0" anchor="ctr" anchorCtr="0" forceAA="0" compatLnSpc="1">
                <a:prstTxWarp prst="textNoShape">
                  <a:avLst/>
                </a:prstTxWarp>
                <a:noAutofit/>
              </a:bodyPr>
              <a:lstStyle/>
              <a:p>
                <a:pPr algn="ctr" defTabSz="914400">
                  <a:defRPr/>
                </a:pPr>
                <a:endParaRPr lang="en-US" sz="1200" dirty="0">
                  <a:solidFill>
                    <a:prstClr val="white"/>
                  </a:solidFill>
                  <a:latin typeface="Calibri" panose="020F0502020204030204"/>
                </a:endParaRPr>
              </a:p>
            </p:txBody>
          </p:sp>
          <p:sp>
            <p:nvSpPr>
              <p:cNvPr id="162" name="TextBox 268">
                <a:extLst>
                  <a:ext uri="{FF2B5EF4-FFF2-40B4-BE49-F238E27FC236}">
                    <a16:creationId xmlns:a16="http://schemas.microsoft.com/office/drawing/2014/main" id="{7AA442B3-BBB2-4CE8-A54E-87C5DED72CE6}"/>
                  </a:ext>
                </a:extLst>
              </p:cNvPr>
              <p:cNvSpPr txBox="1"/>
              <p:nvPr/>
            </p:nvSpPr>
            <p:spPr>
              <a:xfrm>
                <a:off x="529396" y="3720070"/>
                <a:ext cx="1660833" cy="854080"/>
              </a:xfrm>
              <a:prstGeom prst="rect">
                <a:avLst/>
              </a:prstGeom>
              <a:noFill/>
            </p:spPr>
            <p:txBody>
              <a:bodyPr wrap="square" lIns="0" tIns="0" rIns="0" bIns="0" rtlCol="0" anchor="ctr">
                <a:spAutoFit/>
              </a:bodyPr>
              <a:lstStyle/>
              <a:p>
                <a:pPr marL="142789" lvl="1" algn="ctr" defTabSz="839254">
                  <a:spcBef>
                    <a:spcPts val="300"/>
                  </a:spcBef>
                  <a:buClr>
                    <a:srgbClr val="65BEEC"/>
                  </a:buClr>
                  <a:buSzPct val="75000"/>
                  <a:defRPr/>
                </a:pPr>
                <a:r>
                  <a:rPr lang="tr-TR" sz="1200" dirty="0" err="1">
                    <a:solidFill>
                      <a:srgbClr val="44546A">
                        <a:lumMod val="50000"/>
                      </a:srgbClr>
                    </a:solidFill>
                    <a:latin typeface="Calibri" panose="020F0502020204030204"/>
                  </a:rPr>
                  <a:t>Palgaz</a:t>
                </a:r>
                <a:r>
                  <a:rPr lang="tr-TR" sz="1200" dirty="0">
                    <a:solidFill>
                      <a:srgbClr val="44546A">
                        <a:lumMod val="50000"/>
                      </a:srgbClr>
                    </a:solidFill>
                    <a:latin typeface="Calibri" panose="020F0502020204030204"/>
                  </a:rPr>
                  <a:t>’</a:t>
                </a:r>
                <a:r>
                  <a:rPr lang="tr-TR" sz="1200" dirty="0" err="1">
                    <a:solidFill>
                      <a:srgbClr val="44546A">
                        <a:lumMod val="50000"/>
                      </a:srgbClr>
                    </a:solidFill>
                    <a:latin typeface="Calibri" panose="020F0502020204030204"/>
                  </a:rPr>
                  <a:t>ın</a:t>
                </a:r>
                <a:r>
                  <a:rPr lang="tr-TR" sz="1200" dirty="0">
                    <a:solidFill>
                      <a:srgbClr val="44546A">
                        <a:lumMod val="50000"/>
                      </a:srgbClr>
                    </a:solidFill>
                    <a:latin typeface="Calibri" panose="020F0502020204030204"/>
                  </a:rPr>
                  <a:t> </a:t>
                </a:r>
                <a:r>
                  <a:rPr lang="tr-TR" sz="1200" dirty="0" err="1">
                    <a:solidFill>
                      <a:srgbClr val="44546A">
                        <a:lumMod val="50000"/>
                      </a:srgbClr>
                    </a:solidFill>
                    <a:latin typeface="Calibri" panose="020F0502020204030204"/>
                  </a:rPr>
                  <a:t>Transition</a:t>
                </a:r>
                <a:endParaRPr lang="tr-TR" sz="1200" dirty="0">
                  <a:solidFill>
                    <a:srgbClr val="44546A">
                      <a:lumMod val="50000"/>
                    </a:srgbClr>
                  </a:solidFill>
                  <a:latin typeface="Calibri" panose="020F0502020204030204"/>
                </a:endParaRPr>
              </a:p>
              <a:p>
                <a:pPr marL="142789" lvl="1" algn="ctr" defTabSz="839254">
                  <a:spcBef>
                    <a:spcPts val="300"/>
                  </a:spcBef>
                  <a:buClr>
                    <a:srgbClr val="65BEEC"/>
                  </a:buClr>
                  <a:buSzPct val="75000"/>
                  <a:defRPr/>
                </a:pPr>
                <a:r>
                  <a:rPr lang="tr-TR" sz="1200" dirty="0">
                    <a:solidFill>
                      <a:srgbClr val="44546A">
                        <a:lumMod val="50000"/>
                      </a:srgbClr>
                    </a:solidFill>
                    <a:latin typeface="Calibri" panose="020F0502020204030204"/>
                  </a:rPr>
                  <a:t>Tahvil İhracı</a:t>
                </a:r>
              </a:p>
              <a:p>
                <a:pPr marL="142789" lvl="1" algn="ctr" defTabSz="839254">
                  <a:spcBef>
                    <a:spcPts val="300"/>
                  </a:spcBef>
                  <a:buClr>
                    <a:srgbClr val="65BEEC"/>
                  </a:buClr>
                  <a:buSzPct val="75000"/>
                  <a:defRPr/>
                </a:pPr>
                <a:r>
                  <a:rPr lang="tr-TR" sz="1200" dirty="0">
                    <a:solidFill>
                      <a:srgbClr val="44546A">
                        <a:lumMod val="50000"/>
                      </a:srgbClr>
                    </a:solidFill>
                    <a:latin typeface="Calibri" panose="020F0502020204030204"/>
                  </a:rPr>
                  <a:t>-Türkiye’de İlk-</a:t>
                </a:r>
              </a:p>
              <a:p>
                <a:pPr marL="142789" lvl="1" algn="ctr" defTabSz="839254">
                  <a:spcBef>
                    <a:spcPts val="300"/>
                  </a:spcBef>
                  <a:buClr>
                    <a:srgbClr val="65BEEC"/>
                  </a:buClr>
                  <a:buSzPct val="75000"/>
                  <a:defRPr/>
                </a:pPr>
                <a:r>
                  <a:rPr lang="tr-TR" sz="1200" b="1" dirty="0">
                    <a:solidFill>
                      <a:srgbClr val="44546A">
                        <a:lumMod val="50000"/>
                      </a:srgbClr>
                    </a:solidFill>
                    <a:latin typeface="Calibri" panose="020F0502020204030204"/>
                  </a:rPr>
                  <a:t>(200 </a:t>
                </a:r>
                <a:r>
                  <a:rPr lang="tr-TR" sz="1200" b="1" dirty="0" err="1">
                    <a:solidFill>
                      <a:srgbClr val="44546A">
                        <a:lumMod val="50000"/>
                      </a:srgbClr>
                    </a:solidFill>
                    <a:latin typeface="Calibri" panose="020F0502020204030204"/>
                  </a:rPr>
                  <a:t>mn</a:t>
                </a:r>
                <a:r>
                  <a:rPr lang="tr-TR" sz="1200" b="1" dirty="0">
                    <a:solidFill>
                      <a:srgbClr val="44546A">
                        <a:lumMod val="50000"/>
                      </a:srgbClr>
                    </a:solidFill>
                    <a:latin typeface="Calibri" panose="020F0502020204030204"/>
                  </a:rPr>
                  <a:t> TL)</a:t>
                </a:r>
              </a:p>
            </p:txBody>
          </p:sp>
        </p:grpSp>
        <p:pic>
          <p:nvPicPr>
            <p:cNvPr id="2054" name="Picture 6" descr="Pipe">
              <a:extLst>
                <a:ext uri="{FF2B5EF4-FFF2-40B4-BE49-F238E27FC236}">
                  <a16:creationId xmlns:a16="http://schemas.microsoft.com/office/drawing/2014/main" id="{B7DE2D3C-2A03-4D97-825B-2E713F5351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2261" y="3211948"/>
              <a:ext cx="543969" cy="543969"/>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C2788CE8-8ABC-4EF7-A436-414A2B29DC91}"/>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43" name="Rectangle 42">
            <a:extLst>
              <a:ext uri="{FF2B5EF4-FFF2-40B4-BE49-F238E27FC236}">
                <a16:creationId xmlns:a16="http://schemas.microsoft.com/office/drawing/2014/main" id="{4D5F100A-52C3-4F29-AD84-1D56A615060B}"/>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975342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C4CA5D-1C89-40BF-940D-369D5928171B}"/>
              </a:ext>
            </a:extLst>
          </p:cNvPr>
          <p:cNvGraphicFramePr>
            <a:graphicFrameLocks noGrp="1"/>
          </p:cNvGraphicFramePr>
          <p:nvPr/>
        </p:nvGraphicFramePr>
        <p:xfrm>
          <a:off x="643742" y="1957668"/>
          <a:ext cx="8991707" cy="3519776"/>
        </p:xfrm>
        <a:graphic>
          <a:graphicData uri="http://schemas.openxmlformats.org/drawingml/2006/table">
            <a:tbl>
              <a:tblPr/>
              <a:tblGrid>
                <a:gridCol w="3243230">
                  <a:extLst>
                    <a:ext uri="{9D8B030D-6E8A-4147-A177-3AD203B41FA5}">
                      <a16:colId xmlns:a16="http://schemas.microsoft.com/office/drawing/2014/main" val="277256855"/>
                    </a:ext>
                  </a:extLst>
                </a:gridCol>
                <a:gridCol w="1767269">
                  <a:extLst>
                    <a:ext uri="{9D8B030D-6E8A-4147-A177-3AD203B41FA5}">
                      <a16:colId xmlns:a16="http://schemas.microsoft.com/office/drawing/2014/main" val="1147844733"/>
                    </a:ext>
                  </a:extLst>
                </a:gridCol>
                <a:gridCol w="2660612">
                  <a:extLst>
                    <a:ext uri="{9D8B030D-6E8A-4147-A177-3AD203B41FA5}">
                      <a16:colId xmlns:a16="http://schemas.microsoft.com/office/drawing/2014/main" val="2834046915"/>
                    </a:ext>
                  </a:extLst>
                </a:gridCol>
                <a:gridCol w="1320596">
                  <a:extLst>
                    <a:ext uri="{9D8B030D-6E8A-4147-A177-3AD203B41FA5}">
                      <a16:colId xmlns:a16="http://schemas.microsoft.com/office/drawing/2014/main" val="3277262977"/>
                    </a:ext>
                  </a:extLst>
                </a:gridCol>
              </a:tblGrid>
              <a:tr h="374444">
                <a:tc>
                  <a:txBody>
                    <a:bodyPr/>
                    <a:lstStyle/>
                    <a:p>
                      <a:pPr algn="l" fontAlgn="ctr"/>
                      <a:r>
                        <a:rPr lang="tr-TR" sz="1200" b="1" i="0" u="none" strike="noStrike" dirty="0">
                          <a:solidFill>
                            <a:srgbClr val="FFFFFF"/>
                          </a:solidFill>
                          <a:effectLst/>
                          <a:latin typeface="Calibri" panose="020F0502020204030204" pitchFamily="34" charset="0"/>
                        </a:rPr>
                        <a:t>İhraç Maliyetleri </a:t>
                      </a:r>
                    </a:p>
                  </a:txBody>
                  <a:tcPr marL="36000" marR="7620" marT="7620" marB="0" anchor="ctr">
                    <a:lnL>
                      <a:noFill/>
                    </a:lnL>
                    <a:lnR>
                      <a:noFill/>
                    </a:lnR>
                    <a:lnT>
                      <a:noFill/>
                    </a:lnT>
                    <a:lnB>
                      <a:noFill/>
                    </a:lnB>
                    <a:solidFill>
                      <a:srgbClr val="002060"/>
                    </a:solidFill>
                  </a:tcPr>
                </a:tc>
                <a:tc>
                  <a:txBody>
                    <a:bodyPr/>
                    <a:lstStyle/>
                    <a:p>
                      <a:pPr algn="ctr" fontAlgn="ctr"/>
                      <a:r>
                        <a:rPr lang="tr-TR" sz="1200" b="1" i="0" u="none" strike="noStrike" dirty="0">
                          <a:solidFill>
                            <a:srgbClr val="FFFFFF"/>
                          </a:solidFill>
                          <a:effectLst/>
                          <a:latin typeface="Calibri" panose="020F0502020204030204" pitchFamily="34" charset="0"/>
                        </a:rPr>
                        <a:t>Baz Alınacak Değer</a:t>
                      </a:r>
                    </a:p>
                  </a:txBody>
                  <a:tcPr marL="7620" marR="7620" marT="7620" marB="0" anchor="ctr">
                    <a:lnL>
                      <a:noFill/>
                    </a:lnL>
                    <a:lnR>
                      <a:noFill/>
                    </a:lnR>
                    <a:lnT>
                      <a:noFill/>
                    </a:lnT>
                    <a:lnB>
                      <a:noFill/>
                    </a:lnB>
                    <a:solidFill>
                      <a:srgbClr val="002060"/>
                    </a:solidFill>
                  </a:tcPr>
                </a:tc>
                <a:tc>
                  <a:txBody>
                    <a:bodyPr/>
                    <a:lstStyle/>
                    <a:p>
                      <a:pPr algn="ctr" fontAlgn="ctr"/>
                      <a:r>
                        <a:rPr lang="tr-TR" sz="1200" b="1" i="0" u="none" strike="noStrike" dirty="0">
                          <a:solidFill>
                            <a:srgbClr val="FFFFFF"/>
                          </a:solidFill>
                          <a:effectLst/>
                          <a:latin typeface="Calibri" panose="020F0502020204030204" pitchFamily="34" charset="0"/>
                        </a:rPr>
                        <a:t>Sabit / Oransal  </a:t>
                      </a:r>
                    </a:p>
                  </a:txBody>
                  <a:tcPr marL="7620" marR="7620" marT="7620" marB="0" anchor="ctr">
                    <a:lnL>
                      <a:noFill/>
                    </a:lnL>
                    <a:lnR>
                      <a:noFill/>
                    </a:lnR>
                    <a:lnT>
                      <a:noFill/>
                    </a:lnT>
                    <a:lnB>
                      <a:noFill/>
                    </a:lnB>
                    <a:solidFill>
                      <a:srgbClr val="002060"/>
                    </a:solidFill>
                  </a:tcPr>
                </a:tc>
                <a:tc>
                  <a:txBody>
                    <a:bodyPr/>
                    <a:lstStyle/>
                    <a:p>
                      <a:pPr algn="ctr" fontAlgn="ctr"/>
                      <a:r>
                        <a:rPr lang="tr-TR" sz="1200" b="1" i="0" u="none" strike="noStrike" dirty="0">
                          <a:solidFill>
                            <a:srgbClr val="FFFFFF"/>
                          </a:solidFill>
                          <a:effectLst/>
                          <a:latin typeface="Calibri" panose="020F0502020204030204" pitchFamily="34" charset="0"/>
                        </a:rPr>
                        <a:t>Tutar (TL)</a:t>
                      </a:r>
                    </a:p>
                  </a:txBody>
                  <a:tcPr marL="7620" marR="7620" marT="7620" marB="0" anchor="ctr">
                    <a:lnL>
                      <a:noFill/>
                    </a:lnL>
                    <a:lnR>
                      <a:noFill/>
                    </a:lnR>
                    <a:lnT>
                      <a:noFill/>
                    </a:lnT>
                    <a:lnB>
                      <a:noFill/>
                    </a:lnB>
                    <a:solidFill>
                      <a:srgbClr val="002060"/>
                    </a:solidFill>
                  </a:tcPr>
                </a:tc>
                <a:extLst>
                  <a:ext uri="{0D108BD9-81ED-4DB2-BD59-A6C34878D82A}">
                    <a16:rowId xmlns:a16="http://schemas.microsoft.com/office/drawing/2014/main" val="673014339"/>
                  </a:ext>
                </a:extLst>
              </a:tr>
              <a:tr h="262111">
                <a:tc>
                  <a:txBody>
                    <a:bodyPr/>
                    <a:lstStyle/>
                    <a:p>
                      <a:pPr algn="l" fontAlgn="ctr"/>
                      <a:r>
                        <a:rPr lang="tr-TR" sz="1100" b="0" i="0" u="none" strike="noStrike" dirty="0">
                          <a:solidFill>
                            <a:srgbClr val="000000"/>
                          </a:solidFill>
                          <a:effectLst/>
                          <a:latin typeface="Calibri" panose="020F0502020204030204" pitchFamily="34" charset="0"/>
                        </a:rPr>
                        <a:t>SPK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343489775"/>
                  </a:ext>
                </a:extLst>
              </a:tr>
              <a:tr h="262111">
                <a:tc>
                  <a:txBody>
                    <a:bodyPr/>
                    <a:lstStyle/>
                    <a:p>
                      <a:pPr algn="l" fontAlgn="ctr"/>
                      <a:r>
                        <a:rPr lang="tr-TR" sz="1100" b="0" i="0" u="none" strike="noStrike" dirty="0">
                          <a:solidFill>
                            <a:srgbClr val="000000"/>
                          </a:solidFill>
                          <a:effectLst/>
                          <a:latin typeface="Calibri" panose="020F0502020204030204" pitchFamily="34" charset="0"/>
                        </a:rPr>
                        <a:t>MKK İhraç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574731100"/>
                  </a:ext>
                </a:extLst>
              </a:tr>
              <a:tr h="262111">
                <a:tc>
                  <a:txBody>
                    <a:bodyPr/>
                    <a:lstStyle/>
                    <a:p>
                      <a:pPr algn="l" fontAlgn="ctr"/>
                      <a:r>
                        <a:rPr lang="tr-TR" sz="1100" b="0" i="0" u="none" strike="noStrike" dirty="0">
                          <a:solidFill>
                            <a:srgbClr val="000000"/>
                          </a:solidFill>
                          <a:effectLst/>
                          <a:latin typeface="Calibri" panose="020F0502020204030204" pitchFamily="34" charset="0"/>
                        </a:rPr>
                        <a:t>BİAŞ Kotasyon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Farklı Aralıklarda Fiyatlama</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109.600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592419964"/>
                  </a:ext>
                </a:extLst>
              </a:tr>
              <a:tr h="262111">
                <a:tc>
                  <a:txBody>
                    <a:bodyPr/>
                    <a:lstStyle/>
                    <a:p>
                      <a:pPr algn="l" fontAlgn="ctr"/>
                      <a:r>
                        <a:rPr lang="tr-TR" sz="1100" b="0" i="0" u="none" strike="noStrike" dirty="0">
                          <a:solidFill>
                            <a:srgbClr val="000000"/>
                          </a:solidFill>
                          <a:effectLst/>
                          <a:latin typeface="Calibri" panose="020F0502020204030204" pitchFamily="34" charset="0"/>
                        </a:rPr>
                        <a:t>Takasbank ISIN Kodu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Sabit</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Sabit</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713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855451639"/>
                  </a:ext>
                </a:extLst>
              </a:tr>
              <a:tr h="262111">
                <a:tc>
                  <a:txBody>
                    <a:bodyPr/>
                    <a:lstStyle/>
                    <a:p>
                      <a:pPr algn="l" fontAlgn="ctr"/>
                      <a:r>
                        <a:rPr lang="tr-TR" sz="1100" b="0" i="0" u="none" strike="noStrike" dirty="0">
                          <a:solidFill>
                            <a:srgbClr val="000000"/>
                          </a:solidFill>
                          <a:effectLst/>
                          <a:latin typeface="Calibri" panose="020F0502020204030204" pitchFamily="34" charset="0"/>
                        </a:rPr>
                        <a:t>MKK Kupon Ödemesi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256951059"/>
                  </a:ext>
                </a:extLst>
              </a:tr>
              <a:tr h="262111">
                <a:tc>
                  <a:txBody>
                    <a:bodyPr/>
                    <a:lstStyle/>
                    <a:p>
                      <a:pPr algn="l" fontAlgn="ctr"/>
                      <a:r>
                        <a:rPr lang="tr-TR" sz="1100" b="0" i="0" u="none" strike="noStrike" dirty="0">
                          <a:solidFill>
                            <a:srgbClr val="000000"/>
                          </a:solidFill>
                          <a:effectLst/>
                          <a:latin typeface="Calibri" panose="020F0502020204030204" pitchFamily="34" charset="0"/>
                        </a:rPr>
                        <a:t>MKK İtfa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732609854"/>
                  </a:ext>
                </a:extLst>
              </a:tr>
              <a:tr h="262111">
                <a:tc>
                  <a:txBody>
                    <a:bodyPr/>
                    <a:lstStyle/>
                    <a:p>
                      <a:pPr algn="l" fontAlgn="ctr"/>
                      <a:r>
                        <a:rPr lang="tr-TR" sz="1100" b="0" i="0" u="none" strike="noStrike" dirty="0">
                          <a:solidFill>
                            <a:srgbClr val="000000"/>
                          </a:solidFill>
                          <a:effectLst/>
                          <a:latin typeface="Calibri" panose="020F0502020204030204" pitchFamily="34" charset="0"/>
                        </a:rPr>
                        <a:t>Proje Yönetim Ücreti (İhraç Tavanı Onayı)</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Finansal teklifte yer alan, sabit olarak ödenecek tutar.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100.000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58750345"/>
                  </a:ext>
                </a:extLst>
              </a:tr>
              <a:tr h="262111">
                <a:tc>
                  <a:txBody>
                    <a:bodyPr/>
                    <a:lstStyle/>
                    <a:p>
                      <a:pPr algn="l" fontAlgn="ctr"/>
                      <a:r>
                        <a:rPr lang="tr-TR" sz="1100" b="0" i="0" u="none" strike="noStrike" dirty="0">
                          <a:solidFill>
                            <a:srgbClr val="000000"/>
                          </a:solidFill>
                          <a:effectLst/>
                          <a:latin typeface="Calibri" panose="020F0502020204030204" pitchFamily="34" charset="0"/>
                        </a:rPr>
                        <a:t>Satış Komisyonu</a:t>
                      </a:r>
                    </a:p>
                  </a:txBody>
                  <a:tcPr marL="36000" marR="7620" marT="7620" marB="0" anchor="ctr">
                    <a:lnL>
                      <a:noFill/>
                    </a:lnL>
                    <a:lnR>
                      <a:noFill/>
                    </a:lnR>
                    <a:lnT>
                      <a:noFill/>
                    </a:lnT>
                    <a:lnB>
                      <a:noFill/>
                    </a:lnB>
                    <a:solidFill>
                      <a:srgbClr val="FFFFFF"/>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100" b="0" i="0" u="none" strike="noStrike" dirty="0">
                          <a:solidFill>
                            <a:srgbClr val="000000"/>
                          </a:solidFill>
                          <a:effectLst/>
                          <a:latin typeface="Calibri" panose="020F0502020204030204" pitchFamily="34" charset="0"/>
                        </a:rPr>
                        <a:t>Finansal teklifte yer alan, oransal olarak ödenecek tutar.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1.000.000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002975808"/>
                  </a:ext>
                </a:extLst>
              </a:tr>
              <a:tr h="262111">
                <a:tc>
                  <a:txBody>
                    <a:bodyPr/>
                    <a:lstStyle/>
                    <a:p>
                      <a:pPr algn="l" fontAlgn="ctr"/>
                      <a:r>
                        <a:rPr lang="tr-TR" sz="1100" b="0" i="0" u="none" strike="noStrike" dirty="0">
                          <a:solidFill>
                            <a:srgbClr val="000000"/>
                          </a:solidFill>
                          <a:effectLst/>
                          <a:latin typeface="Calibri" panose="020F0502020204030204" pitchFamily="34" charset="0"/>
                        </a:rPr>
                        <a:t>Çerçeve Belge Danışmanlığı</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Teklife göre değişkenlik gösterebilir örnek olarak verilmiştir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250.000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102836340"/>
                  </a:ext>
                </a:extLst>
              </a:tr>
              <a:tr h="262111">
                <a:tc>
                  <a:txBody>
                    <a:bodyPr/>
                    <a:lstStyle/>
                    <a:p>
                      <a:pPr algn="l" fontAlgn="ctr"/>
                      <a:r>
                        <a:rPr lang="tr-TR" sz="1100" b="0" i="0" u="none" strike="noStrike" dirty="0">
                          <a:solidFill>
                            <a:srgbClr val="000000"/>
                          </a:solidFill>
                          <a:effectLst/>
                          <a:latin typeface="Calibri" panose="020F0502020204030204" pitchFamily="34" charset="0"/>
                        </a:rPr>
                        <a:t>İkinci Görüş Raporu</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Teklife göre değişkenlik gösterebilir örnek olarak verilmiştir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300.000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676999334"/>
                  </a:ext>
                </a:extLst>
              </a:tr>
              <a:tr h="262111">
                <a:tc>
                  <a:txBody>
                    <a:bodyPr/>
                    <a:lstStyle/>
                    <a:p>
                      <a:pPr algn="l" fontAlgn="ctr"/>
                      <a:r>
                        <a:rPr lang="tr-TR" sz="1100" b="1" i="0" u="none" strike="noStrike" dirty="0">
                          <a:solidFill>
                            <a:srgbClr val="000000"/>
                          </a:solidFill>
                          <a:effectLst/>
                          <a:latin typeface="Calibri" panose="020F0502020204030204" pitchFamily="34" charset="0"/>
                        </a:rPr>
                        <a:t>Toplam (Tutar)</a:t>
                      </a:r>
                    </a:p>
                  </a:txBody>
                  <a:tcPr marL="36000" marR="7620" marT="7620" marB="0" anchor="ctr">
                    <a:lnL>
                      <a:noFill/>
                    </a:lnL>
                    <a:lnR>
                      <a:noFill/>
                    </a:lnR>
                    <a:lnT>
                      <a:noFill/>
                    </a:lnT>
                    <a:lnB>
                      <a:noFill/>
                    </a:lnB>
                    <a:solidFill>
                      <a:srgbClr val="D9D9D9"/>
                    </a:solidFill>
                  </a:tcPr>
                </a:tc>
                <a:tc>
                  <a:txBody>
                    <a:bodyPr/>
                    <a:lstStyle/>
                    <a:p>
                      <a:pPr algn="ctr" fontAlgn="ctr"/>
                      <a:r>
                        <a:rPr lang="tr-TR" sz="11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1.825.313</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319825014"/>
                  </a:ext>
                </a:extLst>
              </a:tr>
              <a:tr h="262111">
                <a:tc>
                  <a:txBody>
                    <a:bodyPr/>
                    <a:lstStyle/>
                    <a:p>
                      <a:pPr algn="l" fontAlgn="ctr"/>
                      <a:r>
                        <a:rPr lang="tr-TR" sz="1100" b="1" i="0" u="none" strike="noStrike" dirty="0">
                          <a:solidFill>
                            <a:srgbClr val="000000"/>
                          </a:solidFill>
                          <a:effectLst/>
                          <a:latin typeface="Calibri" panose="020F0502020204030204" pitchFamily="34" charset="0"/>
                        </a:rPr>
                        <a:t> Toplam (Oransal)</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1,82%</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577178057"/>
                  </a:ext>
                </a:extLst>
              </a:tr>
            </a:tbl>
          </a:graphicData>
        </a:graphic>
      </p:graphicFrame>
      <p:sp>
        <p:nvSpPr>
          <p:cNvPr id="6" name="TextBox 5">
            <a:extLst>
              <a:ext uri="{FF2B5EF4-FFF2-40B4-BE49-F238E27FC236}">
                <a16:creationId xmlns:a16="http://schemas.microsoft.com/office/drawing/2014/main" id="{635A8DC9-5E80-486E-9DF6-6950A02B4F7E}"/>
              </a:ext>
            </a:extLst>
          </p:cNvPr>
          <p:cNvSpPr txBox="1"/>
          <p:nvPr/>
        </p:nvSpPr>
        <p:spPr>
          <a:xfrm>
            <a:off x="452439" y="5624650"/>
            <a:ext cx="9183008" cy="430887"/>
          </a:xfrm>
          <a:prstGeom prst="rect">
            <a:avLst/>
          </a:prstGeom>
          <a:noFill/>
        </p:spPr>
        <p:txBody>
          <a:bodyPr wrap="square" rtlCol="0">
            <a:spAutoFit/>
          </a:bodyPr>
          <a:lstStyle/>
          <a:p>
            <a:pPr marL="171460" indent="-171460">
              <a:buFont typeface="Arial" panose="020B0604020202020204" pitchFamily="34" charset="0"/>
              <a:buChar char="•"/>
              <a:defRPr/>
            </a:pPr>
            <a:r>
              <a:rPr lang="tr-TR" sz="1100" i="1" dirty="0">
                <a:solidFill>
                  <a:prstClr val="black"/>
                </a:solidFill>
                <a:latin typeface="Calibri" panose="020F0502020204030204"/>
              </a:rPr>
              <a:t>Söz konusu ücretlere vergiler dahil değildir, her kalem için ayrıca vergiler eklenecektir.</a:t>
            </a:r>
          </a:p>
          <a:p>
            <a:pPr marL="171460" indent="-171460">
              <a:buFont typeface="Arial" panose="020B0604020202020204" pitchFamily="34" charset="0"/>
              <a:buChar char="•"/>
              <a:defRPr/>
            </a:pPr>
            <a:r>
              <a:rPr lang="tr-TR" sz="1100" i="1" dirty="0">
                <a:solidFill>
                  <a:prstClr val="black"/>
                </a:solidFill>
                <a:latin typeface="Calibri" panose="020F0502020204030204"/>
              </a:rPr>
              <a:t>Şirketin bağımsız denetim ve kredi derecelendirme raporlarının bulunmaması durumunda ilgili raporların da hazırlanması gerekecektir.</a:t>
            </a:r>
          </a:p>
        </p:txBody>
      </p:sp>
      <p:graphicFrame>
        <p:nvGraphicFramePr>
          <p:cNvPr id="7" name="Table 6">
            <a:extLst>
              <a:ext uri="{FF2B5EF4-FFF2-40B4-BE49-F238E27FC236}">
                <a16:creationId xmlns:a16="http://schemas.microsoft.com/office/drawing/2014/main" id="{BCEDAB21-38CF-460F-82D8-B18BE6D93961}"/>
              </a:ext>
            </a:extLst>
          </p:cNvPr>
          <p:cNvGraphicFramePr>
            <a:graphicFrameLocks noGrp="1"/>
          </p:cNvGraphicFramePr>
          <p:nvPr/>
        </p:nvGraphicFramePr>
        <p:xfrm>
          <a:off x="643741" y="785191"/>
          <a:ext cx="3810000" cy="1008000"/>
        </p:xfrm>
        <a:graphic>
          <a:graphicData uri="http://schemas.openxmlformats.org/drawingml/2006/table">
            <a:tbl>
              <a:tblPr/>
              <a:tblGrid>
                <a:gridCol w="1938830">
                  <a:extLst>
                    <a:ext uri="{9D8B030D-6E8A-4147-A177-3AD203B41FA5}">
                      <a16:colId xmlns:a16="http://schemas.microsoft.com/office/drawing/2014/main" val="4076276246"/>
                    </a:ext>
                  </a:extLst>
                </a:gridCol>
                <a:gridCol w="1871170">
                  <a:extLst>
                    <a:ext uri="{9D8B030D-6E8A-4147-A177-3AD203B41FA5}">
                      <a16:colId xmlns:a16="http://schemas.microsoft.com/office/drawing/2014/main" val="2538727147"/>
                    </a:ext>
                  </a:extLst>
                </a:gridCol>
              </a:tblGrid>
              <a:tr h="252000">
                <a:tc>
                  <a:txBody>
                    <a:bodyPr/>
                    <a:lstStyle/>
                    <a:p>
                      <a:pPr algn="l" fontAlgn="ctr"/>
                      <a:r>
                        <a:rPr lang="tr-TR" sz="1100" b="1" i="0" u="none" strike="noStrike" dirty="0">
                          <a:solidFill>
                            <a:srgbClr val="FFFFFF"/>
                          </a:solidFill>
                          <a:effectLst/>
                          <a:latin typeface="Calibri" panose="020F0502020204030204" pitchFamily="34" charset="0"/>
                        </a:rPr>
                        <a:t>Borçlanma Aracı Türü</a:t>
                      </a:r>
                    </a:p>
                  </a:txBody>
                  <a:tcPr marL="36000" marR="7620" marT="7620" marB="0" anchor="ctr">
                    <a:lnL>
                      <a:noFill/>
                    </a:lnL>
                    <a:lnR>
                      <a:noFill/>
                    </a:lnR>
                    <a:lnT>
                      <a:noFill/>
                    </a:lnT>
                    <a:lnB>
                      <a:noFill/>
                    </a:lnB>
                    <a:solidFill>
                      <a:srgbClr val="C00000"/>
                    </a:solidFill>
                  </a:tcPr>
                </a:tc>
                <a:tc>
                  <a:txBody>
                    <a:bodyPr/>
                    <a:lstStyle/>
                    <a:p>
                      <a:pPr algn="r" fontAlgn="ctr"/>
                      <a:r>
                        <a:rPr lang="tr-TR" sz="1100" b="1" i="0" u="none" strike="noStrike" dirty="0">
                          <a:solidFill>
                            <a:srgbClr val="000000"/>
                          </a:solidFill>
                          <a:effectLst/>
                          <a:latin typeface="Calibri" panose="020F0502020204030204" pitchFamily="34" charset="0"/>
                        </a:rPr>
                        <a:t>Yeşil/Sürdürülebilir Bono</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734953277"/>
                  </a:ext>
                </a:extLst>
              </a:tr>
              <a:tr h="252000">
                <a:tc>
                  <a:txBody>
                    <a:bodyPr/>
                    <a:lstStyle/>
                    <a:p>
                      <a:pPr algn="l" fontAlgn="ctr"/>
                      <a:r>
                        <a:rPr lang="tr-TR" sz="1100" b="1" i="0" u="none" strike="noStrike" dirty="0">
                          <a:solidFill>
                            <a:srgbClr val="FFFFFF"/>
                          </a:solidFill>
                          <a:effectLst/>
                          <a:latin typeface="Calibri" panose="020F0502020204030204" pitchFamily="34" charset="0"/>
                        </a:rPr>
                        <a:t>İhraç Tutarı (TL)</a:t>
                      </a:r>
                    </a:p>
                  </a:txBody>
                  <a:tcPr marL="36000" marR="7620" marT="7620" marB="0" anchor="ctr">
                    <a:lnL>
                      <a:noFill/>
                    </a:lnL>
                    <a:lnR>
                      <a:noFill/>
                    </a:lnR>
                    <a:lnT>
                      <a:noFill/>
                    </a:lnT>
                    <a:lnB>
                      <a:noFill/>
                    </a:lnB>
                    <a:solidFill>
                      <a:srgbClr val="C00000"/>
                    </a:solidFill>
                  </a:tcPr>
                </a:tc>
                <a:tc>
                  <a:txBody>
                    <a:bodyPr/>
                    <a:lstStyle/>
                    <a:p>
                      <a:pPr algn="r" fontAlgn="ctr"/>
                      <a:r>
                        <a:rPr lang="tr-TR" sz="1100" b="0" i="0" u="none" strike="noStrike" dirty="0">
                          <a:solidFill>
                            <a:srgbClr val="000000"/>
                          </a:solidFill>
                          <a:effectLst/>
                          <a:latin typeface="Calibri" panose="020F0502020204030204" pitchFamily="34" charset="0"/>
                        </a:rPr>
                        <a:t>100.000.000</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443986301"/>
                  </a:ext>
                </a:extLst>
              </a:tr>
              <a:tr h="252000">
                <a:tc>
                  <a:txBody>
                    <a:bodyPr/>
                    <a:lstStyle/>
                    <a:p>
                      <a:pPr algn="l" fontAlgn="ctr"/>
                      <a:r>
                        <a:rPr lang="tr-TR" sz="1100" b="1" i="0" u="none" strike="noStrike" dirty="0">
                          <a:solidFill>
                            <a:srgbClr val="FFFFFF"/>
                          </a:solidFill>
                          <a:effectLst/>
                          <a:latin typeface="Calibri" panose="020F0502020204030204" pitchFamily="34" charset="0"/>
                        </a:rPr>
                        <a:t>Vade</a:t>
                      </a:r>
                    </a:p>
                  </a:txBody>
                  <a:tcPr marL="36000" marR="7620" marT="7620" marB="0" anchor="ctr">
                    <a:lnL>
                      <a:noFill/>
                    </a:lnL>
                    <a:lnR>
                      <a:noFill/>
                    </a:lnR>
                    <a:lnT>
                      <a:noFill/>
                    </a:lnT>
                    <a:lnB>
                      <a:noFill/>
                    </a:lnB>
                    <a:solidFill>
                      <a:srgbClr val="C00000"/>
                    </a:solidFill>
                  </a:tcPr>
                </a:tc>
                <a:tc>
                  <a:txBody>
                    <a:bodyPr/>
                    <a:lstStyle/>
                    <a:p>
                      <a:pPr algn="r" fontAlgn="ctr"/>
                      <a:r>
                        <a:rPr lang="tr-TR" sz="1100" b="0" i="0" u="none" strike="noStrike" dirty="0">
                          <a:solidFill>
                            <a:srgbClr val="000000"/>
                          </a:solidFill>
                          <a:effectLst/>
                          <a:latin typeface="Calibri" panose="020F0502020204030204" pitchFamily="34" charset="0"/>
                        </a:rPr>
                        <a:t>360 gün</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415893415"/>
                  </a:ext>
                </a:extLst>
              </a:tr>
              <a:tr h="252000">
                <a:tc>
                  <a:txBody>
                    <a:bodyPr/>
                    <a:lstStyle/>
                    <a:p>
                      <a:pPr algn="l" fontAlgn="ctr"/>
                      <a:r>
                        <a:rPr lang="tr-TR" sz="1100" b="1" i="0" u="none" strike="noStrike" dirty="0">
                          <a:solidFill>
                            <a:srgbClr val="FFFFFF"/>
                          </a:solidFill>
                          <a:effectLst/>
                          <a:latin typeface="Calibri" panose="020F0502020204030204" pitchFamily="34" charset="0"/>
                        </a:rPr>
                        <a:t>Satış Şekli</a:t>
                      </a:r>
                    </a:p>
                  </a:txBody>
                  <a:tcPr marL="36000" marR="7620" marT="7620" marB="0" anchor="ctr">
                    <a:lnL>
                      <a:noFill/>
                    </a:lnL>
                    <a:lnR>
                      <a:noFill/>
                    </a:lnR>
                    <a:lnT>
                      <a:noFill/>
                    </a:lnT>
                    <a:lnB>
                      <a:noFill/>
                    </a:lnB>
                    <a:solidFill>
                      <a:srgbClr val="C00000"/>
                    </a:solidFill>
                  </a:tcPr>
                </a:tc>
                <a:tc>
                  <a:txBody>
                    <a:bodyPr/>
                    <a:lstStyle/>
                    <a:p>
                      <a:pPr algn="r" fontAlgn="ctr"/>
                      <a:r>
                        <a:rPr lang="tr-TR" sz="1100" b="0" i="0" u="none" strike="noStrike" dirty="0">
                          <a:solidFill>
                            <a:srgbClr val="000000"/>
                          </a:solidFill>
                          <a:effectLst/>
                          <a:latin typeface="Calibri" panose="020F0502020204030204" pitchFamily="34" charset="0"/>
                        </a:rPr>
                        <a:t>Nitelikli Yatırımcılara Satış</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3970431032"/>
                  </a:ext>
                </a:extLst>
              </a:tr>
            </a:tbl>
          </a:graphicData>
        </a:graphic>
      </p:graphicFrame>
      <p:sp>
        <p:nvSpPr>
          <p:cNvPr id="8" name="Rectangle 7">
            <a:extLst>
              <a:ext uri="{FF2B5EF4-FFF2-40B4-BE49-F238E27FC236}">
                <a16:creationId xmlns:a16="http://schemas.microsoft.com/office/drawing/2014/main" id="{A8D387FC-F710-4A05-9EA9-DD335091A904}"/>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9" name="Title 3">
            <a:extLst>
              <a:ext uri="{FF2B5EF4-FFF2-40B4-BE49-F238E27FC236}">
                <a16:creationId xmlns:a16="http://schemas.microsoft.com/office/drawing/2014/main" id="{186C7B05-8D2E-4CD0-9A7B-F58E52B07DB4}"/>
              </a:ext>
            </a:extLst>
          </p:cNvPr>
          <p:cNvSpPr txBox="1">
            <a:spLocks/>
          </p:cNvSpPr>
          <p:nvPr/>
        </p:nvSpPr>
        <p:spPr>
          <a:xfrm>
            <a:off x="643741" y="98613"/>
            <a:ext cx="8002605" cy="522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tr-TR" sz="1800" b="1" dirty="0">
                <a:latin typeface="+mn-lt"/>
                <a:ea typeface="Lato" panose="020F0502020204030203" pitchFamily="34" charset="0"/>
                <a:cs typeface="Arial" panose="020B0604020202020204" pitchFamily="34" charset="0"/>
              </a:rPr>
              <a:t>Örnek Maliyet Çalışması (Sürdürülebilir Bono)</a:t>
            </a:r>
            <a:endParaRPr lang="en-ID" sz="1800" b="1" dirty="0">
              <a:latin typeface="+mn-lt"/>
              <a:ea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CDBF1B7F-37F9-46DA-9B8B-2A73F354AE3C}"/>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62966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772605" y="3843966"/>
            <a:ext cx="3373865" cy="369332"/>
          </a:xfrm>
          <a:prstGeom prst="rect">
            <a:avLst/>
          </a:prstGeom>
        </p:spPr>
        <p:txBody>
          <a:bodyPr wrap="square">
            <a:spAutoFit/>
          </a:bodyPr>
          <a:lstStyle/>
          <a:p>
            <a:endParaRPr lang="tr-TR" dirty="0"/>
          </a:p>
        </p:txBody>
      </p:sp>
      <p:sp>
        <p:nvSpPr>
          <p:cNvPr id="19" name="TextBox 18">
            <a:extLst>
              <a:ext uri="{FF2B5EF4-FFF2-40B4-BE49-F238E27FC236}">
                <a16:creationId xmlns:a16="http://schemas.microsoft.com/office/drawing/2014/main" id="{03DD319D-0DCE-4AB1-AA39-647E7C66E1EA}"/>
              </a:ext>
            </a:extLst>
          </p:cNvPr>
          <p:cNvSpPr txBox="1"/>
          <p:nvPr/>
        </p:nvSpPr>
        <p:spPr>
          <a:xfrm>
            <a:off x="521037" y="142781"/>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Sera Gazı Etkisi ve İklim Değişikliği</a:t>
            </a:r>
            <a:endParaRPr lang="en-US" b="1" dirty="0">
              <a:ea typeface="Lato" panose="020F0502020204030203" pitchFamily="34" charset="0"/>
              <a:cs typeface="Arial" panose="020B0604020202020204" pitchFamily="34" charset="0"/>
            </a:endParaRPr>
          </a:p>
        </p:txBody>
      </p:sp>
      <p:sp>
        <p:nvSpPr>
          <p:cNvPr id="20" name="Rounded Rectangle 19"/>
          <p:cNvSpPr/>
          <p:nvPr/>
        </p:nvSpPr>
        <p:spPr>
          <a:xfrm>
            <a:off x="637561" y="784968"/>
            <a:ext cx="8892190" cy="373981"/>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t>Sera Gazları ve Etkisi</a:t>
            </a:r>
          </a:p>
        </p:txBody>
      </p:sp>
      <p:sp>
        <p:nvSpPr>
          <p:cNvPr id="25" name="Rectangle 24">
            <a:extLst>
              <a:ext uri="{FF2B5EF4-FFF2-40B4-BE49-F238E27FC236}">
                <a16:creationId xmlns:a16="http://schemas.microsoft.com/office/drawing/2014/main" id="{B4BD2462-FE3E-42D6-AFB7-962B8DE4D849}"/>
              </a:ext>
            </a:extLst>
          </p:cNvPr>
          <p:cNvSpPr/>
          <p:nvPr/>
        </p:nvSpPr>
        <p:spPr>
          <a:xfrm>
            <a:off x="473139" y="6653162"/>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Kasım 2023| Özel ve Gizlidir</a:t>
            </a:r>
          </a:p>
        </p:txBody>
      </p:sp>
      <p:sp>
        <p:nvSpPr>
          <p:cNvPr id="24" name="Rectangle 23">
            <a:extLst>
              <a:ext uri="{FF2B5EF4-FFF2-40B4-BE49-F238E27FC236}">
                <a16:creationId xmlns:a16="http://schemas.microsoft.com/office/drawing/2014/main" id="{672509D1-6CA9-49B8-8279-B493C6A72E0D}"/>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28" name="TextBox 27">
            <a:extLst>
              <a:ext uri="{FF2B5EF4-FFF2-40B4-BE49-F238E27FC236}">
                <a16:creationId xmlns:a16="http://schemas.microsoft.com/office/drawing/2014/main" id="{73DE66B6-514B-40AC-8138-A85359677859}"/>
              </a:ext>
            </a:extLst>
          </p:cNvPr>
          <p:cNvSpPr txBox="1"/>
          <p:nvPr/>
        </p:nvSpPr>
        <p:spPr>
          <a:xfrm>
            <a:off x="4953000" y="1240163"/>
            <a:ext cx="4568537" cy="200272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sz="1200" dirty="0"/>
              <a:t>Sera gazları, atmosferdeki belirli gazlar veya bileşenlerdir ve güneşten gelen ışınların Dünya'ya ulaşmasına izin verirken yeryüzünden yansıyan ısıyı tutarak gezegenimizin sıcaklığını düzenlerler. </a:t>
            </a:r>
          </a:p>
          <a:p>
            <a:pPr algn="just">
              <a:lnSpc>
                <a:spcPct val="150000"/>
              </a:lnSpc>
            </a:pPr>
            <a:endParaRPr lang="tr-TR" sz="1200" dirty="0"/>
          </a:p>
          <a:p>
            <a:pPr marL="285750" indent="-285750" algn="just">
              <a:lnSpc>
                <a:spcPct val="150000"/>
              </a:lnSpc>
              <a:buFont typeface="Arial" panose="020B0604020202020204" pitchFamily="34" charset="0"/>
              <a:buChar char="•"/>
            </a:pPr>
            <a:r>
              <a:rPr lang="tr-TR" sz="1200" dirty="0"/>
              <a:t>Başlıca sera gazları arasında karbon dioksit (CO2), metan (CH4), </a:t>
            </a:r>
            <a:r>
              <a:rPr lang="tr-TR" sz="1200" dirty="0" err="1"/>
              <a:t>di</a:t>
            </a:r>
            <a:r>
              <a:rPr lang="tr-TR" sz="1200" dirty="0"/>
              <a:t> azot oksitleri (N2O), ozon (O3) ve su buharı bulunmaktadır.</a:t>
            </a:r>
          </a:p>
        </p:txBody>
      </p:sp>
      <p:pic>
        <p:nvPicPr>
          <p:cNvPr id="4" name="Picture 3">
            <a:extLst>
              <a:ext uri="{FF2B5EF4-FFF2-40B4-BE49-F238E27FC236}">
                <a16:creationId xmlns:a16="http://schemas.microsoft.com/office/drawing/2014/main" id="{D6F4F595-B7B0-4935-8EA4-02386C12E328}"/>
              </a:ext>
            </a:extLst>
          </p:cNvPr>
          <p:cNvPicPr>
            <a:picLocks noChangeAspect="1"/>
          </p:cNvPicPr>
          <p:nvPr/>
        </p:nvPicPr>
        <p:blipFill>
          <a:blip r:embed="rId2"/>
          <a:stretch>
            <a:fillRect/>
          </a:stretch>
        </p:blipFill>
        <p:spPr>
          <a:xfrm>
            <a:off x="718458" y="1240163"/>
            <a:ext cx="4096138" cy="2292361"/>
          </a:xfrm>
          <a:prstGeom prst="rect">
            <a:avLst/>
          </a:prstGeom>
        </p:spPr>
      </p:pic>
      <p:sp>
        <p:nvSpPr>
          <p:cNvPr id="29" name="TextBox 28">
            <a:extLst>
              <a:ext uri="{FF2B5EF4-FFF2-40B4-BE49-F238E27FC236}">
                <a16:creationId xmlns:a16="http://schemas.microsoft.com/office/drawing/2014/main" id="{6E33AC10-F15C-45E7-AEF4-EE9047AE5966}"/>
              </a:ext>
            </a:extLst>
          </p:cNvPr>
          <p:cNvSpPr txBox="1"/>
          <p:nvPr/>
        </p:nvSpPr>
        <p:spPr>
          <a:xfrm>
            <a:off x="637561" y="5013299"/>
            <a:ext cx="8915786" cy="338554"/>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sz="1600"/>
            </a:lvl1pPr>
          </a:lstStyle>
          <a:p>
            <a:pPr marL="0" indent="0">
              <a:buNone/>
            </a:pPr>
            <a:endParaRPr lang="tr-TR" dirty="0"/>
          </a:p>
        </p:txBody>
      </p:sp>
      <p:sp>
        <p:nvSpPr>
          <p:cNvPr id="30" name="TextBox 29">
            <a:extLst>
              <a:ext uri="{FF2B5EF4-FFF2-40B4-BE49-F238E27FC236}">
                <a16:creationId xmlns:a16="http://schemas.microsoft.com/office/drawing/2014/main" id="{2BD7320C-F4D4-430A-AC5B-2D494D37F392}"/>
              </a:ext>
            </a:extLst>
          </p:cNvPr>
          <p:cNvSpPr txBox="1"/>
          <p:nvPr/>
        </p:nvSpPr>
        <p:spPr>
          <a:xfrm>
            <a:off x="718458" y="3779585"/>
            <a:ext cx="8677845" cy="1725729"/>
          </a:xfrm>
          <a:prstGeom prst="rect">
            <a:avLst/>
          </a:prstGeom>
          <a:noFill/>
        </p:spPr>
        <p:txBody>
          <a:bodyPr wrap="square">
            <a:spAutoFit/>
          </a:bodyPr>
          <a:lstStyle>
            <a:defPPr>
              <a:defRPr lang="en-US"/>
            </a:defPPr>
            <a:lvl1pPr marL="285750" indent="-285750" algn="just">
              <a:buFont typeface="Arial" panose="020B0604020202020204" pitchFamily="34" charset="0"/>
              <a:buChar char="•"/>
              <a:defRPr sz="1600"/>
            </a:lvl1pPr>
          </a:lstStyle>
          <a:p>
            <a:pPr marL="0" indent="0">
              <a:lnSpc>
                <a:spcPct val="150000"/>
              </a:lnSpc>
              <a:buNone/>
            </a:pPr>
            <a:r>
              <a:rPr lang="tr-TR" sz="1200" b="1" dirty="0"/>
              <a:t>Doğal Sera Etkisi</a:t>
            </a:r>
          </a:p>
          <a:p>
            <a:pPr>
              <a:lnSpc>
                <a:spcPct val="150000"/>
              </a:lnSpc>
            </a:pPr>
            <a:r>
              <a:rPr lang="tr-TR" sz="1200" dirty="0"/>
              <a:t>Doğal sera etkisi, atmosferde doğal olarak bulunan gazlar sayesinde dünya üzerindeki sıcaklığın kontrol altında tutulmasını sağlar. Ancak, insan kaynaklı sera gazları atmosferde biriktiğinde, bu denge bozulmaya başlar.</a:t>
            </a:r>
          </a:p>
          <a:p>
            <a:pPr marL="0" indent="0">
              <a:lnSpc>
                <a:spcPct val="150000"/>
              </a:lnSpc>
              <a:buNone/>
            </a:pPr>
            <a:r>
              <a:rPr lang="tr-TR" sz="1200" b="1" dirty="0"/>
              <a:t>İnsan Kaynaklı Etkiler</a:t>
            </a:r>
          </a:p>
          <a:p>
            <a:pPr>
              <a:lnSpc>
                <a:spcPct val="150000"/>
              </a:lnSpc>
            </a:pPr>
            <a:r>
              <a:rPr lang="tr-TR" sz="1200" dirty="0"/>
              <a:t>Fosil yakıtların (kömür, petrol, doğalgaz) yanması, endüstriyel faaliyetler, ormansızlaşma ve tarım gibi insan kaynaklı etkinlikler sera gazlarının atmosfere salınmasına yol açar.</a:t>
            </a:r>
          </a:p>
        </p:txBody>
      </p:sp>
      <p:sp>
        <p:nvSpPr>
          <p:cNvPr id="31" name="TextBox 30">
            <a:extLst>
              <a:ext uri="{FF2B5EF4-FFF2-40B4-BE49-F238E27FC236}">
                <a16:creationId xmlns:a16="http://schemas.microsoft.com/office/drawing/2014/main" id="{2700C7D5-4C77-4E35-ACFF-8F89B87773C5}"/>
              </a:ext>
            </a:extLst>
          </p:cNvPr>
          <p:cNvSpPr txBox="1"/>
          <p:nvPr/>
        </p:nvSpPr>
        <p:spPr>
          <a:xfrm>
            <a:off x="1230684" y="6041298"/>
            <a:ext cx="8915786" cy="338554"/>
          </a:xfrm>
          <a:prstGeom prst="rect">
            <a:avLst/>
          </a:prstGeom>
          <a:noFill/>
        </p:spPr>
        <p:txBody>
          <a:bodyPr wrap="square">
            <a:spAutoFit/>
          </a:bodyPr>
          <a:lstStyle/>
          <a:p>
            <a:pPr marL="285750" indent="-285750" eaLnBrk="1" fontAlgn="auto" hangingPunct="1">
              <a:spcAft>
                <a:spcPts val="0"/>
              </a:spcAft>
              <a:buFont typeface="Arial" panose="020B0604020202020204" pitchFamily="34" charset="0"/>
              <a:buChar char="•"/>
              <a:defRPr/>
            </a:pPr>
            <a:r>
              <a:rPr lang="tr-TR" sz="1600" dirty="0"/>
              <a:t>Sera gazları olmasaydı, günümüzde ortalama 15°C olan yerküre sıcaklığı, -18°C olacaktı.</a:t>
            </a:r>
          </a:p>
        </p:txBody>
      </p:sp>
      <p:pic>
        <p:nvPicPr>
          <p:cNvPr id="11" name="Picture 10">
            <a:extLst>
              <a:ext uri="{FF2B5EF4-FFF2-40B4-BE49-F238E27FC236}">
                <a16:creationId xmlns:a16="http://schemas.microsoft.com/office/drawing/2014/main" id="{53D3EE67-8979-4C94-B9DB-268B9CDF7A0A}"/>
              </a:ext>
            </a:extLst>
          </p:cNvPr>
          <p:cNvPicPr>
            <a:picLocks noChangeAspect="1"/>
          </p:cNvPicPr>
          <p:nvPr/>
        </p:nvPicPr>
        <p:blipFill>
          <a:blip r:embed="rId3"/>
          <a:stretch>
            <a:fillRect/>
          </a:stretch>
        </p:blipFill>
        <p:spPr>
          <a:xfrm>
            <a:off x="544531" y="5687691"/>
            <a:ext cx="716474" cy="716474"/>
          </a:xfrm>
          <a:prstGeom prst="rect">
            <a:avLst/>
          </a:prstGeom>
        </p:spPr>
      </p:pic>
      <p:sp>
        <p:nvSpPr>
          <p:cNvPr id="14" name="Rectangle 13">
            <a:extLst>
              <a:ext uri="{FF2B5EF4-FFF2-40B4-BE49-F238E27FC236}">
                <a16:creationId xmlns:a16="http://schemas.microsoft.com/office/drawing/2014/main" id="{5A2C56A9-933F-4796-A6A4-AAEC967C2CA7}"/>
              </a:ext>
            </a:extLst>
          </p:cNvPr>
          <p:cNvSpPr/>
          <p:nvPr/>
        </p:nvSpPr>
        <p:spPr>
          <a:xfrm>
            <a:off x="456597" y="6657601"/>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074472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C4CA5D-1C89-40BF-940D-369D5928171B}"/>
              </a:ext>
            </a:extLst>
          </p:cNvPr>
          <p:cNvGraphicFramePr>
            <a:graphicFrameLocks noGrp="1"/>
          </p:cNvGraphicFramePr>
          <p:nvPr/>
        </p:nvGraphicFramePr>
        <p:xfrm>
          <a:off x="599442" y="1878142"/>
          <a:ext cx="9036003" cy="4306109"/>
        </p:xfrm>
        <a:graphic>
          <a:graphicData uri="http://schemas.openxmlformats.org/drawingml/2006/table">
            <a:tbl>
              <a:tblPr/>
              <a:tblGrid>
                <a:gridCol w="3259207">
                  <a:extLst>
                    <a:ext uri="{9D8B030D-6E8A-4147-A177-3AD203B41FA5}">
                      <a16:colId xmlns:a16="http://schemas.microsoft.com/office/drawing/2014/main" val="277256855"/>
                    </a:ext>
                  </a:extLst>
                </a:gridCol>
                <a:gridCol w="1775975">
                  <a:extLst>
                    <a:ext uri="{9D8B030D-6E8A-4147-A177-3AD203B41FA5}">
                      <a16:colId xmlns:a16="http://schemas.microsoft.com/office/drawing/2014/main" val="1147844733"/>
                    </a:ext>
                  </a:extLst>
                </a:gridCol>
                <a:gridCol w="2673719">
                  <a:extLst>
                    <a:ext uri="{9D8B030D-6E8A-4147-A177-3AD203B41FA5}">
                      <a16:colId xmlns:a16="http://schemas.microsoft.com/office/drawing/2014/main" val="2834046915"/>
                    </a:ext>
                  </a:extLst>
                </a:gridCol>
                <a:gridCol w="1327102">
                  <a:extLst>
                    <a:ext uri="{9D8B030D-6E8A-4147-A177-3AD203B41FA5}">
                      <a16:colId xmlns:a16="http://schemas.microsoft.com/office/drawing/2014/main" val="3277262977"/>
                    </a:ext>
                  </a:extLst>
                </a:gridCol>
              </a:tblGrid>
              <a:tr h="374444">
                <a:tc>
                  <a:txBody>
                    <a:bodyPr/>
                    <a:lstStyle/>
                    <a:p>
                      <a:pPr algn="l" fontAlgn="ctr"/>
                      <a:r>
                        <a:rPr lang="tr-TR" sz="1200" b="1" i="0" u="none" strike="noStrike" dirty="0">
                          <a:solidFill>
                            <a:srgbClr val="FFFFFF"/>
                          </a:solidFill>
                          <a:effectLst/>
                          <a:latin typeface="Calibri" panose="020F0502020204030204" pitchFamily="34" charset="0"/>
                        </a:rPr>
                        <a:t>İhraç Maliyetleri </a:t>
                      </a:r>
                    </a:p>
                  </a:txBody>
                  <a:tcPr marL="36000" marR="7620" marT="7620" marB="0" anchor="ctr">
                    <a:lnL>
                      <a:noFill/>
                    </a:lnL>
                    <a:lnR>
                      <a:noFill/>
                    </a:lnR>
                    <a:lnT>
                      <a:noFill/>
                    </a:lnT>
                    <a:lnB>
                      <a:noFill/>
                    </a:lnB>
                    <a:solidFill>
                      <a:srgbClr val="002060"/>
                    </a:solidFill>
                  </a:tcPr>
                </a:tc>
                <a:tc>
                  <a:txBody>
                    <a:bodyPr/>
                    <a:lstStyle/>
                    <a:p>
                      <a:pPr algn="ctr" fontAlgn="ctr"/>
                      <a:r>
                        <a:rPr lang="tr-TR" sz="1200" b="1" i="0" u="none" strike="noStrike" dirty="0">
                          <a:solidFill>
                            <a:srgbClr val="FFFFFF"/>
                          </a:solidFill>
                          <a:effectLst/>
                          <a:latin typeface="Calibri" panose="020F0502020204030204" pitchFamily="34" charset="0"/>
                        </a:rPr>
                        <a:t>Baz Alınacak Değer</a:t>
                      </a:r>
                    </a:p>
                  </a:txBody>
                  <a:tcPr marL="7620" marR="7620" marT="7620" marB="0" anchor="ctr">
                    <a:lnL>
                      <a:noFill/>
                    </a:lnL>
                    <a:lnR>
                      <a:noFill/>
                    </a:lnR>
                    <a:lnT>
                      <a:noFill/>
                    </a:lnT>
                    <a:lnB>
                      <a:noFill/>
                    </a:lnB>
                    <a:solidFill>
                      <a:srgbClr val="002060"/>
                    </a:solidFill>
                  </a:tcPr>
                </a:tc>
                <a:tc>
                  <a:txBody>
                    <a:bodyPr/>
                    <a:lstStyle/>
                    <a:p>
                      <a:pPr algn="ctr" fontAlgn="ctr"/>
                      <a:r>
                        <a:rPr lang="tr-TR" sz="1200" b="1" i="0" u="none" strike="noStrike" dirty="0">
                          <a:solidFill>
                            <a:srgbClr val="FFFFFF"/>
                          </a:solidFill>
                          <a:effectLst/>
                          <a:latin typeface="Calibri" panose="020F0502020204030204" pitchFamily="34" charset="0"/>
                        </a:rPr>
                        <a:t>Sabit / Oransal  </a:t>
                      </a:r>
                    </a:p>
                  </a:txBody>
                  <a:tcPr marL="7620" marR="7620" marT="7620" marB="0" anchor="ctr">
                    <a:lnL>
                      <a:noFill/>
                    </a:lnL>
                    <a:lnR>
                      <a:noFill/>
                    </a:lnR>
                    <a:lnT>
                      <a:noFill/>
                    </a:lnT>
                    <a:lnB>
                      <a:noFill/>
                    </a:lnB>
                    <a:solidFill>
                      <a:srgbClr val="002060"/>
                    </a:solidFill>
                  </a:tcPr>
                </a:tc>
                <a:tc>
                  <a:txBody>
                    <a:bodyPr/>
                    <a:lstStyle/>
                    <a:p>
                      <a:pPr algn="ctr" fontAlgn="ctr"/>
                      <a:r>
                        <a:rPr lang="tr-TR" sz="1200" b="1" i="0" u="none" strike="noStrike" dirty="0">
                          <a:solidFill>
                            <a:srgbClr val="FFFFFF"/>
                          </a:solidFill>
                          <a:effectLst/>
                          <a:latin typeface="Calibri" panose="020F0502020204030204" pitchFamily="34" charset="0"/>
                        </a:rPr>
                        <a:t>Tutar (TL)</a:t>
                      </a:r>
                    </a:p>
                  </a:txBody>
                  <a:tcPr marL="7620" marR="7620" marT="7620" marB="0" anchor="ctr">
                    <a:lnL>
                      <a:noFill/>
                    </a:lnL>
                    <a:lnR>
                      <a:noFill/>
                    </a:lnR>
                    <a:lnT>
                      <a:noFill/>
                    </a:lnT>
                    <a:lnB>
                      <a:noFill/>
                    </a:lnB>
                    <a:solidFill>
                      <a:srgbClr val="002060"/>
                    </a:solidFill>
                  </a:tcPr>
                </a:tc>
                <a:extLst>
                  <a:ext uri="{0D108BD9-81ED-4DB2-BD59-A6C34878D82A}">
                    <a16:rowId xmlns:a16="http://schemas.microsoft.com/office/drawing/2014/main" val="673014339"/>
                  </a:ext>
                </a:extLst>
              </a:tr>
              <a:tr h="262111">
                <a:tc>
                  <a:txBody>
                    <a:bodyPr/>
                    <a:lstStyle/>
                    <a:p>
                      <a:pPr algn="l" fontAlgn="ctr"/>
                      <a:r>
                        <a:rPr lang="tr-TR" sz="1100" b="0" i="0" u="none" strike="noStrike" dirty="0">
                          <a:solidFill>
                            <a:srgbClr val="000000"/>
                          </a:solidFill>
                          <a:effectLst/>
                          <a:latin typeface="Calibri" panose="020F0502020204030204" pitchFamily="34" charset="0"/>
                        </a:rPr>
                        <a:t>SPK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17.500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343489775"/>
                  </a:ext>
                </a:extLst>
              </a:tr>
              <a:tr h="262111">
                <a:tc>
                  <a:txBody>
                    <a:bodyPr/>
                    <a:lstStyle/>
                    <a:p>
                      <a:pPr algn="l" fontAlgn="ctr"/>
                      <a:r>
                        <a:rPr lang="tr-TR" sz="1100" b="0" i="0" u="none" strike="noStrike" dirty="0">
                          <a:solidFill>
                            <a:srgbClr val="000000"/>
                          </a:solidFill>
                          <a:effectLst/>
                          <a:latin typeface="Calibri" panose="020F0502020204030204" pitchFamily="34" charset="0"/>
                        </a:rPr>
                        <a:t>MKK İhraç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574731100"/>
                  </a:ext>
                </a:extLst>
              </a:tr>
              <a:tr h="262111">
                <a:tc>
                  <a:txBody>
                    <a:bodyPr/>
                    <a:lstStyle/>
                    <a:p>
                      <a:pPr algn="l" fontAlgn="ctr"/>
                      <a:r>
                        <a:rPr lang="tr-TR" sz="1100" b="0" i="0" u="none" strike="noStrike" dirty="0">
                          <a:solidFill>
                            <a:srgbClr val="000000"/>
                          </a:solidFill>
                          <a:effectLst/>
                          <a:latin typeface="Calibri" panose="020F0502020204030204" pitchFamily="34" charset="0"/>
                        </a:rPr>
                        <a:t>BİAŞ Kotasyon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Farklı Aralıklarda Fiyatlama</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54.800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592419964"/>
                  </a:ext>
                </a:extLst>
              </a:tr>
              <a:tr h="262111">
                <a:tc>
                  <a:txBody>
                    <a:bodyPr/>
                    <a:lstStyle/>
                    <a:p>
                      <a:pPr algn="l" fontAlgn="ctr"/>
                      <a:r>
                        <a:rPr lang="tr-TR" sz="1100" b="0" i="0" u="none" strike="noStrike" dirty="0">
                          <a:solidFill>
                            <a:srgbClr val="000000"/>
                          </a:solidFill>
                          <a:effectLst/>
                          <a:latin typeface="Calibri" panose="020F0502020204030204" pitchFamily="34" charset="0"/>
                        </a:rPr>
                        <a:t>Takasbank ISIN Kodu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Sabit</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Sabit</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713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855451639"/>
                  </a:ext>
                </a:extLst>
              </a:tr>
              <a:tr h="262111">
                <a:tc>
                  <a:txBody>
                    <a:bodyPr/>
                    <a:lstStyle/>
                    <a:p>
                      <a:pPr algn="l" fontAlgn="ctr"/>
                      <a:r>
                        <a:rPr lang="tr-TR" sz="1100" b="0" i="0" u="none" strike="noStrike" dirty="0">
                          <a:solidFill>
                            <a:srgbClr val="000000"/>
                          </a:solidFill>
                          <a:effectLst/>
                          <a:latin typeface="Calibri" panose="020F0502020204030204" pitchFamily="34" charset="0"/>
                        </a:rPr>
                        <a:t>MKK Kupon Ödemesi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256951059"/>
                  </a:ext>
                </a:extLst>
              </a:tr>
              <a:tr h="262111">
                <a:tc>
                  <a:txBody>
                    <a:bodyPr/>
                    <a:lstStyle/>
                    <a:p>
                      <a:pPr algn="l" fontAlgn="ctr"/>
                      <a:r>
                        <a:rPr lang="tr-TR" sz="1100" b="0" i="0" u="none" strike="noStrike" dirty="0">
                          <a:solidFill>
                            <a:srgbClr val="000000"/>
                          </a:solidFill>
                          <a:effectLst/>
                          <a:latin typeface="Calibri" panose="020F0502020204030204" pitchFamily="34" charset="0"/>
                        </a:rPr>
                        <a:t>MKK İtfa Ücreti</a:t>
                      </a:r>
                    </a:p>
                  </a:txBody>
                  <a:tcPr marL="3600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Nominal Tutar</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a:solidFill>
                            <a:srgbClr val="000000"/>
                          </a:solidFill>
                          <a:effectLst/>
                          <a:latin typeface="Calibri" panose="020F0502020204030204" pitchFamily="34" charset="0"/>
                        </a:rPr>
                        <a:t>Oransal</a:t>
                      </a:r>
                    </a:p>
                  </a:txBody>
                  <a:tcPr marL="7620" marR="7620" marT="7620" marB="0" anchor="ctr">
                    <a:lnL>
                      <a:noFill/>
                    </a:lnL>
                    <a:lnR>
                      <a:noFill/>
                    </a:lnR>
                    <a:lnT>
                      <a:noFill/>
                    </a:lnT>
                    <a:lnB>
                      <a:noFill/>
                    </a:lnB>
                    <a:solidFill>
                      <a:srgbClr val="FFFFFF"/>
                    </a:solidFill>
                  </a:tcPr>
                </a:tc>
                <a:tc>
                  <a:txBody>
                    <a:bodyPr/>
                    <a:lstStyle/>
                    <a:p>
                      <a:pPr algn="ctr" fontAlgn="ctr"/>
                      <a:r>
                        <a:rPr lang="tr-TR" sz="1100" b="0" i="0" u="none" strike="noStrike" dirty="0">
                          <a:solidFill>
                            <a:srgbClr val="000000"/>
                          </a:solidFill>
                          <a:effectLst/>
                          <a:latin typeface="Calibri" panose="020F0502020204030204" pitchFamily="34" charset="0"/>
                        </a:rPr>
                        <a:t>5.000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732609854"/>
                  </a:ext>
                </a:extLst>
              </a:tr>
              <a:tr h="262111">
                <a:tc>
                  <a:txBody>
                    <a:bodyPr/>
                    <a:lstStyle/>
                    <a:p>
                      <a:pPr algn="l" fontAlgn="ctr"/>
                      <a:r>
                        <a:rPr lang="tr-TR" sz="1100" b="0" i="0" u="none" strike="noStrike" dirty="0">
                          <a:solidFill>
                            <a:srgbClr val="000000"/>
                          </a:solidFill>
                          <a:effectLst/>
                          <a:latin typeface="Calibri" panose="020F0502020204030204" pitchFamily="34" charset="0"/>
                        </a:rPr>
                        <a:t>Proje Yönetim Ücreti (İhraç Tavanı Onayı)</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Finansal teklifte yer alan, sabit olarak ödenecek tutar.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100.000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58750345"/>
                  </a:ext>
                </a:extLst>
              </a:tr>
              <a:tr h="262111">
                <a:tc>
                  <a:txBody>
                    <a:bodyPr/>
                    <a:lstStyle/>
                    <a:p>
                      <a:pPr algn="l" fontAlgn="ctr"/>
                      <a:r>
                        <a:rPr lang="tr-TR" sz="1100" b="0" i="0" u="none" strike="noStrike" dirty="0">
                          <a:solidFill>
                            <a:srgbClr val="000000"/>
                          </a:solidFill>
                          <a:effectLst/>
                          <a:latin typeface="Calibri" panose="020F0502020204030204" pitchFamily="34" charset="0"/>
                        </a:rPr>
                        <a:t>Satış Komisyonu</a:t>
                      </a:r>
                    </a:p>
                  </a:txBody>
                  <a:tcPr marL="36000" marR="7620" marT="7620" marB="0" anchor="ctr">
                    <a:lnL>
                      <a:noFill/>
                    </a:lnL>
                    <a:lnR>
                      <a:noFill/>
                    </a:lnR>
                    <a:lnT>
                      <a:noFill/>
                    </a:lnT>
                    <a:lnB>
                      <a:noFill/>
                    </a:lnB>
                    <a:solidFill>
                      <a:srgbClr val="FFFFFF"/>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100" b="0" i="0" u="none" strike="noStrike" dirty="0">
                          <a:solidFill>
                            <a:srgbClr val="000000"/>
                          </a:solidFill>
                          <a:effectLst/>
                          <a:latin typeface="Calibri" panose="020F0502020204030204" pitchFamily="34" charset="0"/>
                        </a:rPr>
                        <a:t>Finansal teklifte yer alan, oransal olarak ödenecek tutar.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1.000.000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002975808"/>
                  </a:ext>
                </a:extLst>
              </a:tr>
              <a:tr h="262111">
                <a:tc>
                  <a:txBody>
                    <a:bodyPr/>
                    <a:lstStyle/>
                    <a:p>
                      <a:pPr algn="l" fontAlgn="ctr"/>
                      <a:r>
                        <a:rPr lang="tr-TR" sz="1100" b="0" i="0" u="none" strike="noStrike">
                          <a:solidFill>
                            <a:srgbClr val="000000"/>
                          </a:solidFill>
                          <a:effectLst/>
                          <a:latin typeface="Calibri" panose="020F0502020204030204" pitchFamily="34" charset="0"/>
                        </a:rPr>
                        <a:t>VKŞ Ücreti</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Finansal teklifte yer alan, sabit olarak ödenecek tutar.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100.000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476478106"/>
                  </a:ext>
                </a:extLst>
              </a:tr>
              <a:tr h="262111">
                <a:tc>
                  <a:txBody>
                    <a:bodyPr/>
                    <a:lstStyle/>
                    <a:p>
                      <a:pPr algn="l" fontAlgn="ctr"/>
                      <a:r>
                        <a:rPr lang="tr-TR" sz="1100" b="0" i="0" u="none" strike="noStrike" dirty="0">
                          <a:solidFill>
                            <a:srgbClr val="000000"/>
                          </a:solidFill>
                          <a:effectLst/>
                          <a:latin typeface="Calibri" panose="020F0502020204030204" pitchFamily="34" charset="0"/>
                        </a:rPr>
                        <a:t>Hukuki Danışmanlık Ücreti</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Teklife göre değişkenlik gösterebilir örnek olarak verilmiştir.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200.000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185725047"/>
                  </a:ext>
                </a:extLst>
              </a:tr>
              <a:tr h="262111">
                <a:tc>
                  <a:txBody>
                    <a:bodyPr/>
                    <a:lstStyle/>
                    <a:p>
                      <a:pPr algn="l" fontAlgn="ctr"/>
                      <a:r>
                        <a:rPr lang="tr-TR" sz="1100" b="0" i="0" u="none" strike="noStrike" dirty="0">
                          <a:solidFill>
                            <a:srgbClr val="000000"/>
                          </a:solidFill>
                          <a:effectLst/>
                          <a:latin typeface="Calibri" panose="020F0502020204030204" pitchFamily="34" charset="0"/>
                        </a:rPr>
                        <a:t>İcazet Kurumu (Danışma Komitesi) Ücreti</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Teklife göre değişkenlik gösterebilir örnek olarak verilmiştir.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200.000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307345006"/>
                  </a:ext>
                </a:extLst>
              </a:tr>
              <a:tr h="262111">
                <a:tc>
                  <a:txBody>
                    <a:bodyPr/>
                    <a:lstStyle/>
                    <a:p>
                      <a:pPr algn="l" fontAlgn="ctr"/>
                      <a:r>
                        <a:rPr lang="tr-TR" sz="1100" b="0" i="0" u="none" strike="noStrike" dirty="0">
                          <a:solidFill>
                            <a:srgbClr val="000000"/>
                          </a:solidFill>
                          <a:effectLst/>
                          <a:latin typeface="Calibri" panose="020F0502020204030204" pitchFamily="34" charset="0"/>
                        </a:rPr>
                        <a:t>Çerçeve Belge Danışmanlığı</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Teklife göre değişkenlik gösterebilir örnek olarak verilmiştir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250.000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366988083"/>
                  </a:ext>
                </a:extLst>
              </a:tr>
              <a:tr h="262111">
                <a:tc>
                  <a:txBody>
                    <a:bodyPr/>
                    <a:lstStyle/>
                    <a:p>
                      <a:pPr algn="l" fontAlgn="ctr"/>
                      <a:r>
                        <a:rPr lang="tr-TR" sz="1100" b="0" i="0" u="none" strike="noStrike" dirty="0">
                          <a:solidFill>
                            <a:srgbClr val="000000"/>
                          </a:solidFill>
                          <a:effectLst/>
                          <a:latin typeface="Calibri" panose="020F0502020204030204" pitchFamily="34" charset="0"/>
                        </a:rPr>
                        <a:t>İkinci Görüş Raporu</a:t>
                      </a:r>
                    </a:p>
                  </a:txBody>
                  <a:tcPr marL="36000" marR="7620" marT="7620" marB="0" anchor="ctr">
                    <a:lnL>
                      <a:noFill/>
                    </a:lnL>
                    <a:lnR>
                      <a:noFill/>
                    </a:lnR>
                    <a:lnT>
                      <a:noFill/>
                    </a:lnT>
                    <a:lnB>
                      <a:noFill/>
                    </a:lnB>
                    <a:solidFill>
                      <a:srgbClr val="FFFFFF"/>
                    </a:solidFill>
                  </a:tcPr>
                </a:tc>
                <a:tc gridSpan="2">
                  <a:txBody>
                    <a:bodyPr/>
                    <a:lstStyle/>
                    <a:p>
                      <a:pPr algn="ctr" fontAlgn="ctr"/>
                      <a:r>
                        <a:rPr lang="tr-TR" sz="1100" b="0" i="0" u="none" strike="noStrike" dirty="0">
                          <a:solidFill>
                            <a:srgbClr val="000000"/>
                          </a:solidFill>
                          <a:effectLst/>
                          <a:latin typeface="Calibri" panose="020F0502020204030204" pitchFamily="34" charset="0"/>
                        </a:rPr>
                        <a:t>Teklife göre değişkenlik gösterebilir örnek olarak verilmiştir</a:t>
                      </a:r>
                    </a:p>
                  </a:txBody>
                  <a:tcPr marL="7620" marR="7620" marT="7620" marB="0" anchor="ctr">
                    <a:lnL>
                      <a:noFill/>
                    </a:lnL>
                    <a:lnR>
                      <a:noFill/>
                    </a:lnR>
                    <a:lnT>
                      <a:noFill/>
                    </a:lnT>
                    <a:lnB>
                      <a:noFill/>
                    </a:lnB>
                    <a:solidFill>
                      <a:srgbClr val="FFFFFF"/>
                    </a:solidFill>
                  </a:tcPr>
                </a:tc>
                <a:tc hMerge="1">
                  <a:txBody>
                    <a:bodyPr/>
                    <a:lstStyle/>
                    <a:p>
                      <a:endParaRPr lang="tr-TR"/>
                    </a:p>
                  </a:txBody>
                  <a:tcPr/>
                </a:tc>
                <a:tc>
                  <a:txBody>
                    <a:bodyPr/>
                    <a:lstStyle/>
                    <a:p>
                      <a:pPr algn="ctr" fontAlgn="ctr"/>
                      <a:r>
                        <a:rPr lang="tr-TR" sz="1100" b="0" i="0" u="none" strike="noStrike" dirty="0">
                          <a:solidFill>
                            <a:srgbClr val="000000"/>
                          </a:solidFill>
                          <a:effectLst/>
                          <a:latin typeface="Calibri" panose="020F0502020204030204" pitchFamily="34" charset="0"/>
                        </a:rPr>
                        <a:t>300.000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983458170"/>
                  </a:ext>
                </a:extLst>
              </a:tr>
              <a:tr h="262111">
                <a:tc>
                  <a:txBody>
                    <a:bodyPr/>
                    <a:lstStyle/>
                    <a:p>
                      <a:pPr algn="l" fontAlgn="ctr"/>
                      <a:r>
                        <a:rPr lang="tr-TR" sz="1100" b="1" i="0" u="none" strike="noStrike" dirty="0">
                          <a:solidFill>
                            <a:srgbClr val="000000"/>
                          </a:solidFill>
                          <a:effectLst/>
                          <a:latin typeface="Calibri" panose="020F0502020204030204" pitchFamily="34" charset="0"/>
                        </a:rPr>
                        <a:t>Toplam (Tutar)</a:t>
                      </a:r>
                    </a:p>
                  </a:txBody>
                  <a:tcPr marL="36000" marR="7620" marT="7620" marB="0" anchor="ctr">
                    <a:lnL>
                      <a:noFill/>
                    </a:lnL>
                    <a:lnR>
                      <a:noFill/>
                    </a:lnR>
                    <a:lnT>
                      <a:noFill/>
                    </a:lnT>
                    <a:lnB>
                      <a:noFill/>
                    </a:lnB>
                    <a:solidFill>
                      <a:srgbClr val="D9D9D9"/>
                    </a:solidFill>
                  </a:tcPr>
                </a:tc>
                <a:tc>
                  <a:txBody>
                    <a:bodyPr/>
                    <a:lstStyle/>
                    <a:p>
                      <a:pPr algn="ctr" fontAlgn="ctr"/>
                      <a:r>
                        <a:rPr lang="tr-TR" sz="11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2.238.013</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319825014"/>
                  </a:ext>
                </a:extLst>
              </a:tr>
              <a:tr h="262111">
                <a:tc>
                  <a:txBody>
                    <a:bodyPr/>
                    <a:lstStyle/>
                    <a:p>
                      <a:pPr algn="l" fontAlgn="ctr"/>
                      <a:r>
                        <a:rPr lang="tr-TR" sz="1100" b="1" i="0" u="none" strike="noStrike" dirty="0">
                          <a:solidFill>
                            <a:srgbClr val="000000"/>
                          </a:solidFill>
                          <a:effectLst/>
                          <a:latin typeface="Calibri" panose="020F0502020204030204" pitchFamily="34" charset="0"/>
                        </a:rPr>
                        <a:t> Toplam (Oransal)</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rgbClr val="D9D9D9"/>
                    </a:solidFill>
                  </a:tcPr>
                </a:tc>
                <a:tc>
                  <a:txBody>
                    <a:bodyPr/>
                    <a:lstStyle/>
                    <a:p>
                      <a:pPr algn="ctr" fontAlgn="ctr"/>
                      <a:r>
                        <a:rPr lang="tr-TR" sz="1100" b="1" i="0" u="none" strike="noStrike" dirty="0">
                          <a:solidFill>
                            <a:srgbClr val="000000"/>
                          </a:solidFill>
                          <a:effectLst/>
                          <a:latin typeface="Calibri" panose="020F0502020204030204" pitchFamily="34" charset="0"/>
                        </a:rPr>
                        <a:t>2,23%</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577178057"/>
                  </a:ext>
                </a:extLst>
              </a:tr>
            </a:tbl>
          </a:graphicData>
        </a:graphic>
      </p:graphicFrame>
      <p:sp>
        <p:nvSpPr>
          <p:cNvPr id="6" name="TextBox 5">
            <a:extLst>
              <a:ext uri="{FF2B5EF4-FFF2-40B4-BE49-F238E27FC236}">
                <a16:creationId xmlns:a16="http://schemas.microsoft.com/office/drawing/2014/main" id="{635A8DC9-5E80-486E-9DF6-6950A02B4F7E}"/>
              </a:ext>
            </a:extLst>
          </p:cNvPr>
          <p:cNvSpPr txBox="1"/>
          <p:nvPr/>
        </p:nvSpPr>
        <p:spPr>
          <a:xfrm>
            <a:off x="452438" y="6159223"/>
            <a:ext cx="9183008" cy="600164"/>
          </a:xfrm>
          <a:prstGeom prst="rect">
            <a:avLst/>
          </a:prstGeom>
          <a:noFill/>
        </p:spPr>
        <p:txBody>
          <a:bodyPr wrap="square" rtlCol="0">
            <a:spAutoFit/>
          </a:bodyPr>
          <a:lstStyle/>
          <a:p>
            <a:pPr marL="171460" indent="-171460">
              <a:buFont typeface="Arial" panose="020B0604020202020204" pitchFamily="34" charset="0"/>
              <a:buChar char="•"/>
              <a:defRPr/>
            </a:pPr>
            <a:r>
              <a:rPr lang="tr-TR" sz="1100" i="1" dirty="0">
                <a:solidFill>
                  <a:prstClr val="black"/>
                </a:solidFill>
                <a:latin typeface="Calibri" panose="020F0502020204030204"/>
              </a:rPr>
              <a:t>Söz konusu ücretlere vergiler dahil değildir, her kalem için ayrıca vergiler eklenecektir.</a:t>
            </a:r>
          </a:p>
          <a:p>
            <a:pPr marL="171460" indent="-171460">
              <a:buFont typeface="Arial" panose="020B0604020202020204" pitchFamily="34" charset="0"/>
              <a:buChar char="•"/>
              <a:defRPr/>
            </a:pPr>
            <a:r>
              <a:rPr lang="tr-TR" sz="1100" i="1" dirty="0">
                <a:solidFill>
                  <a:prstClr val="black"/>
                </a:solidFill>
                <a:latin typeface="Calibri" panose="020F0502020204030204"/>
              </a:rPr>
              <a:t>Şirketin bağımsız denetim ve kredi derecelendirme raporlarının bulunmaması durumunda ilgili raporların da hazırlanması gerekecektir.</a:t>
            </a:r>
          </a:p>
          <a:p>
            <a:pPr>
              <a:defRPr/>
            </a:pPr>
            <a:endParaRPr lang="tr-TR" sz="1100" i="1" dirty="0">
              <a:solidFill>
                <a:prstClr val="black"/>
              </a:solidFill>
              <a:latin typeface="Calibri" panose="020F0502020204030204"/>
            </a:endParaRPr>
          </a:p>
        </p:txBody>
      </p:sp>
      <p:graphicFrame>
        <p:nvGraphicFramePr>
          <p:cNvPr id="7" name="Table 6">
            <a:extLst>
              <a:ext uri="{FF2B5EF4-FFF2-40B4-BE49-F238E27FC236}">
                <a16:creationId xmlns:a16="http://schemas.microsoft.com/office/drawing/2014/main" id="{BCEDAB21-38CF-460F-82D8-B18BE6D93961}"/>
              </a:ext>
            </a:extLst>
          </p:cNvPr>
          <p:cNvGraphicFramePr>
            <a:graphicFrameLocks noGrp="1"/>
          </p:cNvGraphicFramePr>
          <p:nvPr/>
        </p:nvGraphicFramePr>
        <p:xfrm>
          <a:off x="599442" y="799006"/>
          <a:ext cx="4291413" cy="1008000"/>
        </p:xfrm>
        <a:graphic>
          <a:graphicData uri="http://schemas.openxmlformats.org/drawingml/2006/table">
            <a:tbl>
              <a:tblPr/>
              <a:tblGrid>
                <a:gridCol w="1983220">
                  <a:extLst>
                    <a:ext uri="{9D8B030D-6E8A-4147-A177-3AD203B41FA5}">
                      <a16:colId xmlns:a16="http://schemas.microsoft.com/office/drawing/2014/main" val="4076276246"/>
                    </a:ext>
                  </a:extLst>
                </a:gridCol>
                <a:gridCol w="2308193">
                  <a:extLst>
                    <a:ext uri="{9D8B030D-6E8A-4147-A177-3AD203B41FA5}">
                      <a16:colId xmlns:a16="http://schemas.microsoft.com/office/drawing/2014/main" val="2538727147"/>
                    </a:ext>
                  </a:extLst>
                </a:gridCol>
              </a:tblGrid>
              <a:tr h="252000">
                <a:tc>
                  <a:txBody>
                    <a:bodyPr/>
                    <a:lstStyle/>
                    <a:p>
                      <a:pPr algn="l" fontAlgn="ctr"/>
                      <a:r>
                        <a:rPr lang="tr-TR" sz="1100" b="1" i="0" u="none" strike="noStrike" dirty="0">
                          <a:solidFill>
                            <a:srgbClr val="FFFFFF"/>
                          </a:solidFill>
                          <a:effectLst/>
                          <a:latin typeface="Calibri" panose="020F0502020204030204" pitchFamily="34" charset="0"/>
                        </a:rPr>
                        <a:t>Borçlanma Aracı Türü</a:t>
                      </a:r>
                    </a:p>
                  </a:txBody>
                  <a:tcPr marL="36000" marR="7620" marT="7620" marB="0" anchor="ctr">
                    <a:lnL>
                      <a:noFill/>
                    </a:lnL>
                    <a:lnR>
                      <a:noFill/>
                    </a:lnR>
                    <a:lnT>
                      <a:noFill/>
                    </a:lnT>
                    <a:lnB>
                      <a:noFill/>
                    </a:lnB>
                    <a:solidFill>
                      <a:srgbClr val="C00000"/>
                    </a:solidFill>
                  </a:tcPr>
                </a:tc>
                <a:tc>
                  <a:txBody>
                    <a:bodyPr/>
                    <a:lstStyle/>
                    <a:p>
                      <a:pPr algn="r" fontAlgn="ctr"/>
                      <a:r>
                        <a:rPr lang="tr-TR" sz="1100" b="1" i="0" u="none" strike="noStrike" dirty="0">
                          <a:solidFill>
                            <a:srgbClr val="000000"/>
                          </a:solidFill>
                          <a:effectLst/>
                          <a:latin typeface="Calibri" panose="020F0502020204030204" pitchFamily="34" charset="0"/>
                        </a:rPr>
                        <a:t>Yeşil/Sürdürülebilir Kira Sertifikası</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2734953277"/>
                  </a:ext>
                </a:extLst>
              </a:tr>
              <a:tr h="252000">
                <a:tc>
                  <a:txBody>
                    <a:bodyPr/>
                    <a:lstStyle/>
                    <a:p>
                      <a:pPr algn="l" fontAlgn="ctr"/>
                      <a:r>
                        <a:rPr lang="tr-TR" sz="1100" b="1" i="0" u="none" strike="noStrike" dirty="0">
                          <a:solidFill>
                            <a:srgbClr val="FFFFFF"/>
                          </a:solidFill>
                          <a:effectLst/>
                          <a:latin typeface="Calibri" panose="020F0502020204030204" pitchFamily="34" charset="0"/>
                        </a:rPr>
                        <a:t>İhraç Tutarı (TL)</a:t>
                      </a:r>
                    </a:p>
                  </a:txBody>
                  <a:tcPr marL="36000" marR="7620" marT="7620" marB="0" anchor="ctr">
                    <a:lnL>
                      <a:noFill/>
                    </a:lnL>
                    <a:lnR>
                      <a:noFill/>
                    </a:lnR>
                    <a:lnT>
                      <a:noFill/>
                    </a:lnT>
                    <a:lnB>
                      <a:noFill/>
                    </a:lnB>
                    <a:solidFill>
                      <a:srgbClr val="C00000"/>
                    </a:solidFill>
                  </a:tcPr>
                </a:tc>
                <a:tc>
                  <a:txBody>
                    <a:bodyPr/>
                    <a:lstStyle/>
                    <a:p>
                      <a:pPr algn="r" fontAlgn="ctr"/>
                      <a:r>
                        <a:rPr lang="tr-TR" sz="1100" b="0" i="0" u="none" strike="noStrike" dirty="0">
                          <a:solidFill>
                            <a:srgbClr val="000000"/>
                          </a:solidFill>
                          <a:effectLst/>
                          <a:latin typeface="Calibri" panose="020F0502020204030204" pitchFamily="34" charset="0"/>
                        </a:rPr>
                        <a:t>100.000.000</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443986301"/>
                  </a:ext>
                </a:extLst>
              </a:tr>
              <a:tr h="252000">
                <a:tc>
                  <a:txBody>
                    <a:bodyPr/>
                    <a:lstStyle/>
                    <a:p>
                      <a:pPr algn="l" fontAlgn="ctr"/>
                      <a:r>
                        <a:rPr lang="tr-TR" sz="1100" b="1" i="0" u="none" strike="noStrike" dirty="0">
                          <a:solidFill>
                            <a:srgbClr val="FFFFFF"/>
                          </a:solidFill>
                          <a:effectLst/>
                          <a:latin typeface="Calibri" panose="020F0502020204030204" pitchFamily="34" charset="0"/>
                        </a:rPr>
                        <a:t>Vade</a:t>
                      </a:r>
                    </a:p>
                  </a:txBody>
                  <a:tcPr marL="36000" marR="7620" marT="7620" marB="0" anchor="ctr">
                    <a:lnL>
                      <a:noFill/>
                    </a:lnL>
                    <a:lnR>
                      <a:noFill/>
                    </a:lnR>
                    <a:lnT>
                      <a:noFill/>
                    </a:lnT>
                    <a:lnB>
                      <a:noFill/>
                    </a:lnB>
                    <a:solidFill>
                      <a:srgbClr val="C00000"/>
                    </a:solidFill>
                  </a:tcPr>
                </a:tc>
                <a:tc>
                  <a:txBody>
                    <a:bodyPr/>
                    <a:lstStyle/>
                    <a:p>
                      <a:pPr algn="r" fontAlgn="ctr"/>
                      <a:r>
                        <a:rPr lang="tr-TR" sz="1100" b="0" i="0" u="none" strike="noStrike" dirty="0">
                          <a:solidFill>
                            <a:srgbClr val="000000"/>
                          </a:solidFill>
                          <a:effectLst/>
                          <a:latin typeface="Calibri" panose="020F0502020204030204" pitchFamily="34" charset="0"/>
                        </a:rPr>
                        <a:t>360 gün</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415893415"/>
                  </a:ext>
                </a:extLst>
              </a:tr>
              <a:tr h="252000">
                <a:tc>
                  <a:txBody>
                    <a:bodyPr/>
                    <a:lstStyle/>
                    <a:p>
                      <a:pPr algn="l" fontAlgn="ctr"/>
                      <a:r>
                        <a:rPr lang="tr-TR" sz="1100" b="1" i="0" u="none" strike="noStrike" dirty="0">
                          <a:solidFill>
                            <a:srgbClr val="FFFFFF"/>
                          </a:solidFill>
                          <a:effectLst/>
                          <a:latin typeface="Calibri" panose="020F0502020204030204" pitchFamily="34" charset="0"/>
                        </a:rPr>
                        <a:t>Satış Şekli</a:t>
                      </a:r>
                    </a:p>
                  </a:txBody>
                  <a:tcPr marL="36000" marR="7620" marT="7620" marB="0" anchor="ctr">
                    <a:lnL>
                      <a:noFill/>
                    </a:lnL>
                    <a:lnR>
                      <a:noFill/>
                    </a:lnR>
                    <a:lnT>
                      <a:noFill/>
                    </a:lnT>
                    <a:lnB>
                      <a:noFill/>
                    </a:lnB>
                    <a:solidFill>
                      <a:srgbClr val="C00000"/>
                    </a:solidFill>
                  </a:tcPr>
                </a:tc>
                <a:tc>
                  <a:txBody>
                    <a:bodyPr/>
                    <a:lstStyle/>
                    <a:p>
                      <a:pPr algn="r" fontAlgn="ctr"/>
                      <a:r>
                        <a:rPr lang="tr-TR" sz="1100" b="0" i="0" u="none" strike="noStrike" dirty="0">
                          <a:solidFill>
                            <a:srgbClr val="000000"/>
                          </a:solidFill>
                          <a:effectLst/>
                          <a:latin typeface="Calibri" panose="020F0502020204030204" pitchFamily="34" charset="0"/>
                        </a:rPr>
                        <a:t>Nitelikli Yatırımcılara Satış</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3970431032"/>
                  </a:ext>
                </a:extLst>
              </a:tr>
            </a:tbl>
          </a:graphicData>
        </a:graphic>
      </p:graphicFrame>
      <p:sp>
        <p:nvSpPr>
          <p:cNvPr id="8" name="Rectangle 7">
            <a:extLst>
              <a:ext uri="{FF2B5EF4-FFF2-40B4-BE49-F238E27FC236}">
                <a16:creationId xmlns:a16="http://schemas.microsoft.com/office/drawing/2014/main" id="{0151614B-3929-4012-AA6B-4F3B893DB739}"/>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9" name="Title 3">
            <a:extLst>
              <a:ext uri="{FF2B5EF4-FFF2-40B4-BE49-F238E27FC236}">
                <a16:creationId xmlns:a16="http://schemas.microsoft.com/office/drawing/2014/main" id="{46BA1909-FA5A-4B9C-88F0-27BD18A75E07}"/>
              </a:ext>
            </a:extLst>
          </p:cNvPr>
          <p:cNvSpPr txBox="1">
            <a:spLocks/>
          </p:cNvSpPr>
          <p:nvPr/>
        </p:nvSpPr>
        <p:spPr>
          <a:xfrm>
            <a:off x="599442" y="98613"/>
            <a:ext cx="7855602" cy="522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defRPr/>
            </a:pPr>
            <a:r>
              <a:rPr lang="tr-TR" sz="1800" b="1" dirty="0">
                <a:latin typeface="+mn-lt"/>
                <a:ea typeface="Lato" panose="020F0502020204030203" pitchFamily="34" charset="0"/>
                <a:cs typeface="Arial" panose="020B0604020202020204" pitchFamily="34" charset="0"/>
              </a:rPr>
              <a:t>Örnek Maliyet Çalışması (Sürdürülebilir Sukuk)</a:t>
            </a:r>
            <a:endParaRPr lang="en-ID" sz="1800" b="1" dirty="0">
              <a:latin typeface="+mn-lt"/>
              <a:ea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C24C51FD-CDCE-4A3D-872E-B0B5635A117B}"/>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414739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DF1B9F-809F-46FE-A7F4-EACB1F3DE8DE}"/>
              </a:ext>
            </a:extLst>
          </p:cNvPr>
          <p:cNvSpPr>
            <a:spLocks noGrp="1"/>
          </p:cNvSpPr>
          <p:nvPr>
            <p:ph type="title"/>
          </p:nvPr>
        </p:nvSpPr>
        <p:spPr>
          <a:xfrm>
            <a:off x="477966" y="122790"/>
            <a:ext cx="8543925" cy="407113"/>
          </a:xfrm>
        </p:spPr>
        <p:txBody>
          <a:bodyPr>
            <a:noAutofit/>
          </a:bodyPr>
          <a:lstStyle/>
          <a:p>
            <a:pPr>
              <a:defRPr/>
            </a:pPr>
            <a:r>
              <a:rPr lang="tr-TR" sz="1800" b="1" dirty="0">
                <a:latin typeface="+mn-lt"/>
              </a:rPr>
              <a:t>2023 Yılı İhraçlarının Özeti</a:t>
            </a:r>
          </a:p>
        </p:txBody>
      </p:sp>
      <p:sp>
        <p:nvSpPr>
          <p:cNvPr id="8" name="Rectangle 7">
            <a:extLst>
              <a:ext uri="{FF2B5EF4-FFF2-40B4-BE49-F238E27FC236}">
                <a16:creationId xmlns:a16="http://schemas.microsoft.com/office/drawing/2014/main" id="{56369F76-61B4-49AA-82F2-C23AB1F495B6}"/>
              </a:ext>
            </a:extLst>
          </p:cNvPr>
          <p:cNvSpPr/>
          <p:nvPr/>
        </p:nvSpPr>
        <p:spPr>
          <a:xfrm>
            <a:off x="477967" y="3756093"/>
            <a:ext cx="9173257" cy="252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2023 Yılı Aylara Göre Özel Sektör Borçlanma Aracı İhraçları</a:t>
            </a:r>
          </a:p>
        </p:txBody>
      </p:sp>
      <p:graphicFrame>
        <p:nvGraphicFramePr>
          <p:cNvPr id="9" name="Chart 3">
            <a:extLst>
              <a:ext uri="{FF2B5EF4-FFF2-40B4-BE49-F238E27FC236}">
                <a16:creationId xmlns:a16="http://schemas.microsoft.com/office/drawing/2014/main" id="{697C721E-DE16-429B-8364-E9EC51BB3080}"/>
              </a:ext>
            </a:extLst>
          </p:cNvPr>
          <p:cNvGraphicFramePr>
            <a:graphicFrameLocks/>
          </p:cNvGraphicFramePr>
          <p:nvPr/>
        </p:nvGraphicFramePr>
        <p:xfrm>
          <a:off x="452438" y="4023694"/>
          <a:ext cx="443865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3">
            <a:extLst>
              <a:ext uri="{FF2B5EF4-FFF2-40B4-BE49-F238E27FC236}">
                <a16:creationId xmlns:a16="http://schemas.microsoft.com/office/drawing/2014/main" id="{D09AA884-6239-4BD9-A574-548E284D6593}"/>
              </a:ext>
            </a:extLst>
          </p:cNvPr>
          <p:cNvGraphicFramePr>
            <a:graphicFrameLocks/>
          </p:cNvGraphicFramePr>
          <p:nvPr/>
        </p:nvGraphicFramePr>
        <p:xfrm>
          <a:off x="477966" y="4020713"/>
          <a:ext cx="4438650" cy="2651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4">
            <a:extLst>
              <a:ext uri="{FF2B5EF4-FFF2-40B4-BE49-F238E27FC236}">
                <a16:creationId xmlns:a16="http://schemas.microsoft.com/office/drawing/2014/main" id="{E24BDB18-5054-432E-938C-1343E0630CCC}"/>
              </a:ext>
            </a:extLst>
          </p:cNvPr>
          <p:cNvGraphicFramePr>
            <a:graphicFrameLocks/>
          </p:cNvGraphicFramePr>
          <p:nvPr>
            <p:extLst>
              <p:ext uri="{D42A27DB-BD31-4B8C-83A1-F6EECF244321}">
                <p14:modId xmlns:p14="http://schemas.microsoft.com/office/powerpoint/2010/main" val="1018999245"/>
              </p:ext>
            </p:extLst>
          </p:nvPr>
        </p:nvGraphicFramePr>
        <p:xfrm>
          <a:off x="4805362" y="4008376"/>
          <a:ext cx="4648200" cy="2651760"/>
        </p:xfrm>
        <a:graphic>
          <a:graphicData uri="http://schemas.openxmlformats.org/drawingml/2006/chart">
            <c:chart xmlns:c="http://schemas.openxmlformats.org/drawingml/2006/chart" xmlns:r="http://schemas.openxmlformats.org/officeDocument/2006/relationships" r:id="rId5"/>
          </a:graphicData>
        </a:graphic>
      </p:graphicFrame>
      <p:sp>
        <p:nvSpPr>
          <p:cNvPr id="12" name="Round Diagonal Corner Rectangle 4">
            <a:extLst>
              <a:ext uri="{FF2B5EF4-FFF2-40B4-BE49-F238E27FC236}">
                <a16:creationId xmlns:a16="http://schemas.microsoft.com/office/drawing/2014/main" id="{C20182E4-4067-49C6-8BE0-A131A8F7801F}"/>
              </a:ext>
            </a:extLst>
          </p:cNvPr>
          <p:cNvSpPr/>
          <p:nvPr/>
        </p:nvSpPr>
        <p:spPr>
          <a:xfrm>
            <a:off x="477966" y="792065"/>
            <a:ext cx="1536706" cy="1192394"/>
          </a:xfrm>
          <a:prstGeom prst="round2Diag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85725" indent="-85725">
              <a:buFont typeface="Arial" panose="020B0604020202020204" pitchFamily="34" charset="0"/>
              <a:buChar char="•"/>
            </a:pPr>
            <a:r>
              <a:rPr lang="tr-TR" sz="1100" dirty="0">
                <a:solidFill>
                  <a:schemeClr val="tx1"/>
                </a:solidFill>
              </a:rPr>
              <a:t>İhraçlar ağırlıklı olarak,</a:t>
            </a:r>
            <a:r>
              <a:rPr lang="tr-TR" sz="1100" b="1" dirty="0">
                <a:solidFill>
                  <a:schemeClr val="tx1"/>
                </a:solidFill>
              </a:rPr>
              <a:t> finansal kurumlar </a:t>
            </a:r>
            <a:r>
              <a:rPr lang="tr-TR" sz="1100" dirty="0">
                <a:solidFill>
                  <a:schemeClr val="tx1"/>
                </a:solidFill>
              </a:rPr>
              <a:t>tarafından</a:t>
            </a:r>
            <a:r>
              <a:rPr lang="tr-TR" sz="1100" b="1" dirty="0">
                <a:solidFill>
                  <a:schemeClr val="tx1"/>
                </a:solidFill>
              </a:rPr>
              <a:t> </a:t>
            </a:r>
            <a:r>
              <a:rPr lang="tr-TR" sz="1100" dirty="0">
                <a:solidFill>
                  <a:schemeClr val="tx1"/>
                </a:solidFill>
              </a:rPr>
              <a:t>gerçekleştirilmiştir.</a:t>
            </a:r>
          </a:p>
        </p:txBody>
      </p:sp>
      <p:sp>
        <p:nvSpPr>
          <p:cNvPr id="13" name="Round Diagonal Corner Rectangle 5">
            <a:extLst>
              <a:ext uri="{FF2B5EF4-FFF2-40B4-BE49-F238E27FC236}">
                <a16:creationId xmlns:a16="http://schemas.microsoft.com/office/drawing/2014/main" id="{055587EA-5879-4937-B5BE-B8226503BB6F}"/>
              </a:ext>
            </a:extLst>
          </p:cNvPr>
          <p:cNvSpPr/>
          <p:nvPr/>
        </p:nvSpPr>
        <p:spPr>
          <a:xfrm>
            <a:off x="488230" y="2159369"/>
            <a:ext cx="1536706" cy="1192394"/>
          </a:xfrm>
          <a:prstGeom prst="round2Diag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171450" indent="-171450">
              <a:buFont typeface="Arial" panose="020B0604020202020204" pitchFamily="34" charset="0"/>
              <a:buChar char="•"/>
            </a:pPr>
            <a:r>
              <a:rPr lang="tr-TR" sz="1100" dirty="0">
                <a:solidFill>
                  <a:schemeClr val="tx1"/>
                </a:solidFill>
              </a:rPr>
              <a:t>İhraçlar ağırlıklı olarak </a:t>
            </a:r>
            <a:r>
              <a:rPr lang="tr-TR" sz="1100" b="1" dirty="0">
                <a:solidFill>
                  <a:schemeClr val="tx1"/>
                </a:solidFill>
              </a:rPr>
              <a:t>bono </a:t>
            </a:r>
            <a:r>
              <a:rPr lang="tr-TR" sz="1100" dirty="0">
                <a:solidFill>
                  <a:schemeClr val="tx1"/>
                </a:solidFill>
              </a:rPr>
              <a:t>türünde gerçekleşmiştir.</a:t>
            </a:r>
          </a:p>
        </p:txBody>
      </p:sp>
      <p:sp>
        <p:nvSpPr>
          <p:cNvPr id="14" name="Round Diagonal Corner Rectangle 7">
            <a:extLst>
              <a:ext uri="{FF2B5EF4-FFF2-40B4-BE49-F238E27FC236}">
                <a16:creationId xmlns:a16="http://schemas.microsoft.com/office/drawing/2014/main" id="{DAD9A16E-1954-4F1A-82BE-92C08AF655CB}"/>
              </a:ext>
            </a:extLst>
          </p:cNvPr>
          <p:cNvSpPr/>
          <p:nvPr/>
        </p:nvSpPr>
        <p:spPr>
          <a:xfrm>
            <a:off x="4505301" y="792065"/>
            <a:ext cx="1536706" cy="1192394"/>
          </a:xfrm>
          <a:prstGeom prst="round2Diag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171450" indent="-171450">
              <a:buFont typeface="Arial" panose="020B0604020202020204" pitchFamily="34" charset="0"/>
              <a:buChar char="•"/>
            </a:pPr>
            <a:r>
              <a:rPr lang="tr-TR" sz="1100" dirty="0">
                <a:solidFill>
                  <a:schemeClr val="tx1"/>
                </a:solidFill>
              </a:rPr>
              <a:t>İhraçların </a:t>
            </a:r>
            <a:r>
              <a:rPr lang="tr-TR" sz="1100" b="1" dirty="0">
                <a:solidFill>
                  <a:schemeClr val="tx1"/>
                </a:solidFill>
              </a:rPr>
              <a:t>3-6 aylık </a:t>
            </a:r>
            <a:r>
              <a:rPr lang="tr-TR" sz="1100" dirty="0">
                <a:solidFill>
                  <a:schemeClr val="tx1"/>
                </a:solidFill>
              </a:rPr>
              <a:t>vadede</a:t>
            </a:r>
            <a:r>
              <a:rPr lang="tr-TR" sz="1100" b="1" dirty="0">
                <a:solidFill>
                  <a:schemeClr val="tx1"/>
                </a:solidFill>
              </a:rPr>
              <a:t> </a:t>
            </a:r>
            <a:r>
              <a:rPr lang="tr-TR" sz="1100" dirty="0">
                <a:solidFill>
                  <a:schemeClr val="tx1"/>
                </a:solidFill>
              </a:rPr>
              <a:t>yoğunlaştığı ve ortalama vadenin </a:t>
            </a:r>
            <a:r>
              <a:rPr lang="tr-TR" sz="1100" b="1" dirty="0">
                <a:solidFill>
                  <a:schemeClr val="tx1"/>
                </a:solidFill>
              </a:rPr>
              <a:t>164 gün </a:t>
            </a:r>
            <a:r>
              <a:rPr lang="tr-TR" sz="1100" dirty="0">
                <a:solidFill>
                  <a:schemeClr val="tx1"/>
                </a:solidFill>
              </a:rPr>
              <a:t>olduğu görülmektedir</a:t>
            </a:r>
            <a:r>
              <a:rPr lang="tr-TR" sz="1050" dirty="0">
                <a:solidFill>
                  <a:schemeClr val="tx1"/>
                </a:solidFill>
              </a:rPr>
              <a:t>.</a:t>
            </a:r>
          </a:p>
        </p:txBody>
      </p:sp>
      <p:sp>
        <p:nvSpPr>
          <p:cNvPr id="15" name="Round Diagonal Corner Rectangle 10">
            <a:extLst>
              <a:ext uri="{FF2B5EF4-FFF2-40B4-BE49-F238E27FC236}">
                <a16:creationId xmlns:a16="http://schemas.microsoft.com/office/drawing/2014/main" id="{AF5F68A7-D55A-4427-B28C-C3823BB1E1BF}"/>
              </a:ext>
            </a:extLst>
          </p:cNvPr>
          <p:cNvSpPr/>
          <p:nvPr/>
        </p:nvSpPr>
        <p:spPr>
          <a:xfrm>
            <a:off x="4505301" y="2159369"/>
            <a:ext cx="1536706" cy="1192394"/>
          </a:xfrm>
          <a:prstGeom prst="round2Diag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tr-TR" sz="1100" dirty="0">
                <a:solidFill>
                  <a:schemeClr val="tx1"/>
                </a:solidFill>
              </a:rPr>
              <a:t>İhraçların ağırlıklı olarak </a:t>
            </a:r>
            <a:r>
              <a:rPr lang="tr-TR" sz="1100" b="1" dirty="0">
                <a:solidFill>
                  <a:schemeClr val="tx1"/>
                </a:solidFill>
              </a:rPr>
              <a:t>100 </a:t>
            </a:r>
            <a:r>
              <a:rPr lang="tr-TR" sz="1100" b="1" dirty="0" err="1">
                <a:solidFill>
                  <a:schemeClr val="tx1"/>
                </a:solidFill>
              </a:rPr>
              <a:t>mn</a:t>
            </a:r>
            <a:r>
              <a:rPr lang="tr-TR" sz="1100" b="1" dirty="0">
                <a:solidFill>
                  <a:schemeClr val="tx1"/>
                </a:solidFill>
              </a:rPr>
              <a:t> TL civarında </a:t>
            </a:r>
            <a:r>
              <a:rPr lang="tr-TR" sz="1100" dirty="0">
                <a:solidFill>
                  <a:schemeClr val="tx1"/>
                </a:solidFill>
                <a:highlight>
                  <a:srgbClr val="F2F2F2"/>
                </a:highlight>
              </a:rPr>
              <a:t>gerçekleştiği</a:t>
            </a:r>
            <a:r>
              <a:rPr lang="tr-TR" sz="1100" b="1" dirty="0">
                <a:solidFill>
                  <a:schemeClr val="tx1"/>
                </a:solidFill>
                <a:highlight>
                  <a:srgbClr val="F2F2F2"/>
                </a:highlight>
              </a:rPr>
              <a:t> </a:t>
            </a:r>
            <a:r>
              <a:rPr lang="tr-TR" sz="1100" dirty="0">
                <a:solidFill>
                  <a:schemeClr val="tx1"/>
                </a:solidFill>
                <a:highlight>
                  <a:srgbClr val="F2F2F2"/>
                </a:highlight>
              </a:rPr>
              <a:t>görülmektedir</a:t>
            </a:r>
            <a:r>
              <a:rPr lang="tr-TR" sz="1050" dirty="0">
                <a:solidFill>
                  <a:schemeClr val="tx1"/>
                </a:solidFill>
                <a:highlight>
                  <a:srgbClr val="F2F2F2"/>
                </a:highlight>
              </a:rPr>
              <a:t>.</a:t>
            </a:r>
            <a:endParaRPr lang="tr-TR" sz="1050" b="1" dirty="0">
              <a:solidFill>
                <a:schemeClr val="tx1"/>
              </a:solidFill>
              <a:highlight>
                <a:srgbClr val="F2F2F2"/>
              </a:highlight>
            </a:endParaRPr>
          </a:p>
        </p:txBody>
      </p:sp>
      <p:graphicFrame>
        <p:nvGraphicFramePr>
          <p:cNvPr id="16" name="Tablo 12">
            <a:extLst>
              <a:ext uri="{FF2B5EF4-FFF2-40B4-BE49-F238E27FC236}">
                <a16:creationId xmlns:a16="http://schemas.microsoft.com/office/drawing/2014/main" id="{767AEB0A-1E7A-4D29-B504-4EED378F3A17}"/>
              </a:ext>
            </a:extLst>
          </p:cNvPr>
          <p:cNvGraphicFramePr>
            <a:graphicFrameLocks noGrp="1"/>
          </p:cNvGraphicFramePr>
          <p:nvPr/>
        </p:nvGraphicFramePr>
        <p:xfrm>
          <a:off x="2263222" y="792065"/>
          <a:ext cx="1577265" cy="2559696"/>
        </p:xfrm>
        <a:graphic>
          <a:graphicData uri="http://schemas.openxmlformats.org/drawingml/2006/table">
            <a:tbl>
              <a:tblPr/>
              <a:tblGrid>
                <a:gridCol w="1130690">
                  <a:extLst>
                    <a:ext uri="{9D8B030D-6E8A-4147-A177-3AD203B41FA5}">
                      <a16:colId xmlns:a16="http://schemas.microsoft.com/office/drawing/2014/main" val="521844119"/>
                    </a:ext>
                  </a:extLst>
                </a:gridCol>
                <a:gridCol w="446575">
                  <a:extLst>
                    <a:ext uri="{9D8B030D-6E8A-4147-A177-3AD203B41FA5}">
                      <a16:colId xmlns:a16="http://schemas.microsoft.com/office/drawing/2014/main" val="3456303654"/>
                    </a:ext>
                  </a:extLst>
                </a:gridCol>
              </a:tblGrid>
              <a:tr h="213308">
                <a:tc>
                  <a:txBody>
                    <a:bodyPr/>
                    <a:lstStyle/>
                    <a:p>
                      <a:pPr algn="l" fontAlgn="b"/>
                      <a:r>
                        <a:rPr lang="tr-TR" sz="1000" b="1" i="0" u="none" strike="noStrike" dirty="0">
                          <a:solidFill>
                            <a:srgbClr val="0D0D0D"/>
                          </a:solidFill>
                          <a:effectLst/>
                          <a:latin typeface="Calibri" panose="020F0502020204030204" pitchFamily="34" charset="0"/>
                        </a:rPr>
                        <a:t>Kuruluş </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r" fontAlgn="b"/>
                      <a:r>
                        <a:rPr lang="tr-TR" sz="1000" b="1" i="0" u="none" strike="noStrike" dirty="0">
                          <a:solidFill>
                            <a:srgbClr val="0D0D0D"/>
                          </a:solidFill>
                          <a:effectLst/>
                          <a:latin typeface="Calibri" panose="020F0502020204030204" pitchFamily="34" charset="0"/>
                        </a:rPr>
                        <a:t>Adet</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987057984"/>
                  </a:ext>
                </a:extLst>
              </a:tr>
              <a:tr h="213308">
                <a:tc>
                  <a:txBody>
                    <a:bodyPr/>
                    <a:lstStyle/>
                    <a:p>
                      <a:pPr algn="l" fontAlgn="b"/>
                      <a:r>
                        <a:rPr lang="tr-TR" sz="1000" b="0" i="0" u="none" strike="noStrike">
                          <a:solidFill>
                            <a:srgbClr val="0D0D0D"/>
                          </a:solidFill>
                          <a:effectLst/>
                          <a:latin typeface="Calibri" panose="020F0502020204030204" pitchFamily="34" charset="0"/>
                        </a:rPr>
                        <a:t>Bankalar</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566</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4169821503"/>
                  </a:ext>
                </a:extLst>
              </a:tr>
              <a:tr h="213308">
                <a:tc>
                  <a:txBody>
                    <a:bodyPr/>
                    <a:lstStyle/>
                    <a:p>
                      <a:pPr algn="l" fontAlgn="b"/>
                      <a:r>
                        <a:rPr lang="tr-TR" sz="1000" b="0" i="0" u="none" strike="noStrike">
                          <a:solidFill>
                            <a:srgbClr val="0D0D0D"/>
                          </a:solidFill>
                          <a:effectLst/>
                          <a:latin typeface="Calibri" panose="020F0502020204030204" pitchFamily="34" charset="0"/>
                        </a:rPr>
                        <a:t>Finansal Kurumlar</a:t>
                      </a:r>
                    </a:p>
                  </a:txBody>
                  <a:tcPr marL="9525" marR="9525" marT="9525" marB="0" anchor="b">
                    <a:lnL>
                      <a:noFill/>
                    </a:lnL>
                    <a:lnR>
                      <a:noFill/>
                    </a:lnR>
                    <a:lnT>
                      <a:noFill/>
                    </a:lnT>
                    <a:lnB>
                      <a:noFill/>
                    </a:lnB>
                  </a:tcPr>
                </a:tc>
                <a:tc>
                  <a:txBody>
                    <a:bodyPr/>
                    <a:lstStyle/>
                    <a:p>
                      <a:pPr algn="r" fontAlgn="b"/>
                      <a:r>
                        <a:rPr lang="tr-TR" sz="1000" b="0" i="0" u="none" strike="noStrike" dirty="0">
                          <a:solidFill>
                            <a:srgbClr val="0D0D0D"/>
                          </a:solidFill>
                          <a:effectLst/>
                          <a:latin typeface="Calibri" panose="020F0502020204030204" pitchFamily="34" charset="0"/>
                        </a:rPr>
                        <a:t>874</a:t>
                      </a:r>
                    </a:p>
                  </a:txBody>
                  <a:tcPr marL="9525" marR="9525" marT="9525" marB="0" anchor="b">
                    <a:lnL>
                      <a:noFill/>
                    </a:lnL>
                    <a:lnR>
                      <a:noFill/>
                    </a:lnR>
                    <a:lnT>
                      <a:noFill/>
                    </a:lnT>
                    <a:lnB>
                      <a:noFill/>
                    </a:lnB>
                  </a:tcPr>
                </a:tc>
                <a:extLst>
                  <a:ext uri="{0D108BD9-81ED-4DB2-BD59-A6C34878D82A}">
                    <a16:rowId xmlns:a16="http://schemas.microsoft.com/office/drawing/2014/main" val="356491731"/>
                  </a:ext>
                </a:extLst>
              </a:tr>
              <a:tr h="213308">
                <a:tc>
                  <a:txBody>
                    <a:bodyPr/>
                    <a:lstStyle/>
                    <a:p>
                      <a:pPr algn="l" fontAlgn="b"/>
                      <a:r>
                        <a:rPr lang="tr-TR" sz="1000" b="0" i="0" u="none" strike="noStrike">
                          <a:solidFill>
                            <a:srgbClr val="0D0D0D"/>
                          </a:solidFill>
                          <a:effectLst/>
                          <a:latin typeface="Calibri" panose="020F0502020204030204" pitchFamily="34" charset="0"/>
                        </a:rPr>
                        <a:t>Reel Sektör</a:t>
                      </a:r>
                    </a:p>
                  </a:txBody>
                  <a:tcPr marL="9525" marR="9525" marT="9525" marB="0" anchor="b">
                    <a:lnL>
                      <a:noFill/>
                    </a:lnL>
                    <a:lnR>
                      <a:noFill/>
                    </a:lnR>
                    <a:lnT>
                      <a:noFill/>
                    </a:lnT>
                    <a:lnB w="6350" cap="flat" cmpd="sng" algn="ctr">
                      <a:solidFill>
                        <a:srgbClr val="A5A5A5"/>
                      </a:solidFill>
                      <a:prstDash val="solid"/>
                      <a:round/>
                      <a:headEnd type="none" w="med" len="med"/>
                      <a:tailEnd type="none" w="med" len="med"/>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447</a:t>
                      </a:r>
                    </a:p>
                  </a:txBody>
                  <a:tcPr marL="9525" marR="9525" marT="9525" marB="0" anchor="b">
                    <a:lnL>
                      <a:noFill/>
                    </a:lnL>
                    <a:lnR>
                      <a:noFill/>
                    </a:lnR>
                    <a:lnT>
                      <a:noFill/>
                    </a:lnT>
                    <a:lnB w="6350" cap="flat" cmpd="sng" algn="ctr">
                      <a:solidFill>
                        <a:srgbClr val="A5A5A5"/>
                      </a:solidFill>
                      <a:prstDash val="solid"/>
                      <a:round/>
                      <a:headEnd type="none" w="med" len="med"/>
                      <a:tailEnd type="none" w="med" len="med"/>
                    </a:lnB>
                    <a:solidFill>
                      <a:srgbClr val="EDEDED"/>
                    </a:solidFill>
                  </a:tcPr>
                </a:tc>
                <a:extLst>
                  <a:ext uri="{0D108BD9-81ED-4DB2-BD59-A6C34878D82A}">
                    <a16:rowId xmlns:a16="http://schemas.microsoft.com/office/drawing/2014/main" val="2587557851"/>
                  </a:ext>
                </a:extLst>
              </a:tr>
              <a:tr h="213308">
                <a:tc>
                  <a:txBody>
                    <a:bodyPr/>
                    <a:lstStyle/>
                    <a:p>
                      <a:pPr algn="l" fontAlgn="b"/>
                      <a:r>
                        <a:rPr lang="tr-TR" sz="1000" b="1" i="0" u="none" strike="noStrike">
                          <a:solidFill>
                            <a:srgbClr val="0D0D0D"/>
                          </a:solidFill>
                          <a:effectLst/>
                          <a:latin typeface="Calibri" panose="020F0502020204030204" pitchFamily="34" charset="0"/>
                        </a:rPr>
                        <a:t>Toplam</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r" fontAlgn="b"/>
                      <a:r>
                        <a:rPr lang="tr-TR" sz="1000" b="1" i="0" u="none" strike="noStrike" dirty="0">
                          <a:solidFill>
                            <a:srgbClr val="0D0D0D"/>
                          </a:solidFill>
                          <a:effectLst/>
                          <a:latin typeface="Calibri" panose="020F0502020204030204" pitchFamily="34" charset="0"/>
                        </a:rPr>
                        <a:t>1.887</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4125676046"/>
                  </a:ext>
                </a:extLst>
              </a:tr>
              <a:tr h="213308">
                <a:tc>
                  <a:txBody>
                    <a:bodyPr/>
                    <a:lstStyle/>
                    <a:p>
                      <a:pPr algn="l" fontAlgn="b"/>
                      <a:endParaRPr lang="tr-TR" sz="1000" b="0" i="0" u="none" strike="noStrike">
                        <a:solidFill>
                          <a:srgbClr val="0D0D0D"/>
                        </a:solidFill>
                        <a:effectLst/>
                        <a:latin typeface="Calibri" panose="020F0502020204030204" pitchFamily="34" charset="0"/>
                      </a:endParaRP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endParaRPr lang="tr-TR" sz="1000" b="0" i="0" u="none" strike="noStrike" dirty="0">
                        <a:solidFill>
                          <a:srgbClr val="0D0D0D"/>
                        </a:solidFill>
                        <a:effectLst/>
                        <a:latin typeface="Calibri" panose="020F0502020204030204" pitchFamily="34" charset="0"/>
                      </a:endParaRP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3587610359"/>
                  </a:ext>
                </a:extLst>
              </a:tr>
              <a:tr h="213308">
                <a:tc>
                  <a:txBody>
                    <a:bodyPr/>
                    <a:lstStyle/>
                    <a:p>
                      <a:pPr algn="l" fontAlgn="b"/>
                      <a:r>
                        <a:rPr lang="tr-TR" sz="1000" b="1" i="0" u="none" strike="noStrike" dirty="0">
                          <a:solidFill>
                            <a:srgbClr val="0D0D0D"/>
                          </a:solidFill>
                          <a:effectLst/>
                          <a:latin typeface="Calibri" panose="020F0502020204030204" pitchFamily="34" charset="0"/>
                        </a:rPr>
                        <a:t>Borçlanma Aracı </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r" fontAlgn="b"/>
                      <a:r>
                        <a:rPr lang="tr-TR" sz="1000" b="1" i="0" u="none" strike="noStrike">
                          <a:solidFill>
                            <a:srgbClr val="0D0D0D"/>
                          </a:solidFill>
                          <a:effectLst/>
                          <a:latin typeface="Calibri" panose="020F0502020204030204" pitchFamily="34" charset="0"/>
                        </a:rPr>
                        <a:t>Adet</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3658827026"/>
                  </a:ext>
                </a:extLst>
              </a:tr>
              <a:tr h="213308">
                <a:tc>
                  <a:txBody>
                    <a:bodyPr/>
                    <a:lstStyle/>
                    <a:p>
                      <a:pPr algn="l" fontAlgn="b"/>
                      <a:r>
                        <a:rPr lang="tr-TR" sz="1000" b="0" i="0" u="none" strike="noStrike">
                          <a:solidFill>
                            <a:srgbClr val="0D0D0D"/>
                          </a:solidFill>
                          <a:effectLst/>
                          <a:latin typeface="Calibri" panose="020F0502020204030204" pitchFamily="34" charset="0"/>
                        </a:rPr>
                        <a:t>Bono</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1.264</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208867953"/>
                  </a:ext>
                </a:extLst>
              </a:tr>
              <a:tr h="213308">
                <a:tc>
                  <a:txBody>
                    <a:bodyPr/>
                    <a:lstStyle/>
                    <a:p>
                      <a:pPr algn="l" fontAlgn="b"/>
                      <a:r>
                        <a:rPr lang="tr-TR" sz="1000" b="0" i="0" u="none" strike="noStrike">
                          <a:solidFill>
                            <a:srgbClr val="0D0D0D"/>
                          </a:solidFill>
                          <a:effectLst/>
                          <a:latin typeface="Calibri" panose="020F0502020204030204" pitchFamily="34" charset="0"/>
                        </a:rPr>
                        <a:t>Tahvil</a:t>
                      </a:r>
                    </a:p>
                  </a:txBody>
                  <a:tcPr marL="9525" marR="9525" marT="9525" marB="0" anchor="b">
                    <a:lnL>
                      <a:noFill/>
                    </a:lnL>
                    <a:lnR>
                      <a:noFill/>
                    </a:lnR>
                    <a:lnT>
                      <a:noFill/>
                    </a:lnT>
                    <a:lnB>
                      <a:noFill/>
                    </a:lnB>
                  </a:tcPr>
                </a:tc>
                <a:tc>
                  <a:txBody>
                    <a:bodyPr/>
                    <a:lstStyle/>
                    <a:p>
                      <a:pPr algn="r" fontAlgn="b"/>
                      <a:r>
                        <a:rPr lang="tr-TR" sz="1000" b="0" i="0" u="none" strike="noStrike" dirty="0">
                          <a:solidFill>
                            <a:srgbClr val="0D0D0D"/>
                          </a:solidFill>
                          <a:effectLst/>
                          <a:latin typeface="Calibri" panose="020F0502020204030204" pitchFamily="34" charset="0"/>
                        </a:rPr>
                        <a:t>135</a:t>
                      </a:r>
                    </a:p>
                  </a:txBody>
                  <a:tcPr marL="9525" marR="9525" marT="9525" marB="0" anchor="b">
                    <a:lnL>
                      <a:noFill/>
                    </a:lnL>
                    <a:lnR>
                      <a:noFill/>
                    </a:lnR>
                    <a:lnT>
                      <a:noFill/>
                    </a:lnT>
                    <a:lnB>
                      <a:noFill/>
                    </a:lnB>
                  </a:tcPr>
                </a:tc>
                <a:extLst>
                  <a:ext uri="{0D108BD9-81ED-4DB2-BD59-A6C34878D82A}">
                    <a16:rowId xmlns:a16="http://schemas.microsoft.com/office/drawing/2014/main" val="2039949579"/>
                  </a:ext>
                </a:extLst>
              </a:tr>
              <a:tr h="213308">
                <a:tc>
                  <a:txBody>
                    <a:bodyPr/>
                    <a:lstStyle/>
                    <a:p>
                      <a:pPr algn="l" fontAlgn="b"/>
                      <a:r>
                        <a:rPr lang="tr-TR" sz="1000" b="0" i="0" u="none" strike="noStrike">
                          <a:solidFill>
                            <a:srgbClr val="0D0D0D"/>
                          </a:solidFill>
                          <a:effectLst/>
                          <a:latin typeface="Calibri" panose="020F0502020204030204" pitchFamily="34" charset="0"/>
                        </a:rPr>
                        <a:t>Kira Sertifikası</a:t>
                      </a:r>
                    </a:p>
                  </a:txBody>
                  <a:tcPr marL="9525" marR="9525" marT="9525" marB="0" anchor="b">
                    <a:lnL>
                      <a:noFill/>
                    </a:lnL>
                    <a:lnR>
                      <a:noFill/>
                    </a:lnR>
                    <a:lnT>
                      <a:noFill/>
                    </a:lnT>
                    <a:lnB>
                      <a:noFill/>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387</a:t>
                      </a: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877376312"/>
                  </a:ext>
                </a:extLst>
              </a:tr>
              <a:tr h="213308">
                <a:tc>
                  <a:txBody>
                    <a:bodyPr/>
                    <a:lstStyle/>
                    <a:p>
                      <a:pPr algn="l" fontAlgn="b"/>
                      <a:r>
                        <a:rPr lang="tr-TR" sz="1000" b="0" i="0" u="none" strike="noStrike" dirty="0">
                          <a:solidFill>
                            <a:srgbClr val="0D0D0D"/>
                          </a:solidFill>
                          <a:effectLst/>
                          <a:latin typeface="Calibri" panose="020F0502020204030204" pitchFamily="34" charset="0"/>
                        </a:rPr>
                        <a:t>VDMK</a:t>
                      </a:r>
                    </a:p>
                  </a:txBody>
                  <a:tcPr marL="9525" marR="9525" marT="9525" marB="0" anchor="b">
                    <a:lnL>
                      <a:noFill/>
                    </a:lnL>
                    <a:lnR>
                      <a:noFill/>
                    </a:lnR>
                    <a:lnT>
                      <a:noFill/>
                    </a:lnT>
                    <a:lnB>
                      <a:noFill/>
                    </a:lnB>
                  </a:tcPr>
                </a:tc>
                <a:tc>
                  <a:txBody>
                    <a:bodyPr/>
                    <a:lstStyle/>
                    <a:p>
                      <a:pPr algn="r" fontAlgn="b"/>
                      <a:r>
                        <a:rPr lang="tr-TR" sz="1000" b="0" i="0" u="none" strike="noStrike" dirty="0">
                          <a:solidFill>
                            <a:srgbClr val="0D0D0D"/>
                          </a:solidFill>
                          <a:effectLst/>
                          <a:latin typeface="Calibri" panose="020F0502020204030204" pitchFamily="34" charset="0"/>
                        </a:rPr>
                        <a:t>74</a:t>
                      </a:r>
                    </a:p>
                  </a:txBody>
                  <a:tcPr marL="9525" marR="9525" marT="9525" marB="0" anchor="b">
                    <a:lnL>
                      <a:noFill/>
                    </a:lnL>
                    <a:lnR>
                      <a:noFill/>
                    </a:lnR>
                    <a:lnT>
                      <a:noFill/>
                    </a:lnT>
                    <a:lnB>
                      <a:noFill/>
                    </a:lnB>
                  </a:tcPr>
                </a:tc>
                <a:extLst>
                  <a:ext uri="{0D108BD9-81ED-4DB2-BD59-A6C34878D82A}">
                    <a16:rowId xmlns:a16="http://schemas.microsoft.com/office/drawing/2014/main" val="3264544015"/>
                  </a:ext>
                </a:extLst>
              </a:tr>
              <a:tr h="213308">
                <a:tc>
                  <a:txBody>
                    <a:bodyPr/>
                    <a:lstStyle/>
                    <a:p>
                      <a:pPr algn="l" fontAlgn="ctr"/>
                      <a:r>
                        <a:rPr lang="tr-TR" sz="1000" b="0" i="0" u="none" strike="noStrike" dirty="0">
                          <a:solidFill>
                            <a:srgbClr val="000000"/>
                          </a:solidFill>
                          <a:effectLst/>
                          <a:latin typeface="Calibri" panose="020F0502020204030204" pitchFamily="34" charset="0"/>
                        </a:rPr>
                        <a:t>YBA</a:t>
                      </a:r>
                    </a:p>
                  </a:txBody>
                  <a:tcPr marL="9525" marR="9525" marT="9525" marB="0" anchor="ctr">
                    <a:lnL>
                      <a:noFill/>
                    </a:lnL>
                    <a:lnR>
                      <a:noFill/>
                    </a:lnR>
                    <a:lnT>
                      <a:noFill/>
                    </a:lnT>
                    <a:lnB w="6350" cap="flat" cmpd="sng" algn="ctr">
                      <a:solidFill>
                        <a:srgbClr val="A5A5A5"/>
                      </a:solidFill>
                      <a:prstDash val="solid"/>
                      <a:round/>
                      <a:headEnd type="none" w="med" len="med"/>
                      <a:tailEnd type="none" w="med" len="med"/>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27</a:t>
                      </a:r>
                    </a:p>
                  </a:txBody>
                  <a:tcPr marL="9525" marR="9525" marT="9525" marB="0" anchor="b">
                    <a:lnL>
                      <a:noFill/>
                    </a:lnL>
                    <a:lnR>
                      <a:noFill/>
                    </a:lnR>
                    <a:lnT>
                      <a:noFill/>
                    </a:lnT>
                    <a:lnB w="6350" cap="flat" cmpd="sng" algn="ctr">
                      <a:solidFill>
                        <a:srgbClr val="A5A5A5"/>
                      </a:solidFill>
                      <a:prstDash val="solid"/>
                      <a:round/>
                      <a:headEnd type="none" w="med" len="med"/>
                      <a:tailEnd type="none" w="med" len="med"/>
                    </a:lnB>
                    <a:solidFill>
                      <a:srgbClr val="EDEDED"/>
                    </a:solidFill>
                  </a:tcPr>
                </a:tc>
                <a:extLst>
                  <a:ext uri="{0D108BD9-81ED-4DB2-BD59-A6C34878D82A}">
                    <a16:rowId xmlns:a16="http://schemas.microsoft.com/office/drawing/2014/main" val="2372578682"/>
                  </a:ext>
                </a:extLst>
              </a:tr>
            </a:tbl>
          </a:graphicData>
        </a:graphic>
      </p:graphicFrame>
      <p:graphicFrame>
        <p:nvGraphicFramePr>
          <p:cNvPr id="17" name="Tablo 14">
            <a:extLst>
              <a:ext uri="{FF2B5EF4-FFF2-40B4-BE49-F238E27FC236}">
                <a16:creationId xmlns:a16="http://schemas.microsoft.com/office/drawing/2014/main" id="{2D90D017-A611-4EF0-AE66-B82566C76681}"/>
              </a:ext>
            </a:extLst>
          </p:cNvPr>
          <p:cNvGraphicFramePr>
            <a:graphicFrameLocks noGrp="1"/>
          </p:cNvGraphicFramePr>
          <p:nvPr/>
        </p:nvGraphicFramePr>
        <p:xfrm>
          <a:off x="6336604" y="792066"/>
          <a:ext cx="1559147" cy="2559697"/>
        </p:xfrm>
        <a:graphic>
          <a:graphicData uri="http://schemas.openxmlformats.org/drawingml/2006/table">
            <a:tbl>
              <a:tblPr/>
              <a:tblGrid>
                <a:gridCol w="1130690">
                  <a:extLst>
                    <a:ext uri="{9D8B030D-6E8A-4147-A177-3AD203B41FA5}">
                      <a16:colId xmlns:a16="http://schemas.microsoft.com/office/drawing/2014/main" val="483977988"/>
                    </a:ext>
                  </a:extLst>
                </a:gridCol>
                <a:gridCol w="428457">
                  <a:extLst>
                    <a:ext uri="{9D8B030D-6E8A-4147-A177-3AD203B41FA5}">
                      <a16:colId xmlns:a16="http://schemas.microsoft.com/office/drawing/2014/main" val="507066291"/>
                    </a:ext>
                  </a:extLst>
                </a:gridCol>
              </a:tblGrid>
              <a:tr h="202960">
                <a:tc>
                  <a:txBody>
                    <a:bodyPr/>
                    <a:lstStyle/>
                    <a:p>
                      <a:pPr algn="l" fontAlgn="b"/>
                      <a:r>
                        <a:rPr lang="tr-TR" sz="1000" b="1" i="0" u="none" strike="noStrike">
                          <a:solidFill>
                            <a:srgbClr val="000000"/>
                          </a:solidFill>
                          <a:effectLst/>
                          <a:latin typeface="Calibri" panose="020F0502020204030204" pitchFamily="34" charset="0"/>
                        </a:rPr>
                        <a:t>Vade</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r" fontAlgn="b"/>
                      <a:r>
                        <a:rPr lang="tr-TR" sz="1000" b="1" i="0" u="none" strike="noStrike">
                          <a:solidFill>
                            <a:srgbClr val="0D0D0D"/>
                          </a:solidFill>
                          <a:effectLst/>
                          <a:latin typeface="Calibri" panose="020F0502020204030204" pitchFamily="34" charset="0"/>
                        </a:rPr>
                        <a:t>Adet</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50124019"/>
                  </a:ext>
                </a:extLst>
              </a:tr>
              <a:tr h="202960">
                <a:tc>
                  <a:txBody>
                    <a:bodyPr/>
                    <a:lstStyle/>
                    <a:p>
                      <a:pPr algn="l" fontAlgn="b"/>
                      <a:r>
                        <a:rPr lang="tr-TR" sz="1000" b="0" i="0" u="none" strike="noStrike">
                          <a:solidFill>
                            <a:srgbClr val="000000"/>
                          </a:solidFill>
                          <a:effectLst/>
                          <a:latin typeface="Calibri" panose="020F0502020204030204" pitchFamily="34" charset="0"/>
                        </a:rPr>
                        <a:t>0-3 Ay</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345</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269137189"/>
                  </a:ext>
                </a:extLst>
              </a:tr>
              <a:tr h="202960">
                <a:tc>
                  <a:txBody>
                    <a:bodyPr/>
                    <a:lstStyle/>
                    <a:p>
                      <a:pPr algn="l" fontAlgn="b"/>
                      <a:r>
                        <a:rPr lang="tr-TR" sz="1000" b="0" i="0" u="none" strike="noStrike">
                          <a:solidFill>
                            <a:srgbClr val="000000"/>
                          </a:solidFill>
                          <a:effectLst/>
                          <a:latin typeface="Calibri" panose="020F0502020204030204" pitchFamily="34" charset="0"/>
                        </a:rPr>
                        <a:t>3-6 Ay</a:t>
                      </a:r>
                    </a:p>
                  </a:txBody>
                  <a:tcPr marL="9525" marR="9525" marT="9525" marB="0" anchor="b">
                    <a:lnL>
                      <a:noFill/>
                    </a:lnL>
                    <a:lnR>
                      <a:noFill/>
                    </a:lnR>
                    <a:lnT>
                      <a:noFill/>
                    </a:lnT>
                    <a:lnB>
                      <a:noFill/>
                    </a:lnB>
                  </a:tcPr>
                </a:tc>
                <a:tc>
                  <a:txBody>
                    <a:bodyPr/>
                    <a:lstStyle/>
                    <a:p>
                      <a:pPr algn="r" fontAlgn="b"/>
                      <a:r>
                        <a:rPr lang="tr-TR" sz="1000" b="0" i="0" u="none" strike="noStrike" dirty="0">
                          <a:solidFill>
                            <a:srgbClr val="000000"/>
                          </a:solidFill>
                          <a:effectLst/>
                          <a:latin typeface="Calibri" panose="020F0502020204030204" pitchFamily="34" charset="0"/>
                        </a:rPr>
                        <a:t>1.112</a:t>
                      </a:r>
                    </a:p>
                  </a:txBody>
                  <a:tcPr marL="9525" marR="9525" marT="9525" marB="0" anchor="b">
                    <a:lnL>
                      <a:noFill/>
                    </a:lnL>
                    <a:lnR>
                      <a:noFill/>
                    </a:lnR>
                    <a:lnT>
                      <a:noFill/>
                    </a:lnT>
                    <a:lnB>
                      <a:noFill/>
                    </a:lnB>
                  </a:tcPr>
                </a:tc>
                <a:extLst>
                  <a:ext uri="{0D108BD9-81ED-4DB2-BD59-A6C34878D82A}">
                    <a16:rowId xmlns:a16="http://schemas.microsoft.com/office/drawing/2014/main" val="3485211789"/>
                  </a:ext>
                </a:extLst>
              </a:tr>
              <a:tr h="202960">
                <a:tc>
                  <a:txBody>
                    <a:bodyPr/>
                    <a:lstStyle/>
                    <a:p>
                      <a:pPr algn="l" fontAlgn="b"/>
                      <a:r>
                        <a:rPr lang="tr-TR" sz="1000" b="0" i="0" u="none" strike="noStrike" dirty="0">
                          <a:solidFill>
                            <a:srgbClr val="000000"/>
                          </a:solidFill>
                          <a:effectLst/>
                          <a:latin typeface="Calibri" panose="020F0502020204030204" pitchFamily="34" charset="0"/>
                        </a:rPr>
                        <a:t>6 Ay-1 Yıl</a:t>
                      </a:r>
                    </a:p>
                  </a:txBody>
                  <a:tcPr marL="9525" marR="9525" marT="9525" marB="0" anchor="b">
                    <a:lnL>
                      <a:noFill/>
                    </a:lnL>
                    <a:lnR>
                      <a:noFill/>
                    </a:lnR>
                    <a:lnT>
                      <a:noFill/>
                    </a:lnT>
                    <a:lnB>
                      <a:noFill/>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241</a:t>
                      </a: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238535853"/>
                  </a:ext>
                </a:extLst>
              </a:tr>
              <a:tr h="202960">
                <a:tc>
                  <a:txBody>
                    <a:bodyPr/>
                    <a:lstStyle/>
                    <a:p>
                      <a:pPr algn="l" fontAlgn="b"/>
                      <a:r>
                        <a:rPr lang="tr-TR" sz="1000" b="0" i="0" u="none" strike="noStrike">
                          <a:solidFill>
                            <a:srgbClr val="000000"/>
                          </a:solidFill>
                          <a:effectLst/>
                          <a:latin typeface="Calibri" panose="020F0502020204030204" pitchFamily="34" charset="0"/>
                        </a:rPr>
                        <a:t>&gt; 1 Yıl</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tr-TR" sz="1000" b="0" i="0" u="none" strike="noStrike" dirty="0">
                          <a:solidFill>
                            <a:srgbClr val="000000"/>
                          </a:solidFill>
                          <a:effectLst/>
                          <a:latin typeface="Calibri" panose="020F0502020204030204" pitchFamily="34" charset="0"/>
                        </a:rPr>
                        <a:t>189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600221"/>
                  </a:ext>
                </a:extLst>
              </a:tr>
              <a:tr h="327137">
                <a:tc>
                  <a:txBody>
                    <a:bodyPr/>
                    <a:lstStyle/>
                    <a:p>
                      <a:pPr algn="l" fontAlgn="b"/>
                      <a:endParaRPr lang="tr-TR" sz="1000" b="0" i="0" u="none" strike="noStrike" dirty="0">
                        <a:solidFill>
                          <a:srgbClr val="000000"/>
                        </a:solidFill>
                        <a:effectLst/>
                        <a:latin typeface="Calibri" panose="020F0502020204030204" pitchFamily="34" charset="0"/>
                      </a:endParaRPr>
                    </a:p>
                    <a:p>
                      <a:pPr algn="l" fontAlgn="b"/>
                      <a:endParaRPr lang="tr-TR" sz="1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l" fontAlgn="b"/>
                      <a:endParaRPr lang="tr-TR" sz="1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271333869"/>
                  </a:ext>
                </a:extLst>
              </a:tr>
              <a:tr h="202960">
                <a:tc>
                  <a:txBody>
                    <a:bodyPr/>
                    <a:lstStyle/>
                    <a:p>
                      <a:pPr algn="l" fontAlgn="b"/>
                      <a:r>
                        <a:rPr lang="tr-TR" sz="1000" b="1" i="0" u="none" strike="noStrike">
                          <a:solidFill>
                            <a:srgbClr val="000000"/>
                          </a:solidFill>
                          <a:effectLst/>
                          <a:latin typeface="Calibri" panose="020F0502020204030204" pitchFamily="34" charset="0"/>
                        </a:rPr>
                        <a:t>İhraç Tutar Aralığı</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tc>
                  <a:txBody>
                    <a:bodyPr/>
                    <a:lstStyle/>
                    <a:p>
                      <a:pPr algn="r" fontAlgn="b"/>
                      <a:r>
                        <a:rPr lang="tr-TR" sz="1000" b="1" i="0" u="none" strike="noStrike" dirty="0">
                          <a:solidFill>
                            <a:srgbClr val="0D0D0D"/>
                          </a:solidFill>
                          <a:effectLst/>
                          <a:latin typeface="Calibri" panose="020F0502020204030204" pitchFamily="34" charset="0"/>
                        </a:rPr>
                        <a:t>Adet</a:t>
                      </a:r>
                    </a:p>
                  </a:txBody>
                  <a:tcPr marL="9525" marR="9525" marT="9525" marB="0" anchor="b">
                    <a:lnL>
                      <a:noFill/>
                    </a:lnL>
                    <a:lnR>
                      <a:noFill/>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874998441"/>
                  </a:ext>
                </a:extLst>
              </a:tr>
              <a:tr h="202960">
                <a:tc>
                  <a:txBody>
                    <a:bodyPr/>
                    <a:lstStyle/>
                    <a:p>
                      <a:pPr algn="l" fontAlgn="b"/>
                      <a:r>
                        <a:rPr lang="tr-TR" sz="1000" b="0" i="0" u="none" strike="noStrike" dirty="0">
                          <a:solidFill>
                            <a:srgbClr val="000000"/>
                          </a:solidFill>
                          <a:effectLst/>
                          <a:latin typeface="Calibri" panose="020F0502020204030204" pitchFamily="34" charset="0"/>
                        </a:rPr>
                        <a:t>0-100mn</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tc>
                  <a:txBody>
                    <a:bodyPr/>
                    <a:lstStyle/>
                    <a:p>
                      <a:pPr algn="r" fontAlgn="b"/>
                      <a:r>
                        <a:rPr lang="tr-TR" sz="1000" b="0" i="0" u="none" strike="noStrike" dirty="0">
                          <a:solidFill>
                            <a:srgbClr val="0D0D0D"/>
                          </a:solidFill>
                          <a:effectLst/>
                          <a:latin typeface="Calibri" panose="020F0502020204030204" pitchFamily="34" charset="0"/>
                        </a:rPr>
                        <a:t>648</a:t>
                      </a:r>
                    </a:p>
                  </a:txBody>
                  <a:tcPr marL="9525" marR="9525" marT="9525" marB="0" anchor="b">
                    <a:lnL>
                      <a:noFill/>
                    </a:lnL>
                    <a:lnR>
                      <a:noFill/>
                    </a:lnR>
                    <a:lnT w="6350" cap="flat" cmpd="sng" algn="ctr">
                      <a:solidFill>
                        <a:srgbClr val="A5A5A5"/>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1528689705"/>
                  </a:ext>
                </a:extLst>
              </a:tr>
              <a:tr h="202960">
                <a:tc>
                  <a:txBody>
                    <a:bodyPr/>
                    <a:lstStyle/>
                    <a:p>
                      <a:pPr algn="l" fontAlgn="b"/>
                      <a:r>
                        <a:rPr lang="tr-TR" sz="1000" b="0" i="0" u="none" strike="noStrike" dirty="0">
                          <a:solidFill>
                            <a:srgbClr val="000000"/>
                          </a:solidFill>
                          <a:effectLst/>
                          <a:latin typeface="Calibri" panose="020F0502020204030204" pitchFamily="34" charset="0"/>
                        </a:rPr>
                        <a:t>100mn-200mn</a:t>
                      </a:r>
                    </a:p>
                  </a:txBody>
                  <a:tcPr marL="9525" marR="9525" marT="9525" marB="0" anchor="b">
                    <a:lnL>
                      <a:noFill/>
                    </a:lnL>
                    <a:lnR>
                      <a:noFill/>
                    </a:lnR>
                    <a:lnT>
                      <a:noFill/>
                    </a:lnT>
                    <a:lnB>
                      <a:noFill/>
                    </a:lnB>
                    <a:solidFill>
                      <a:schemeClr val="bg1"/>
                    </a:solidFill>
                  </a:tcPr>
                </a:tc>
                <a:tc>
                  <a:txBody>
                    <a:bodyPr/>
                    <a:lstStyle/>
                    <a:p>
                      <a:pPr algn="r" fontAlgn="b"/>
                      <a:r>
                        <a:rPr lang="tr-TR" sz="1000" b="0" i="0" u="none" strike="noStrike" dirty="0">
                          <a:solidFill>
                            <a:srgbClr val="000000"/>
                          </a:solidFill>
                          <a:effectLst/>
                          <a:latin typeface="Calibri" panose="020F0502020204030204" pitchFamily="34" charset="0"/>
                        </a:rPr>
                        <a:t>526</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468405751"/>
                  </a:ext>
                </a:extLst>
              </a:tr>
              <a:tr h="202960">
                <a:tc>
                  <a:txBody>
                    <a:bodyPr/>
                    <a:lstStyle/>
                    <a:p>
                      <a:pPr algn="l" fontAlgn="b"/>
                      <a:r>
                        <a:rPr lang="tr-TR" sz="1000" b="0" i="0" u="none" strike="noStrike" dirty="0">
                          <a:solidFill>
                            <a:srgbClr val="000000"/>
                          </a:solidFill>
                          <a:effectLst/>
                          <a:latin typeface="Calibri" panose="020F0502020204030204" pitchFamily="34" charset="0"/>
                        </a:rPr>
                        <a:t>200mn-300mn</a:t>
                      </a:r>
                    </a:p>
                  </a:txBody>
                  <a:tcPr marL="9525" marR="9525" marT="9525" marB="0" anchor="b">
                    <a:lnL>
                      <a:noFill/>
                    </a:lnL>
                    <a:lnR>
                      <a:noFill/>
                    </a:lnR>
                    <a:lnT>
                      <a:noFill/>
                    </a:lnT>
                    <a:lnB>
                      <a:noFill/>
                    </a:lnB>
                    <a:solidFill>
                      <a:srgbClr val="EDEDED"/>
                    </a:solidFill>
                  </a:tcPr>
                </a:tc>
                <a:tc>
                  <a:txBody>
                    <a:bodyPr/>
                    <a:lstStyle/>
                    <a:p>
                      <a:pPr algn="r" fontAlgn="b"/>
                      <a:r>
                        <a:rPr lang="tr-TR" sz="1000" b="0" i="0" u="none" strike="noStrike" dirty="0">
                          <a:solidFill>
                            <a:srgbClr val="000000"/>
                          </a:solidFill>
                          <a:effectLst/>
                          <a:latin typeface="Calibri" panose="020F0502020204030204" pitchFamily="34" charset="0"/>
                        </a:rPr>
                        <a:t>223</a:t>
                      </a: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222433016"/>
                  </a:ext>
                </a:extLst>
              </a:tr>
              <a:tr h="202960">
                <a:tc>
                  <a:txBody>
                    <a:bodyPr/>
                    <a:lstStyle/>
                    <a:p>
                      <a:pPr algn="l" fontAlgn="b"/>
                      <a:r>
                        <a:rPr lang="tr-TR" sz="1000" b="0" i="0" u="none" strike="noStrike" dirty="0">
                          <a:solidFill>
                            <a:srgbClr val="000000"/>
                          </a:solidFill>
                          <a:effectLst/>
                          <a:latin typeface="Calibri" panose="020F0502020204030204" pitchFamily="34" charset="0"/>
                        </a:rPr>
                        <a:t>300mn-400mn </a:t>
                      </a:r>
                    </a:p>
                  </a:txBody>
                  <a:tcPr marL="9525" marR="9525" marT="9525" marB="0" anchor="b">
                    <a:lnL>
                      <a:noFill/>
                    </a:lnL>
                    <a:lnR>
                      <a:noFill/>
                    </a:lnR>
                    <a:lnT>
                      <a:noFill/>
                    </a:lnT>
                    <a:lnB>
                      <a:noFill/>
                    </a:lnB>
                    <a:solidFill>
                      <a:schemeClr val="bg1"/>
                    </a:solidFill>
                  </a:tcPr>
                </a:tc>
                <a:tc>
                  <a:txBody>
                    <a:bodyPr/>
                    <a:lstStyle/>
                    <a:p>
                      <a:pPr algn="r" fontAlgn="b"/>
                      <a:r>
                        <a:rPr lang="tr-TR" sz="1000" b="0" i="0" u="none" strike="noStrike" dirty="0">
                          <a:solidFill>
                            <a:srgbClr val="000000"/>
                          </a:solidFill>
                          <a:effectLst/>
                          <a:latin typeface="Calibri" panose="020F0502020204030204" pitchFamily="34" charset="0"/>
                        </a:rPr>
                        <a:t>136</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889035846"/>
                  </a:ext>
                </a:extLst>
              </a:tr>
              <a:tr h="202960">
                <a:tc>
                  <a:txBody>
                    <a:bodyPr/>
                    <a:lstStyle/>
                    <a:p>
                      <a:pPr algn="l" fontAlgn="b"/>
                      <a:r>
                        <a:rPr lang="tr-TR" sz="1000" b="0" i="0" u="none" strike="noStrike" dirty="0">
                          <a:solidFill>
                            <a:srgbClr val="000000"/>
                          </a:solidFill>
                          <a:effectLst/>
                          <a:latin typeface="Calibri" panose="020F0502020204030204" pitchFamily="34" charset="0"/>
                        </a:rPr>
                        <a:t>&gt;400mn</a:t>
                      </a:r>
                    </a:p>
                  </a:txBody>
                  <a:tcPr marL="9525" marR="9525" marT="9525" marB="0" anchor="b">
                    <a:lnL>
                      <a:noFill/>
                    </a:lnL>
                    <a:lnR>
                      <a:noFill/>
                    </a:lnR>
                    <a:lnT>
                      <a:noFill/>
                    </a:lnT>
                    <a:lnB>
                      <a:noFill/>
                    </a:lnB>
                    <a:solidFill>
                      <a:srgbClr val="EDEDED"/>
                    </a:solidFill>
                  </a:tcPr>
                </a:tc>
                <a:tc>
                  <a:txBody>
                    <a:bodyPr/>
                    <a:lstStyle/>
                    <a:p>
                      <a:pPr algn="r" fontAlgn="b"/>
                      <a:r>
                        <a:rPr lang="tr-TR" sz="1000" b="0" i="0" u="none" strike="noStrike" dirty="0">
                          <a:solidFill>
                            <a:srgbClr val="000000"/>
                          </a:solidFill>
                          <a:effectLst/>
                          <a:latin typeface="Calibri" panose="020F0502020204030204" pitchFamily="34" charset="0"/>
                        </a:rPr>
                        <a:t>354</a:t>
                      </a:r>
                    </a:p>
                  </a:txBody>
                  <a:tcPr marL="9525" marR="9525" marT="9525" marB="0" anchor="b">
                    <a:lnL>
                      <a:noFill/>
                    </a:lnL>
                    <a:lnR>
                      <a:noFill/>
                    </a:lnR>
                    <a:lnT>
                      <a:noFill/>
                    </a:lnT>
                    <a:lnB>
                      <a:noFill/>
                    </a:lnB>
                    <a:solidFill>
                      <a:srgbClr val="EDEDED"/>
                    </a:solidFill>
                  </a:tcPr>
                </a:tc>
                <a:extLst>
                  <a:ext uri="{0D108BD9-81ED-4DB2-BD59-A6C34878D82A}">
                    <a16:rowId xmlns:a16="http://schemas.microsoft.com/office/drawing/2014/main" val="1811554253"/>
                  </a:ext>
                </a:extLst>
              </a:tr>
            </a:tbl>
          </a:graphicData>
        </a:graphic>
      </p:graphicFrame>
      <p:sp>
        <p:nvSpPr>
          <p:cNvPr id="18" name="TextBox 17">
            <a:extLst>
              <a:ext uri="{FF2B5EF4-FFF2-40B4-BE49-F238E27FC236}">
                <a16:creationId xmlns:a16="http://schemas.microsoft.com/office/drawing/2014/main" id="{ED13588F-CA6B-46E3-9747-B35C472FAA30}"/>
              </a:ext>
            </a:extLst>
          </p:cNvPr>
          <p:cNvSpPr txBox="1"/>
          <p:nvPr/>
        </p:nvSpPr>
        <p:spPr>
          <a:xfrm>
            <a:off x="2172889" y="3351762"/>
            <a:ext cx="2022949" cy="252283"/>
          </a:xfrm>
          <a:prstGeom prst="rect">
            <a:avLst/>
          </a:prstGeom>
          <a:noFill/>
        </p:spPr>
        <p:txBody>
          <a:bodyPr wrap="square" rtlCol="0">
            <a:noAutofit/>
          </a:bodyPr>
          <a:lstStyle/>
          <a:p>
            <a:r>
              <a:rPr lang="tr-TR" sz="800" i="1" dirty="0"/>
              <a:t>YBA: Yapılandırılmış Borçlanma Aracı</a:t>
            </a:r>
          </a:p>
        </p:txBody>
      </p:sp>
      <p:sp>
        <p:nvSpPr>
          <p:cNvPr id="19" name="TextBox 18">
            <a:extLst>
              <a:ext uri="{FF2B5EF4-FFF2-40B4-BE49-F238E27FC236}">
                <a16:creationId xmlns:a16="http://schemas.microsoft.com/office/drawing/2014/main" id="{F9866AEB-8FBF-489D-9B9F-0DBEC2EA0E4A}"/>
              </a:ext>
            </a:extLst>
          </p:cNvPr>
          <p:cNvSpPr txBox="1"/>
          <p:nvPr/>
        </p:nvSpPr>
        <p:spPr>
          <a:xfrm>
            <a:off x="8205214" y="1286558"/>
            <a:ext cx="1388146" cy="1745623"/>
          </a:xfrm>
          <a:prstGeom prst="rect">
            <a:avLst/>
          </a:prstGeom>
          <a:noFill/>
        </p:spPr>
        <p:txBody>
          <a:bodyPr wrap="square" rtlCol="0">
            <a:noAutofit/>
          </a:bodyPr>
          <a:lstStyle/>
          <a:p>
            <a:pPr algn="ctr"/>
            <a:r>
              <a:rPr lang="tr-TR" sz="1000" dirty="0"/>
              <a:t>İhraç tarihine, vadeye ve şirkete göre değişmekle birlikte 2023 yılında gerçekleştirilen ihraçların ortalama getiri oranı </a:t>
            </a:r>
            <a:r>
              <a:rPr lang="tr-TR" sz="1000" b="1" dirty="0"/>
              <a:t>%35.5</a:t>
            </a:r>
            <a:r>
              <a:rPr lang="tr-TR" sz="1000" dirty="0"/>
              <a:t> olarak hesaplanmaktadır.</a:t>
            </a:r>
          </a:p>
        </p:txBody>
      </p:sp>
      <p:pic>
        <p:nvPicPr>
          <p:cNvPr id="20" name="Picture 6" descr="Crowdfunding ">
            <a:extLst>
              <a:ext uri="{FF2B5EF4-FFF2-40B4-BE49-F238E27FC236}">
                <a16:creationId xmlns:a16="http://schemas.microsoft.com/office/drawing/2014/main" id="{E1735833-F43C-4C6D-8F48-14A6E14588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9647" y="792065"/>
            <a:ext cx="439283" cy="432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FB602B9-1DB8-430C-A09A-0F3C4F6B75D3}"/>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23" name="Rectangle 22">
            <a:extLst>
              <a:ext uri="{FF2B5EF4-FFF2-40B4-BE49-F238E27FC236}">
                <a16:creationId xmlns:a16="http://schemas.microsoft.com/office/drawing/2014/main" id="{93466100-DC77-4386-B34C-D5189AB34B8D}"/>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89592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DF1B9F-809F-46FE-A7F4-EACB1F3DE8DE}"/>
              </a:ext>
            </a:extLst>
          </p:cNvPr>
          <p:cNvSpPr>
            <a:spLocks noGrp="1"/>
          </p:cNvSpPr>
          <p:nvPr>
            <p:ph type="title"/>
          </p:nvPr>
        </p:nvSpPr>
        <p:spPr>
          <a:xfrm>
            <a:off x="544813" y="153167"/>
            <a:ext cx="8543925" cy="359011"/>
          </a:xfrm>
        </p:spPr>
        <p:txBody>
          <a:bodyPr>
            <a:noAutofit/>
          </a:bodyPr>
          <a:lstStyle/>
          <a:p>
            <a:pPr>
              <a:defRPr/>
            </a:pPr>
            <a:r>
              <a:rPr lang="tr-TR" sz="1800" b="1" dirty="0">
                <a:latin typeface="+mn-lt"/>
              </a:rPr>
              <a:t>2023 Yılındaki Yeşil/Sürdürülebilir İhraçlar</a:t>
            </a:r>
          </a:p>
        </p:txBody>
      </p:sp>
      <p:graphicFrame>
        <p:nvGraphicFramePr>
          <p:cNvPr id="21" name="Table 20">
            <a:extLst>
              <a:ext uri="{FF2B5EF4-FFF2-40B4-BE49-F238E27FC236}">
                <a16:creationId xmlns:a16="http://schemas.microsoft.com/office/drawing/2014/main" id="{623F130F-BFFD-48C1-B7E6-BBA21963A74C}"/>
              </a:ext>
            </a:extLst>
          </p:cNvPr>
          <p:cNvGraphicFramePr>
            <a:graphicFrameLocks noGrp="1"/>
          </p:cNvGraphicFramePr>
          <p:nvPr/>
        </p:nvGraphicFramePr>
        <p:xfrm>
          <a:off x="452438" y="741644"/>
          <a:ext cx="9171394" cy="5652003"/>
        </p:xfrm>
        <a:graphic>
          <a:graphicData uri="http://schemas.openxmlformats.org/drawingml/2006/table">
            <a:tbl>
              <a:tblPr/>
              <a:tblGrid>
                <a:gridCol w="1779032">
                  <a:extLst>
                    <a:ext uri="{9D8B030D-6E8A-4147-A177-3AD203B41FA5}">
                      <a16:colId xmlns:a16="http://schemas.microsoft.com/office/drawing/2014/main" val="3315475076"/>
                    </a:ext>
                  </a:extLst>
                </a:gridCol>
                <a:gridCol w="1355556">
                  <a:extLst>
                    <a:ext uri="{9D8B030D-6E8A-4147-A177-3AD203B41FA5}">
                      <a16:colId xmlns:a16="http://schemas.microsoft.com/office/drawing/2014/main" val="2964398487"/>
                    </a:ext>
                  </a:extLst>
                </a:gridCol>
                <a:gridCol w="1068385">
                  <a:extLst>
                    <a:ext uri="{9D8B030D-6E8A-4147-A177-3AD203B41FA5}">
                      <a16:colId xmlns:a16="http://schemas.microsoft.com/office/drawing/2014/main" val="880075246"/>
                    </a:ext>
                  </a:extLst>
                </a:gridCol>
                <a:gridCol w="678277">
                  <a:extLst>
                    <a:ext uri="{9D8B030D-6E8A-4147-A177-3AD203B41FA5}">
                      <a16:colId xmlns:a16="http://schemas.microsoft.com/office/drawing/2014/main" val="3859953424"/>
                    </a:ext>
                  </a:extLst>
                </a:gridCol>
                <a:gridCol w="1383983">
                  <a:extLst>
                    <a:ext uri="{9D8B030D-6E8A-4147-A177-3AD203B41FA5}">
                      <a16:colId xmlns:a16="http://schemas.microsoft.com/office/drawing/2014/main" val="1669245788"/>
                    </a:ext>
                  </a:extLst>
                </a:gridCol>
                <a:gridCol w="1068929">
                  <a:extLst>
                    <a:ext uri="{9D8B030D-6E8A-4147-A177-3AD203B41FA5}">
                      <a16:colId xmlns:a16="http://schemas.microsoft.com/office/drawing/2014/main" val="1505422538"/>
                    </a:ext>
                  </a:extLst>
                </a:gridCol>
                <a:gridCol w="691074">
                  <a:extLst>
                    <a:ext uri="{9D8B030D-6E8A-4147-A177-3AD203B41FA5}">
                      <a16:colId xmlns:a16="http://schemas.microsoft.com/office/drawing/2014/main" val="4139409474"/>
                    </a:ext>
                  </a:extLst>
                </a:gridCol>
                <a:gridCol w="1146158">
                  <a:extLst>
                    <a:ext uri="{9D8B030D-6E8A-4147-A177-3AD203B41FA5}">
                      <a16:colId xmlns:a16="http://schemas.microsoft.com/office/drawing/2014/main" val="3427817034"/>
                    </a:ext>
                  </a:extLst>
                </a:gridCol>
              </a:tblGrid>
              <a:tr h="657976">
                <a:tc>
                  <a:txBody>
                    <a:bodyPr/>
                    <a:lstStyle/>
                    <a:p>
                      <a:pPr algn="l" fontAlgn="b"/>
                      <a:r>
                        <a:rPr lang="tr-TR" sz="1200" b="1" i="0" u="none" strike="noStrike" dirty="0">
                          <a:solidFill>
                            <a:srgbClr val="000000"/>
                          </a:solidFill>
                          <a:effectLst/>
                          <a:latin typeface="Calibri" panose="020F0502020204030204" pitchFamily="34" charset="0"/>
                        </a:rPr>
                        <a:t>İhraççı/Fon Kullanıcı Şirket</a:t>
                      </a:r>
                    </a:p>
                  </a:txBody>
                  <a:tcPr marL="36000"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İhraç Tarihi</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İtfa Tarihi</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Vade</a:t>
                      </a:r>
                    </a:p>
                    <a:p>
                      <a:pPr algn="ctr" fontAlgn="b"/>
                      <a:r>
                        <a:rPr lang="tr-TR" sz="1200" b="1" i="0" u="none" strike="noStrike" dirty="0">
                          <a:solidFill>
                            <a:srgbClr val="000000"/>
                          </a:solidFill>
                          <a:effectLst/>
                          <a:latin typeface="Calibri" panose="020F0502020204030204" pitchFamily="34" charset="0"/>
                        </a:rPr>
                        <a:t>(Gün)</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İhraç Tutarı</a:t>
                      </a:r>
                    </a:p>
                    <a:p>
                      <a:pPr algn="ctr" fontAlgn="b"/>
                      <a:r>
                        <a:rPr lang="tr-TR" sz="1200" b="1" i="0" u="none" strike="noStrike" dirty="0">
                          <a:solidFill>
                            <a:srgbClr val="000000"/>
                          </a:solidFill>
                          <a:effectLst/>
                          <a:latin typeface="Calibri" panose="020F0502020204030204" pitchFamily="34" charset="0"/>
                        </a:rPr>
                        <a:t>(TL) </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Türü</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Kupon Sayısı</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tc>
                  <a:txBody>
                    <a:bodyPr/>
                    <a:lstStyle/>
                    <a:p>
                      <a:pPr algn="ctr" fontAlgn="b"/>
                      <a:r>
                        <a:rPr lang="tr-TR" sz="1200" b="1" i="0" u="none" strike="noStrike" dirty="0">
                          <a:solidFill>
                            <a:srgbClr val="000000"/>
                          </a:solidFill>
                          <a:effectLst/>
                          <a:latin typeface="Calibri" panose="020F0502020204030204" pitchFamily="34" charset="0"/>
                        </a:rPr>
                        <a:t>  Getiri Oranı</a:t>
                      </a:r>
                    </a:p>
                    <a:p>
                      <a:pPr algn="ctr" fontAlgn="b"/>
                      <a:r>
                        <a:rPr lang="tr-TR" sz="1200" b="1" i="0" u="none" strike="noStrike" dirty="0">
                          <a:solidFill>
                            <a:srgbClr val="000000"/>
                          </a:solidFill>
                          <a:effectLst/>
                          <a:latin typeface="Calibri" panose="020F0502020204030204" pitchFamily="34" charset="0"/>
                        </a:rPr>
                        <a:t>(%) </a:t>
                      </a:r>
                    </a:p>
                  </a:txBody>
                  <a:tcPr marL="4902" marR="4902" marT="4902" marB="0" anchor="ctr">
                    <a:lnL>
                      <a:noFill/>
                    </a:lnL>
                    <a:lnR>
                      <a:noFill/>
                    </a:lnR>
                    <a:lnT w="6350" cap="flat" cmpd="sng" algn="ctr">
                      <a:solidFill>
                        <a:srgbClr val="A5A5A5"/>
                      </a:solidFill>
                      <a:prstDash val="solid"/>
                      <a:round/>
                      <a:headEnd type="none" w="med" len="med"/>
                      <a:tailEnd type="none" w="med" len="med"/>
                    </a:lnT>
                    <a:lnB w="6350" cap="flat" cmpd="sng" algn="ctr">
                      <a:solidFill>
                        <a:srgbClr val="BFBFBF"/>
                      </a:solidFill>
                      <a:prstDash val="dot"/>
                      <a:round/>
                      <a:headEnd type="none" w="med" len="med"/>
                      <a:tailEnd type="none" w="med" len="med"/>
                    </a:lnB>
                  </a:tcPr>
                </a:tc>
                <a:extLst>
                  <a:ext uri="{0D108BD9-81ED-4DB2-BD59-A6C34878D82A}">
                    <a16:rowId xmlns:a16="http://schemas.microsoft.com/office/drawing/2014/main" val="2489058749"/>
                  </a:ext>
                </a:extLst>
              </a:tr>
              <a:tr h="539773">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22.12.2023</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19.12.2025</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728</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500.000.000 </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Yeşil</a:t>
                      </a:r>
                    </a:p>
                    <a:p>
                      <a:pPr algn="ctr" fontAlgn="b"/>
                      <a:r>
                        <a:rPr lang="tr-TR" sz="1200" b="0" i="0" u="none" strike="noStrike" dirty="0">
                          <a:solidFill>
                            <a:srgbClr val="000000"/>
                          </a:solidFill>
                          <a:effectLst/>
                          <a:latin typeface="Calibri" panose="020F0502020204030204" pitchFamily="34" charset="0"/>
                        </a:rPr>
                        <a:t>Tahvil</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8</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 Değişken </a:t>
                      </a:r>
                    </a:p>
                  </a:txBody>
                  <a:tcPr marL="0" marR="0" marT="0" marB="0" anchor="ctr">
                    <a:lnL>
                      <a:noFill/>
                    </a:lnL>
                    <a:lnR>
                      <a:noFill/>
                    </a:lnR>
                    <a:lnT w="6350" cap="flat" cmpd="sng" algn="ctr">
                      <a:solidFill>
                        <a:srgbClr val="BFBFBF"/>
                      </a:solidFill>
                      <a:prstDash val="dot"/>
                      <a:round/>
                      <a:headEnd type="none" w="med" len="med"/>
                      <a:tailEnd type="none" w="med" len="med"/>
                    </a:lnT>
                    <a:lnB>
                      <a:noFill/>
                    </a:lnB>
                    <a:solidFill>
                      <a:srgbClr val="EDEDED"/>
                    </a:solidFill>
                  </a:tcPr>
                </a:tc>
                <a:extLst>
                  <a:ext uri="{0D108BD9-81ED-4DB2-BD59-A6C34878D82A}">
                    <a16:rowId xmlns:a16="http://schemas.microsoft.com/office/drawing/2014/main" val="3953830381"/>
                  </a:ext>
                </a:extLst>
              </a:tr>
              <a:tr h="539773">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12.12.2023</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12.06.2025</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548</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1.000.000.000 </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Sürdürülebilir Sukuk</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6</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50,00 </a:t>
                      </a:r>
                    </a:p>
                  </a:txBody>
                  <a:tcPr marL="0" marR="0" marT="0" marB="0" anchor="ctr">
                    <a:lnL>
                      <a:noFill/>
                    </a:lnL>
                    <a:lnR>
                      <a:noFill/>
                    </a:lnR>
                    <a:lnT w="6350" cap="flat" cmpd="sng" algn="ctr">
                      <a:noFill/>
                      <a:prstDash val="dot"/>
                      <a:round/>
                      <a:headEnd type="none" w="med" len="med"/>
                      <a:tailEnd type="none" w="med" len="med"/>
                    </a:lnT>
                    <a:lnB>
                      <a:noFill/>
                    </a:lnB>
                    <a:noFill/>
                  </a:tcPr>
                </a:tc>
                <a:extLst>
                  <a:ext uri="{0D108BD9-81ED-4DB2-BD59-A6C34878D82A}">
                    <a16:rowId xmlns:a16="http://schemas.microsoft.com/office/drawing/2014/main" val="3664850340"/>
                  </a:ext>
                </a:extLst>
              </a:tr>
              <a:tr h="539773">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25.10.2023</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17.01.2025</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450</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2.000.000.000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Yeşil</a:t>
                      </a:r>
                    </a:p>
                    <a:p>
                      <a:pPr algn="ctr" fontAlgn="b"/>
                      <a:r>
                        <a:rPr lang="tr-TR" sz="1200" b="0" i="0" u="none" strike="noStrike" dirty="0">
                          <a:solidFill>
                            <a:srgbClr val="000000"/>
                          </a:solidFill>
                          <a:effectLst/>
                          <a:latin typeface="Calibri" panose="020F0502020204030204" pitchFamily="34" charset="0"/>
                        </a:rPr>
                        <a:t>Tahvil</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3</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48,00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extLst>
                  <a:ext uri="{0D108BD9-81ED-4DB2-BD59-A6C34878D82A}">
                    <a16:rowId xmlns:a16="http://schemas.microsoft.com/office/drawing/2014/main" val="2405484089"/>
                  </a:ext>
                </a:extLst>
              </a:tr>
              <a:tr h="539773">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14.06.2023</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6.09.2023</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84</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40.000.000 </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Sürdürülebilir Sukuk</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42,00 </a:t>
                      </a:r>
                    </a:p>
                  </a:txBody>
                  <a:tcPr marL="0" marR="0" marT="0" marB="0" anchor="ctr">
                    <a:lnL>
                      <a:noFill/>
                    </a:lnL>
                    <a:lnR>
                      <a:noFill/>
                    </a:lnR>
                    <a:lnT w="6350" cap="flat" cmpd="sng" algn="ctr">
                      <a:noFill/>
                      <a:prstDash val="dot"/>
                      <a:round/>
                      <a:headEnd type="none" w="med" len="med"/>
                      <a:tailEnd type="none" w="med" len="med"/>
                    </a:lnT>
                    <a:lnB>
                      <a:noFill/>
                    </a:lnB>
                    <a:noFill/>
                  </a:tcPr>
                </a:tc>
                <a:extLst>
                  <a:ext uri="{0D108BD9-81ED-4DB2-BD59-A6C34878D82A}">
                    <a16:rowId xmlns:a16="http://schemas.microsoft.com/office/drawing/2014/main" val="3084342532"/>
                  </a:ext>
                </a:extLst>
              </a:tr>
              <a:tr h="539773">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12.06.2023</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14.06.2024</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368</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120.000.000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Sürdürülebilir Sukuk</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27,00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extLst>
                  <a:ext uri="{0D108BD9-81ED-4DB2-BD59-A6C34878D82A}">
                    <a16:rowId xmlns:a16="http://schemas.microsoft.com/office/drawing/2014/main" val="3544186322"/>
                  </a:ext>
                </a:extLst>
              </a:tr>
              <a:tr h="539773">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4.05.2023</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8.05.2024</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370</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100.000.000 </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Sürdürülebilir Sukuk</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1</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21,00 </a:t>
                      </a:r>
                    </a:p>
                  </a:txBody>
                  <a:tcPr marL="0" marR="0" marT="0" marB="0" anchor="ctr">
                    <a:lnL>
                      <a:noFill/>
                    </a:lnL>
                    <a:lnR>
                      <a:noFill/>
                    </a:lnR>
                    <a:lnT w="6350" cap="flat" cmpd="sng" algn="ctr">
                      <a:noFill/>
                      <a:prstDash val="dot"/>
                      <a:round/>
                      <a:headEnd type="none" w="med" len="med"/>
                      <a:tailEnd type="none" w="med" len="med"/>
                    </a:lnT>
                    <a:lnB>
                      <a:noFill/>
                    </a:lnB>
                    <a:noFill/>
                  </a:tcPr>
                </a:tc>
                <a:extLst>
                  <a:ext uri="{0D108BD9-81ED-4DB2-BD59-A6C34878D82A}">
                    <a16:rowId xmlns:a16="http://schemas.microsoft.com/office/drawing/2014/main" val="4281207144"/>
                  </a:ext>
                </a:extLst>
              </a:tr>
              <a:tr h="548230">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27.04.2023</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27.07.2023</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a:solidFill>
                            <a:srgbClr val="000000"/>
                          </a:solidFill>
                          <a:effectLst/>
                          <a:latin typeface="Calibri" panose="020F0502020204030204" pitchFamily="34" charset="0"/>
                        </a:rPr>
                        <a:t>91</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60.000.000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Sürdürülebilir Sukuk</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1</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35,00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extLst>
                  <a:ext uri="{0D108BD9-81ED-4DB2-BD59-A6C34878D82A}">
                    <a16:rowId xmlns:a16="http://schemas.microsoft.com/office/drawing/2014/main" val="2879441864"/>
                  </a:ext>
                </a:extLst>
              </a:tr>
              <a:tr h="548230">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5.04.2023</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29.09.2023</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a:solidFill>
                            <a:srgbClr val="000000"/>
                          </a:solidFill>
                          <a:effectLst/>
                          <a:latin typeface="Calibri" panose="020F0502020204030204" pitchFamily="34" charset="0"/>
                        </a:rPr>
                        <a:t>177</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50.000.000 </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Yeşil</a:t>
                      </a:r>
                    </a:p>
                    <a:p>
                      <a:pPr algn="ctr" fontAlgn="b"/>
                      <a:r>
                        <a:rPr lang="tr-TR" sz="1200" b="0" i="0" u="none" strike="noStrike" dirty="0">
                          <a:solidFill>
                            <a:srgbClr val="000000"/>
                          </a:solidFill>
                          <a:effectLst/>
                          <a:latin typeface="Calibri" panose="020F0502020204030204" pitchFamily="34" charset="0"/>
                        </a:rPr>
                        <a:t>Sukuk</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1</a:t>
                      </a:r>
                    </a:p>
                  </a:txBody>
                  <a:tcPr marL="0" marR="0" marT="0" marB="0" anchor="ctr">
                    <a:lnL>
                      <a:noFill/>
                    </a:lnL>
                    <a:lnR>
                      <a:noFill/>
                    </a:lnR>
                    <a:lnT w="6350" cap="flat" cmpd="sng" algn="ctr">
                      <a:noFill/>
                      <a:prstDash val="dot"/>
                      <a:round/>
                      <a:headEnd type="none" w="med" len="med"/>
                      <a:tailEnd type="none" w="med" len="med"/>
                    </a:lnT>
                    <a:lnB>
                      <a:noFill/>
                    </a:lnB>
                    <a:noFill/>
                  </a:tcPr>
                </a:tc>
                <a:tc>
                  <a:txBody>
                    <a:bodyPr/>
                    <a:lstStyle/>
                    <a:p>
                      <a:pPr algn="ctr" fontAlgn="b"/>
                      <a:r>
                        <a:rPr lang="tr-TR" sz="1200" b="0" i="0" u="none" strike="noStrike" dirty="0">
                          <a:solidFill>
                            <a:srgbClr val="000000"/>
                          </a:solidFill>
                          <a:effectLst/>
                          <a:latin typeface="Calibri" panose="020F0502020204030204" pitchFamily="34" charset="0"/>
                        </a:rPr>
                        <a:t>30,00 </a:t>
                      </a:r>
                    </a:p>
                  </a:txBody>
                  <a:tcPr marL="0" marR="0" marT="0" marB="0" anchor="ctr">
                    <a:lnL>
                      <a:noFill/>
                    </a:lnL>
                    <a:lnR>
                      <a:noFill/>
                    </a:lnR>
                    <a:lnT w="6350" cap="flat" cmpd="sng" algn="ctr">
                      <a:noFill/>
                      <a:prstDash val="dot"/>
                      <a:round/>
                      <a:headEnd type="none" w="med" len="med"/>
                      <a:tailEnd type="none" w="med" len="med"/>
                    </a:lnT>
                    <a:lnB>
                      <a:noFill/>
                    </a:lnB>
                    <a:noFill/>
                  </a:tcPr>
                </a:tc>
                <a:extLst>
                  <a:ext uri="{0D108BD9-81ED-4DB2-BD59-A6C34878D82A}">
                    <a16:rowId xmlns:a16="http://schemas.microsoft.com/office/drawing/2014/main" val="2889438077"/>
                  </a:ext>
                </a:extLst>
              </a:tr>
              <a:tr h="658929">
                <a:tc>
                  <a:txBody>
                    <a:bodyPr/>
                    <a:lstStyle/>
                    <a:p>
                      <a:pPr marL="0" algn="l" defTabSz="914400" rtl="0" eaLnBrk="1" fontAlgn="b" latinLnBrk="0" hangingPunct="1"/>
                      <a:endParaRPr lang="tr-TR" sz="1200" b="0" i="0" u="none" strike="noStrike" kern="1200" dirty="0">
                        <a:solidFill>
                          <a:srgbClr val="000000"/>
                        </a:solidFill>
                        <a:effectLst/>
                        <a:latin typeface="Calibri" panose="020F0502020204030204" pitchFamily="34" charset="0"/>
                        <a:ea typeface="+mn-ea"/>
                        <a:cs typeface="+mn-cs"/>
                      </a:endParaRPr>
                    </a:p>
                  </a:txBody>
                  <a:tcPr marL="36000" marR="9525" marT="9525"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10.03.2023</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8.03.2024</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364</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50.000.000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Yeşil</a:t>
                      </a:r>
                    </a:p>
                    <a:p>
                      <a:pPr algn="ctr" fontAlgn="b"/>
                      <a:r>
                        <a:rPr lang="tr-TR" sz="1200" b="0" i="0" u="none" strike="noStrike" dirty="0">
                          <a:solidFill>
                            <a:srgbClr val="000000"/>
                          </a:solidFill>
                          <a:effectLst/>
                          <a:latin typeface="Calibri" panose="020F0502020204030204" pitchFamily="34" charset="0"/>
                        </a:rPr>
                        <a:t>Sukuk</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1</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tc>
                  <a:txBody>
                    <a:bodyPr/>
                    <a:lstStyle/>
                    <a:p>
                      <a:pPr algn="ctr" fontAlgn="b"/>
                      <a:r>
                        <a:rPr lang="tr-TR" sz="1200" b="0" i="0" u="none" strike="noStrike" dirty="0">
                          <a:solidFill>
                            <a:srgbClr val="000000"/>
                          </a:solidFill>
                          <a:effectLst/>
                          <a:latin typeface="Calibri" panose="020F0502020204030204" pitchFamily="34" charset="0"/>
                        </a:rPr>
                        <a:t>33,00 </a:t>
                      </a:r>
                    </a:p>
                  </a:txBody>
                  <a:tcPr marL="0" marR="0" marT="0" marB="0" anchor="ctr">
                    <a:lnL>
                      <a:noFill/>
                    </a:lnL>
                    <a:lnR>
                      <a:noFill/>
                    </a:lnR>
                    <a:lnT w="6350" cap="flat" cmpd="sng" algn="ctr">
                      <a:noFill/>
                      <a:prstDash val="dot"/>
                      <a:round/>
                      <a:headEnd type="none" w="med" len="med"/>
                      <a:tailEnd type="none" w="med" len="med"/>
                    </a:lnT>
                    <a:lnB>
                      <a:noFill/>
                    </a:lnB>
                    <a:solidFill>
                      <a:srgbClr val="EDEDED"/>
                    </a:solidFill>
                  </a:tcPr>
                </a:tc>
                <a:extLst>
                  <a:ext uri="{0D108BD9-81ED-4DB2-BD59-A6C34878D82A}">
                    <a16:rowId xmlns:a16="http://schemas.microsoft.com/office/drawing/2014/main" val="1121030616"/>
                  </a:ext>
                </a:extLst>
              </a:tr>
            </a:tbl>
          </a:graphicData>
        </a:graphic>
      </p:graphicFrame>
      <p:pic>
        <p:nvPicPr>
          <p:cNvPr id="1026" name="Picture 2">
            <a:extLst>
              <a:ext uri="{FF2B5EF4-FFF2-40B4-BE49-F238E27FC236}">
                <a16:creationId xmlns:a16="http://schemas.microsoft.com/office/drawing/2014/main" id="{A05C89E7-CFF1-4E89-BBBE-3248E2A21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14" y="1473479"/>
            <a:ext cx="1219066" cy="381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eat Abroad • MLP Care Hastaneler Grubu">
            <a:extLst>
              <a:ext uri="{FF2B5EF4-FFF2-40B4-BE49-F238E27FC236}">
                <a16:creationId xmlns:a16="http://schemas.microsoft.com/office/drawing/2014/main" id="{25D5009C-9C16-43F8-A299-D55D4BFF55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705" b="21169"/>
          <a:stretch/>
        </p:blipFill>
        <p:spPr bwMode="auto">
          <a:xfrm>
            <a:off x="544815" y="1976390"/>
            <a:ext cx="1219066" cy="4357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erjisa logo">
            <a:extLst>
              <a:ext uri="{FF2B5EF4-FFF2-40B4-BE49-F238E27FC236}">
                <a16:creationId xmlns:a16="http://schemas.microsoft.com/office/drawing/2014/main" id="{DCD14C1B-B4FA-461A-8AAA-55B81389C1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815" y="2381776"/>
            <a:ext cx="1351187" cy="7600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otrend Enerji">
            <a:extLst>
              <a:ext uri="{FF2B5EF4-FFF2-40B4-BE49-F238E27FC236}">
                <a16:creationId xmlns:a16="http://schemas.microsoft.com/office/drawing/2014/main" id="{55C36DDB-9CD7-4A06-9F0E-355A70E215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15" y="3056852"/>
            <a:ext cx="927237" cy="4707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otrend Enerji">
            <a:extLst>
              <a:ext uri="{FF2B5EF4-FFF2-40B4-BE49-F238E27FC236}">
                <a16:creationId xmlns:a16="http://schemas.microsoft.com/office/drawing/2014/main" id="{3FCEA747-E672-49A4-AAEA-1ED042B482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15" y="4672553"/>
            <a:ext cx="927237" cy="4707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11DD6E8-59F5-424E-A000-1309C84012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813" y="3694786"/>
            <a:ext cx="1351188" cy="2701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DD9D54A4-50C4-4564-98BA-FE6BF3CCF7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813" y="4221054"/>
            <a:ext cx="1351188" cy="2701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kovar (@ekovarcevre) / X">
            <a:extLst>
              <a:ext uri="{FF2B5EF4-FFF2-40B4-BE49-F238E27FC236}">
                <a16:creationId xmlns:a16="http://schemas.microsoft.com/office/drawing/2014/main" id="{91CBFEAF-2221-411D-B577-E226692650E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281" b="34040"/>
          <a:stretch/>
        </p:blipFill>
        <p:spPr bwMode="auto">
          <a:xfrm>
            <a:off x="544813" y="5264229"/>
            <a:ext cx="1121792" cy="3778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Ekovar (@ekovarcevre) / X">
            <a:extLst>
              <a:ext uri="{FF2B5EF4-FFF2-40B4-BE49-F238E27FC236}">
                <a16:creationId xmlns:a16="http://schemas.microsoft.com/office/drawing/2014/main" id="{CD9CC0B5-8EB4-42EC-A16A-0C2F89B00F9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281" b="34040"/>
          <a:stretch/>
        </p:blipFill>
        <p:spPr bwMode="auto">
          <a:xfrm>
            <a:off x="544813" y="5887400"/>
            <a:ext cx="1121792" cy="37780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2ABB980-0282-4061-AE95-CC86C1185ECB}"/>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5" name="Rectangle 14">
            <a:extLst>
              <a:ext uri="{FF2B5EF4-FFF2-40B4-BE49-F238E27FC236}">
                <a16:creationId xmlns:a16="http://schemas.microsoft.com/office/drawing/2014/main" id="{94A923B5-28E1-46A0-9B3C-217E1D2BB17E}"/>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084005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txBox="1">
            <a:spLocks/>
          </p:cNvSpPr>
          <p:nvPr/>
        </p:nvSpPr>
        <p:spPr>
          <a:xfrm>
            <a:off x="587423" y="295912"/>
            <a:ext cx="8893212" cy="362100"/>
          </a:xfrm>
          <a:prstGeom prst="rect">
            <a:avLst/>
          </a:prstGeom>
        </p:spPr>
        <p:txBody>
          <a:bodyPr vert="horz" lIns="74247" tIns="37124" rIns="74247" bIns="37124" rtlCol="0" anchor="ctr">
            <a:normAutofit/>
          </a:bodyPr>
          <a:lstStyle>
            <a:lvl1pPr algn="l" defTabSz="914400" rtl="0" eaLnBrk="1" latinLnBrk="0" hangingPunct="1">
              <a:lnSpc>
                <a:spcPct val="90000"/>
              </a:lnSpc>
              <a:spcBef>
                <a:spcPct val="0"/>
              </a:spcBef>
              <a:buNone/>
              <a:defRPr lang="tr-TR" sz="2000" b="1" kern="1200" dirty="0">
                <a:solidFill>
                  <a:schemeClr val="tx1">
                    <a:lumMod val="65000"/>
                    <a:lumOff val="35000"/>
                  </a:schemeClr>
                </a:solidFill>
                <a:latin typeface="+mn-lt"/>
                <a:ea typeface="+mn-ea"/>
                <a:cs typeface="Arial" panose="020B0604020202020204" pitchFamily="34" charset="0"/>
              </a:defRPr>
            </a:lvl1pPr>
          </a:lstStyle>
          <a:p>
            <a:r>
              <a:rPr lang="tr-TR" dirty="0">
                <a:solidFill>
                  <a:srgbClr val="222A35"/>
                </a:solidFill>
                <a:ea typeface="Lato" panose="020F0502020204030203" pitchFamily="34" charset="0"/>
              </a:rPr>
              <a:t>Yasal Çekince</a:t>
            </a:r>
          </a:p>
        </p:txBody>
      </p:sp>
      <p:sp>
        <p:nvSpPr>
          <p:cNvPr id="2" name="Rounded Rectangle 1"/>
          <p:cNvSpPr/>
          <p:nvPr/>
        </p:nvSpPr>
        <p:spPr>
          <a:xfrm>
            <a:off x="680314" y="811987"/>
            <a:ext cx="8887968" cy="2247424"/>
          </a:xfrm>
          <a:prstGeom prst="roundRect">
            <a:avLst/>
          </a:prstGeom>
          <a:solidFill>
            <a:srgbClr val="002060">
              <a:alpha val="16000"/>
            </a:srgbClr>
          </a:solidFill>
        </p:spPr>
        <p:txBody>
          <a:bodyPr wrap="square">
            <a:spAutoFit/>
          </a:bodyPr>
          <a:lstStyle/>
          <a:p>
            <a:pPr algn="just"/>
            <a:r>
              <a:rPr lang="tr-TR" sz="1400" dirty="0">
                <a:solidFill>
                  <a:schemeClr val="tx1">
                    <a:lumMod val="85000"/>
                    <a:lumOff val="15000"/>
                  </a:schemeClr>
                </a:solidFill>
              </a:rPr>
              <a:t>Türkiye Kalkınma ve Yatırım Bankası (“TKYB”) bu sunum belgesini (“Belge”) sadece TKYB ile ilgili ileriye dönük projeksiyonlar ve beyanlar içeren bilgiler (“Bilgiler”) sunmak amacıyla hazırlamıştır. TKYB, bu sunumda yer alan Bilgilerin doğruluğuna veya eksiksiz olmasına ilişkin herhangi bir beyan ve taahhütte bulunmamaktadır. Bilgiler, önceden bildirim yapılmaksızın değiştirilebilir. Belge ve/veya Bilgiler; yatırım tavsiyesi veya TKYB hisselerinin alım satımı konusunda bir teklif olarak yorumlanamaz. Bu Belge ve/veya Bilgiler kopyalanamaz, TKYB tarafından Belge ve/veya Bilgilerin teslim edildiği veya gönderildiği kişi ya da bunları </a:t>
            </a:r>
            <a:r>
              <a:rPr lang="tr-TR" sz="1400" dirty="0" err="1">
                <a:solidFill>
                  <a:schemeClr val="tx1">
                    <a:lumMod val="85000"/>
                    <a:lumOff val="15000"/>
                  </a:schemeClr>
                </a:solidFill>
              </a:rPr>
              <a:t>TKYB’den</a:t>
            </a:r>
            <a:r>
              <a:rPr lang="tr-TR" sz="1400" dirty="0">
                <a:solidFill>
                  <a:schemeClr val="tx1">
                    <a:lumMod val="85000"/>
                    <a:lumOff val="15000"/>
                  </a:schemeClr>
                </a:solidFill>
              </a:rPr>
              <a:t> talep eden kişi haricindeki herhangi bir kişiye ifşa edilemez veya gönderilemez. TKYB burada belirtilen, ima edilen, yer alan ileriye dönük projeksiyon ve beyanlar da dahil olmak üzere tüm beyanlar, bilgilerdeki ya da iletilen veya erişime açılan diğer tüm yazılı ve sözlü bildirimlerdeki eksiklikler konusundaki tüm yükümlülükleri açıkça reddeder.</a:t>
            </a:r>
          </a:p>
        </p:txBody>
      </p:sp>
      <p:sp>
        <p:nvSpPr>
          <p:cNvPr id="13" name="TextBox 12">
            <a:extLst>
              <a:ext uri="{FF2B5EF4-FFF2-40B4-BE49-F238E27FC236}">
                <a16:creationId xmlns:a16="http://schemas.microsoft.com/office/drawing/2014/main" id="{03DD319D-0DCE-4AB1-AA39-647E7C66E1EA}"/>
              </a:ext>
            </a:extLst>
          </p:cNvPr>
          <p:cNvSpPr txBox="1"/>
          <p:nvPr/>
        </p:nvSpPr>
        <p:spPr>
          <a:xfrm>
            <a:off x="587423" y="5781697"/>
            <a:ext cx="8978307" cy="404726"/>
          </a:xfrm>
          <a:prstGeom prst="rect">
            <a:avLst/>
          </a:prstGeom>
          <a:noFill/>
        </p:spPr>
        <p:txBody>
          <a:bodyPr wrap="square">
            <a:spAutoFit/>
          </a:bodyPr>
          <a:lstStyle/>
          <a:p>
            <a:pPr algn="ctr" defTabSz="371237">
              <a:defRPr/>
            </a:pPr>
            <a:r>
              <a:rPr lang="tr-TR" sz="893" i="1" dirty="0">
                <a:solidFill>
                  <a:srgbClr val="222A35"/>
                </a:solidFill>
                <a:ea typeface="Lato" panose="020F0502020204030203" pitchFamily="34" charset="0"/>
                <a:cs typeface="Arial" panose="020B0604020202020204" pitchFamily="34" charset="0"/>
              </a:rPr>
              <a:t>©</a:t>
            </a:r>
            <a:r>
              <a:rPr lang="tr-TR" sz="1137" i="1" dirty="0">
                <a:solidFill>
                  <a:srgbClr val="222A35"/>
                </a:solidFill>
                <a:ea typeface="Lato" panose="020F0502020204030203" pitchFamily="34" charset="0"/>
                <a:cs typeface="Arial" panose="020B0604020202020204" pitchFamily="34" charset="0"/>
              </a:rPr>
              <a:t> </a:t>
            </a:r>
            <a:r>
              <a:rPr lang="tr-TR" sz="893" dirty="0">
                <a:solidFill>
                  <a:srgbClr val="222A35"/>
                </a:solidFill>
                <a:ea typeface="Lato" panose="020F0502020204030203" pitchFamily="34" charset="0"/>
                <a:cs typeface="Arial" panose="020B0604020202020204" pitchFamily="34" charset="0"/>
              </a:rPr>
              <a:t>2024 Kalkınma Yatırım Bankası </a:t>
            </a:r>
          </a:p>
          <a:p>
            <a:pPr algn="ctr" defTabSz="371237">
              <a:defRPr/>
            </a:pPr>
            <a:r>
              <a:rPr lang="tr-TR" sz="893" dirty="0">
                <a:solidFill>
                  <a:srgbClr val="222A35"/>
                </a:solidFill>
                <a:ea typeface="Lato" panose="020F0502020204030203" pitchFamily="34" charset="0"/>
                <a:cs typeface="Arial" panose="020B0604020202020204" pitchFamily="34" charset="0"/>
              </a:rPr>
              <a:t>Tüm hakları saklıdır.   </a:t>
            </a:r>
            <a:endParaRPr lang="en-ID" sz="1137" dirty="0">
              <a:solidFill>
                <a:srgbClr val="222A35"/>
              </a:solidFill>
              <a:ea typeface="Lato" panose="020F0502020204030203" pitchFamily="34" charset="0"/>
              <a:cs typeface="Arial" panose="020B0604020202020204" pitchFamily="34" charset="0"/>
            </a:endParaRPr>
          </a:p>
        </p:txBody>
      </p:sp>
      <p:sp>
        <p:nvSpPr>
          <p:cNvPr id="22" name="Rectangle 21">
            <a:extLst>
              <a:ext uri="{FF2B5EF4-FFF2-40B4-BE49-F238E27FC236}">
                <a16:creationId xmlns:a16="http://schemas.microsoft.com/office/drawing/2014/main" id="{20CBA367-296D-4A7F-BAA1-662AD27A2735}"/>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7" name="Rectangle 6">
            <a:extLst>
              <a:ext uri="{FF2B5EF4-FFF2-40B4-BE49-F238E27FC236}">
                <a16:creationId xmlns:a16="http://schemas.microsoft.com/office/drawing/2014/main" id="{56702A10-5FC4-41DA-B016-287D0E6783D7}"/>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2859367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DD319D-0DCE-4AB1-AA39-647E7C66E1EA}"/>
              </a:ext>
            </a:extLst>
          </p:cNvPr>
          <p:cNvSpPr txBox="1"/>
          <p:nvPr/>
        </p:nvSpPr>
        <p:spPr>
          <a:xfrm>
            <a:off x="475083" y="5777912"/>
            <a:ext cx="8955833" cy="404726"/>
          </a:xfrm>
          <a:prstGeom prst="rect">
            <a:avLst/>
          </a:prstGeom>
          <a:noFill/>
        </p:spPr>
        <p:txBody>
          <a:bodyPr wrap="square">
            <a:spAutoFit/>
          </a:bodyPr>
          <a:lstStyle/>
          <a:p>
            <a:pPr algn="ctr" defTabSz="371237">
              <a:defRPr/>
            </a:pPr>
            <a:r>
              <a:rPr lang="tr-TR" sz="893" i="1" dirty="0">
                <a:solidFill>
                  <a:srgbClr val="222A35"/>
                </a:solidFill>
                <a:ea typeface="Lato" panose="020F0502020204030203" pitchFamily="34" charset="0"/>
                <a:cs typeface="Arial" panose="020B0604020202020204" pitchFamily="34" charset="0"/>
              </a:rPr>
              <a:t>©</a:t>
            </a:r>
            <a:r>
              <a:rPr lang="tr-TR" sz="1137" i="1" dirty="0">
                <a:solidFill>
                  <a:srgbClr val="222A35"/>
                </a:solidFill>
                <a:ea typeface="Lato" panose="020F0502020204030203" pitchFamily="34" charset="0"/>
                <a:cs typeface="Arial" panose="020B0604020202020204" pitchFamily="34" charset="0"/>
              </a:rPr>
              <a:t> </a:t>
            </a:r>
            <a:r>
              <a:rPr lang="tr-TR" sz="893" dirty="0">
                <a:solidFill>
                  <a:srgbClr val="222A35"/>
                </a:solidFill>
                <a:ea typeface="Lato" panose="020F0502020204030203" pitchFamily="34" charset="0"/>
                <a:cs typeface="Arial" panose="020B0604020202020204" pitchFamily="34" charset="0"/>
              </a:rPr>
              <a:t>2024 Kalkınma Yatırım Bankası </a:t>
            </a:r>
          </a:p>
          <a:p>
            <a:pPr algn="ctr" defTabSz="371237">
              <a:defRPr/>
            </a:pPr>
            <a:r>
              <a:rPr lang="tr-TR" sz="893" dirty="0">
                <a:solidFill>
                  <a:srgbClr val="222A35"/>
                </a:solidFill>
                <a:ea typeface="Lato" panose="020F0502020204030203" pitchFamily="34" charset="0"/>
                <a:cs typeface="Arial" panose="020B0604020202020204" pitchFamily="34" charset="0"/>
              </a:rPr>
              <a:t>Tüm hakları saklıdır.   </a:t>
            </a:r>
            <a:endParaRPr lang="en-ID" sz="1137" dirty="0">
              <a:solidFill>
                <a:srgbClr val="222A35"/>
              </a:solidFill>
              <a:ea typeface="Lato" panose="020F0502020204030203" pitchFamily="34" charset="0"/>
              <a:cs typeface="Arial" panose="020B0604020202020204" pitchFamily="34" charset="0"/>
            </a:endParaRPr>
          </a:p>
        </p:txBody>
      </p:sp>
      <p:sp>
        <p:nvSpPr>
          <p:cNvPr id="5" name="TextBox 4"/>
          <p:cNvSpPr txBox="1"/>
          <p:nvPr/>
        </p:nvSpPr>
        <p:spPr>
          <a:xfrm>
            <a:off x="2068350" y="1548740"/>
            <a:ext cx="5769297" cy="2928461"/>
          </a:xfrm>
          <a:prstGeom prst="round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endParaRPr lang="tr-TR" sz="3200" b="1" dirty="0">
              <a:solidFill>
                <a:schemeClr val="bg1"/>
              </a:solidFill>
            </a:endParaRPr>
          </a:p>
          <a:p>
            <a:pPr algn="ctr"/>
            <a:r>
              <a:rPr lang="tr-TR" sz="3200" b="1" dirty="0">
                <a:solidFill>
                  <a:schemeClr val="bg1"/>
                </a:solidFill>
              </a:rPr>
              <a:t>Teşekkür Ederiz.</a:t>
            </a:r>
          </a:p>
          <a:p>
            <a:pPr algn="ctr"/>
            <a:endParaRPr lang="tr-TR" dirty="0">
              <a:solidFill>
                <a:schemeClr val="bg1"/>
              </a:solidFill>
            </a:endParaRPr>
          </a:p>
          <a:p>
            <a:pPr algn="ctr"/>
            <a:endParaRPr lang="tr-TR" dirty="0">
              <a:solidFill>
                <a:schemeClr val="bg1"/>
              </a:solidFill>
            </a:endParaRPr>
          </a:p>
          <a:p>
            <a:pPr algn="ctr"/>
            <a:endParaRPr lang="tr-TR" dirty="0">
              <a:solidFill>
                <a:schemeClr val="bg1"/>
              </a:solidFill>
            </a:endParaRPr>
          </a:p>
          <a:p>
            <a:pPr algn="ctr"/>
            <a:r>
              <a:rPr lang="tr-TR" sz="2400" b="1" dirty="0">
                <a:solidFill>
                  <a:schemeClr val="bg1"/>
                </a:solidFill>
              </a:rPr>
              <a:t>Türkiye Kalkınma ve Yatırım Bankası A.Ş.</a:t>
            </a:r>
          </a:p>
          <a:p>
            <a:pPr algn="ctr"/>
            <a:endParaRPr lang="tr-TR" sz="2400" b="1" dirty="0">
              <a:solidFill>
                <a:schemeClr val="bg1"/>
              </a:solidFill>
            </a:endParaRPr>
          </a:p>
        </p:txBody>
      </p:sp>
      <p:pic>
        <p:nvPicPr>
          <p:cNvPr id="13" name="Picture 12">
            <a:extLst>
              <a:ext uri="{FF2B5EF4-FFF2-40B4-BE49-F238E27FC236}">
                <a16:creationId xmlns:a16="http://schemas.microsoft.com/office/drawing/2014/main" id="{5FC97C94-B06A-49A6-B1BF-32BB38F6E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05" t="19614" r="9245" b="21621"/>
          <a:stretch/>
        </p:blipFill>
        <p:spPr>
          <a:xfrm>
            <a:off x="4103336" y="5346704"/>
            <a:ext cx="1699328" cy="417703"/>
          </a:xfrm>
          <a:prstGeom prst="rect">
            <a:avLst/>
          </a:prstGeom>
        </p:spPr>
      </p:pic>
      <p:sp>
        <p:nvSpPr>
          <p:cNvPr id="15" name="Rectangle 14">
            <a:extLst>
              <a:ext uri="{FF2B5EF4-FFF2-40B4-BE49-F238E27FC236}">
                <a16:creationId xmlns:a16="http://schemas.microsoft.com/office/drawing/2014/main" id="{7CC528DC-1B7D-489A-846B-DA2A0F51415F}"/>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8" name="Rectangle 7">
            <a:extLst>
              <a:ext uri="{FF2B5EF4-FFF2-40B4-BE49-F238E27FC236}">
                <a16:creationId xmlns:a16="http://schemas.microsoft.com/office/drawing/2014/main" id="{737190EA-432E-4D9D-82E7-88B7C18889BA}"/>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67069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772605" y="3843966"/>
            <a:ext cx="3373865" cy="369332"/>
          </a:xfrm>
          <a:prstGeom prst="rect">
            <a:avLst/>
          </a:prstGeom>
        </p:spPr>
        <p:txBody>
          <a:bodyPr wrap="square">
            <a:spAutoFit/>
          </a:bodyPr>
          <a:lstStyle/>
          <a:p>
            <a:endParaRPr lang="tr-TR" dirty="0"/>
          </a:p>
        </p:txBody>
      </p:sp>
      <p:sp>
        <p:nvSpPr>
          <p:cNvPr id="19" name="TextBox 18">
            <a:extLst>
              <a:ext uri="{FF2B5EF4-FFF2-40B4-BE49-F238E27FC236}">
                <a16:creationId xmlns:a16="http://schemas.microsoft.com/office/drawing/2014/main" id="{03DD319D-0DCE-4AB1-AA39-647E7C66E1EA}"/>
              </a:ext>
            </a:extLst>
          </p:cNvPr>
          <p:cNvSpPr txBox="1"/>
          <p:nvPr/>
        </p:nvSpPr>
        <p:spPr>
          <a:xfrm>
            <a:off x="521037" y="142784"/>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Sera Gazı Etkisi ve İklim Değişikliği</a:t>
            </a:r>
            <a:endParaRPr lang="en-US" b="1" dirty="0">
              <a:ea typeface="Lato" panose="020F0502020204030203" pitchFamily="34" charset="0"/>
              <a:cs typeface="Arial" panose="020B0604020202020204" pitchFamily="34" charset="0"/>
            </a:endParaRPr>
          </a:p>
        </p:txBody>
      </p:sp>
      <p:sp>
        <p:nvSpPr>
          <p:cNvPr id="20" name="Rounded Rectangle 19"/>
          <p:cNvSpPr/>
          <p:nvPr/>
        </p:nvSpPr>
        <p:spPr>
          <a:xfrm>
            <a:off x="637561" y="784968"/>
            <a:ext cx="8892190" cy="373981"/>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t>İklim Değişikliği</a:t>
            </a:r>
          </a:p>
        </p:txBody>
      </p:sp>
      <p:sp>
        <p:nvSpPr>
          <p:cNvPr id="25" name="Rectangle 24">
            <a:extLst>
              <a:ext uri="{FF2B5EF4-FFF2-40B4-BE49-F238E27FC236}">
                <a16:creationId xmlns:a16="http://schemas.microsoft.com/office/drawing/2014/main" id="{B4BD2462-FE3E-42D6-AFB7-962B8DE4D849}"/>
              </a:ext>
            </a:extLst>
          </p:cNvPr>
          <p:cNvSpPr/>
          <p:nvPr/>
        </p:nvSpPr>
        <p:spPr>
          <a:xfrm>
            <a:off x="473139" y="6653162"/>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Kasım 2023| Özel ve Gizlidir</a:t>
            </a:r>
          </a:p>
        </p:txBody>
      </p:sp>
      <p:sp>
        <p:nvSpPr>
          <p:cNvPr id="24" name="Rectangle 23">
            <a:extLst>
              <a:ext uri="{FF2B5EF4-FFF2-40B4-BE49-F238E27FC236}">
                <a16:creationId xmlns:a16="http://schemas.microsoft.com/office/drawing/2014/main" id="{672509D1-6CA9-49B8-8279-B493C6A72E0D}"/>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28" name="TextBox 27">
            <a:extLst>
              <a:ext uri="{FF2B5EF4-FFF2-40B4-BE49-F238E27FC236}">
                <a16:creationId xmlns:a16="http://schemas.microsoft.com/office/drawing/2014/main" id="{73DE66B6-514B-40AC-8138-A85359677859}"/>
              </a:ext>
            </a:extLst>
          </p:cNvPr>
          <p:cNvSpPr txBox="1"/>
          <p:nvPr/>
        </p:nvSpPr>
        <p:spPr>
          <a:xfrm>
            <a:off x="671816" y="1358849"/>
            <a:ext cx="8823680" cy="61773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sz="1200" b="1" dirty="0"/>
              <a:t>“İklim değişikliği”</a:t>
            </a:r>
            <a:r>
              <a:rPr lang="tr-TR" sz="1200" dirty="0"/>
              <a:t>, karşılaştırabilir zaman dilimlerinde gözlenen doğal iklim değişikliğine ek olarak, doğrudan veya dolaylı olarak küresel atmosferin bileşimini bozan insan faaliyetleri sonucunda iklimde oluşan değişiklikleri ifade eder. </a:t>
            </a:r>
            <a:r>
              <a:rPr lang="tr-TR" sz="1200" i="1" dirty="0"/>
              <a:t>UNFCCC, (1992)</a:t>
            </a:r>
          </a:p>
        </p:txBody>
      </p:sp>
      <p:sp>
        <p:nvSpPr>
          <p:cNvPr id="23" name="2 İçerik Yer Tutucusu">
            <a:extLst>
              <a:ext uri="{FF2B5EF4-FFF2-40B4-BE49-F238E27FC236}">
                <a16:creationId xmlns:a16="http://schemas.microsoft.com/office/drawing/2014/main" id="{20CE7E4B-5114-47AC-BCBF-4BBA1DF594D5}"/>
              </a:ext>
            </a:extLst>
          </p:cNvPr>
          <p:cNvSpPr>
            <a:spLocks noGrp="1"/>
          </p:cNvSpPr>
          <p:nvPr>
            <p:ph idx="1"/>
          </p:nvPr>
        </p:nvSpPr>
        <p:spPr>
          <a:xfrm>
            <a:off x="3034902" y="2164729"/>
            <a:ext cx="3659155" cy="445619"/>
          </a:xfrm>
        </p:spPr>
        <p:txBody>
          <a:bodyPr rtlCol="0">
            <a:normAutofit fontScale="92500" lnSpcReduction="10000"/>
          </a:bodyPr>
          <a:lstStyle/>
          <a:p>
            <a:pPr algn="ctr" eaLnBrk="1" fontAlgn="auto" hangingPunct="1">
              <a:spcAft>
                <a:spcPts val="0"/>
              </a:spcAft>
              <a:buFont typeface="Arial" panose="020B0604020202020204" pitchFamily="34" charset="0"/>
              <a:buNone/>
              <a:defRPr/>
            </a:pPr>
            <a:r>
              <a:rPr lang="tr-TR" sz="1400" b="1" dirty="0"/>
              <a:t>	</a:t>
            </a:r>
            <a:r>
              <a:rPr lang="tr-TR" sz="1500" b="1" dirty="0" err="1"/>
              <a:t>Hükümetlerarası</a:t>
            </a:r>
            <a:r>
              <a:rPr lang="tr-TR" sz="1500" b="1" dirty="0"/>
              <a:t> İklim Değişikliği Paneli (IPCC) 4. Değerlendirme Raporu</a:t>
            </a:r>
            <a:endParaRPr lang="tr-TR" sz="1400" b="1" dirty="0"/>
          </a:p>
        </p:txBody>
      </p:sp>
      <p:pic>
        <p:nvPicPr>
          <p:cNvPr id="27" name="Picture 2" descr="http://www.ipcc.ch/publications_and_data/ar4/wg1/images/ar4-wg1.gif">
            <a:extLst>
              <a:ext uri="{FF2B5EF4-FFF2-40B4-BE49-F238E27FC236}">
                <a16:creationId xmlns:a16="http://schemas.microsoft.com/office/drawing/2014/main" id="{5542DB68-90F3-47F6-BF84-9B7661192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645" y="2796280"/>
            <a:ext cx="1430196" cy="185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http://www.ipcc.ch/publications_and_data/ar4/wg2/images/ar4-wg2.gif">
            <a:extLst>
              <a:ext uri="{FF2B5EF4-FFF2-40B4-BE49-F238E27FC236}">
                <a16:creationId xmlns:a16="http://schemas.microsoft.com/office/drawing/2014/main" id="{2CC8DFB9-D914-4231-987B-04D46B93E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187" y="2796280"/>
            <a:ext cx="1447079" cy="18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ttp://www.ipcc.ch/publications_and_data/ar4/wg3/images/ar4-wg3.gif">
            <a:extLst>
              <a:ext uri="{FF2B5EF4-FFF2-40B4-BE49-F238E27FC236}">
                <a16:creationId xmlns:a16="http://schemas.microsoft.com/office/drawing/2014/main" id="{D650B8BB-583E-4961-8F77-5C83A88E3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537" y="2796280"/>
            <a:ext cx="1447079" cy="18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http://www.ipcc.ch/publications_and_data/ar4/syr/images/ar4-syr.gif">
            <a:extLst>
              <a:ext uri="{FF2B5EF4-FFF2-40B4-BE49-F238E27FC236}">
                <a16:creationId xmlns:a16="http://schemas.microsoft.com/office/drawing/2014/main" id="{F117D5EF-135E-4540-8A9A-8C8166154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887" y="2807319"/>
            <a:ext cx="1447079" cy="188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8 Dikdörtgen">
            <a:extLst>
              <a:ext uri="{FF2B5EF4-FFF2-40B4-BE49-F238E27FC236}">
                <a16:creationId xmlns:a16="http://schemas.microsoft.com/office/drawing/2014/main" id="{520880BA-5B6F-40A0-8F02-9F4930366A8D}"/>
              </a:ext>
            </a:extLst>
          </p:cNvPr>
          <p:cNvSpPr>
            <a:spLocks noChangeArrowheads="1"/>
          </p:cNvSpPr>
          <p:nvPr/>
        </p:nvSpPr>
        <p:spPr bwMode="auto">
          <a:xfrm>
            <a:off x="2661637" y="5937364"/>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200" b="1" dirty="0"/>
              <a:t>İklim değişikliği bilimsel bir gerçektir. </a:t>
            </a:r>
          </a:p>
        </p:txBody>
      </p:sp>
      <p:sp>
        <p:nvSpPr>
          <p:cNvPr id="36" name="10 Dikdörtgen">
            <a:extLst>
              <a:ext uri="{FF2B5EF4-FFF2-40B4-BE49-F238E27FC236}">
                <a16:creationId xmlns:a16="http://schemas.microsoft.com/office/drawing/2014/main" id="{A06F155D-A67C-498A-ADA9-209B25351505}"/>
              </a:ext>
            </a:extLst>
          </p:cNvPr>
          <p:cNvSpPr>
            <a:spLocks noChangeArrowheads="1"/>
          </p:cNvSpPr>
          <p:nvPr/>
        </p:nvSpPr>
        <p:spPr bwMode="auto">
          <a:xfrm>
            <a:off x="5782799" y="5856588"/>
            <a:ext cx="1979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200" b="1" dirty="0"/>
              <a:t>Son dönemdeki sıcaklık artışının temel nedeni insan kaynaklı sera gazlarıdır. </a:t>
            </a:r>
          </a:p>
        </p:txBody>
      </p:sp>
      <p:sp>
        <p:nvSpPr>
          <p:cNvPr id="37" name="11 Aşağı Ok">
            <a:extLst>
              <a:ext uri="{FF2B5EF4-FFF2-40B4-BE49-F238E27FC236}">
                <a16:creationId xmlns:a16="http://schemas.microsoft.com/office/drawing/2014/main" id="{8085F417-0436-4DD2-9DB7-9497BB2F1EC7}"/>
              </a:ext>
            </a:extLst>
          </p:cNvPr>
          <p:cNvSpPr/>
          <p:nvPr/>
        </p:nvSpPr>
        <p:spPr>
          <a:xfrm>
            <a:off x="3210108" y="4785225"/>
            <a:ext cx="890153" cy="1059989"/>
          </a:xfrm>
          <a:prstGeom prst="downArrow">
            <a:avLst/>
          </a:prstGeom>
          <a:solidFill>
            <a:srgbClr val="2E5D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100"/>
          </a:p>
        </p:txBody>
      </p:sp>
      <p:sp>
        <p:nvSpPr>
          <p:cNvPr id="39" name="11 Aşağı Ok">
            <a:extLst>
              <a:ext uri="{FF2B5EF4-FFF2-40B4-BE49-F238E27FC236}">
                <a16:creationId xmlns:a16="http://schemas.microsoft.com/office/drawing/2014/main" id="{6AEA165C-8B24-4AEF-9836-AD479BA6E7B9}"/>
              </a:ext>
            </a:extLst>
          </p:cNvPr>
          <p:cNvSpPr/>
          <p:nvPr/>
        </p:nvSpPr>
        <p:spPr>
          <a:xfrm>
            <a:off x="6248980" y="4783357"/>
            <a:ext cx="890153" cy="1059989"/>
          </a:xfrm>
          <a:prstGeom prst="downArrow">
            <a:avLst/>
          </a:prstGeom>
          <a:solidFill>
            <a:srgbClr val="2E5DA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1100"/>
          </a:p>
        </p:txBody>
      </p:sp>
      <p:sp>
        <p:nvSpPr>
          <p:cNvPr id="18" name="Rectangle 17">
            <a:extLst>
              <a:ext uri="{FF2B5EF4-FFF2-40B4-BE49-F238E27FC236}">
                <a16:creationId xmlns:a16="http://schemas.microsoft.com/office/drawing/2014/main" id="{40285C54-6207-4CB5-B664-30CCA0DDC5A2}"/>
              </a:ext>
            </a:extLst>
          </p:cNvPr>
          <p:cNvSpPr/>
          <p:nvPr/>
        </p:nvSpPr>
        <p:spPr>
          <a:xfrm>
            <a:off x="456597" y="6657601"/>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565704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772605" y="3843966"/>
            <a:ext cx="3373865" cy="369332"/>
          </a:xfrm>
          <a:prstGeom prst="rect">
            <a:avLst/>
          </a:prstGeom>
        </p:spPr>
        <p:txBody>
          <a:bodyPr wrap="square">
            <a:spAutoFit/>
          </a:bodyPr>
          <a:lstStyle/>
          <a:p>
            <a:endParaRPr lang="tr-TR" dirty="0"/>
          </a:p>
        </p:txBody>
      </p:sp>
      <p:sp>
        <p:nvSpPr>
          <p:cNvPr id="19" name="TextBox 18">
            <a:extLst>
              <a:ext uri="{FF2B5EF4-FFF2-40B4-BE49-F238E27FC236}">
                <a16:creationId xmlns:a16="http://schemas.microsoft.com/office/drawing/2014/main" id="{03DD319D-0DCE-4AB1-AA39-647E7C66E1EA}"/>
              </a:ext>
            </a:extLst>
          </p:cNvPr>
          <p:cNvSpPr txBox="1"/>
          <p:nvPr/>
        </p:nvSpPr>
        <p:spPr>
          <a:xfrm>
            <a:off x="521037" y="134317"/>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Sera Gazı Etkisi ve İklim Değişikliği</a:t>
            </a:r>
            <a:endParaRPr lang="en-US" b="1" dirty="0">
              <a:ea typeface="Lato" panose="020F0502020204030203" pitchFamily="34" charset="0"/>
              <a:cs typeface="Arial" panose="020B0604020202020204" pitchFamily="34" charset="0"/>
            </a:endParaRPr>
          </a:p>
        </p:txBody>
      </p:sp>
      <p:sp>
        <p:nvSpPr>
          <p:cNvPr id="20" name="Rounded Rectangle 19"/>
          <p:cNvSpPr/>
          <p:nvPr/>
        </p:nvSpPr>
        <p:spPr>
          <a:xfrm>
            <a:off x="637561" y="784968"/>
            <a:ext cx="8892190" cy="373981"/>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t>En Büyük 10 Risk</a:t>
            </a:r>
          </a:p>
        </p:txBody>
      </p:sp>
      <p:sp>
        <p:nvSpPr>
          <p:cNvPr id="25" name="Rectangle 24">
            <a:extLst>
              <a:ext uri="{FF2B5EF4-FFF2-40B4-BE49-F238E27FC236}">
                <a16:creationId xmlns:a16="http://schemas.microsoft.com/office/drawing/2014/main" id="{B4BD2462-FE3E-42D6-AFB7-962B8DE4D849}"/>
              </a:ext>
            </a:extLst>
          </p:cNvPr>
          <p:cNvSpPr/>
          <p:nvPr/>
        </p:nvSpPr>
        <p:spPr>
          <a:xfrm>
            <a:off x="473139" y="6653162"/>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Kasım 2023| Özel ve Gizlidir</a:t>
            </a:r>
          </a:p>
        </p:txBody>
      </p:sp>
      <p:sp>
        <p:nvSpPr>
          <p:cNvPr id="24" name="Rectangle 23">
            <a:extLst>
              <a:ext uri="{FF2B5EF4-FFF2-40B4-BE49-F238E27FC236}">
                <a16:creationId xmlns:a16="http://schemas.microsoft.com/office/drawing/2014/main" id="{672509D1-6CA9-49B8-8279-B493C6A72E0D}"/>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pic>
        <p:nvPicPr>
          <p:cNvPr id="3" name="Picture 2">
            <a:extLst>
              <a:ext uri="{FF2B5EF4-FFF2-40B4-BE49-F238E27FC236}">
                <a16:creationId xmlns:a16="http://schemas.microsoft.com/office/drawing/2014/main" id="{65B4E036-8447-4A71-93FD-0CCF5D2647BD}"/>
              </a:ext>
            </a:extLst>
          </p:cNvPr>
          <p:cNvPicPr>
            <a:picLocks noChangeAspect="1"/>
          </p:cNvPicPr>
          <p:nvPr/>
        </p:nvPicPr>
        <p:blipFill>
          <a:blip r:embed="rId2"/>
          <a:stretch>
            <a:fillRect/>
          </a:stretch>
        </p:blipFill>
        <p:spPr>
          <a:xfrm>
            <a:off x="1579523" y="1375019"/>
            <a:ext cx="7008265" cy="4937893"/>
          </a:xfrm>
          <a:prstGeom prst="rect">
            <a:avLst/>
          </a:prstGeom>
        </p:spPr>
      </p:pic>
      <p:sp>
        <p:nvSpPr>
          <p:cNvPr id="4" name="TextBox 3">
            <a:extLst>
              <a:ext uri="{FF2B5EF4-FFF2-40B4-BE49-F238E27FC236}">
                <a16:creationId xmlns:a16="http://schemas.microsoft.com/office/drawing/2014/main" id="{579308ED-DA34-4D2A-9836-12ADEAE98304}"/>
              </a:ext>
            </a:extLst>
          </p:cNvPr>
          <p:cNvSpPr txBox="1"/>
          <p:nvPr/>
        </p:nvSpPr>
        <p:spPr>
          <a:xfrm>
            <a:off x="2947812" y="1330683"/>
            <a:ext cx="575735" cy="369332"/>
          </a:xfrm>
          <a:prstGeom prst="rect">
            <a:avLst/>
          </a:prstGeom>
          <a:solidFill>
            <a:schemeClr val="bg1"/>
          </a:solidFill>
        </p:spPr>
        <p:txBody>
          <a:bodyPr wrap="none" rtlCol="0">
            <a:spAutoFit/>
          </a:bodyPr>
          <a:lstStyle/>
          <a:p>
            <a:r>
              <a:rPr lang="tr-TR" b="1" dirty="0"/>
              <a:t>2 Yıl</a:t>
            </a:r>
          </a:p>
        </p:txBody>
      </p:sp>
      <p:sp>
        <p:nvSpPr>
          <p:cNvPr id="22" name="TextBox 21">
            <a:extLst>
              <a:ext uri="{FF2B5EF4-FFF2-40B4-BE49-F238E27FC236}">
                <a16:creationId xmlns:a16="http://schemas.microsoft.com/office/drawing/2014/main" id="{C4D999D8-1D64-4FC9-95C1-7D8B15FAB060}"/>
              </a:ext>
            </a:extLst>
          </p:cNvPr>
          <p:cNvSpPr txBox="1"/>
          <p:nvPr/>
        </p:nvSpPr>
        <p:spPr>
          <a:xfrm>
            <a:off x="6500750" y="1330683"/>
            <a:ext cx="692754" cy="369332"/>
          </a:xfrm>
          <a:prstGeom prst="rect">
            <a:avLst/>
          </a:prstGeom>
          <a:solidFill>
            <a:schemeClr val="bg1"/>
          </a:solidFill>
        </p:spPr>
        <p:txBody>
          <a:bodyPr wrap="none" rtlCol="0">
            <a:spAutoFit/>
          </a:bodyPr>
          <a:lstStyle/>
          <a:p>
            <a:r>
              <a:rPr lang="tr-TR" b="1" dirty="0"/>
              <a:t>10 Yıl</a:t>
            </a:r>
          </a:p>
        </p:txBody>
      </p:sp>
      <p:sp>
        <p:nvSpPr>
          <p:cNvPr id="5" name="TextBox 4">
            <a:extLst>
              <a:ext uri="{FF2B5EF4-FFF2-40B4-BE49-F238E27FC236}">
                <a16:creationId xmlns:a16="http://schemas.microsoft.com/office/drawing/2014/main" id="{EAECDC93-557D-4720-AE1D-EA484AAB58A9}"/>
              </a:ext>
            </a:extLst>
          </p:cNvPr>
          <p:cNvSpPr txBox="1"/>
          <p:nvPr/>
        </p:nvSpPr>
        <p:spPr>
          <a:xfrm>
            <a:off x="2037564" y="1855599"/>
            <a:ext cx="2396233" cy="307777"/>
          </a:xfrm>
          <a:prstGeom prst="rect">
            <a:avLst/>
          </a:prstGeom>
          <a:solidFill>
            <a:srgbClr val="8F317B"/>
          </a:solidFill>
        </p:spPr>
        <p:txBody>
          <a:bodyPr wrap="none" rtlCol="0">
            <a:spAutoFit/>
          </a:bodyPr>
          <a:lstStyle/>
          <a:p>
            <a:r>
              <a:rPr lang="tr-TR" sz="1400" dirty="0">
                <a:solidFill>
                  <a:schemeClr val="bg1"/>
                </a:solidFill>
              </a:rPr>
              <a:t>Yanlış bilgi ve dezenformasyon</a:t>
            </a:r>
          </a:p>
        </p:txBody>
      </p:sp>
      <p:sp>
        <p:nvSpPr>
          <p:cNvPr id="27" name="TextBox 26">
            <a:extLst>
              <a:ext uri="{FF2B5EF4-FFF2-40B4-BE49-F238E27FC236}">
                <a16:creationId xmlns:a16="http://schemas.microsoft.com/office/drawing/2014/main" id="{C7A7B465-AD72-41A5-864C-4DDE4C7ACE3B}"/>
              </a:ext>
            </a:extLst>
          </p:cNvPr>
          <p:cNvSpPr txBox="1"/>
          <p:nvPr/>
        </p:nvSpPr>
        <p:spPr>
          <a:xfrm>
            <a:off x="2037564" y="2254916"/>
            <a:ext cx="1462965" cy="307777"/>
          </a:xfrm>
          <a:prstGeom prst="rect">
            <a:avLst/>
          </a:prstGeom>
          <a:solidFill>
            <a:srgbClr val="1D8C5B"/>
          </a:solidFill>
        </p:spPr>
        <p:txBody>
          <a:bodyPr wrap="none" rtlCol="0">
            <a:spAutoFit/>
          </a:bodyPr>
          <a:lstStyle/>
          <a:p>
            <a:r>
              <a:rPr lang="tr-TR" sz="1400" dirty="0">
                <a:solidFill>
                  <a:schemeClr val="bg1"/>
                </a:solidFill>
              </a:rPr>
              <a:t>Aşırı hava olayları</a:t>
            </a:r>
          </a:p>
        </p:txBody>
      </p:sp>
      <p:sp>
        <p:nvSpPr>
          <p:cNvPr id="28" name="TextBox 27">
            <a:extLst>
              <a:ext uri="{FF2B5EF4-FFF2-40B4-BE49-F238E27FC236}">
                <a16:creationId xmlns:a16="http://schemas.microsoft.com/office/drawing/2014/main" id="{0B5941AC-60A1-4EEB-AF77-F8489A5A56EC}"/>
              </a:ext>
            </a:extLst>
          </p:cNvPr>
          <p:cNvSpPr txBox="1"/>
          <p:nvPr/>
        </p:nvSpPr>
        <p:spPr>
          <a:xfrm>
            <a:off x="5633003" y="1855599"/>
            <a:ext cx="1462965" cy="307777"/>
          </a:xfrm>
          <a:prstGeom prst="rect">
            <a:avLst/>
          </a:prstGeom>
          <a:solidFill>
            <a:srgbClr val="1D8C5B"/>
          </a:solidFill>
        </p:spPr>
        <p:txBody>
          <a:bodyPr wrap="none" rtlCol="0">
            <a:spAutoFit/>
          </a:bodyPr>
          <a:lstStyle/>
          <a:p>
            <a:r>
              <a:rPr lang="tr-TR" sz="1400" dirty="0">
                <a:solidFill>
                  <a:schemeClr val="bg1"/>
                </a:solidFill>
              </a:rPr>
              <a:t>Aşırı hava olayları</a:t>
            </a:r>
          </a:p>
        </p:txBody>
      </p:sp>
      <p:sp>
        <p:nvSpPr>
          <p:cNvPr id="29" name="TextBox 28">
            <a:extLst>
              <a:ext uri="{FF2B5EF4-FFF2-40B4-BE49-F238E27FC236}">
                <a16:creationId xmlns:a16="http://schemas.microsoft.com/office/drawing/2014/main" id="{B6ECFAD8-5B46-4CCF-8EB1-D3CB54F7824A}"/>
              </a:ext>
            </a:extLst>
          </p:cNvPr>
          <p:cNvSpPr txBox="1"/>
          <p:nvPr/>
        </p:nvSpPr>
        <p:spPr>
          <a:xfrm>
            <a:off x="2012437" y="2654233"/>
            <a:ext cx="1527726" cy="307777"/>
          </a:xfrm>
          <a:prstGeom prst="rect">
            <a:avLst/>
          </a:prstGeom>
          <a:solidFill>
            <a:srgbClr val="E85239"/>
          </a:solidFill>
        </p:spPr>
        <p:txBody>
          <a:bodyPr wrap="none" rtlCol="0">
            <a:spAutoFit/>
          </a:bodyPr>
          <a:lstStyle/>
          <a:p>
            <a:r>
              <a:rPr lang="tr-TR" sz="1400" dirty="0">
                <a:solidFill>
                  <a:schemeClr val="bg1"/>
                </a:solidFill>
              </a:rPr>
              <a:t>Sosyal kutuplaşma</a:t>
            </a:r>
          </a:p>
        </p:txBody>
      </p:sp>
      <p:sp>
        <p:nvSpPr>
          <p:cNvPr id="30" name="TextBox 29">
            <a:extLst>
              <a:ext uri="{FF2B5EF4-FFF2-40B4-BE49-F238E27FC236}">
                <a16:creationId xmlns:a16="http://schemas.microsoft.com/office/drawing/2014/main" id="{A5D4F88E-51DA-447B-B08B-96F94B3A39E5}"/>
              </a:ext>
            </a:extLst>
          </p:cNvPr>
          <p:cNvSpPr txBox="1"/>
          <p:nvPr/>
        </p:nvSpPr>
        <p:spPr>
          <a:xfrm>
            <a:off x="5600622" y="4989490"/>
            <a:ext cx="1527726" cy="307777"/>
          </a:xfrm>
          <a:prstGeom prst="rect">
            <a:avLst/>
          </a:prstGeom>
          <a:solidFill>
            <a:srgbClr val="E85239"/>
          </a:solidFill>
        </p:spPr>
        <p:txBody>
          <a:bodyPr wrap="none" rtlCol="0">
            <a:spAutoFit/>
          </a:bodyPr>
          <a:lstStyle/>
          <a:p>
            <a:r>
              <a:rPr lang="tr-TR" sz="1400" dirty="0">
                <a:solidFill>
                  <a:schemeClr val="bg1"/>
                </a:solidFill>
              </a:rPr>
              <a:t>Sosyal kutuplaşma</a:t>
            </a:r>
          </a:p>
        </p:txBody>
      </p:sp>
      <p:sp>
        <p:nvSpPr>
          <p:cNvPr id="31" name="TextBox 30">
            <a:extLst>
              <a:ext uri="{FF2B5EF4-FFF2-40B4-BE49-F238E27FC236}">
                <a16:creationId xmlns:a16="http://schemas.microsoft.com/office/drawing/2014/main" id="{2339272C-6EB9-477B-B17C-776B886B81F6}"/>
              </a:ext>
            </a:extLst>
          </p:cNvPr>
          <p:cNvSpPr txBox="1"/>
          <p:nvPr/>
        </p:nvSpPr>
        <p:spPr>
          <a:xfrm>
            <a:off x="2012437" y="3024191"/>
            <a:ext cx="1204048" cy="307777"/>
          </a:xfrm>
          <a:prstGeom prst="rect">
            <a:avLst/>
          </a:prstGeom>
          <a:solidFill>
            <a:srgbClr val="8F317B"/>
          </a:solidFill>
        </p:spPr>
        <p:txBody>
          <a:bodyPr wrap="none" rtlCol="0">
            <a:spAutoFit/>
          </a:bodyPr>
          <a:lstStyle/>
          <a:p>
            <a:r>
              <a:rPr lang="tr-TR" sz="1400" dirty="0">
                <a:solidFill>
                  <a:schemeClr val="bg1"/>
                </a:solidFill>
              </a:rPr>
              <a:t>Siber güvenlik</a:t>
            </a:r>
          </a:p>
        </p:txBody>
      </p:sp>
      <p:sp>
        <p:nvSpPr>
          <p:cNvPr id="32" name="TextBox 31">
            <a:extLst>
              <a:ext uri="{FF2B5EF4-FFF2-40B4-BE49-F238E27FC236}">
                <a16:creationId xmlns:a16="http://schemas.microsoft.com/office/drawing/2014/main" id="{DD49E0E4-F11F-4479-887D-AF3C36D16B7F}"/>
              </a:ext>
            </a:extLst>
          </p:cNvPr>
          <p:cNvSpPr txBox="1"/>
          <p:nvPr/>
        </p:nvSpPr>
        <p:spPr>
          <a:xfrm>
            <a:off x="5600622" y="4622504"/>
            <a:ext cx="1204048" cy="307777"/>
          </a:xfrm>
          <a:prstGeom prst="rect">
            <a:avLst/>
          </a:prstGeom>
          <a:solidFill>
            <a:srgbClr val="8F317B"/>
          </a:solidFill>
        </p:spPr>
        <p:txBody>
          <a:bodyPr wrap="none" rtlCol="0">
            <a:spAutoFit/>
          </a:bodyPr>
          <a:lstStyle/>
          <a:p>
            <a:r>
              <a:rPr lang="tr-TR" sz="1400" dirty="0">
                <a:solidFill>
                  <a:schemeClr val="bg1"/>
                </a:solidFill>
              </a:rPr>
              <a:t>Siber güvenlik</a:t>
            </a:r>
          </a:p>
        </p:txBody>
      </p:sp>
      <p:sp>
        <p:nvSpPr>
          <p:cNvPr id="33" name="TextBox 32">
            <a:extLst>
              <a:ext uri="{FF2B5EF4-FFF2-40B4-BE49-F238E27FC236}">
                <a16:creationId xmlns:a16="http://schemas.microsoft.com/office/drawing/2014/main" id="{61725680-ED67-4DC7-8F3E-0B0964CFB495}"/>
              </a:ext>
            </a:extLst>
          </p:cNvPr>
          <p:cNvSpPr txBox="1"/>
          <p:nvPr/>
        </p:nvSpPr>
        <p:spPr>
          <a:xfrm>
            <a:off x="2012437" y="3417715"/>
            <a:ext cx="1372555" cy="307777"/>
          </a:xfrm>
          <a:prstGeom prst="rect">
            <a:avLst/>
          </a:prstGeom>
          <a:solidFill>
            <a:srgbClr val="E97F33"/>
          </a:solidFill>
        </p:spPr>
        <p:txBody>
          <a:bodyPr wrap="none" rtlCol="0">
            <a:spAutoFit/>
          </a:bodyPr>
          <a:lstStyle/>
          <a:p>
            <a:r>
              <a:rPr lang="tr-TR" sz="1400" dirty="0">
                <a:solidFill>
                  <a:schemeClr val="bg1"/>
                </a:solidFill>
              </a:rPr>
              <a:t>Silahlı iç çatışma</a:t>
            </a:r>
          </a:p>
        </p:txBody>
      </p:sp>
      <p:sp>
        <p:nvSpPr>
          <p:cNvPr id="34" name="TextBox 33">
            <a:extLst>
              <a:ext uri="{FF2B5EF4-FFF2-40B4-BE49-F238E27FC236}">
                <a16:creationId xmlns:a16="http://schemas.microsoft.com/office/drawing/2014/main" id="{E79D1F08-DB65-437F-BB6C-536EA836F03A}"/>
              </a:ext>
            </a:extLst>
          </p:cNvPr>
          <p:cNvSpPr txBox="1"/>
          <p:nvPr/>
        </p:nvSpPr>
        <p:spPr>
          <a:xfrm>
            <a:off x="1980156" y="3817289"/>
            <a:ext cx="2192010" cy="307777"/>
          </a:xfrm>
          <a:prstGeom prst="rect">
            <a:avLst/>
          </a:prstGeom>
          <a:solidFill>
            <a:srgbClr val="E85239"/>
          </a:solidFill>
        </p:spPr>
        <p:txBody>
          <a:bodyPr wrap="none" rtlCol="0">
            <a:spAutoFit/>
          </a:bodyPr>
          <a:lstStyle/>
          <a:p>
            <a:r>
              <a:rPr lang="tr-TR" sz="1400" dirty="0">
                <a:solidFill>
                  <a:schemeClr val="bg1"/>
                </a:solidFill>
              </a:rPr>
              <a:t>Ekonomik imkan yetersizliği</a:t>
            </a:r>
          </a:p>
        </p:txBody>
      </p:sp>
      <p:sp>
        <p:nvSpPr>
          <p:cNvPr id="35" name="TextBox 34">
            <a:extLst>
              <a:ext uri="{FF2B5EF4-FFF2-40B4-BE49-F238E27FC236}">
                <a16:creationId xmlns:a16="http://schemas.microsoft.com/office/drawing/2014/main" id="{20384E71-EB41-471C-BBC7-0F81E9EDEF8E}"/>
              </a:ext>
            </a:extLst>
          </p:cNvPr>
          <p:cNvSpPr txBox="1"/>
          <p:nvPr/>
        </p:nvSpPr>
        <p:spPr>
          <a:xfrm>
            <a:off x="1980156" y="4198684"/>
            <a:ext cx="885179" cy="307777"/>
          </a:xfrm>
          <a:prstGeom prst="rect">
            <a:avLst/>
          </a:prstGeom>
          <a:solidFill>
            <a:srgbClr val="477AA9"/>
          </a:solidFill>
        </p:spPr>
        <p:txBody>
          <a:bodyPr wrap="none" rtlCol="0">
            <a:spAutoFit/>
          </a:bodyPr>
          <a:lstStyle/>
          <a:p>
            <a:r>
              <a:rPr lang="tr-TR" sz="1400" dirty="0">
                <a:solidFill>
                  <a:schemeClr val="bg1"/>
                </a:solidFill>
              </a:rPr>
              <a:t>Enflasyon</a:t>
            </a:r>
          </a:p>
        </p:txBody>
      </p:sp>
      <p:sp>
        <p:nvSpPr>
          <p:cNvPr id="36" name="TextBox 35">
            <a:extLst>
              <a:ext uri="{FF2B5EF4-FFF2-40B4-BE49-F238E27FC236}">
                <a16:creationId xmlns:a16="http://schemas.microsoft.com/office/drawing/2014/main" id="{A32ED4B5-6ABA-4C8F-814D-BA172C8D65A1}"/>
              </a:ext>
            </a:extLst>
          </p:cNvPr>
          <p:cNvSpPr txBox="1"/>
          <p:nvPr/>
        </p:nvSpPr>
        <p:spPr>
          <a:xfrm>
            <a:off x="1980156" y="4610387"/>
            <a:ext cx="1041695" cy="307777"/>
          </a:xfrm>
          <a:prstGeom prst="rect">
            <a:avLst/>
          </a:prstGeom>
          <a:solidFill>
            <a:srgbClr val="E85239"/>
          </a:solidFill>
        </p:spPr>
        <p:txBody>
          <a:bodyPr wrap="none" rtlCol="0">
            <a:spAutoFit/>
          </a:bodyPr>
          <a:lstStyle/>
          <a:p>
            <a:r>
              <a:rPr lang="tr-TR" sz="1400" dirty="0">
                <a:solidFill>
                  <a:schemeClr val="bg1"/>
                </a:solidFill>
              </a:rPr>
              <a:t>Zorunlu göç</a:t>
            </a:r>
          </a:p>
        </p:txBody>
      </p:sp>
      <p:sp>
        <p:nvSpPr>
          <p:cNvPr id="38" name="TextBox 37">
            <a:extLst>
              <a:ext uri="{FF2B5EF4-FFF2-40B4-BE49-F238E27FC236}">
                <a16:creationId xmlns:a16="http://schemas.microsoft.com/office/drawing/2014/main" id="{A2377848-E501-4374-A3C2-0BC07F321EA5}"/>
              </a:ext>
            </a:extLst>
          </p:cNvPr>
          <p:cNvSpPr txBox="1"/>
          <p:nvPr/>
        </p:nvSpPr>
        <p:spPr>
          <a:xfrm>
            <a:off x="5598384" y="4213298"/>
            <a:ext cx="1041695" cy="307777"/>
          </a:xfrm>
          <a:prstGeom prst="rect">
            <a:avLst/>
          </a:prstGeom>
          <a:solidFill>
            <a:srgbClr val="E85239"/>
          </a:solidFill>
        </p:spPr>
        <p:txBody>
          <a:bodyPr wrap="none" rtlCol="0">
            <a:spAutoFit/>
          </a:bodyPr>
          <a:lstStyle/>
          <a:p>
            <a:r>
              <a:rPr lang="tr-TR" sz="1400" dirty="0">
                <a:solidFill>
                  <a:schemeClr val="bg1"/>
                </a:solidFill>
              </a:rPr>
              <a:t>Zorunlu göç</a:t>
            </a:r>
          </a:p>
        </p:txBody>
      </p:sp>
      <p:sp>
        <p:nvSpPr>
          <p:cNvPr id="39" name="TextBox 38">
            <a:extLst>
              <a:ext uri="{FF2B5EF4-FFF2-40B4-BE49-F238E27FC236}">
                <a16:creationId xmlns:a16="http://schemas.microsoft.com/office/drawing/2014/main" id="{6A6A181A-7367-4B1F-B31F-C2D764CC47B7}"/>
              </a:ext>
            </a:extLst>
          </p:cNvPr>
          <p:cNvSpPr txBox="1"/>
          <p:nvPr/>
        </p:nvSpPr>
        <p:spPr>
          <a:xfrm>
            <a:off x="1986404" y="5007594"/>
            <a:ext cx="1579791" cy="307777"/>
          </a:xfrm>
          <a:prstGeom prst="rect">
            <a:avLst/>
          </a:prstGeom>
          <a:solidFill>
            <a:srgbClr val="4A7AAA"/>
          </a:solidFill>
        </p:spPr>
        <p:txBody>
          <a:bodyPr wrap="none" rtlCol="0">
            <a:spAutoFit/>
          </a:bodyPr>
          <a:lstStyle/>
          <a:p>
            <a:r>
              <a:rPr lang="tr-TR" sz="1400" dirty="0">
                <a:solidFill>
                  <a:schemeClr val="bg1"/>
                </a:solidFill>
              </a:rPr>
              <a:t>Ekonomik gerileme</a:t>
            </a:r>
          </a:p>
        </p:txBody>
      </p:sp>
      <p:sp>
        <p:nvSpPr>
          <p:cNvPr id="40" name="TextBox 39">
            <a:extLst>
              <a:ext uri="{FF2B5EF4-FFF2-40B4-BE49-F238E27FC236}">
                <a16:creationId xmlns:a16="http://schemas.microsoft.com/office/drawing/2014/main" id="{8407159A-5619-4F8B-BF92-9578D3B3D44E}"/>
              </a:ext>
            </a:extLst>
          </p:cNvPr>
          <p:cNvSpPr txBox="1"/>
          <p:nvPr/>
        </p:nvSpPr>
        <p:spPr>
          <a:xfrm>
            <a:off x="1984160" y="5385413"/>
            <a:ext cx="630301" cy="307777"/>
          </a:xfrm>
          <a:prstGeom prst="rect">
            <a:avLst/>
          </a:prstGeom>
          <a:solidFill>
            <a:srgbClr val="1E8C5B"/>
          </a:solidFill>
        </p:spPr>
        <p:txBody>
          <a:bodyPr wrap="none" rtlCol="0">
            <a:spAutoFit/>
          </a:bodyPr>
          <a:lstStyle/>
          <a:p>
            <a:r>
              <a:rPr lang="tr-TR" sz="1400" dirty="0">
                <a:solidFill>
                  <a:schemeClr val="bg1"/>
                </a:solidFill>
              </a:rPr>
              <a:t>Kirlilik</a:t>
            </a:r>
          </a:p>
        </p:txBody>
      </p:sp>
      <p:sp>
        <p:nvSpPr>
          <p:cNvPr id="41" name="TextBox 40">
            <a:extLst>
              <a:ext uri="{FF2B5EF4-FFF2-40B4-BE49-F238E27FC236}">
                <a16:creationId xmlns:a16="http://schemas.microsoft.com/office/drawing/2014/main" id="{915E8AEB-D285-4C3D-BE05-80FABA950DEF}"/>
              </a:ext>
            </a:extLst>
          </p:cNvPr>
          <p:cNvSpPr txBox="1"/>
          <p:nvPr/>
        </p:nvSpPr>
        <p:spPr>
          <a:xfrm>
            <a:off x="5598384" y="5398696"/>
            <a:ext cx="630301" cy="307777"/>
          </a:xfrm>
          <a:prstGeom prst="rect">
            <a:avLst/>
          </a:prstGeom>
          <a:solidFill>
            <a:srgbClr val="1E8C5B"/>
          </a:solidFill>
        </p:spPr>
        <p:txBody>
          <a:bodyPr wrap="none" rtlCol="0">
            <a:spAutoFit/>
          </a:bodyPr>
          <a:lstStyle/>
          <a:p>
            <a:r>
              <a:rPr lang="tr-TR" sz="1400" dirty="0">
                <a:solidFill>
                  <a:schemeClr val="bg1"/>
                </a:solidFill>
              </a:rPr>
              <a:t>Kirlilik</a:t>
            </a:r>
          </a:p>
        </p:txBody>
      </p:sp>
      <p:sp>
        <p:nvSpPr>
          <p:cNvPr id="42" name="TextBox 41">
            <a:extLst>
              <a:ext uri="{FF2B5EF4-FFF2-40B4-BE49-F238E27FC236}">
                <a16:creationId xmlns:a16="http://schemas.microsoft.com/office/drawing/2014/main" id="{7781C5F8-242B-433D-BF75-18AB88F38A3E}"/>
              </a:ext>
            </a:extLst>
          </p:cNvPr>
          <p:cNvSpPr txBox="1"/>
          <p:nvPr/>
        </p:nvSpPr>
        <p:spPr>
          <a:xfrm>
            <a:off x="5598384" y="2254915"/>
            <a:ext cx="2325637" cy="307777"/>
          </a:xfrm>
          <a:prstGeom prst="rect">
            <a:avLst/>
          </a:prstGeom>
          <a:solidFill>
            <a:srgbClr val="1E8C5B"/>
          </a:solidFill>
        </p:spPr>
        <p:txBody>
          <a:bodyPr wrap="square" rtlCol="0">
            <a:spAutoFit/>
          </a:bodyPr>
          <a:lstStyle/>
          <a:p>
            <a:r>
              <a:rPr lang="tr-TR" sz="1400" dirty="0">
                <a:solidFill>
                  <a:schemeClr val="bg1"/>
                </a:solidFill>
              </a:rPr>
              <a:t>Ekosistemde değişiklik</a:t>
            </a:r>
          </a:p>
        </p:txBody>
      </p:sp>
      <p:sp>
        <p:nvSpPr>
          <p:cNvPr id="43" name="TextBox 42">
            <a:extLst>
              <a:ext uri="{FF2B5EF4-FFF2-40B4-BE49-F238E27FC236}">
                <a16:creationId xmlns:a16="http://schemas.microsoft.com/office/drawing/2014/main" id="{C9C20F49-83AA-417A-A7B5-C6E3FE4CDAF4}"/>
              </a:ext>
            </a:extLst>
          </p:cNvPr>
          <p:cNvSpPr txBox="1"/>
          <p:nvPr/>
        </p:nvSpPr>
        <p:spPr>
          <a:xfrm>
            <a:off x="5598384" y="2670865"/>
            <a:ext cx="2325637" cy="307777"/>
          </a:xfrm>
          <a:prstGeom prst="rect">
            <a:avLst/>
          </a:prstGeom>
          <a:solidFill>
            <a:srgbClr val="1E8C5B"/>
          </a:solidFill>
        </p:spPr>
        <p:txBody>
          <a:bodyPr wrap="none" rtlCol="0">
            <a:spAutoFit/>
          </a:bodyPr>
          <a:lstStyle/>
          <a:p>
            <a:r>
              <a:rPr lang="tr-TR" sz="1400" dirty="0" err="1">
                <a:solidFill>
                  <a:schemeClr val="bg1"/>
                </a:solidFill>
              </a:rPr>
              <a:t>Biyoçeşitliliğin</a:t>
            </a:r>
            <a:r>
              <a:rPr lang="tr-TR" sz="1400" dirty="0">
                <a:solidFill>
                  <a:schemeClr val="bg1"/>
                </a:solidFill>
              </a:rPr>
              <a:t> kaybı ve yıkımı</a:t>
            </a:r>
          </a:p>
        </p:txBody>
      </p:sp>
      <p:sp>
        <p:nvSpPr>
          <p:cNvPr id="44" name="TextBox 43">
            <a:extLst>
              <a:ext uri="{FF2B5EF4-FFF2-40B4-BE49-F238E27FC236}">
                <a16:creationId xmlns:a16="http://schemas.microsoft.com/office/drawing/2014/main" id="{F3BCE4C0-023B-4861-BBA4-0CAE19B17B5C}"/>
              </a:ext>
            </a:extLst>
          </p:cNvPr>
          <p:cNvSpPr txBox="1"/>
          <p:nvPr/>
        </p:nvSpPr>
        <p:spPr>
          <a:xfrm>
            <a:off x="5601735" y="3042737"/>
            <a:ext cx="1580754" cy="307777"/>
          </a:xfrm>
          <a:prstGeom prst="rect">
            <a:avLst/>
          </a:prstGeom>
          <a:solidFill>
            <a:srgbClr val="1E8C5B"/>
          </a:solidFill>
        </p:spPr>
        <p:txBody>
          <a:bodyPr wrap="none" rtlCol="0">
            <a:spAutoFit/>
          </a:bodyPr>
          <a:lstStyle/>
          <a:p>
            <a:r>
              <a:rPr lang="tr-TR" sz="1400" dirty="0">
                <a:solidFill>
                  <a:schemeClr val="bg1"/>
                </a:solidFill>
              </a:rPr>
              <a:t>Doğal kaynak kıtlığı</a:t>
            </a:r>
          </a:p>
        </p:txBody>
      </p:sp>
      <p:sp>
        <p:nvSpPr>
          <p:cNvPr id="45" name="TextBox 44">
            <a:extLst>
              <a:ext uri="{FF2B5EF4-FFF2-40B4-BE49-F238E27FC236}">
                <a16:creationId xmlns:a16="http://schemas.microsoft.com/office/drawing/2014/main" id="{353CB6B0-24DC-49B7-8521-41D3060DA403}"/>
              </a:ext>
            </a:extLst>
          </p:cNvPr>
          <p:cNvSpPr txBox="1"/>
          <p:nvPr/>
        </p:nvSpPr>
        <p:spPr>
          <a:xfrm>
            <a:off x="5606553" y="3417715"/>
            <a:ext cx="2396233" cy="307777"/>
          </a:xfrm>
          <a:prstGeom prst="rect">
            <a:avLst/>
          </a:prstGeom>
          <a:solidFill>
            <a:srgbClr val="8F317B"/>
          </a:solidFill>
        </p:spPr>
        <p:txBody>
          <a:bodyPr wrap="none" rtlCol="0">
            <a:spAutoFit/>
          </a:bodyPr>
          <a:lstStyle/>
          <a:p>
            <a:r>
              <a:rPr lang="tr-TR" sz="1400" dirty="0">
                <a:solidFill>
                  <a:schemeClr val="bg1"/>
                </a:solidFill>
              </a:rPr>
              <a:t>Yanlış bilgi ve dezenformasyon</a:t>
            </a:r>
          </a:p>
        </p:txBody>
      </p:sp>
      <p:sp>
        <p:nvSpPr>
          <p:cNvPr id="46" name="TextBox 45">
            <a:extLst>
              <a:ext uri="{FF2B5EF4-FFF2-40B4-BE49-F238E27FC236}">
                <a16:creationId xmlns:a16="http://schemas.microsoft.com/office/drawing/2014/main" id="{9C08E952-7E22-4F2F-9AFC-010B037BC3D2}"/>
              </a:ext>
            </a:extLst>
          </p:cNvPr>
          <p:cNvSpPr txBox="1"/>
          <p:nvPr/>
        </p:nvSpPr>
        <p:spPr>
          <a:xfrm>
            <a:off x="5633003" y="3821033"/>
            <a:ext cx="2550955" cy="307777"/>
          </a:xfrm>
          <a:prstGeom prst="rect">
            <a:avLst/>
          </a:prstGeom>
          <a:solidFill>
            <a:srgbClr val="8F317B"/>
          </a:solidFill>
        </p:spPr>
        <p:txBody>
          <a:bodyPr wrap="none" rtlCol="0">
            <a:spAutoFit/>
          </a:bodyPr>
          <a:lstStyle/>
          <a:p>
            <a:r>
              <a:rPr lang="tr-TR" sz="1400" dirty="0">
                <a:solidFill>
                  <a:schemeClr val="bg1"/>
                </a:solidFill>
              </a:rPr>
              <a:t>Yapay zekanın olumsuz sonuçları</a:t>
            </a:r>
          </a:p>
        </p:txBody>
      </p:sp>
      <p:sp>
        <p:nvSpPr>
          <p:cNvPr id="48" name="TextBox 47">
            <a:extLst>
              <a:ext uri="{FF2B5EF4-FFF2-40B4-BE49-F238E27FC236}">
                <a16:creationId xmlns:a16="http://schemas.microsoft.com/office/drawing/2014/main" id="{C8259DF5-41BD-4E11-94D6-8E2BD5E406B3}"/>
              </a:ext>
            </a:extLst>
          </p:cNvPr>
          <p:cNvSpPr txBox="1"/>
          <p:nvPr/>
        </p:nvSpPr>
        <p:spPr>
          <a:xfrm>
            <a:off x="5015750" y="1844669"/>
            <a:ext cx="554358" cy="307777"/>
          </a:xfrm>
          <a:prstGeom prst="rect">
            <a:avLst/>
          </a:prstGeom>
          <a:solidFill>
            <a:schemeClr val="bg1"/>
          </a:solidFill>
        </p:spPr>
        <p:txBody>
          <a:bodyPr wrap="square" rtlCol="0">
            <a:spAutoFit/>
          </a:bodyPr>
          <a:lstStyle/>
          <a:p>
            <a:pPr algn="r"/>
            <a:r>
              <a:rPr lang="tr-TR" sz="1400" dirty="0"/>
              <a:t>1</a:t>
            </a:r>
            <a:endParaRPr lang="tr-TR" sz="1400" dirty="0">
              <a:solidFill>
                <a:schemeClr val="bg1"/>
              </a:solidFill>
            </a:endParaRPr>
          </a:p>
        </p:txBody>
      </p:sp>
      <p:sp>
        <p:nvSpPr>
          <p:cNvPr id="50" name="TextBox 49">
            <a:extLst>
              <a:ext uri="{FF2B5EF4-FFF2-40B4-BE49-F238E27FC236}">
                <a16:creationId xmlns:a16="http://schemas.microsoft.com/office/drawing/2014/main" id="{6AC80692-E28B-4975-836F-13420E007FFD}"/>
              </a:ext>
            </a:extLst>
          </p:cNvPr>
          <p:cNvSpPr txBox="1"/>
          <p:nvPr/>
        </p:nvSpPr>
        <p:spPr>
          <a:xfrm>
            <a:off x="5015750" y="2254914"/>
            <a:ext cx="554358" cy="307777"/>
          </a:xfrm>
          <a:prstGeom prst="rect">
            <a:avLst/>
          </a:prstGeom>
          <a:solidFill>
            <a:schemeClr val="bg1"/>
          </a:solidFill>
        </p:spPr>
        <p:txBody>
          <a:bodyPr wrap="square" rtlCol="0">
            <a:spAutoFit/>
          </a:bodyPr>
          <a:lstStyle/>
          <a:p>
            <a:pPr algn="r"/>
            <a:r>
              <a:rPr lang="tr-TR" sz="1400" dirty="0"/>
              <a:t>2</a:t>
            </a:r>
            <a:endParaRPr lang="tr-TR" sz="1400" dirty="0">
              <a:solidFill>
                <a:schemeClr val="bg1"/>
              </a:solidFill>
            </a:endParaRPr>
          </a:p>
        </p:txBody>
      </p:sp>
      <p:sp>
        <p:nvSpPr>
          <p:cNvPr id="52" name="TextBox 51">
            <a:extLst>
              <a:ext uri="{FF2B5EF4-FFF2-40B4-BE49-F238E27FC236}">
                <a16:creationId xmlns:a16="http://schemas.microsoft.com/office/drawing/2014/main" id="{CC2CD872-9D5F-47A2-8229-9065C308A7A6}"/>
              </a:ext>
            </a:extLst>
          </p:cNvPr>
          <p:cNvSpPr txBox="1"/>
          <p:nvPr/>
        </p:nvSpPr>
        <p:spPr>
          <a:xfrm>
            <a:off x="5016308" y="2654233"/>
            <a:ext cx="554358" cy="307777"/>
          </a:xfrm>
          <a:prstGeom prst="rect">
            <a:avLst/>
          </a:prstGeom>
          <a:solidFill>
            <a:schemeClr val="bg1"/>
          </a:solidFill>
        </p:spPr>
        <p:txBody>
          <a:bodyPr wrap="square" rtlCol="0">
            <a:spAutoFit/>
          </a:bodyPr>
          <a:lstStyle/>
          <a:p>
            <a:pPr algn="r"/>
            <a:r>
              <a:rPr lang="tr-TR" sz="1400" dirty="0"/>
              <a:t>3</a:t>
            </a:r>
            <a:endParaRPr lang="tr-TR" sz="1400" dirty="0">
              <a:solidFill>
                <a:schemeClr val="bg1"/>
              </a:solidFill>
            </a:endParaRPr>
          </a:p>
        </p:txBody>
      </p:sp>
      <p:grpSp>
        <p:nvGrpSpPr>
          <p:cNvPr id="6" name="Group 5">
            <a:extLst>
              <a:ext uri="{FF2B5EF4-FFF2-40B4-BE49-F238E27FC236}">
                <a16:creationId xmlns:a16="http://schemas.microsoft.com/office/drawing/2014/main" id="{365FDE0F-F296-4280-A3E8-752ADE2F553F}"/>
              </a:ext>
            </a:extLst>
          </p:cNvPr>
          <p:cNvGrpSpPr/>
          <p:nvPr/>
        </p:nvGrpSpPr>
        <p:grpSpPr>
          <a:xfrm>
            <a:off x="4999711" y="1902466"/>
            <a:ext cx="560714" cy="3829646"/>
            <a:chOff x="1413955" y="1855599"/>
            <a:chExt cx="560714" cy="3829646"/>
          </a:xfrm>
        </p:grpSpPr>
        <p:sp>
          <p:nvSpPr>
            <p:cNvPr id="47" name="TextBox 46">
              <a:extLst>
                <a:ext uri="{FF2B5EF4-FFF2-40B4-BE49-F238E27FC236}">
                  <a16:creationId xmlns:a16="http://schemas.microsoft.com/office/drawing/2014/main" id="{818B51AA-60B0-4EE2-9115-6277596D9CAA}"/>
                </a:ext>
              </a:extLst>
            </p:cNvPr>
            <p:cNvSpPr txBox="1"/>
            <p:nvPr/>
          </p:nvSpPr>
          <p:spPr>
            <a:xfrm>
              <a:off x="1420311" y="1855599"/>
              <a:ext cx="554358" cy="307777"/>
            </a:xfrm>
            <a:prstGeom prst="rect">
              <a:avLst/>
            </a:prstGeom>
            <a:solidFill>
              <a:schemeClr val="bg1"/>
            </a:solidFill>
          </p:spPr>
          <p:txBody>
            <a:bodyPr wrap="square" rtlCol="0">
              <a:spAutoFit/>
            </a:bodyPr>
            <a:lstStyle/>
            <a:p>
              <a:pPr algn="r"/>
              <a:r>
                <a:rPr lang="tr-TR" sz="1400" dirty="0"/>
                <a:t>1</a:t>
              </a:r>
              <a:endParaRPr lang="tr-TR" sz="1400" dirty="0">
                <a:solidFill>
                  <a:schemeClr val="bg1"/>
                </a:solidFill>
              </a:endParaRPr>
            </a:p>
          </p:txBody>
        </p:sp>
        <p:sp>
          <p:nvSpPr>
            <p:cNvPr id="49" name="TextBox 48">
              <a:extLst>
                <a:ext uri="{FF2B5EF4-FFF2-40B4-BE49-F238E27FC236}">
                  <a16:creationId xmlns:a16="http://schemas.microsoft.com/office/drawing/2014/main" id="{A47B70E6-1DD1-4CBD-87A9-289BC4F4E7E6}"/>
                </a:ext>
              </a:extLst>
            </p:cNvPr>
            <p:cNvSpPr txBox="1"/>
            <p:nvPr/>
          </p:nvSpPr>
          <p:spPr>
            <a:xfrm>
              <a:off x="1420311" y="2266433"/>
              <a:ext cx="554358" cy="307777"/>
            </a:xfrm>
            <a:prstGeom prst="rect">
              <a:avLst/>
            </a:prstGeom>
            <a:solidFill>
              <a:schemeClr val="bg1"/>
            </a:solidFill>
          </p:spPr>
          <p:txBody>
            <a:bodyPr wrap="square" rtlCol="0">
              <a:spAutoFit/>
            </a:bodyPr>
            <a:lstStyle/>
            <a:p>
              <a:pPr algn="r"/>
              <a:r>
                <a:rPr lang="tr-TR" sz="1400" dirty="0"/>
                <a:t>2</a:t>
              </a:r>
              <a:endParaRPr lang="tr-TR" sz="1400" dirty="0">
                <a:solidFill>
                  <a:schemeClr val="bg1"/>
                </a:solidFill>
              </a:endParaRPr>
            </a:p>
          </p:txBody>
        </p:sp>
        <p:sp>
          <p:nvSpPr>
            <p:cNvPr id="51" name="TextBox 50">
              <a:extLst>
                <a:ext uri="{FF2B5EF4-FFF2-40B4-BE49-F238E27FC236}">
                  <a16:creationId xmlns:a16="http://schemas.microsoft.com/office/drawing/2014/main" id="{EE357D8B-0A47-4DAF-93CB-F1B07B9BCBAA}"/>
                </a:ext>
              </a:extLst>
            </p:cNvPr>
            <p:cNvSpPr txBox="1"/>
            <p:nvPr/>
          </p:nvSpPr>
          <p:spPr>
            <a:xfrm>
              <a:off x="1420311" y="2626984"/>
              <a:ext cx="554358" cy="307777"/>
            </a:xfrm>
            <a:prstGeom prst="rect">
              <a:avLst/>
            </a:prstGeom>
            <a:solidFill>
              <a:schemeClr val="bg1"/>
            </a:solidFill>
          </p:spPr>
          <p:txBody>
            <a:bodyPr wrap="square" rtlCol="0">
              <a:spAutoFit/>
            </a:bodyPr>
            <a:lstStyle/>
            <a:p>
              <a:pPr algn="r"/>
              <a:r>
                <a:rPr lang="tr-TR" sz="1400" dirty="0"/>
                <a:t>3</a:t>
              </a:r>
              <a:endParaRPr lang="tr-TR" sz="1400" dirty="0">
                <a:solidFill>
                  <a:schemeClr val="bg1"/>
                </a:solidFill>
              </a:endParaRPr>
            </a:p>
          </p:txBody>
        </p:sp>
        <p:sp>
          <p:nvSpPr>
            <p:cNvPr id="53" name="TextBox 52">
              <a:extLst>
                <a:ext uri="{FF2B5EF4-FFF2-40B4-BE49-F238E27FC236}">
                  <a16:creationId xmlns:a16="http://schemas.microsoft.com/office/drawing/2014/main" id="{4185C5A9-1053-4266-8E3B-A146F952893A}"/>
                </a:ext>
              </a:extLst>
            </p:cNvPr>
            <p:cNvSpPr txBox="1"/>
            <p:nvPr/>
          </p:nvSpPr>
          <p:spPr>
            <a:xfrm>
              <a:off x="1418195" y="3045489"/>
              <a:ext cx="554358" cy="307777"/>
            </a:xfrm>
            <a:prstGeom prst="rect">
              <a:avLst/>
            </a:prstGeom>
            <a:solidFill>
              <a:schemeClr val="bg1"/>
            </a:solidFill>
          </p:spPr>
          <p:txBody>
            <a:bodyPr wrap="square" rtlCol="0">
              <a:spAutoFit/>
            </a:bodyPr>
            <a:lstStyle/>
            <a:p>
              <a:pPr algn="r"/>
              <a:r>
                <a:rPr lang="tr-TR" sz="1400" dirty="0"/>
                <a:t>4</a:t>
              </a:r>
              <a:endParaRPr lang="tr-TR" sz="1400" dirty="0">
                <a:solidFill>
                  <a:schemeClr val="bg1"/>
                </a:solidFill>
              </a:endParaRPr>
            </a:p>
          </p:txBody>
        </p:sp>
        <p:sp>
          <p:nvSpPr>
            <p:cNvPr id="54" name="TextBox 53">
              <a:extLst>
                <a:ext uri="{FF2B5EF4-FFF2-40B4-BE49-F238E27FC236}">
                  <a16:creationId xmlns:a16="http://schemas.microsoft.com/office/drawing/2014/main" id="{1486E5F5-D665-462E-898B-46DC531FAC39}"/>
                </a:ext>
              </a:extLst>
            </p:cNvPr>
            <p:cNvSpPr txBox="1"/>
            <p:nvPr/>
          </p:nvSpPr>
          <p:spPr>
            <a:xfrm>
              <a:off x="1418195" y="3412834"/>
              <a:ext cx="554358" cy="307777"/>
            </a:xfrm>
            <a:prstGeom prst="rect">
              <a:avLst/>
            </a:prstGeom>
            <a:solidFill>
              <a:schemeClr val="bg1"/>
            </a:solidFill>
          </p:spPr>
          <p:txBody>
            <a:bodyPr wrap="square" rtlCol="0">
              <a:spAutoFit/>
            </a:bodyPr>
            <a:lstStyle/>
            <a:p>
              <a:pPr algn="r"/>
              <a:r>
                <a:rPr lang="tr-TR" sz="1400" dirty="0"/>
                <a:t>5</a:t>
              </a:r>
              <a:endParaRPr lang="tr-TR" sz="1400" dirty="0">
                <a:solidFill>
                  <a:schemeClr val="bg1"/>
                </a:solidFill>
              </a:endParaRPr>
            </a:p>
          </p:txBody>
        </p:sp>
        <p:sp>
          <p:nvSpPr>
            <p:cNvPr id="55" name="TextBox 54">
              <a:extLst>
                <a:ext uri="{FF2B5EF4-FFF2-40B4-BE49-F238E27FC236}">
                  <a16:creationId xmlns:a16="http://schemas.microsoft.com/office/drawing/2014/main" id="{B14BD774-2352-4DA6-812A-1128F6FF32FE}"/>
                </a:ext>
              </a:extLst>
            </p:cNvPr>
            <p:cNvSpPr txBox="1"/>
            <p:nvPr/>
          </p:nvSpPr>
          <p:spPr>
            <a:xfrm>
              <a:off x="1418195" y="3816126"/>
              <a:ext cx="554358" cy="307777"/>
            </a:xfrm>
            <a:prstGeom prst="rect">
              <a:avLst/>
            </a:prstGeom>
            <a:solidFill>
              <a:schemeClr val="bg1"/>
            </a:solidFill>
          </p:spPr>
          <p:txBody>
            <a:bodyPr wrap="square" rtlCol="0">
              <a:spAutoFit/>
            </a:bodyPr>
            <a:lstStyle/>
            <a:p>
              <a:pPr algn="r"/>
              <a:r>
                <a:rPr lang="tr-TR" sz="1400" dirty="0"/>
                <a:t>6</a:t>
              </a:r>
              <a:endParaRPr lang="tr-TR" sz="1400" dirty="0">
                <a:solidFill>
                  <a:schemeClr val="bg1"/>
                </a:solidFill>
              </a:endParaRPr>
            </a:p>
          </p:txBody>
        </p:sp>
        <p:sp>
          <p:nvSpPr>
            <p:cNvPr id="56" name="TextBox 55">
              <a:extLst>
                <a:ext uri="{FF2B5EF4-FFF2-40B4-BE49-F238E27FC236}">
                  <a16:creationId xmlns:a16="http://schemas.microsoft.com/office/drawing/2014/main" id="{75A65143-D309-4A6B-9078-C8CA94F2B082}"/>
                </a:ext>
              </a:extLst>
            </p:cNvPr>
            <p:cNvSpPr txBox="1"/>
            <p:nvPr/>
          </p:nvSpPr>
          <p:spPr>
            <a:xfrm>
              <a:off x="1418195" y="4220561"/>
              <a:ext cx="554358" cy="307777"/>
            </a:xfrm>
            <a:prstGeom prst="rect">
              <a:avLst/>
            </a:prstGeom>
            <a:solidFill>
              <a:schemeClr val="bg1"/>
            </a:solidFill>
          </p:spPr>
          <p:txBody>
            <a:bodyPr wrap="square" rtlCol="0">
              <a:spAutoFit/>
            </a:bodyPr>
            <a:lstStyle/>
            <a:p>
              <a:pPr algn="r"/>
              <a:r>
                <a:rPr lang="tr-TR" sz="1400" dirty="0"/>
                <a:t>7</a:t>
              </a:r>
              <a:endParaRPr lang="tr-TR" sz="1400" dirty="0">
                <a:solidFill>
                  <a:schemeClr val="bg1"/>
                </a:solidFill>
              </a:endParaRPr>
            </a:p>
          </p:txBody>
        </p:sp>
        <p:sp>
          <p:nvSpPr>
            <p:cNvPr id="57" name="TextBox 56">
              <a:extLst>
                <a:ext uri="{FF2B5EF4-FFF2-40B4-BE49-F238E27FC236}">
                  <a16:creationId xmlns:a16="http://schemas.microsoft.com/office/drawing/2014/main" id="{E41D75BB-2DDE-429D-AE61-1C5764389042}"/>
                </a:ext>
              </a:extLst>
            </p:cNvPr>
            <p:cNvSpPr txBox="1"/>
            <p:nvPr/>
          </p:nvSpPr>
          <p:spPr>
            <a:xfrm>
              <a:off x="1418195" y="4610387"/>
              <a:ext cx="554358" cy="307777"/>
            </a:xfrm>
            <a:prstGeom prst="rect">
              <a:avLst/>
            </a:prstGeom>
            <a:solidFill>
              <a:schemeClr val="bg1"/>
            </a:solidFill>
          </p:spPr>
          <p:txBody>
            <a:bodyPr wrap="square" rtlCol="0">
              <a:spAutoFit/>
            </a:bodyPr>
            <a:lstStyle/>
            <a:p>
              <a:pPr algn="r"/>
              <a:r>
                <a:rPr lang="tr-TR" sz="1400" dirty="0"/>
                <a:t>8</a:t>
              </a:r>
              <a:endParaRPr lang="tr-TR" sz="1400" dirty="0">
                <a:solidFill>
                  <a:schemeClr val="bg1"/>
                </a:solidFill>
              </a:endParaRPr>
            </a:p>
          </p:txBody>
        </p:sp>
        <p:sp>
          <p:nvSpPr>
            <p:cNvPr id="58" name="TextBox 57">
              <a:extLst>
                <a:ext uri="{FF2B5EF4-FFF2-40B4-BE49-F238E27FC236}">
                  <a16:creationId xmlns:a16="http://schemas.microsoft.com/office/drawing/2014/main" id="{4ADED376-4862-4C18-837D-6BE6CC6AD1A7}"/>
                </a:ext>
              </a:extLst>
            </p:cNvPr>
            <p:cNvSpPr txBox="1"/>
            <p:nvPr/>
          </p:nvSpPr>
          <p:spPr>
            <a:xfrm>
              <a:off x="1413955" y="5000213"/>
              <a:ext cx="554358" cy="307777"/>
            </a:xfrm>
            <a:prstGeom prst="rect">
              <a:avLst/>
            </a:prstGeom>
            <a:solidFill>
              <a:schemeClr val="bg1"/>
            </a:solidFill>
          </p:spPr>
          <p:txBody>
            <a:bodyPr wrap="square" rtlCol="0">
              <a:spAutoFit/>
            </a:bodyPr>
            <a:lstStyle/>
            <a:p>
              <a:pPr algn="r"/>
              <a:r>
                <a:rPr lang="tr-TR" sz="1400" dirty="0"/>
                <a:t>9</a:t>
              </a:r>
              <a:endParaRPr lang="tr-TR" sz="1400" dirty="0">
                <a:solidFill>
                  <a:schemeClr val="bg1"/>
                </a:solidFill>
              </a:endParaRPr>
            </a:p>
          </p:txBody>
        </p:sp>
        <p:sp>
          <p:nvSpPr>
            <p:cNvPr id="59" name="TextBox 58">
              <a:extLst>
                <a:ext uri="{FF2B5EF4-FFF2-40B4-BE49-F238E27FC236}">
                  <a16:creationId xmlns:a16="http://schemas.microsoft.com/office/drawing/2014/main" id="{F574DC3C-3AB6-4E96-B872-0E906CC82C23}"/>
                </a:ext>
              </a:extLst>
            </p:cNvPr>
            <p:cNvSpPr txBox="1"/>
            <p:nvPr/>
          </p:nvSpPr>
          <p:spPr>
            <a:xfrm>
              <a:off x="1413955" y="5377468"/>
              <a:ext cx="554358" cy="307777"/>
            </a:xfrm>
            <a:prstGeom prst="rect">
              <a:avLst/>
            </a:prstGeom>
            <a:solidFill>
              <a:schemeClr val="bg1"/>
            </a:solidFill>
          </p:spPr>
          <p:txBody>
            <a:bodyPr wrap="square" rtlCol="0">
              <a:spAutoFit/>
            </a:bodyPr>
            <a:lstStyle/>
            <a:p>
              <a:pPr algn="r"/>
              <a:r>
                <a:rPr lang="tr-TR" sz="1400" dirty="0"/>
                <a:t>10</a:t>
              </a:r>
              <a:endParaRPr lang="tr-TR" sz="1400" dirty="0">
                <a:solidFill>
                  <a:schemeClr val="bg1"/>
                </a:solidFill>
              </a:endParaRPr>
            </a:p>
          </p:txBody>
        </p:sp>
      </p:grpSp>
      <p:grpSp>
        <p:nvGrpSpPr>
          <p:cNvPr id="60" name="Group 59">
            <a:extLst>
              <a:ext uri="{FF2B5EF4-FFF2-40B4-BE49-F238E27FC236}">
                <a16:creationId xmlns:a16="http://schemas.microsoft.com/office/drawing/2014/main" id="{80A096E2-58F9-4B9B-9BC7-43AEE4475DF6}"/>
              </a:ext>
            </a:extLst>
          </p:cNvPr>
          <p:cNvGrpSpPr/>
          <p:nvPr/>
        </p:nvGrpSpPr>
        <p:grpSpPr>
          <a:xfrm>
            <a:off x="1373797" y="1902466"/>
            <a:ext cx="560714" cy="3829646"/>
            <a:chOff x="1413955" y="1855599"/>
            <a:chExt cx="560714" cy="3829646"/>
          </a:xfrm>
        </p:grpSpPr>
        <p:sp>
          <p:nvSpPr>
            <p:cNvPr id="61" name="TextBox 60">
              <a:extLst>
                <a:ext uri="{FF2B5EF4-FFF2-40B4-BE49-F238E27FC236}">
                  <a16:creationId xmlns:a16="http://schemas.microsoft.com/office/drawing/2014/main" id="{32B8A833-42DD-46BC-8204-D43B21DC2522}"/>
                </a:ext>
              </a:extLst>
            </p:cNvPr>
            <p:cNvSpPr txBox="1"/>
            <p:nvPr/>
          </p:nvSpPr>
          <p:spPr>
            <a:xfrm>
              <a:off x="1420311" y="1855599"/>
              <a:ext cx="554358" cy="307777"/>
            </a:xfrm>
            <a:prstGeom prst="rect">
              <a:avLst/>
            </a:prstGeom>
            <a:solidFill>
              <a:schemeClr val="bg1"/>
            </a:solidFill>
          </p:spPr>
          <p:txBody>
            <a:bodyPr wrap="square" rtlCol="0">
              <a:spAutoFit/>
            </a:bodyPr>
            <a:lstStyle/>
            <a:p>
              <a:pPr algn="r"/>
              <a:r>
                <a:rPr lang="tr-TR" sz="1400" dirty="0"/>
                <a:t>1</a:t>
              </a:r>
              <a:endParaRPr lang="tr-TR" sz="1400" dirty="0">
                <a:solidFill>
                  <a:schemeClr val="bg1"/>
                </a:solidFill>
              </a:endParaRPr>
            </a:p>
          </p:txBody>
        </p:sp>
        <p:sp>
          <p:nvSpPr>
            <p:cNvPr id="62" name="TextBox 61">
              <a:extLst>
                <a:ext uri="{FF2B5EF4-FFF2-40B4-BE49-F238E27FC236}">
                  <a16:creationId xmlns:a16="http://schemas.microsoft.com/office/drawing/2014/main" id="{4493208D-DDD5-46BE-AB95-46749CAA9E54}"/>
                </a:ext>
              </a:extLst>
            </p:cNvPr>
            <p:cNvSpPr txBox="1"/>
            <p:nvPr/>
          </p:nvSpPr>
          <p:spPr>
            <a:xfrm>
              <a:off x="1420311" y="2266433"/>
              <a:ext cx="554358" cy="307777"/>
            </a:xfrm>
            <a:prstGeom prst="rect">
              <a:avLst/>
            </a:prstGeom>
            <a:solidFill>
              <a:schemeClr val="bg1"/>
            </a:solidFill>
          </p:spPr>
          <p:txBody>
            <a:bodyPr wrap="square" rtlCol="0">
              <a:spAutoFit/>
            </a:bodyPr>
            <a:lstStyle/>
            <a:p>
              <a:pPr algn="r"/>
              <a:r>
                <a:rPr lang="tr-TR" sz="1400" dirty="0"/>
                <a:t>2</a:t>
              </a:r>
              <a:endParaRPr lang="tr-TR" sz="1400" dirty="0">
                <a:solidFill>
                  <a:schemeClr val="bg1"/>
                </a:solidFill>
              </a:endParaRPr>
            </a:p>
          </p:txBody>
        </p:sp>
        <p:sp>
          <p:nvSpPr>
            <p:cNvPr id="63" name="TextBox 62">
              <a:extLst>
                <a:ext uri="{FF2B5EF4-FFF2-40B4-BE49-F238E27FC236}">
                  <a16:creationId xmlns:a16="http://schemas.microsoft.com/office/drawing/2014/main" id="{35D5A759-D29C-4C68-8FB5-D5C678684A5D}"/>
                </a:ext>
              </a:extLst>
            </p:cNvPr>
            <p:cNvSpPr txBox="1"/>
            <p:nvPr/>
          </p:nvSpPr>
          <p:spPr>
            <a:xfrm>
              <a:off x="1420311" y="2626984"/>
              <a:ext cx="554358" cy="307777"/>
            </a:xfrm>
            <a:prstGeom prst="rect">
              <a:avLst/>
            </a:prstGeom>
            <a:solidFill>
              <a:schemeClr val="bg1"/>
            </a:solidFill>
          </p:spPr>
          <p:txBody>
            <a:bodyPr wrap="square" rtlCol="0">
              <a:spAutoFit/>
            </a:bodyPr>
            <a:lstStyle/>
            <a:p>
              <a:pPr algn="r"/>
              <a:r>
                <a:rPr lang="tr-TR" sz="1400" dirty="0"/>
                <a:t>3</a:t>
              </a:r>
              <a:endParaRPr lang="tr-TR" sz="1400" dirty="0">
                <a:solidFill>
                  <a:schemeClr val="bg1"/>
                </a:solidFill>
              </a:endParaRPr>
            </a:p>
          </p:txBody>
        </p:sp>
        <p:sp>
          <p:nvSpPr>
            <p:cNvPr id="64" name="TextBox 63">
              <a:extLst>
                <a:ext uri="{FF2B5EF4-FFF2-40B4-BE49-F238E27FC236}">
                  <a16:creationId xmlns:a16="http://schemas.microsoft.com/office/drawing/2014/main" id="{291CD0BC-85CD-4FA2-A7BD-E5B021BFFFAF}"/>
                </a:ext>
              </a:extLst>
            </p:cNvPr>
            <p:cNvSpPr txBox="1"/>
            <p:nvPr/>
          </p:nvSpPr>
          <p:spPr>
            <a:xfrm>
              <a:off x="1418195" y="3045489"/>
              <a:ext cx="554358" cy="307777"/>
            </a:xfrm>
            <a:prstGeom prst="rect">
              <a:avLst/>
            </a:prstGeom>
            <a:solidFill>
              <a:schemeClr val="bg1"/>
            </a:solidFill>
          </p:spPr>
          <p:txBody>
            <a:bodyPr wrap="square" rtlCol="0">
              <a:spAutoFit/>
            </a:bodyPr>
            <a:lstStyle/>
            <a:p>
              <a:pPr algn="r"/>
              <a:r>
                <a:rPr lang="tr-TR" sz="1400" dirty="0"/>
                <a:t>4</a:t>
              </a:r>
              <a:endParaRPr lang="tr-TR" sz="1400" dirty="0">
                <a:solidFill>
                  <a:schemeClr val="bg1"/>
                </a:solidFill>
              </a:endParaRPr>
            </a:p>
          </p:txBody>
        </p:sp>
        <p:sp>
          <p:nvSpPr>
            <p:cNvPr id="65" name="TextBox 64">
              <a:extLst>
                <a:ext uri="{FF2B5EF4-FFF2-40B4-BE49-F238E27FC236}">
                  <a16:creationId xmlns:a16="http://schemas.microsoft.com/office/drawing/2014/main" id="{64C6F2DE-F68F-4CFA-889B-37EBF4621BE9}"/>
                </a:ext>
              </a:extLst>
            </p:cNvPr>
            <p:cNvSpPr txBox="1"/>
            <p:nvPr/>
          </p:nvSpPr>
          <p:spPr>
            <a:xfrm>
              <a:off x="1418195" y="3412834"/>
              <a:ext cx="554358" cy="307777"/>
            </a:xfrm>
            <a:prstGeom prst="rect">
              <a:avLst/>
            </a:prstGeom>
            <a:solidFill>
              <a:schemeClr val="bg1"/>
            </a:solidFill>
          </p:spPr>
          <p:txBody>
            <a:bodyPr wrap="square" rtlCol="0">
              <a:spAutoFit/>
            </a:bodyPr>
            <a:lstStyle/>
            <a:p>
              <a:pPr algn="r"/>
              <a:r>
                <a:rPr lang="tr-TR" sz="1400" dirty="0"/>
                <a:t>5</a:t>
              </a:r>
              <a:endParaRPr lang="tr-TR" sz="1400" dirty="0">
                <a:solidFill>
                  <a:schemeClr val="bg1"/>
                </a:solidFill>
              </a:endParaRPr>
            </a:p>
          </p:txBody>
        </p:sp>
        <p:sp>
          <p:nvSpPr>
            <p:cNvPr id="66" name="TextBox 65">
              <a:extLst>
                <a:ext uri="{FF2B5EF4-FFF2-40B4-BE49-F238E27FC236}">
                  <a16:creationId xmlns:a16="http://schemas.microsoft.com/office/drawing/2014/main" id="{B736F443-AA77-42DE-A5E9-B8D146F82E48}"/>
                </a:ext>
              </a:extLst>
            </p:cNvPr>
            <p:cNvSpPr txBox="1"/>
            <p:nvPr/>
          </p:nvSpPr>
          <p:spPr>
            <a:xfrm>
              <a:off x="1418195" y="3816126"/>
              <a:ext cx="554358" cy="307777"/>
            </a:xfrm>
            <a:prstGeom prst="rect">
              <a:avLst/>
            </a:prstGeom>
            <a:solidFill>
              <a:schemeClr val="bg1"/>
            </a:solidFill>
          </p:spPr>
          <p:txBody>
            <a:bodyPr wrap="square" rtlCol="0">
              <a:spAutoFit/>
            </a:bodyPr>
            <a:lstStyle/>
            <a:p>
              <a:pPr algn="r"/>
              <a:r>
                <a:rPr lang="tr-TR" sz="1400" dirty="0"/>
                <a:t>6</a:t>
              </a:r>
              <a:endParaRPr lang="tr-TR" sz="1400" dirty="0">
                <a:solidFill>
                  <a:schemeClr val="bg1"/>
                </a:solidFill>
              </a:endParaRPr>
            </a:p>
          </p:txBody>
        </p:sp>
        <p:sp>
          <p:nvSpPr>
            <p:cNvPr id="67" name="TextBox 66">
              <a:extLst>
                <a:ext uri="{FF2B5EF4-FFF2-40B4-BE49-F238E27FC236}">
                  <a16:creationId xmlns:a16="http://schemas.microsoft.com/office/drawing/2014/main" id="{78062F8B-997E-4FC4-8812-10B346426E13}"/>
                </a:ext>
              </a:extLst>
            </p:cNvPr>
            <p:cNvSpPr txBox="1"/>
            <p:nvPr/>
          </p:nvSpPr>
          <p:spPr>
            <a:xfrm>
              <a:off x="1418195" y="4220561"/>
              <a:ext cx="554358" cy="307777"/>
            </a:xfrm>
            <a:prstGeom prst="rect">
              <a:avLst/>
            </a:prstGeom>
            <a:solidFill>
              <a:schemeClr val="bg1"/>
            </a:solidFill>
          </p:spPr>
          <p:txBody>
            <a:bodyPr wrap="square" rtlCol="0">
              <a:spAutoFit/>
            </a:bodyPr>
            <a:lstStyle/>
            <a:p>
              <a:pPr algn="r"/>
              <a:r>
                <a:rPr lang="tr-TR" sz="1400" dirty="0"/>
                <a:t>7</a:t>
              </a:r>
              <a:endParaRPr lang="tr-TR" sz="1400" dirty="0">
                <a:solidFill>
                  <a:schemeClr val="bg1"/>
                </a:solidFill>
              </a:endParaRPr>
            </a:p>
          </p:txBody>
        </p:sp>
        <p:sp>
          <p:nvSpPr>
            <p:cNvPr id="68" name="TextBox 67">
              <a:extLst>
                <a:ext uri="{FF2B5EF4-FFF2-40B4-BE49-F238E27FC236}">
                  <a16:creationId xmlns:a16="http://schemas.microsoft.com/office/drawing/2014/main" id="{1E8A1096-FC38-45CB-9F8B-AFA074E4FBAE}"/>
                </a:ext>
              </a:extLst>
            </p:cNvPr>
            <p:cNvSpPr txBox="1"/>
            <p:nvPr/>
          </p:nvSpPr>
          <p:spPr>
            <a:xfrm>
              <a:off x="1418195" y="4610387"/>
              <a:ext cx="554358" cy="307777"/>
            </a:xfrm>
            <a:prstGeom prst="rect">
              <a:avLst/>
            </a:prstGeom>
            <a:solidFill>
              <a:schemeClr val="bg1"/>
            </a:solidFill>
          </p:spPr>
          <p:txBody>
            <a:bodyPr wrap="square" rtlCol="0">
              <a:spAutoFit/>
            </a:bodyPr>
            <a:lstStyle/>
            <a:p>
              <a:pPr algn="r"/>
              <a:r>
                <a:rPr lang="tr-TR" sz="1400" dirty="0"/>
                <a:t>8</a:t>
              </a:r>
              <a:endParaRPr lang="tr-TR" sz="1400" dirty="0">
                <a:solidFill>
                  <a:schemeClr val="bg1"/>
                </a:solidFill>
              </a:endParaRPr>
            </a:p>
          </p:txBody>
        </p:sp>
        <p:sp>
          <p:nvSpPr>
            <p:cNvPr id="69" name="TextBox 68">
              <a:extLst>
                <a:ext uri="{FF2B5EF4-FFF2-40B4-BE49-F238E27FC236}">
                  <a16:creationId xmlns:a16="http://schemas.microsoft.com/office/drawing/2014/main" id="{379E4FF2-A1DB-4718-BA0E-7AF48FA944AB}"/>
                </a:ext>
              </a:extLst>
            </p:cNvPr>
            <p:cNvSpPr txBox="1"/>
            <p:nvPr/>
          </p:nvSpPr>
          <p:spPr>
            <a:xfrm>
              <a:off x="1413955" y="5000213"/>
              <a:ext cx="554358" cy="307777"/>
            </a:xfrm>
            <a:prstGeom prst="rect">
              <a:avLst/>
            </a:prstGeom>
            <a:solidFill>
              <a:schemeClr val="bg1"/>
            </a:solidFill>
          </p:spPr>
          <p:txBody>
            <a:bodyPr wrap="square" rtlCol="0">
              <a:spAutoFit/>
            </a:bodyPr>
            <a:lstStyle/>
            <a:p>
              <a:pPr algn="r"/>
              <a:r>
                <a:rPr lang="tr-TR" sz="1400" dirty="0"/>
                <a:t>9</a:t>
              </a:r>
              <a:endParaRPr lang="tr-TR" sz="1400" dirty="0">
                <a:solidFill>
                  <a:schemeClr val="bg1"/>
                </a:solidFill>
              </a:endParaRPr>
            </a:p>
          </p:txBody>
        </p:sp>
        <p:sp>
          <p:nvSpPr>
            <p:cNvPr id="70" name="TextBox 69">
              <a:extLst>
                <a:ext uri="{FF2B5EF4-FFF2-40B4-BE49-F238E27FC236}">
                  <a16:creationId xmlns:a16="http://schemas.microsoft.com/office/drawing/2014/main" id="{8FFE386D-5340-4F17-8779-9CAE35660997}"/>
                </a:ext>
              </a:extLst>
            </p:cNvPr>
            <p:cNvSpPr txBox="1"/>
            <p:nvPr/>
          </p:nvSpPr>
          <p:spPr>
            <a:xfrm>
              <a:off x="1413955" y="5377468"/>
              <a:ext cx="554358" cy="307777"/>
            </a:xfrm>
            <a:prstGeom prst="rect">
              <a:avLst/>
            </a:prstGeom>
            <a:solidFill>
              <a:schemeClr val="bg1"/>
            </a:solidFill>
          </p:spPr>
          <p:txBody>
            <a:bodyPr wrap="square" rtlCol="0">
              <a:spAutoFit/>
            </a:bodyPr>
            <a:lstStyle/>
            <a:p>
              <a:pPr algn="r"/>
              <a:r>
                <a:rPr lang="tr-TR" sz="1400" dirty="0"/>
                <a:t>10</a:t>
              </a:r>
              <a:endParaRPr lang="tr-TR" sz="1400" dirty="0">
                <a:solidFill>
                  <a:schemeClr val="bg1"/>
                </a:solidFill>
              </a:endParaRPr>
            </a:p>
          </p:txBody>
        </p:sp>
      </p:grpSp>
      <p:sp>
        <p:nvSpPr>
          <p:cNvPr id="82" name="TextBox 81">
            <a:extLst>
              <a:ext uri="{FF2B5EF4-FFF2-40B4-BE49-F238E27FC236}">
                <a16:creationId xmlns:a16="http://schemas.microsoft.com/office/drawing/2014/main" id="{31A511E4-2327-4FB4-8565-1241B0F9CF8C}"/>
              </a:ext>
            </a:extLst>
          </p:cNvPr>
          <p:cNvSpPr txBox="1"/>
          <p:nvPr/>
        </p:nvSpPr>
        <p:spPr>
          <a:xfrm>
            <a:off x="1522805" y="5925548"/>
            <a:ext cx="1187889" cy="276999"/>
          </a:xfrm>
          <a:prstGeom prst="rect">
            <a:avLst/>
          </a:prstGeom>
          <a:solidFill>
            <a:schemeClr val="bg1"/>
          </a:solidFill>
        </p:spPr>
        <p:txBody>
          <a:bodyPr wrap="none" rtlCol="0">
            <a:spAutoFit/>
          </a:bodyPr>
          <a:lstStyle/>
          <a:p>
            <a:r>
              <a:rPr lang="tr-TR" sz="1200" dirty="0"/>
              <a:t>Risk Kategorileri</a:t>
            </a:r>
          </a:p>
        </p:txBody>
      </p:sp>
      <p:sp>
        <p:nvSpPr>
          <p:cNvPr id="83" name="TextBox 82">
            <a:extLst>
              <a:ext uri="{FF2B5EF4-FFF2-40B4-BE49-F238E27FC236}">
                <a16:creationId xmlns:a16="http://schemas.microsoft.com/office/drawing/2014/main" id="{49CE793E-DB48-48EA-9031-083F17F88B2B}"/>
              </a:ext>
            </a:extLst>
          </p:cNvPr>
          <p:cNvSpPr txBox="1"/>
          <p:nvPr/>
        </p:nvSpPr>
        <p:spPr>
          <a:xfrm>
            <a:off x="2836564" y="5949377"/>
            <a:ext cx="798232" cy="276999"/>
          </a:xfrm>
          <a:prstGeom prst="rect">
            <a:avLst/>
          </a:prstGeom>
          <a:solidFill>
            <a:schemeClr val="bg1"/>
          </a:solidFill>
        </p:spPr>
        <p:txBody>
          <a:bodyPr wrap="none" rtlCol="0">
            <a:spAutoFit/>
          </a:bodyPr>
          <a:lstStyle/>
          <a:p>
            <a:r>
              <a:rPr lang="tr-TR" sz="1200" dirty="0"/>
              <a:t>Ekonomik</a:t>
            </a:r>
          </a:p>
        </p:txBody>
      </p:sp>
      <p:sp>
        <p:nvSpPr>
          <p:cNvPr id="84" name="TextBox 83">
            <a:extLst>
              <a:ext uri="{FF2B5EF4-FFF2-40B4-BE49-F238E27FC236}">
                <a16:creationId xmlns:a16="http://schemas.microsoft.com/office/drawing/2014/main" id="{51E59802-E29D-445D-BE82-3DE38A80C6DF}"/>
              </a:ext>
            </a:extLst>
          </p:cNvPr>
          <p:cNvSpPr txBox="1"/>
          <p:nvPr/>
        </p:nvSpPr>
        <p:spPr>
          <a:xfrm>
            <a:off x="3915481" y="5949377"/>
            <a:ext cx="712439" cy="276999"/>
          </a:xfrm>
          <a:prstGeom prst="rect">
            <a:avLst/>
          </a:prstGeom>
          <a:solidFill>
            <a:schemeClr val="bg1"/>
          </a:solidFill>
        </p:spPr>
        <p:txBody>
          <a:bodyPr wrap="none" rtlCol="0">
            <a:spAutoFit/>
          </a:bodyPr>
          <a:lstStyle/>
          <a:p>
            <a:r>
              <a:rPr lang="tr-TR" sz="1200" dirty="0"/>
              <a:t>Çevresel</a:t>
            </a:r>
          </a:p>
        </p:txBody>
      </p:sp>
      <p:sp>
        <p:nvSpPr>
          <p:cNvPr id="85" name="TextBox 84">
            <a:extLst>
              <a:ext uri="{FF2B5EF4-FFF2-40B4-BE49-F238E27FC236}">
                <a16:creationId xmlns:a16="http://schemas.microsoft.com/office/drawing/2014/main" id="{F8CE49C9-4802-4EFD-BAF4-AA1A7A52BB29}"/>
              </a:ext>
            </a:extLst>
          </p:cNvPr>
          <p:cNvSpPr txBox="1"/>
          <p:nvPr/>
        </p:nvSpPr>
        <p:spPr>
          <a:xfrm>
            <a:off x="5162775" y="5954727"/>
            <a:ext cx="782587" cy="276999"/>
          </a:xfrm>
          <a:prstGeom prst="rect">
            <a:avLst/>
          </a:prstGeom>
          <a:solidFill>
            <a:schemeClr val="bg1"/>
          </a:solidFill>
        </p:spPr>
        <p:txBody>
          <a:bodyPr wrap="none" rtlCol="0">
            <a:spAutoFit/>
          </a:bodyPr>
          <a:lstStyle/>
          <a:p>
            <a:r>
              <a:rPr lang="tr-TR" sz="1200" dirty="0"/>
              <a:t>Jeopolitik</a:t>
            </a:r>
          </a:p>
        </p:txBody>
      </p:sp>
      <p:sp>
        <p:nvSpPr>
          <p:cNvPr id="86" name="TextBox 85">
            <a:extLst>
              <a:ext uri="{FF2B5EF4-FFF2-40B4-BE49-F238E27FC236}">
                <a16:creationId xmlns:a16="http://schemas.microsoft.com/office/drawing/2014/main" id="{4ED24BC7-01A2-4467-B43B-FA065DCEDEE8}"/>
              </a:ext>
            </a:extLst>
          </p:cNvPr>
          <p:cNvSpPr txBox="1"/>
          <p:nvPr/>
        </p:nvSpPr>
        <p:spPr>
          <a:xfrm>
            <a:off x="6454657" y="5954727"/>
            <a:ext cx="570734" cy="276999"/>
          </a:xfrm>
          <a:prstGeom prst="rect">
            <a:avLst/>
          </a:prstGeom>
          <a:solidFill>
            <a:schemeClr val="bg1"/>
          </a:solidFill>
        </p:spPr>
        <p:txBody>
          <a:bodyPr wrap="none" rtlCol="0">
            <a:spAutoFit/>
          </a:bodyPr>
          <a:lstStyle/>
          <a:p>
            <a:r>
              <a:rPr lang="tr-TR" sz="1200" dirty="0"/>
              <a:t>Sosyal</a:t>
            </a:r>
          </a:p>
        </p:txBody>
      </p:sp>
      <p:sp>
        <p:nvSpPr>
          <p:cNvPr id="87" name="TextBox 86">
            <a:extLst>
              <a:ext uri="{FF2B5EF4-FFF2-40B4-BE49-F238E27FC236}">
                <a16:creationId xmlns:a16="http://schemas.microsoft.com/office/drawing/2014/main" id="{7AB9D6FA-099F-4F40-93E5-AEE6233103F2}"/>
              </a:ext>
            </a:extLst>
          </p:cNvPr>
          <p:cNvSpPr txBox="1"/>
          <p:nvPr/>
        </p:nvSpPr>
        <p:spPr>
          <a:xfrm>
            <a:off x="7427966" y="5949377"/>
            <a:ext cx="815416" cy="276999"/>
          </a:xfrm>
          <a:prstGeom prst="rect">
            <a:avLst/>
          </a:prstGeom>
          <a:solidFill>
            <a:schemeClr val="bg1"/>
          </a:solidFill>
        </p:spPr>
        <p:txBody>
          <a:bodyPr wrap="none" rtlCol="0">
            <a:spAutoFit/>
          </a:bodyPr>
          <a:lstStyle/>
          <a:p>
            <a:r>
              <a:rPr lang="tr-TR" sz="1200" dirty="0"/>
              <a:t>Teknolojik</a:t>
            </a:r>
          </a:p>
        </p:txBody>
      </p:sp>
      <p:sp>
        <p:nvSpPr>
          <p:cNvPr id="71" name="TextBox 70">
            <a:extLst>
              <a:ext uri="{FF2B5EF4-FFF2-40B4-BE49-F238E27FC236}">
                <a16:creationId xmlns:a16="http://schemas.microsoft.com/office/drawing/2014/main" id="{4CC35907-48E3-4A67-BE5E-71929C9D2A4C}"/>
              </a:ext>
            </a:extLst>
          </p:cNvPr>
          <p:cNvSpPr txBox="1"/>
          <p:nvPr/>
        </p:nvSpPr>
        <p:spPr>
          <a:xfrm>
            <a:off x="1612605" y="1439163"/>
            <a:ext cx="575735" cy="369332"/>
          </a:xfrm>
          <a:prstGeom prst="rect">
            <a:avLst/>
          </a:prstGeom>
          <a:solidFill>
            <a:schemeClr val="bg1"/>
          </a:solidFill>
        </p:spPr>
        <p:txBody>
          <a:bodyPr wrap="none" rtlCol="0">
            <a:spAutoFit/>
          </a:bodyPr>
          <a:lstStyle/>
          <a:p>
            <a:r>
              <a:rPr lang="tr-TR" b="1" dirty="0">
                <a:solidFill>
                  <a:schemeClr val="bg1"/>
                </a:solidFill>
              </a:rPr>
              <a:t>2 Yıl</a:t>
            </a:r>
          </a:p>
        </p:txBody>
      </p:sp>
      <p:sp>
        <p:nvSpPr>
          <p:cNvPr id="72" name="TextBox 71">
            <a:extLst>
              <a:ext uri="{FF2B5EF4-FFF2-40B4-BE49-F238E27FC236}">
                <a16:creationId xmlns:a16="http://schemas.microsoft.com/office/drawing/2014/main" id="{7DD1611A-5287-436A-8E85-6E8179A99514}"/>
              </a:ext>
            </a:extLst>
          </p:cNvPr>
          <p:cNvSpPr txBox="1"/>
          <p:nvPr/>
        </p:nvSpPr>
        <p:spPr>
          <a:xfrm>
            <a:off x="5162775" y="1392668"/>
            <a:ext cx="692754" cy="369332"/>
          </a:xfrm>
          <a:prstGeom prst="rect">
            <a:avLst/>
          </a:prstGeom>
          <a:solidFill>
            <a:schemeClr val="bg1"/>
          </a:solidFill>
        </p:spPr>
        <p:txBody>
          <a:bodyPr wrap="none" rtlCol="0">
            <a:spAutoFit/>
          </a:bodyPr>
          <a:lstStyle/>
          <a:p>
            <a:r>
              <a:rPr lang="tr-TR" b="1" dirty="0">
                <a:solidFill>
                  <a:schemeClr val="bg1"/>
                </a:solidFill>
              </a:rPr>
              <a:t>10 Yıl</a:t>
            </a:r>
          </a:p>
        </p:txBody>
      </p:sp>
      <p:sp>
        <p:nvSpPr>
          <p:cNvPr id="73" name="TextBox 72">
            <a:extLst>
              <a:ext uri="{FF2B5EF4-FFF2-40B4-BE49-F238E27FC236}">
                <a16:creationId xmlns:a16="http://schemas.microsoft.com/office/drawing/2014/main" id="{BF043E66-9667-440C-9329-D5D0D7A84988}"/>
              </a:ext>
            </a:extLst>
          </p:cNvPr>
          <p:cNvSpPr txBox="1"/>
          <p:nvPr/>
        </p:nvSpPr>
        <p:spPr>
          <a:xfrm>
            <a:off x="560549" y="6399471"/>
            <a:ext cx="3724392" cy="317266"/>
          </a:xfrm>
          <a:prstGeom prst="rect">
            <a:avLst/>
          </a:prstGeom>
          <a:noFill/>
        </p:spPr>
        <p:txBody>
          <a:bodyPr wrap="square" rtlCol="0">
            <a:spAutoFit/>
          </a:bodyPr>
          <a:lstStyle/>
          <a:p>
            <a:r>
              <a:rPr lang="tr-TR" sz="731" b="1" dirty="0"/>
              <a:t>Kaynak</a:t>
            </a:r>
            <a:r>
              <a:rPr lang="tr-TR" sz="731" dirty="0"/>
              <a:t>: WEF (World </a:t>
            </a:r>
            <a:r>
              <a:rPr lang="tr-TR" sz="731" dirty="0" err="1"/>
              <a:t>Economic</a:t>
            </a:r>
            <a:r>
              <a:rPr lang="tr-TR" sz="731" dirty="0"/>
              <a:t> Forum)</a:t>
            </a:r>
          </a:p>
          <a:p>
            <a:endParaRPr lang="en-US" sz="731" dirty="0"/>
          </a:p>
        </p:txBody>
      </p:sp>
      <p:sp>
        <p:nvSpPr>
          <p:cNvPr id="74" name="Rectangle 73">
            <a:extLst>
              <a:ext uri="{FF2B5EF4-FFF2-40B4-BE49-F238E27FC236}">
                <a16:creationId xmlns:a16="http://schemas.microsoft.com/office/drawing/2014/main" id="{E58FD662-9E57-4D2C-951E-057EFBDFBC4C}"/>
              </a:ext>
            </a:extLst>
          </p:cNvPr>
          <p:cNvSpPr/>
          <p:nvPr/>
        </p:nvSpPr>
        <p:spPr>
          <a:xfrm>
            <a:off x="456597" y="6657601"/>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1979113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3DD319D-0DCE-4AB1-AA39-647E7C66E1EA}"/>
              </a:ext>
            </a:extLst>
          </p:cNvPr>
          <p:cNvSpPr txBox="1"/>
          <p:nvPr/>
        </p:nvSpPr>
        <p:spPr>
          <a:xfrm>
            <a:off x="521037" y="142780"/>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Sera Gazı Etkisi ve İklim Değişikliği</a:t>
            </a:r>
            <a:endParaRPr lang="en-US" b="1" dirty="0">
              <a:ea typeface="Lato" panose="020F0502020204030203" pitchFamily="34" charset="0"/>
              <a:cs typeface="Arial" panose="020B0604020202020204" pitchFamily="34" charset="0"/>
            </a:endParaRPr>
          </a:p>
        </p:txBody>
      </p:sp>
      <p:sp>
        <p:nvSpPr>
          <p:cNvPr id="20" name="Rounded Rectangle 19"/>
          <p:cNvSpPr/>
          <p:nvPr/>
        </p:nvSpPr>
        <p:spPr>
          <a:xfrm>
            <a:off x="382555" y="784968"/>
            <a:ext cx="9147196" cy="373981"/>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t>Küresel Isınma: 1,5°C Neden Önemli ?  </a:t>
            </a:r>
          </a:p>
        </p:txBody>
      </p:sp>
      <p:sp>
        <p:nvSpPr>
          <p:cNvPr id="25" name="Rectangle 24">
            <a:extLst>
              <a:ext uri="{FF2B5EF4-FFF2-40B4-BE49-F238E27FC236}">
                <a16:creationId xmlns:a16="http://schemas.microsoft.com/office/drawing/2014/main" id="{B4BD2462-FE3E-42D6-AFB7-962B8DE4D849}"/>
              </a:ext>
            </a:extLst>
          </p:cNvPr>
          <p:cNvSpPr/>
          <p:nvPr/>
        </p:nvSpPr>
        <p:spPr>
          <a:xfrm>
            <a:off x="473139" y="6653162"/>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Kasım 2023| Özel ve Gizlidir</a:t>
            </a:r>
          </a:p>
        </p:txBody>
      </p:sp>
      <p:sp>
        <p:nvSpPr>
          <p:cNvPr id="26" name="Slide Number Placeholder 1">
            <a:extLst>
              <a:ext uri="{FF2B5EF4-FFF2-40B4-BE49-F238E27FC236}">
                <a16:creationId xmlns:a16="http://schemas.microsoft.com/office/drawing/2014/main" id="{F1D48241-D3A4-4250-AA9A-3FEED5E2DBBD}"/>
              </a:ext>
            </a:extLst>
          </p:cNvPr>
          <p:cNvSpPr txBox="1">
            <a:spLocks/>
          </p:cNvSpPr>
          <p:nvPr/>
        </p:nvSpPr>
        <p:spPr>
          <a:xfrm>
            <a:off x="9149658" y="6607627"/>
            <a:ext cx="380093" cy="25456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AU" sz="1000" b="1" dirty="0">
              <a:solidFill>
                <a:prstClr val="black"/>
              </a:solidFill>
              <a:latin typeface="Calibri" panose="020F0502020204030204"/>
            </a:endParaRPr>
          </a:p>
        </p:txBody>
      </p:sp>
      <p:sp>
        <p:nvSpPr>
          <p:cNvPr id="24" name="Rectangle 23">
            <a:extLst>
              <a:ext uri="{FF2B5EF4-FFF2-40B4-BE49-F238E27FC236}">
                <a16:creationId xmlns:a16="http://schemas.microsoft.com/office/drawing/2014/main" id="{672509D1-6CA9-49B8-8279-B493C6A72E0D}"/>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graphicFrame>
        <p:nvGraphicFramePr>
          <p:cNvPr id="3" name="Table 3">
            <a:extLst>
              <a:ext uri="{FF2B5EF4-FFF2-40B4-BE49-F238E27FC236}">
                <a16:creationId xmlns:a16="http://schemas.microsoft.com/office/drawing/2014/main" id="{806095F7-288A-45C0-B8D8-797F6434448B}"/>
              </a:ext>
            </a:extLst>
          </p:cNvPr>
          <p:cNvGraphicFramePr>
            <a:graphicFrameLocks noGrp="1"/>
          </p:cNvGraphicFramePr>
          <p:nvPr>
            <p:extLst>
              <p:ext uri="{D42A27DB-BD31-4B8C-83A1-F6EECF244321}">
                <p14:modId xmlns:p14="http://schemas.microsoft.com/office/powerpoint/2010/main" val="1421010048"/>
              </p:ext>
            </p:extLst>
          </p:nvPr>
        </p:nvGraphicFramePr>
        <p:xfrm>
          <a:off x="382555" y="1351269"/>
          <a:ext cx="9120441" cy="5047250"/>
        </p:xfrm>
        <a:graphic>
          <a:graphicData uri="http://schemas.openxmlformats.org/drawingml/2006/table">
            <a:tbl>
              <a:tblPr firstRow="1" bandRow="1">
                <a:tableStyleId>{7DF18680-E054-41AD-8BC1-D1AEF772440D}</a:tableStyleId>
              </a:tblPr>
              <a:tblGrid>
                <a:gridCol w="1940767">
                  <a:extLst>
                    <a:ext uri="{9D8B030D-6E8A-4147-A177-3AD203B41FA5}">
                      <a16:colId xmlns:a16="http://schemas.microsoft.com/office/drawing/2014/main" val="3307229706"/>
                    </a:ext>
                  </a:extLst>
                </a:gridCol>
                <a:gridCol w="1708947">
                  <a:extLst>
                    <a:ext uri="{9D8B030D-6E8A-4147-A177-3AD203B41FA5}">
                      <a16:colId xmlns:a16="http://schemas.microsoft.com/office/drawing/2014/main" val="2580367560"/>
                    </a:ext>
                  </a:extLst>
                </a:gridCol>
                <a:gridCol w="1816937">
                  <a:extLst>
                    <a:ext uri="{9D8B030D-6E8A-4147-A177-3AD203B41FA5}">
                      <a16:colId xmlns:a16="http://schemas.microsoft.com/office/drawing/2014/main" val="1106121753"/>
                    </a:ext>
                  </a:extLst>
                </a:gridCol>
                <a:gridCol w="1826895">
                  <a:extLst>
                    <a:ext uri="{9D8B030D-6E8A-4147-A177-3AD203B41FA5}">
                      <a16:colId xmlns:a16="http://schemas.microsoft.com/office/drawing/2014/main" val="862853725"/>
                    </a:ext>
                  </a:extLst>
                </a:gridCol>
                <a:gridCol w="1826895">
                  <a:extLst>
                    <a:ext uri="{9D8B030D-6E8A-4147-A177-3AD203B41FA5}">
                      <a16:colId xmlns:a16="http://schemas.microsoft.com/office/drawing/2014/main" val="2127368301"/>
                    </a:ext>
                  </a:extLst>
                </a:gridCol>
              </a:tblGrid>
              <a:tr h="396374">
                <a:tc>
                  <a:txBody>
                    <a:bodyPr/>
                    <a:lstStyle/>
                    <a:p>
                      <a:pPr algn="ctr"/>
                      <a:endParaRPr lang="tr-TR" sz="1200" dirty="0"/>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1,5°C</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2°C</a:t>
                      </a:r>
                    </a:p>
                  </a:txBody>
                  <a:tcPr>
                    <a:lnR w="38100" cap="flat" cmpd="sng" algn="ctr">
                      <a:solidFill>
                        <a:srgbClr val="C00000"/>
                      </a:solidFill>
                      <a:prstDash val="solid"/>
                      <a:round/>
                      <a:headEnd type="none" w="med" len="med"/>
                      <a:tailEnd type="none" w="med" len="med"/>
                    </a:ln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solidFill>
                            <a:schemeClr val="bg1"/>
                          </a:solidFill>
                        </a:rPr>
                        <a:t>3°C</a:t>
                      </a:r>
                    </a:p>
                  </a:txBody>
                  <a:tcPr>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4°C</a:t>
                      </a:r>
                    </a:p>
                  </a:txBody>
                  <a:tcPr>
                    <a:lnL w="38100" cap="flat" cmpd="sng" algn="ctr">
                      <a:solidFill>
                        <a:srgbClr val="C00000"/>
                      </a:solidFill>
                      <a:prstDash val="solid"/>
                      <a:round/>
                      <a:headEnd type="none" w="med" len="med"/>
                      <a:tailEnd type="none" w="med" len="med"/>
                    </a:lnL>
                    <a:solidFill>
                      <a:srgbClr val="002060"/>
                    </a:solidFill>
                  </a:tcPr>
                </a:tc>
                <a:extLst>
                  <a:ext uri="{0D108BD9-81ED-4DB2-BD59-A6C34878D82A}">
                    <a16:rowId xmlns:a16="http://schemas.microsoft.com/office/drawing/2014/main" val="3705957163"/>
                  </a:ext>
                </a:extLst>
              </a:tr>
              <a:tr h="1585496">
                <a:tc>
                  <a:txBody>
                    <a:bodyPr/>
                    <a:lstStyle/>
                    <a:p>
                      <a:pPr algn="ctr"/>
                      <a:r>
                        <a:rPr lang="tr-TR" sz="1200" b="1" dirty="0"/>
                        <a:t>Aşırı Sıcaklar &amp; Kuraklık</a:t>
                      </a:r>
                    </a:p>
                  </a:txBody>
                  <a:tcPr/>
                </a:tc>
                <a:tc>
                  <a:txBody>
                    <a:bodyPr/>
                    <a:lstStyle/>
                    <a:p>
                      <a:pPr marL="171450" indent="-171450" algn="ctr">
                        <a:buFont typeface="Arial" panose="020B0604020202020204" pitchFamily="34" charset="0"/>
                        <a:buChar char="•"/>
                      </a:pPr>
                      <a:r>
                        <a:rPr lang="tr-TR" sz="1200" b="0" i="0" kern="1200" dirty="0">
                          <a:solidFill>
                            <a:schemeClr val="dk1"/>
                          </a:solidFill>
                          <a:effectLst/>
                          <a:latin typeface="+mn-lt"/>
                          <a:ea typeface="+mn-ea"/>
                          <a:cs typeface="+mn-cs"/>
                        </a:rPr>
                        <a:t>2 aylık ortalama kuraklık </a:t>
                      </a:r>
                    </a:p>
                    <a:p>
                      <a:pPr marL="171450" indent="-171450" algn="ctr">
                        <a:buFont typeface="Arial" panose="020B0604020202020204" pitchFamily="34" charset="0"/>
                        <a:buChar char="•"/>
                      </a:pPr>
                      <a:r>
                        <a:rPr lang="tr-TR" sz="1200" b="0" i="0" kern="1200" dirty="0">
                          <a:solidFill>
                            <a:schemeClr val="dk1"/>
                          </a:solidFill>
                          <a:effectLst/>
                          <a:latin typeface="+mn-lt"/>
                          <a:ea typeface="+mn-ea"/>
                          <a:cs typeface="+mn-cs"/>
                        </a:rPr>
                        <a:t>Orman yangınlarında %41 daha fazla yanan alan</a:t>
                      </a:r>
                    </a:p>
                  </a:txBody>
                  <a:tcPr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4 aylık ortalama kuraklık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Orman yangınlarında %62 daha fazla yanan alan</a:t>
                      </a:r>
                    </a:p>
                  </a:txBody>
                  <a:tcPr anchor="ctr">
                    <a:lnR w="38100" cap="flat" cmpd="sng" algn="ctr">
                      <a:solidFill>
                        <a:srgbClr val="C00000"/>
                      </a:solidFill>
                      <a:prstDash val="solid"/>
                      <a:round/>
                      <a:headEnd type="none" w="med" len="med"/>
                      <a:tailEnd type="none" w="med" len="med"/>
                    </a:lnR>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tx1"/>
                          </a:solidFill>
                          <a:effectLst/>
                          <a:latin typeface="+mn-lt"/>
                          <a:ea typeface="+mn-ea"/>
                          <a:cs typeface="+mn-cs"/>
                        </a:rPr>
                        <a:t>10 aylık ortalama kuraklık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tx1"/>
                          </a:solidFill>
                          <a:effectLst/>
                          <a:latin typeface="+mn-lt"/>
                          <a:ea typeface="+mn-ea"/>
                          <a:cs typeface="+mn-cs"/>
                        </a:rPr>
                        <a:t>Orman yangınlarında %97 daha fazla yanan alan</a:t>
                      </a:r>
                    </a:p>
                  </a:txBody>
                  <a:tcPr anchor="ctr">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Çok sık orman yangınları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Şiddetli Kuraklık </a:t>
                      </a:r>
                    </a:p>
                  </a:txBody>
                  <a:tcPr anchor="ctr">
                    <a:lnL w="38100" cap="flat" cmpd="sng" algn="ctr">
                      <a:solidFill>
                        <a:srgbClr val="C00000"/>
                      </a:solidFill>
                      <a:prstDash val="solid"/>
                      <a:round/>
                      <a:headEnd type="none" w="med" len="med"/>
                      <a:tailEnd type="none" w="med" len="med"/>
                    </a:lnL>
                  </a:tcPr>
                </a:tc>
                <a:extLst>
                  <a:ext uri="{0D108BD9-81ED-4DB2-BD59-A6C34878D82A}">
                    <a16:rowId xmlns:a16="http://schemas.microsoft.com/office/drawing/2014/main" val="1932913715"/>
                  </a:ext>
                </a:extLst>
              </a:tr>
              <a:tr h="1479884">
                <a:tc>
                  <a:txBody>
                    <a:bodyPr/>
                    <a:lstStyle/>
                    <a:p>
                      <a:pPr algn="ctr"/>
                      <a:r>
                        <a:rPr lang="tr-TR" sz="1200" b="1" dirty="0"/>
                        <a:t>Gıda Kıtlığı</a:t>
                      </a:r>
                    </a:p>
                  </a:txBody>
                  <a:tcPr/>
                </a:tc>
                <a:tc>
                  <a:txBody>
                    <a:bodyPr/>
                    <a:lstStyle/>
                    <a:p>
                      <a:pPr marL="171450" indent="-171450" algn="ctr">
                        <a:buFont typeface="Arial" panose="020B0604020202020204" pitchFamily="34" charset="0"/>
                        <a:buChar char="•"/>
                      </a:pPr>
                      <a:r>
                        <a:rPr lang="tr-TR" sz="1200" b="0" i="0" kern="1200" dirty="0">
                          <a:solidFill>
                            <a:schemeClr val="dk1"/>
                          </a:solidFill>
                          <a:effectLst/>
                          <a:latin typeface="+mn-lt"/>
                          <a:ea typeface="+mn-ea"/>
                          <a:cs typeface="+mn-cs"/>
                        </a:rPr>
                        <a:t>Buğday, pirinç, mısır ve soya fasulyesi üretiminin büyük ölçüde zarar görmesi</a:t>
                      </a:r>
                    </a:p>
                  </a:txBody>
                  <a:tcPr anchor="ctr"/>
                </a:tc>
                <a:tc>
                  <a:txBody>
                    <a:bodyPr/>
                    <a:lstStyle/>
                    <a:p>
                      <a:pPr marL="171450" indent="-171450" algn="ctr" defTabSz="914400" rtl="0" eaLnBrk="1" latinLnBrk="0" hangingPunct="1">
                        <a:buFont typeface="Arial" panose="020B0604020202020204" pitchFamily="34" charset="0"/>
                        <a:buChar char="•"/>
                      </a:pPr>
                      <a:r>
                        <a:rPr lang="tr-TR" sz="1200" b="0" i="0" kern="1200" dirty="0">
                          <a:solidFill>
                            <a:schemeClr val="dk1"/>
                          </a:solidFill>
                          <a:effectLst/>
                          <a:latin typeface="+mn-lt"/>
                          <a:ea typeface="+mn-ea"/>
                          <a:cs typeface="+mn-cs"/>
                        </a:rPr>
                        <a:t>Tarımda verimin hızla azalması</a:t>
                      </a:r>
                    </a:p>
                  </a:txBody>
                  <a:tcPr anchor="ctr">
                    <a:lnR w="38100" cap="flat" cmpd="sng" algn="ctr">
                      <a:solidFill>
                        <a:srgbClr val="C00000"/>
                      </a:solidFill>
                      <a:prstDash val="solid"/>
                      <a:round/>
                      <a:headEnd type="none" w="med" len="med"/>
                      <a:tailEnd type="none" w="med" len="med"/>
                    </a:lnR>
                  </a:tcPr>
                </a:tc>
                <a:tc>
                  <a:txBody>
                    <a:bodyPr/>
                    <a:lstStyle/>
                    <a:p>
                      <a:pPr marL="171450" indent="-171450" algn="ctr">
                        <a:buFont typeface="Arial" panose="020B0604020202020204" pitchFamily="34" charset="0"/>
                        <a:buChar char="•"/>
                      </a:pPr>
                      <a:r>
                        <a:rPr lang="tr-TR" sz="1200" b="0" i="0" kern="1200" dirty="0">
                          <a:solidFill>
                            <a:schemeClr val="tx1"/>
                          </a:solidFill>
                          <a:effectLst/>
                          <a:latin typeface="+mn-lt"/>
                          <a:ea typeface="+mn-ea"/>
                          <a:cs typeface="+mn-cs"/>
                        </a:rPr>
                        <a:t>Yerel balık türlerinin yok olması </a:t>
                      </a:r>
                    </a:p>
                  </a:txBody>
                  <a:tcPr anchor="ctr">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tcPr>
                </a:tc>
                <a:tc>
                  <a:txBody>
                    <a:bodyPr/>
                    <a:lstStyle/>
                    <a:p>
                      <a:pPr marL="171450" indent="-171450" algn="ctr">
                        <a:buFont typeface="Arial" panose="020B0604020202020204" pitchFamily="34" charset="0"/>
                        <a:buChar char="•"/>
                      </a:pPr>
                      <a:r>
                        <a:rPr lang="tr-TR" sz="1200" b="0" i="0" kern="1200" dirty="0">
                          <a:solidFill>
                            <a:schemeClr val="dk1"/>
                          </a:solidFill>
                          <a:effectLst/>
                          <a:latin typeface="+mn-lt"/>
                          <a:ea typeface="+mn-ea"/>
                          <a:cs typeface="+mn-cs"/>
                        </a:rPr>
                        <a:t>Yüksek düzeyde gıda güvensizliği ve kıtlığı</a:t>
                      </a:r>
                    </a:p>
                  </a:txBody>
                  <a:tcPr anchor="ctr">
                    <a:lnL w="38100" cap="flat" cmpd="sng" algn="ctr">
                      <a:solidFill>
                        <a:srgbClr val="C00000"/>
                      </a:solidFill>
                      <a:prstDash val="solid"/>
                      <a:round/>
                      <a:headEnd type="none" w="med" len="med"/>
                      <a:tailEnd type="none" w="med" len="med"/>
                    </a:lnL>
                  </a:tcPr>
                </a:tc>
                <a:extLst>
                  <a:ext uri="{0D108BD9-81ED-4DB2-BD59-A6C34878D82A}">
                    <a16:rowId xmlns:a16="http://schemas.microsoft.com/office/drawing/2014/main" val="3936660136"/>
                  </a:ext>
                </a:extLst>
              </a:tr>
              <a:tr h="1585496">
                <a:tc>
                  <a:txBody>
                    <a:bodyPr/>
                    <a:lstStyle/>
                    <a:p>
                      <a:pPr algn="ctr"/>
                      <a:r>
                        <a:rPr lang="tr-TR" sz="1200" b="1" dirty="0"/>
                        <a:t>Deniz Seviyesi &amp; Ekosistem</a:t>
                      </a:r>
                    </a:p>
                  </a:txBody>
                  <a:tcPr/>
                </a:tc>
                <a:tc>
                  <a:txBody>
                    <a:bodyPr/>
                    <a:lstStyle/>
                    <a:p>
                      <a:pPr marL="171450" indent="-171450" algn="ctr">
                        <a:buFont typeface="Arial" panose="020B0604020202020204" pitchFamily="34" charset="0"/>
                        <a:buChar char="•"/>
                      </a:pPr>
                      <a:r>
                        <a:rPr lang="tr-TR" sz="1200" b="0" i="0" kern="1200" dirty="0">
                          <a:solidFill>
                            <a:schemeClr val="dk1"/>
                          </a:solidFill>
                          <a:effectLst/>
                          <a:latin typeface="+mn-lt"/>
                          <a:ea typeface="+mn-ea"/>
                          <a:cs typeface="+mn-cs"/>
                        </a:rPr>
                        <a:t>Mercan resifleri yüzde 70-90 oranında azalması.</a:t>
                      </a:r>
                    </a:p>
                    <a:p>
                      <a:pPr marL="171450" indent="-171450" algn="ctr">
                        <a:buFont typeface="Arial" panose="020B0604020202020204" pitchFamily="34" charset="0"/>
                        <a:buChar char="•"/>
                      </a:pPr>
                      <a:r>
                        <a:rPr lang="tr-TR" sz="1200" b="0" i="0" kern="1200" dirty="0">
                          <a:solidFill>
                            <a:schemeClr val="dk1"/>
                          </a:solidFill>
                          <a:effectLst/>
                          <a:latin typeface="+mn-lt"/>
                          <a:ea typeface="+mn-ea"/>
                          <a:cs typeface="+mn-cs"/>
                        </a:rPr>
                        <a:t>D</a:t>
                      </a:r>
                      <a:r>
                        <a:rPr lang="tr-TR" sz="1200" dirty="0"/>
                        <a:t>eniz seviyesinin 48 cm yükselmesi ve 46 milyon insanı evsiz bırakması</a:t>
                      </a:r>
                      <a:endParaRPr lang="tr-TR" sz="1200" b="0" i="0" kern="1200" dirty="0">
                        <a:solidFill>
                          <a:schemeClr val="dk1"/>
                        </a:solidFill>
                        <a:effectLst/>
                        <a:latin typeface="+mn-lt"/>
                        <a:ea typeface="+mn-ea"/>
                        <a:cs typeface="+mn-cs"/>
                      </a:endParaRPr>
                    </a:p>
                  </a:txBody>
                  <a:tcPr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Neredeyse tüm mercan resiflerinin yok olması</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D</a:t>
                      </a:r>
                      <a:r>
                        <a:rPr lang="tr-TR" sz="1200" dirty="0"/>
                        <a:t>eniz seviyesinin 56 cm yükselmesi, adaptasyon için daha az fırsat</a:t>
                      </a:r>
                      <a:endParaRPr lang="tr-TR" sz="1200" b="0" i="0" kern="1200" dirty="0">
                        <a:solidFill>
                          <a:schemeClr val="dk1"/>
                        </a:solidFill>
                        <a:effectLst/>
                        <a:latin typeface="+mn-lt"/>
                        <a:ea typeface="+mn-ea"/>
                        <a:cs typeface="+mn-cs"/>
                      </a:endParaRPr>
                    </a:p>
                  </a:txBody>
                  <a:tcPr anchor="ctr">
                    <a:lnR w="38100" cap="flat" cmpd="sng" algn="ctr">
                      <a:solidFill>
                        <a:srgbClr val="C00000"/>
                      </a:solidFill>
                      <a:prstDash val="solid"/>
                      <a:round/>
                      <a:headEnd type="none" w="med" len="med"/>
                      <a:tailEnd type="none" w="med" len="med"/>
                    </a:lnR>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tx1"/>
                          </a:solidFill>
                          <a:effectLst/>
                          <a:latin typeface="+mn-lt"/>
                          <a:ea typeface="+mn-ea"/>
                          <a:cs typeface="+mn-cs"/>
                        </a:rPr>
                        <a:t>Deniz ekosistemleri çökmeye başlaması</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tx1"/>
                          </a:solidFill>
                          <a:effectLst/>
                          <a:latin typeface="+mn-lt"/>
                          <a:ea typeface="+mn-ea"/>
                          <a:cs typeface="+mn-cs"/>
                        </a:rPr>
                        <a:t>D</a:t>
                      </a:r>
                      <a:r>
                        <a:rPr lang="tr-TR" sz="1200" dirty="0">
                          <a:solidFill>
                            <a:schemeClr val="tx1"/>
                          </a:solidFill>
                        </a:rPr>
                        <a:t>eniz seviyesinin 7 m ve üzeri yükselmesi, Grönland buzul tabakasının tamamen erimesi</a:t>
                      </a:r>
                      <a:endParaRPr lang="tr-TR" sz="1200" b="0" i="0" kern="1200" dirty="0">
                        <a:solidFill>
                          <a:schemeClr val="tx1"/>
                        </a:solidFill>
                        <a:effectLst/>
                        <a:latin typeface="+mn-lt"/>
                        <a:ea typeface="+mn-ea"/>
                        <a:cs typeface="+mn-cs"/>
                      </a:endParaRPr>
                    </a:p>
                  </a:txBody>
                  <a:tcPr anchor="ctr">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Bitki ve hayvan türlerinin yarısı yok olma tehlikesiyle karşı karşıya kalması</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b="0" i="0" kern="1200" dirty="0">
                          <a:solidFill>
                            <a:schemeClr val="dk1"/>
                          </a:solidFill>
                          <a:effectLst/>
                          <a:latin typeface="+mn-lt"/>
                          <a:ea typeface="+mn-ea"/>
                          <a:cs typeface="+mn-cs"/>
                        </a:rPr>
                        <a:t>D</a:t>
                      </a:r>
                      <a:r>
                        <a:rPr lang="tr-TR" sz="1200" dirty="0"/>
                        <a:t>eniz seviyesinin 9 m ve üzeri yükselmesi, yaklaşık 760 milyon insanın evsiz kalması </a:t>
                      </a:r>
                      <a:endParaRPr lang="tr-TR" sz="1200" b="0" i="0" kern="1200" dirty="0">
                        <a:solidFill>
                          <a:schemeClr val="dk1"/>
                        </a:solidFill>
                        <a:effectLst/>
                        <a:latin typeface="+mn-lt"/>
                        <a:ea typeface="+mn-ea"/>
                        <a:cs typeface="+mn-cs"/>
                      </a:endParaRPr>
                    </a:p>
                  </a:txBody>
                  <a:tcPr anchor="ctr">
                    <a:lnL w="38100" cap="flat" cmpd="sng" algn="ctr">
                      <a:solidFill>
                        <a:srgbClr val="C00000"/>
                      </a:solidFill>
                      <a:prstDash val="solid"/>
                      <a:round/>
                      <a:headEnd type="none" w="med" len="med"/>
                      <a:tailEnd type="none" w="med" len="med"/>
                    </a:lnL>
                  </a:tcPr>
                </a:tc>
                <a:extLst>
                  <a:ext uri="{0D108BD9-81ED-4DB2-BD59-A6C34878D82A}">
                    <a16:rowId xmlns:a16="http://schemas.microsoft.com/office/drawing/2014/main" val="464077351"/>
                  </a:ext>
                </a:extLst>
              </a:tr>
            </a:tbl>
          </a:graphicData>
        </a:graphic>
      </p:graphicFrame>
      <p:pic>
        <p:nvPicPr>
          <p:cNvPr id="3086" name="Picture 14" descr="Ekosistem | Bilim Teknik">
            <a:extLst>
              <a:ext uri="{FF2B5EF4-FFF2-40B4-BE49-F238E27FC236}">
                <a16:creationId xmlns:a16="http://schemas.microsoft.com/office/drawing/2014/main" id="{81C69A9A-66D0-48F1-8F71-730239A834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46" r="29158"/>
          <a:stretch/>
        </p:blipFill>
        <p:spPr bwMode="auto">
          <a:xfrm>
            <a:off x="708570" y="5128379"/>
            <a:ext cx="1281010" cy="11232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Libya Stok Fotoğraflar &amp; Kuraklık'nin Daha Fazla Resimleri - Kuraklık,  Kuru, Çöl - iStock">
            <a:extLst>
              <a:ext uri="{FF2B5EF4-FFF2-40B4-BE49-F238E27FC236}">
                <a16:creationId xmlns:a16="http://schemas.microsoft.com/office/drawing/2014/main" id="{8824B6B3-971F-42F0-B46D-8A1CAD5E69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75" r="-1"/>
          <a:stretch/>
        </p:blipFill>
        <p:spPr bwMode="auto">
          <a:xfrm>
            <a:off x="708571" y="2025046"/>
            <a:ext cx="1281011" cy="113409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usya'nın İşgalinden Sonra Buğday Fiyatları Rekor Kırdı: Kıtlık Kapıda -  Haberler - TamgaTürk">
            <a:extLst>
              <a:ext uri="{FF2B5EF4-FFF2-40B4-BE49-F238E27FC236}">
                <a16:creationId xmlns:a16="http://schemas.microsoft.com/office/drawing/2014/main" id="{605EF0FB-81BB-440B-8D38-DF289183C1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06" r="15859"/>
          <a:stretch/>
        </p:blipFill>
        <p:spPr bwMode="auto">
          <a:xfrm>
            <a:off x="708571" y="3591583"/>
            <a:ext cx="1281009" cy="11340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F56CC7C-87BB-4E75-AEAD-D3A304C2EA9C}"/>
              </a:ext>
            </a:extLst>
          </p:cNvPr>
          <p:cNvSpPr txBox="1"/>
          <p:nvPr/>
        </p:nvSpPr>
        <p:spPr>
          <a:xfrm>
            <a:off x="637561" y="6407850"/>
            <a:ext cx="3724392" cy="317266"/>
          </a:xfrm>
          <a:prstGeom prst="rect">
            <a:avLst/>
          </a:prstGeom>
          <a:noFill/>
        </p:spPr>
        <p:txBody>
          <a:bodyPr wrap="square" rtlCol="0">
            <a:spAutoFit/>
          </a:bodyPr>
          <a:lstStyle/>
          <a:p>
            <a:r>
              <a:rPr lang="tr-TR" sz="731" b="1" dirty="0"/>
              <a:t>Kaynak</a:t>
            </a:r>
            <a:r>
              <a:rPr lang="tr-TR" sz="731" dirty="0"/>
              <a:t>: IPCC 4.Rapor</a:t>
            </a:r>
          </a:p>
          <a:p>
            <a:endParaRPr lang="en-US" sz="731" dirty="0"/>
          </a:p>
        </p:txBody>
      </p:sp>
      <p:sp>
        <p:nvSpPr>
          <p:cNvPr id="15" name="Rectangle 14">
            <a:extLst>
              <a:ext uri="{FF2B5EF4-FFF2-40B4-BE49-F238E27FC236}">
                <a16:creationId xmlns:a16="http://schemas.microsoft.com/office/drawing/2014/main" id="{FEF6968C-7764-439C-BF4F-CAF8232C90AB}"/>
              </a:ext>
            </a:extLst>
          </p:cNvPr>
          <p:cNvSpPr/>
          <p:nvPr/>
        </p:nvSpPr>
        <p:spPr>
          <a:xfrm>
            <a:off x="456597" y="6657601"/>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35322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772605" y="3843966"/>
            <a:ext cx="3373865" cy="369332"/>
          </a:xfrm>
          <a:prstGeom prst="rect">
            <a:avLst/>
          </a:prstGeom>
        </p:spPr>
        <p:txBody>
          <a:bodyPr wrap="square">
            <a:spAutoFit/>
          </a:bodyPr>
          <a:lstStyle/>
          <a:p>
            <a:endParaRPr lang="tr-TR" dirty="0"/>
          </a:p>
        </p:txBody>
      </p:sp>
      <p:sp>
        <p:nvSpPr>
          <p:cNvPr id="19" name="TextBox 18">
            <a:extLst>
              <a:ext uri="{FF2B5EF4-FFF2-40B4-BE49-F238E27FC236}">
                <a16:creationId xmlns:a16="http://schemas.microsoft.com/office/drawing/2014/main" id="{03DD319D-0DCE-4AB1-AA39-647E7C66E1EA}"/>
              </a:ext>
            </a:extLst>
          </p:cNvPr>
          <p:cNvSpPr txBox="1"/>
          <p:nvPr/>
        </p:nvSpPr>
        <p:spPr>
          <a:xfrm>
            <a:off x="521037" y="142784"/>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Sera Gazı Etkisi ve İklim Değişikliği</a:t>
            </a:r>
            <a:endParaRPr lang="en-US" b="1" dirty="0">
              <a:ea typeface="Lato" panose="020F0502020204030203" pitchFamily="34" charset="0"/>
              <a:cs typeface="Arial" panose="020B0604020202020204" pitchFamily="34" charset="0"/>
            </a:endParaRPr>
          </a:p>
        </p:txBody>
      </p:sp>
      <p:sp>
        <p:nvSpPr>
          <p:cNvPr id="20" name="Rounded Rectangle 19"/>
          <p:cNvSpPr/>
          <p:nvPr/>
        </p:nvSpPr>
        <p:spPr>
          <a:xfrm>
            <a:off x="637561" y="784968"/>
            <a:ext cx="8892190" cy="373981"/>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t>1,5</a:t>
            </a:r>
            <a:r>
              <a:rPr lang="tr-TR" sz="1400" dirty="0"/>
              <a:t> °C</a:t>
            </a:r>
            <a:r>
              <a:rPr lang="tr-TR" sz="1400" b="1" dirty="0"/>
              <a:t> Hedefine Ulaşmak Mümkün Mü?</a:t>
            </a:r>
          </a:p>
        </p:txBody>
      </p:sp>
      <p:sp>
        <p:nvSpPr>
          <p:cNvPr id="25" name="Rectangle 24">
            <a:extLst>
              <a:ext uri="{FF2B5EF4-FFF2-40B4-BE49-F238E27FC236}">
                <a16:creationId xmlns:a16="http://schemas.microsoft.com/office/drawing/2014/main" id="{B4BD2462-FE3E-42D6-AFB7-962B8DE4D849}"/>
              </a:ext>
            </a:extLst>
          </p:cNvPr>
          <p:cNvSpPr/>
          <p:nvPr/>
        </p:nvSpPr>
        <p:spPr>
          <a:xfrm>
            <a:off x="473139" y="6653162"/>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Kasım 2023| Özel ve Gizlidir</a:t>
            </a:r>
          </a:p>
        </p:txBody>
      </p:sp>
      <p:sp>
        <p:nvSpPr>
          <p:cNvPr id="24" name="Rectangle 23">
            <a:extLst>
              <a:ext uri="{FF2B5EF4-FFF2-40B4-BE49-F238E27FC236}">
                <a16:creationId xmlns:a16="http://schemas.microsoft.com/office/drawing/2014/main" id="{672509D1-6CA9-49B8-8279-B493C6A72E0D}"/>
              </a:ext>
            </a:extLst>
          </p:cNvPr>
          <p:cNvSpPr/>
          <p:nvPr/>
        </p:nvSpPr>
        <p:spPr>
          <a:xfrm>
            <a:off x="504084" y="6660908"/>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grpSp>
        <p:nvGrpSpPr>
          <p:cNvPr id="2" name="Group 1">
            <a:extLst>
              <a:ext uri="{FF2B5EF4-FFF2-40B4-BE49-F238E27FC236}">
                <a16:creationId xmlns:a16="http://schemas.microsoft.com/office/drawing/2014/main" id="{93BECCA5-54B2-4B61-B467-715AE7A9279D}"/>
              </a:ext>
            </a:extLst>
          </p:cNvPr>
          <p:cNvGrpSpPr/>
          <p:nvPr/>
        </p:nvGrpSpPr>
        <p:grpSpPr>
          <a:xfrm>
            <a:off x="521037" y="1347075"/>
            <a:ext cx="9156872" cy="4471128"/>
            <a:chOff x="473139" y="1485535"/>
            <a:chExt cx="9156872" cy="4471128"/>
          </a:xfrm>
        </p:grpSpPr>
        <p:pic>
          <p:nvPicPr>
            <p:cNvPr id="22" name="Picture 4" descr="Dosya:Turkey provinces blank gray.svg - Vikipedi">
              <a:extLst>
                <a:ext uri="{FF2B5EF4-FFF2-40B4-BE49-F238E27FC236}">
                  <a16:creationId xmlns:a16="http://schemas.microsoft.com/office/drawing/2014/main" id="{4CB30595-45D5-41D4-9EBC-1A1EC9A88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39" y="1485535"/>
              <a:ext cx="9156872" cy="4471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a:extLst>
                <a:ext uri="{FF2B5EF4-FFF2-40B4-BE49-F238E27FC236}">
                  <a16:creationId xmlns:a16="http://schemas.microsoft.com/office/drawing/2014/main" id="{4D1FD740-6039-4DF9-AD12-BC0B85EF17A8}"/>
                </a:ext>
              </a:extLst>
            </p:cNvPr>
            <p:cNvGraphicFramePr/>
            <p:nvPr>
              <p:extLst>
                <p:ext uri="{D42A27DB-BD31-4B8C-83A1-F6EECF244321}">
                  <p14:modId xmlns:p14="http://schemas.microsoft.com/office/powerpoint/2010/main" val="1494700728"/>
                </p:ext>
              </p:extLst>
            </p:nvPr>
          </p:nvGraphicFramePr>
          <p:xfrm>
            <a:off x="814534" y="2080217"/>
            <a:ext cx="8276932" cy="387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11" name="Rectangle 10">
            <a:extLst>
              <a:ext uri="{FF2B5EF4-FFF2-40B4-BE49-F238E27FC236}">
                <a16:creationId xmlns:a16="http://schemas.microsoft.com/office/drawing/2014/main" id="{DB334FEE-E19C-4935-AE65-BD1B7F797B51}"/>
              </a:ext>
            </a:extLst>
          </p:cNvPr>
          <p:cNvSpPr/>
          <p:nvPr/>
        </p:nvSpPr>
        <p:spPr>
          <a:xfrm>
            <a:off x="456597" y="6657601"/>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4067442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5A92F-62B3-497E-B903-0CA0854CC5C5}"/>
              </a:ext>
            </a:extLst>
          </p:cNvPr>
          <p:cNvPicPr>
            <a:picLocks noChangeAspect="1"/>
          </p:cNvPicPr>
          <p:nvPr/>
        </p:nvPicPr>
        <p:blipFill>
          <a:blip r:embed="rId2"/>
          <a:stretch>
            <a:fillRect/>
          </a:stretch>
        </p:blipFill>
        <p:spPr>
          <a:xfrm>
            <a:off x="0" y="-65314"/>
            <a:ext cx="9906000" cy="6997959"/>
          </a:xfrm>
          <a:prstGeom prst="rect">
            <a:avLst/>
          </a:prstGeom>
        </p:spPr>
      </p:pic>
      <p:sp>
        <p:nvSpPr>
          <p:cNvPr id="6" name="Snip Single Corner Rectangle 5"/>
          <p:cNvSpPr/>
          <p:nvPr/>
        </p:nvSpPr>
        <p:spPr>
          <a:xfrm>
            <a:off x="0" y="2009775"/>
            <a:ext cx="4953000" cy="1269073"/>
          </a:xfrm>
          <a:prstGeom prst="snip1Rect">
            <a:avLst>
              <a:gd name="adj" fmla="val 33357"/>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100" b="1" dirty="0">
              <a:solidFill>
                <a:srgbClr val="2D4154"/>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263" y="2388953"/>
            <a:ext cx="1892197" cy="668714"/>
          </a:xfrm>
          <a:prstGeom prst="rect">
            <a:avLst/>
          </a:prstGeom>
        </p:spPr>
      </p:pic>
      <p:sp>
        <p:nvSpPr>
          <p:cNvPr id="9" name="TextBox 8"/>
          <p:cNvSpPr txBox="1"/>
          <p:nvPr/>
        </p:nvSpPr>
        <p:spPr>
          <a:xfrm>
            <a:off x="-11769" y="2304871"/>
            <a:ext cx="3339333" cy="1200329"/>
          </a:xfrm>
          <a:prstGeom prst="rect">
            <a:avLst/>
          </a:prstGeom>
          <a:noFill/>
        </p:spPr>
        <p:txBody>
          <a:bodyPr wrap="square" rtlCol="0">
            <a:spAutoFit/>
          </a:bodyPr>
          <a:lstStyle/>
          <a:p>
            <a:pPr algn="ctr"/>
            <a:r>
              <a:rPr lang="tr-TR" sz="2400" b="1" dirty="0">
                <a:solidFill>
                  <a:schemeClr val="tx1">
                    <a:lumMod val="85000"/>
                    <a:lumOff val="15000"/>
                  </a:schemeClr>
                </a:solidFill>
              </a:rPr>
              <a:t>Sürdürülebilir Kalkınma Amaçları</a:t>
            </a:r>
          </a:p>
          <a:p>
            <a:pPr algn="ctr"/>
            <a:endParaRPr lang="tr-TR" sz="2400" b="1" dirty="0">
              <a:solidFill>
                <a:schemeClr val="tx1">
                  <a:lumMod val="85000"/>
                  <a:lumOff val="15000"/>
                </a:schemeClr>
              </a:solidFill>
            </a:endParaRPr>
          </a:p>
        </p:txBody>
      </p:sp>
    </p:spTree>
    <p:extLst>
      <p:ext uri="{BB962C8B-B14F-4D97-AF65-F5344CB8AC3E}">
        <p14:creationId xmlns:p14="http://schemas.microsoft.com/office/powerpoint/2010/main" val="1399352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03DD319D-0DCE-4AB1-AA39-647E7C66E1EA}"/>
              </a:ext>
            </a:extLst>
          </p:cNvPr>
          <p:cNvSpPr txBox="1"/>
          <p:nvPr/>
        </p:nvSpPr>
        <p:spPr>
          <a:xfrm>
            <a:off x="521037" y="151250"/>
            <a:ext cx="8657971" cy="369332"/>
          </a:xfrm>
          <a:prstGeom prst="rect">
            <a:avLst/>
          </a:prstGeom>
          <a:noFill/>
        </p:spPr>
        <p:txBody>
          <a:bodyPr wrap="square">
            <a:spAutoFit/>
          </a:bodyPr>
          <a:lstStyle/>
          <a:p>
            <a:pPr defTabSz="457227">
              <a:defRPr/>
            </a:pPr>
            <a:r>
              <a:rPr lang="tr-TR" b="1" dirty="0">
                <a:ea typeface="Lato" panose="020F0502020204030203" pitchFamily="34" charset="0"/>
                <a:cs typeface="Arial" panose="020B0604020202020204" pitchFamily="34" charset="0"/>
              </a:rPr>
              <a:t>Sürdürülebilir Kalkınma Amaçları</a:t>
            </a:r>
          </a:p>
        </p:txBody>
      </p:sp>
      <p:sp>
        <p:nvSpPr>
          <p:cNvPr id="2" name="Rounded Rectangle 1"/>
          <p:cNvSpPr/>
          <p:nvPr/>
        </p:nvSpPr>
        <p:spPr>
          <a:xfrm>
            <a:off x="612560" y="643434"/>
            <a:ext cx="8917192" cy="1602850"/>
          </a:xfrm>
          <a:prstGeom prst="roundRect">
            <a:avLst/>
          </a:prstGeom>
        </p:spPr>
        <p:txBody>
          <a:bodyPr wrap="square">
            <a:spAutoFit/>
          </a:bodyPr>
          <a:lstStyle/>
          <a:p>
            <a:pPr marL="285750" lvl="0" indent="-285750" algn="just">
              <a:lnSpc>
                <a:spcPct val="150000"/>
              </a:lnSpc>
              <a:buFont typeface="Arial" panose="020B0604020202020204" pitchFamily="34" charset="0"/>
              <a:buChar char="•"/>
            </a:pPr>
            <a:r>
              <a:rPr lang="tr-TR" sz="1200" dirty="0"/>
              <a:t>Sürdürülebilir Kalkınma Amaçları (SKA) farklı gelişmişlik seviyesindeki ülkeler için geçerli </a:t>
            </a:r>
            <a:r>
              <a:rPr lang="tr-TR" sz="1200" b="1" dirty="0"/>
              <a:t>17 evrensel hedeften </a:t>
            </a:r>
            <a:r>
              <a:rPr lang="tr-TR" sz="1200" dirty="0"/>
              <a:t>oluşan bir eylem çağrısıdır. </a:t>
            </a:r>
          </a:p>
          <a:p>
            <a:pPr marL="285750" lvl="0" indent="-285750" algn="just">
              <a:lnSpc>
                <a:spcPct val="150000"/>
              </a:lnSpc>
              <a:buFont typeface="Arial" panose="020B0604020202020204" pitchFamily="34" charset="0"/>
              <a:buChar char="•"/>
            </a:pPr>
            <a:r>
              <a:rPr lang="tr-TR" sz="1200" dirty="0"/>
              <a:t>Yoksulluğu, gezegenimizi korumak, tüm insanların barış ve refah içinde yaşamasını sağlamak ve küresel ve yerel sürdürülebilir kalkınma uygulamalarına bir çerçeve oluşturmak amacıyla </a:t>
            </a:r>
            <a:r>
              <a:rPr lang="tr-TR" sz="1200" b="1" dirty="0"/>
              <a:t>2030’da tamamlanacak bir yol haritası </a:t>
            </a:r>
            <a:r>
              <a:rPr lang="tr-TR" sz="1200" dirty="0"/>
              <a:t>ortaya koymaktadır.</a:t>
            </a:r>
          </a:p>
          <a:p>
            <a:pPr marL="285750" lvl="0" indent="-285750" algn="just">
              <a:lnSpc>
                <a:spcPct val="150000"/>
              </a:lnSpc>
              <a:buFont typeface="Arial" panose="020B0604020202020204" pitchFamily="34" charset="0"/>
              <a:buChar char="•"/>
            </a:pPr>
            <a:endParaRPr lang="tr-TR" sz="1200" dirty="0"/>
          </a:p>
        </p:txBody>
      </p:sp>
      <p:sp>
        <p:nvSpPr>
          <p:cNvPr id="62" name="Rectangle 61">
            <a:extLst>
              <a:ext uri="{FF2B5EF4-FFF2-40B4-BE49-F238E27FC236}">
                <a16:creationId xmlns:a16="http://schemas.microsoft.com/office/drawing/2014/main" id="{03A4AD57-B50D-4531-97B4-AE5E71A020F5}"/>
              </a:ext>
            </a:extLst>
          </p:cNvPr>
          <p:cNvSpPr/>
          <p:nvPr/>
        </p:nvSpPr>
        <p:spPr>
          <a:xfrm>
            <a:off x="197443" y="6633783"/>
            <a:ext cx="1731712" cy="17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Temmuz 2023| Özel ve Gizlidir</a:t>
            </a:r>
          </a:p>
        </p:txBody>
      </p:sp>
      <p:pic>
        <p:nvPicPr>
          <p:cNvPr id="69" name="Picture 68">
            <a:extLst>
              <a:ext uri="{FF2B5EF4-FFF2-40B4-BE49-F238E27FC236}">
                <a16:creationId xmlns:a16="http://schemas.microsoft.com/office/drawing/2014/main" id="{D15AF739-4148-4094-BB71-779DC4191C2F}"/>
              </a:ext>
            </a:extLst>
          </p:cNvPr>
          <p:cNvPicPr>
            <a:picLocks noChangeAspect="1"/>
          </p:cNvPicPr>
          <p:nvPr/>
        </p:nvPicPr>
        <p:blipFill>
          <a:blip r:embed="rId2"/>
          <a:stretch>
            <a:fillRect/>
          </a:stretch>
        </p:blipFill>
        <p:spPr>
          <a:xfrm>
            <a:off x="2479814" y="2006333"/>
            <a:ext cx="5401485" cy="2716894"/>
          </a:xfrm>
          <a:prstGeom prst="rect">
            <a:avLst/>
          </a:prstGeom>
          <a:ln>
            <a:noFill/>
          </a:ln>
          <a:effectLst/>
        </p:spPr>
      </p:pic>
      <p:sp>
        <p:nvSpPr>
          <p:cNvPr id="70" name="TextBox 69">
            <a:extLst>
              <a:ext uri="{FF2B5EF4-FFF2-40B4-BE49-F238E27FC236}">
                <a16:creationId xmlns:a16="http://schemas.microsoft.com/office/drawing/2014/main" id="{33F4C942-A3CB-4F96-AA4B-938FEFB3BFE8}"/>
              </a:ext>
            </a:extLst>
          </p:cNvPr>
          <p:cNvSpPr txBox="1"/>
          <p:nvPr/>
        </p:nvSpPr>
        <p:spPr>
          <a:xfrm>
            <a:off x="502817" y="4787447"/>
            <a:ext cx="9146547" cy="1448730"/>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tr-TR" sz="1200" dirty="0" err="1"/>
              <a:t>SKA’lar</a:t>
            </a:r>
            <a:r>
              <a:rPr lang="tr-TR" sz="1200" dirty="0"/>
              <a:t>, Birleşmiş Milletlere üye ülkeler tarafından Eylül 2015’te Birleşmiş Milletler Genel Kurulu’nda kabul edilip </a:t>
            </a:r>
            <a:r>
              <a:rPr lang="tr-TR" sz="1200" b="1" dirty="0"/>
              <a:t>1 Ocak 2016 tarihinde yürürlüğe girmiştir.</a:t>
            </a:r>
          </a:p>
          <a:p>
            <a:pPr marL="285750" lvl="0" indent="-285750" algn="just">
              <a:lnSpc>
                <a:spcPct val="150000"/>
              </a:lnSpc>
              <a:buFont typeface="Arial" panose="020B0604020202020204" pitchFamily="34" charset="0"/>
              <a:buChar char="•"/>
            </a:pPr>
            <a:r>
              <a:rPr lang="tr-TR" sz="1200" dirty="0"/>
              <a:t>Farklı gelişmişlik seviyesindeki ülkelere yönelik oluşturulan </a:t>
            </a:r>
            <a:r>
              <a:rPr lang="tr-TR" sz="1200" dirty="0" err="1"/>
              <a:t>SKA’lar</a:t>
            </a:r>
            <a:r>
              <a:rPr lang="tr-TR" sz="1200" dirty="0"/>
              <a:t> her ne kadar hükümetler için uygulanabilir hedefler olarak kurgulanmış olsalar da bu hedeflerden her birinin başarıya ulaşmasında sorumlu iş dünyası uygulamaları, yeni iş yapış şekilleri, yatırım, yenilikçilik, teknoloji ve işbirliği aracılığıyla iş dünyası kilit bir rol oynamaktadır.</a:t>
            </a:r>
          </a:p>
        </p:txBody>
      </p:sp>
      <p:sp>
        <p:nvSpPr>
          <p:cNvPr id="72" name="TextBox 71">
            <a:extLst>
              <a:ext uri="{FF2B5EF4-FFF2-40B4-BE49-F238E27FC236}">
                <a16:creationId xmlns:a16="http://schemas.microsoft.com/office/drawing/2014/main" id="{C953E146-4C1C-499C-B6BC-1E375D7A200E}"/>
              </a:ext>
            </a:extLst>
          </p:cNvPr>
          <p:cNvSpPr txBox="1"/>
          <p:nvPr/>
        </p:nvSpPr>
        <p:spPr>
          <a:xfrm>
            <a:off x="340270" y="6364617"/>
            <a:ext cx="3724392" cy="317266"/>
          </a:xfrm>
          <a:prstGeom prst="rect">
            <a:avLst/>
          </a:prstGeom>
          <a:noFill/>
        </p:spPr>
        <p:txBody>
          <a:bodyPr wrap="square" rtlCol="0">
            <a:spAutoFit/>
          </a:bodyPr>
          <a:lstStyle/>
          <a:p>
            <a:r>
              <a:rPr lang="tr-TR" sz="731" b="1" dirty="0"/>
              <a:t>Kaynak</a:t>
            </a:r>
            <a:r>
              <a:rPr lang="tr-TR" sz="731" dirty="0"/>
              <a:t>: https://www.globalcompactturkiye.org/surdurulebilir-kalkinma-amaclari/</a:t>
            </a:r>
          </a:p>
          <a:p>
            <a:endParaRPr lang="en-US" sz="731" dirty="0"/>
          </a:p>
        </p:txBody>
      </p:sp>
      <p:sp>
        <p:nvSpPr>
          <p:cNvPr id="11" name="Rectangle 10">
            <a:extLst>
              <a:ext uri="{FF2B5EF4-FFF2-40B4-BE49-F238E27FC236}">
                <a16:creationId xmlns:a16="http://schemas.microsoft.com/office/drawing/2014/main" id="{73F4F9D4-DB40-44C0-AF7A-E85043CED577}"/>
              </a:ext>
            </a:extLst>
          </p:cNvPr>
          <p:cNvSpPr/>
          <p:nvPr/>
        </p:nvSpPr>
        <p:spPr>
          <a:xfrm>
            <a:off x="264401" y="661595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Ocak 2024 | Özel ve Gizlidir</a:t>
            </a:r>
          </a:p>
        </p:txBody>
      </p:sp>
      <p:sp>
        <p:nvSpPr>
          <p:cNvPr id="15" name="Rectangle 14">
            <a:extLst>
              <a:ext uri="{FF2B5EF4-FFF2-40B4-BE49-F238E27FC236}">
                <a16:creationId xmlns:a16="http://schemas.microsoft.com/office/drawing/2014/main" id="{3BE33019-9508-45B8-A6A8-373916312D7C}"/>
              </a:ext>
            </a:extLst>
          </p:cNvPr>
          <p:cNvSpPr/>
          <p:nvPr/>
        </p:nvSpPr>
        <p:spPr>
          <a:xfrm>
            <a:off x="364730" y="6605329"/>
            <a:ext cx="1564425" cy="18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Şubat 2024 | Özel ve Gizlidir</a:t>
            </a:r>
          </a:p>
        </p:txBody>
      </p:sp>
    </p:spTree>
    <p:extLst>
      <p:ext uri="{BB962C8B-B14F-4D97-AF65-F5344CB8AC3E}">
        <p14:creationId xmlns:p14="http://schemas.microsoft.com/office/powerpoint/2010/main" val="19994758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7">
      <a:dk1>
        <a:sysClr val="windowText" lastClr="000000"/>
      </a:dk1>
      <a:lt1>
        <a:sysClr val="window" lastClr="FFFFFF"/>
      </a:lt1>
      <a:dk2>
        <a:srgbClr val="1F497D"/>
      </a:dk2>
      <a:lt2>
        <a:srgbClr val="EEECE1"/>
      </a:lt2>
      <a:accent1>
        <a:srgbClr val="FFCE29"/>
      </a:accent1>
      <a:accent2>
        <a:srgbClr val="F2BF27"/>
      </a:accent2>
      <a:accent3>
        <a:srgbClr val="ED1C24"/>
      </a:accent3>
      <a:accent4>
        <a:srgbClr val="FFCE29"/>
      </a:accent4>
      <a:accent5>
        <a:srgbClr val="F2BF27"/>
      </a:accent5>
      <a:accent6>
        <a:srgbClr val="ED1C24"/>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17977</TotalTime>
  <Words>4267</Words>
  <Application>Microsoft Office PowerPoint</Application>
  <PresentationFormat>A4 Paper (210x297 mm)</PresentationFormat>
  <Paragraphs>851</Paragraphs>
  <Slides>34</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Symbol</vt:lpstr>
      <vt:lpstr>Office Theme</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Sürdürülebilir Finansman Ürünlerinin Şirketlere Faydaları</vt:lpstr>
      <vt:lpstr>Bono/Tahvil &amp; Sukuk İhracı</vt:lpstr>
      <vt:lpstr>  Bono/Tahvil &amp; Sukuk İhracı Süreci</vt:lpstr>
      <vt:lpstr>Sürdürülebilir İhraçlarımız</vt:lpstr>
      <vt:lpstr>PowerPoint Presentation</vt:lpstr>
      <vt:lpstr>PowerPoint Presentation</vt:lpstr>
      <vt:lpstr>2023 Yılı İhraçlarının Özeti</vt:lpstr>
      <vt:lpstr>2023 Yılındaki Yeşil/Sürdürülebilir İhraçlar</vt:lpstr>
      <vt:lpstr>PowerPoint Presentation</vt:lpstr>
      <vt:lpstr>PowerPoint Presentation</vt:lpstr>
    </vt:vector>
  </TitlesOfParts>
  <Company>SCCM2012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TKYB</dc:creator>
  <cp:lastModifiedBy>Sercan Pişkin</cp:lastModifiedBy>
  <cp:revision>1373</cp:revision>
  <cp:lastPrinted>2024-02-05T15:58:09Z</cp:lastPrinted>
  <dcterms:created xsi:type="dcterms:W3CDTF">2020-11-11T12:47:32Z</dcterms:created>
  <dcterms:modified xsi:type="dcterms:W3CDTF">2024-02-07T13:54:23Z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iketClassification">
    <vt:lpwstr>A5BC3CFD-4D51-461E-B5F0-D84C6FA67A36</vt:lpwstr>
  </property>
  <property fmtid="{D5CDD505-2E9C-101B-9397-08002B2CF9AE}" pid="3" name="SensitivityPropertyName">
    <vt:lpwstr>243c9ec4-088d-4c07-a949-c77a6a3a8de2</vt:lpwstr>
  </property>
  <property fmtid="{D5CDD505-2E9C-101B-9397-08002B2CF9AE}" pid="4" name="SensitivityPersonalDatasPropertyName">
    <vt:lpwstr/>
  </property>
</Properties>
</file>